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1"/>
  </p:notesMasterIdLst>
  <p:sldIdLst>
    <p:sldId id="317" r:id="rId2"/>
    <p:sldId id="466" r:id="rId3"/>
    <p:sldId id="467" r:id="rId4"/>
    <p:sldId id="501" r:id="rId5"/>
    <p:sldId id="502" r:id="rId6"/>
    <p:sldId id="468" r:id="rId7"/>
    <p:sldId id="469" r:id="rId8"/>
    <p:sldId id="470" r:id="rId9"/>
    <p:sldId id="471" r:id="rId10"/>
    <p:sldId id="472" r:id="rId11"/>
    <p:sldId id="538" r:id="rId12"/>
    <p:sldId id="539" r:id="rId13"/>
    <p:sldId id="540" r:id="rId14"/>
    <p:sldId id="541" r:id="rId15"/>
    <p:sldId id="542" r:id="rId16"/>
    <p:sldId id="543" r:id="rId17"/>
    <p:sldId id="481" r:id="rId18"/>
    <p:sldId id="482" r:id="rId19"/>
    <p:sldId id="509" r:id="rId20"/>
    <p:sldId id="513" r:id="rId21"/>
    <p:sldId id="515" r:id="rId22"/>
    <p:sldId id="516" r:id="rId23"/>
    <p:sldId id="510" r:id="rId24"/>
    <p:sldId id="511" r:id="rId25"/>
    <p:sldId id="517" r:id="rId26"/>
    <p:sldId id="512" r:id="rId27"/>
    <p:sldId id="518" r:id="rId28"/>
    <p:sldId id="519" r:id="rId29"/>
    <p:sldId id="520" r:id="rId30"/>
    <p:sldId id="521" r:id="rId31"/>
    <p:sldId id="523" r:id="rId32"/>
    <p:sldId id="522" r:id="rId33"/>
    <p:sldId id="525" r:id="rId34"/>
    <p:sldId id="533" r:id="rId35"/>
    <p:sldId id="524" r:id="rId36"/>
    <p:sldId id="526" r:id="rId37"/>
    <p:sldId id="527" r:id="rId38"/>
    <p:sldId id="528" r:id="rId39"/>
    <p:sldId id="529" r:id="rId40"/>
    <p:sldId id="530" r:id="rId41"/>
    <p:sldId id="534" r:id="rId42"/>
    <p:sldId id="535" r:id="rId43"/>
    <p:sldId id="536" r:id="rId44"/>
    <p:sldId id="537" r:id="rId45"/>
    <p:sldId id="483" r:id="rId46"/>
    <p:sldId id="484" r:id="rId47"/>
    <p:sldId id="485" r:id="rId48"/>
    <p:sldId id="486" r:id="rId49"/>
    <p:sldId id="487" r:id="rId50"/>
    <p:sldId id="488" r:id="rId51"/>
    <p:sldId id="493" r:id="rId52"/>
    <p:sldId id="495" r:id="rId53"/>
    <p:sldId id="496" r:id="rId54"/>
    <p:sldId id="532" r:id="rId55"/>
    <p:sldId id="544" r:id="rId56"/>
    <p:sldId id="547" r:id="rId57"/>
    <p:sldId id="546" r:id="rId58"/>
    <p:sldId id="545" r:id="rId59"/>
    <p:sldId id="531"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84" d="100"/>
          <a:sy n="84" d="100"/>
        </p:scale>
        <p:origin x="128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9.wmf"/><Relationship Id="rId1" Type="http://schemas.openxmlformats.org/officeDocument/2006/relationships/image" Target="../media/image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4" Type="http://schemas.openxmlformats.org/officeDocument/2006/relationships/image" Target="../media/image73.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16.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 Id="rId9"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19.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 Id="rId9"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20.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 Id="rId9"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 Id="rId9"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144F18-3DF2-4186-BABB-E1A4CCC807DA}" type="datetimeFigureOut">
              <a:rPr lang="en-AU" smtClean="0"/>
              <a:t>6/04/2021</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721113-94DD-4308-9338-15287B0950A2}" type="slidenum">
              <a:rPr lang="en-AU" smtClean="0"/>
              <a:t>‹#›</a:t>
            </a:fld>
            <a:endParaRPr lang="en-AU"/>
          </a:p>
        </p:txBody>
      </p:sp>
    </p:spTree>
    <p:extLst>
      <p:ext uri="{BB962C8B-B14F-4D97-AF65-F5344CB8AC3E}">
        <p14:creationId xmlns:p14="http://schemas.microsoft.com/office/powerpoint/2010/main" val="1942100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TextEdit="1"/>
          </p:cNvSpPr>
          <p:nvPr>
            <p:ph type="sldImg"/>
          </p:nvPr>
        </p:nvSpPr>
        <p:spPr>
          <a:ln/>
        </p:spPr>
      </p:sp>
      <p:sp>
        <p:nvSpPr>
          <p:cNvPr id="1638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KW" altLang="ar-SA" smtClean="0">
              <a:latin typeface="굴림" pitchFamily="50" charset="-128"/>
              <a:ea typeface="굴림" pitchFamily="50" charset="-128"/>
            </a:endParaRPr>
          </a:p>
        </p:txBody>
      </p:sp>
    </p:spTree>
    <p:extLst>
      <p:ext uri="{BB962C8B-B14F-4D97-AF65-F5344CB8AC3E}">
        <p14:creationId xmlns:p14="http://schemas.microsoft.com/office/powerpoint/2010/main" val="4258025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a:ln/>
        </p:spPr>
      </p:sp>
      <p:sp>
        <p:nvSpPr>
          <p:cNvPr id="1843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KW" altLang="ar-SA" smtClean="0">
              <a:latin typeface="굴림" pitchFamily="50" charset="-128"/>
              <a:ea typeface="굴림" pitchFamily="50" charset="-128"/>
            </a:endParaRPr>
          </a:p>
        </p:txBody>
      </p:sp>
    </p:spTree>
    <p:extLst>
      <p:ext uri="{BB962C8B-B14F-4D97-AF65-F5344CB8AC3E}">
        <p14:creationId xmlns:p14="http://schemas.microsoft.com/office/powerpoint/2010/main" val="856403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30000"/>
              </a:spcBef>
              <a:defRPr kumimoji="1" sz="1200">
                <a:solidFill>
                  <a:schemeClr val="tx1"/>
                </a:solidFill>
                <a:latin typeface="굴림" pitchFamily="50" charset="-128"/>
                <a:ea typeface="굴림" pitchFamily="50" charset="-128"/>
              </a:defRPr>
            </a:lvl1pPr>
            <a:lvl2pPr marL="742950" indent="-285750" latinLnBrk="1">
              <a:spcBef>
                <a:spcPct val="30000"/>
              </a:spcBef>
              <a:defRPr kumimoji="1" sz="1200">
                <a:solidFill>
                  <a:schemeClr val="tx1"/>
                </a:solidFill>
                <a:latin typeface="굴림" pitchFamily="50" charset="-128"/>
                <a:ea typeface="굴림" pitchFamily="50" charset="-128"/>
              </a:defRPr>
            </a:lvl2pPr>
            <a:lvl3pPr marL="1143000" indent="-228600" latinLnBrk="1">
              <a:spcBef>
                <a:spcPct val="30000"/>
              </a:spcBef>
              <a:defRPr kumimoji="1" sz="1200">
                <a:solidFill>
                  <a:schemeClr val="tx1"/>
                </a:solidFill>
                <a:latin typeface="굴림" pitchFamily="50" charset="-128"/>
                <a:ea typeface="굴림" pitchFamily="50" charset="-128"/>
              </a:defRPr>
            </a:lvl3pPr>
            <a:lvl4pPr marL="1600200" indent="-228600" latinLnBrk="1">
              <a:spcBef>
                <a:spcPct val="30000"/>
              </a:spcBef>
              <a:defRPr kumimoji="1" sz="1200">
                <a:solidFill>
                  <a:schemeClr val="tx1"/>
                </a:solidFill>
                <a:latin typeface="굴림" pitchFamily="50" charset="-128"/>
                <a:ea typeface="굴림" pitchFamily="50" charset="-128"/>
              </a:defRPr>
            </a:lvl4pPr>
            <a:lvl5pPr marL="2057400" indent="-228600" latinLnBrk="1">
              <a:spcBef>
                <a:spcPct val="30000"/>
              </a:spcBef>
              <a:defRPr kumimoji="1" sz="1200">
                <a:solidFill>
                  <a:schemeClr val="tx1"/>
                </a:solidFill>
                <a:latin typeface="굴림" pitchFamily="50" charset="-128"/>
                <a:ea typeface="굴림" pitchFamily="50" charset="-128"/>
              </a:defRPr>
            </a:lvl5pPr>
            <a:lvl6pPr marL="2514600" indent="-228600" eaLnBrk="0" fontAlgn="base" latinLnBrk="1" hangingPunct="0">
              <a:spcBef>
                <a:spcPct val="30000"/>
              </a:spcBef>
              <a:spcAft>
                <a:spcPct val="0"/>
              </a:spcAft>
              <a:defRPr kumimoji="1" sz="1200">
                <a:solidFill>
                  <a:schemeClr val="tx1"/>
                </a:solidFill>
                <a:latin typeface="굴림" pitchFamily="50" charset="-128"/>
                <a:ea typeface="굴림" pitchFamily="50" charset="-128"/>
              </a:defRPr>
            </a:lvl6pPr>
            <a:lvl7pPr marL="2971800" indent="-228600" eaLnBrk="0" fontAlgn="base" latinLnBrk="1" hangingPunct="0">
              <a:spcBef>
                <a:spcPct val="30000"/>
              </a:spcBef>
              <a:spcAft>
                <a:spcPct val="0"/>
              </a:spcAft>
              <a:defRPr kumimoji="1" sz="1200">
                <a:solidFill>
                  <a:schemeClr val="tx1"/>
                </a:solidFill>
                <a:latin typeface="굴림" pitchFamily="50" charset="-128"/>
                <a:ea typeface="굴림" pitchFamily="50" charset="-128"/>
              </a:defRPr>
            </a:lvl7pPr>
            <a:lvl8pPr marL="3429000" indent="-228600" eaLnBrk="0" fontAlgn="base" latinLnBrk="1" hangingPunct="0">
              <a:spcBef>
                <a:spcPct val="30000"/>
              </a:spcBef>
              <a:spcAft>
                <a:spcPct val="0"/>
              </a:spcAft>
              <a:defRPr kumimoji="1" sz="1200">
                <a:solidFill>
                  <a:schemeClr val="tx1"/>
                </a:solidFill>
                <a:latin typeface="굴림" pitchFamily="50" charset="-128"/>
                <a:ea typeface="굴림" pitchFamily="50" charset="-128"/>
              </a:defRPr>
            </a:lvl8pPr>
            <a:lvl9pPr marL="3886200" indent="-228600" eaLnBrk="0" fontAlgn="base" latinLnBrk="1" hangingPunct="0">
              <a:spcBef>
                <a:spcPct val="30000"/>
              </a:spcBef>
              <a:spcAft>
                <a:spcPct val="0"/>
              </a:spcAft>
              <a:defRPr kumimoji="1" sz="1200">
                <a:solidFill>
                  <a:schemeClr val="tx1"/>
                </a:solidFill>
                <a:latin typeface="굴림" pitchFamily="50" charset="-128"/>
                <a:ea typeface="굴림" pitchFamily="50" charset="-128"/>
              </a:defRPr>
            </a:lvl9pPr>
          </a:lstStyle>
          <a:p>
            <a:pPr>
              <a:spcBef>
                <a:spcPct val="0"/>
              </a:spcBef>
            </a:pPr>
            <a:fld id="{6F62FB49-CE97-4E2D-9D40-26CA470E50DF}" type="slidenum">
              <a:rPr lang="en-US" altLang="ko-KR" smtClean="0"/>
              <a:pPr>
                <a:spcBef>
                  <a:spcPct val="0"/>
                </a:spcBef>
              </a:pPr>
              <a:t>36</a:t>
            </a:fld>
            <a:endParaRPr lang="en-US" altLang="ko-KR" smtClean="0"/>
          </a:p>
        </p:txBody>
      </p:sp>
      <p:sp>
        <p:nvSpPr>
          <p:cNvPr id="49155" name="Rectangle 2"/>
          <p:cNvSpPr>
            <a:spLocks noGrp="1" noRot="1" noChangeAspect="1" noChangeArrowheads="1" noTextEdit="1"/>
          </p:cNvSpPr>
          <p:nvPr>
            <p:ph type="sldImg"/>
          </p:nvPr>
        </p:nvSpPr>
        <p:spPr>
          <a:xfrm>
            <a:off x="1143000" y="687388"/>
            <a:ext cx="4572000" cy="3429000"/>
          </a:xfrm>
          <a:ln/>
        </p:spPr>
      </p:sp>
      <p:sp>
        <p:nvSpPr>
          <p:cNvPr id="49156" name="Rectangle 3"/>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KW" altLang="ar-SA" smtClean="0">
              <a:latin typeface="굴림" pitchFamily="50" charset="-128"/>
              <a:ea typeface="굴림" pitchFamily="50" charset="-128"/>
            </a:endParaRPr>
          </a:p>
        </p:txBody>
      </p:sp>
    </p:spTree>
    <p:extLst>
      <p:ext uri="{BB962C8B-B14F-4D97-AF65-F5344CB8AC3E}">
        <p14:creationId xmlns:p14="http://schemas.microsoft.com/office/powerpoint/2010/main" val="1101520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30000"/>
              </a:spcBef>
              <a:defRPr kumimoji="1" sz="1200">
                <a:solidFill>
                  <a:schemeClr val="tx1"/>
                </a:solidFill>
                <a:latin typeface="굴림" pitchFamily="50" charset="-128"/>
                <a:ea typeface="굴림" pitchFamily="50" charset="-128"/>
              </a:defRPr>
            </a:lvl1pPr>
            <a:lvl2pPr marL="742950" indent="-285750" latinLnBrk="1">
              <a:spcBef>
                <a:spcPct val="30000"/>
              </a:spcBef>
              <a:defRPr kumimoji="1" sz="1200">
                <a:solidFill>
                  <a:schemeClr val="tx1"/>
                </a:solidFill>
                <a:latin typeface="굴림" pitchFamily="50" charset="-128"/>
                <a:ea typeface="굴림" pitchFamily="50" charset="-128"/>
              </a:defRPr>
            </a:lvl2pPr>
            <a:lvl3pPr marL="1143000" indent="-228600" latinLnBrk="1">
              <a:spcBef>
                <a:spcPct val="30000"/>
              </a:spcBef>
              <a:defRPr kumimoji="1" sz="1200">
                <a:solidFill>
                  <a:schemeClr val="tx1"/>
                </a:solidFill>
                <a:latin typeface="굴림" pitchFamily="50" charset="-128"/>
                <a:ea typeface="굴림" pitchFamily="50" charset="-128"/>
              </a:defRPr>
            </a:lvl3pPr>
            <a:lvl4pPr marL="1600200" indent="-228600" latinLnBrk="1">
              <a:spcBef>
                <a:spcPct val="30000"/>
              </a:spcBef>
              <a:defRPr kumimoji="1" sz="1200">
                <a:solidFill>
                  <a:schemeClr val="tx1"/>
                </a:solidFill>
                <a:latin typeface="굴림" pitchFamily="50" charset="-128"/>
                <a:ea typeface="굴림" pitchFamily="50" charset="-128"/>
              </a:defRPr>
            </a:lvl4pPr>
            <a:lvl5pPr marL="2057400" indent="-228600" latinLnBrk="1">
              <a:spcBef>
                <a:spcPct val="30000"/>
              </a:spcBef>
              <a:defRPr kumimoji="1" sz="1200">
                <a:solidFill>
                  <a:schemeClr val="tx1"/>
                </a:solidFill>
                <a:latin typeface="굴림" pitchFamily="50" charset="-128"/>
                <a:ea typeface="굴림" pitchFamily="50" charset="-128"/>
              </a:defRPr>
            </a:lvl5pPr>
            <a:lvl6pPr marL="2514600" indent="-228600" eaLnBrk="0" fontAlgn="base" latinLnBrk="1" hangingPunct="0">
              <a:spcBef>
                <a:spcPct val="30000"/>
              </a:spcBef>
              <a:spcAft>
                <a:spcPct val="0"/>
              </a:spcAft>
              <a:defRPr kumimoji="1" sz="1200">
                <a:solidFill>
                  <a:schemeClr val="tx1"/>
                </a:solidFill>
                <a:latin typeface="굴림" pitchFamily="50" charset="-128"/>
                <a:ea typeface="굴림" pitchFamily="50" charset="-128"/>
              </a:defRPr>
            </a:lvl6pPr>
            <a:lvl7pPr marL="2971800" indent="-228600" eaLnBrk="0" fontAlgn="base" latinLnBrk="1" hangingPunct="0">
              <a:spcBef>
                <a:spcPct val="30000"/>
              </a:spcBef>
              <a:spcAft>
                <a:spcPct val="0"/>
              </a:spcAft>
              <a:defRPr kumimoji="1" sz="1200">
                <a:solidFill>
                  <a:schemeClr val="tx1"/>
                </a:solidFill>
                <a:latin typeface="굴림" pitchFamily="50" charset="-128"/>
                <a:ea typeface="굴림" pitchFamily="50" charset="-128"/>
              </a:defRPr>
            </a:lvl7pPr>
            <a:lvl8pPr marL="3429000" indent="-228600" eaLnBrk="0" fontAlgn="base" latinLnBrk="1" hangingPunct="0">
              <a:spcBef>
                <a:spcPct val="30000"/>
              </a:spcBef>
              <a:spcAft>
                <a:spcPct val="0"/>
              </a:spcAft>
              <a:defRPr kumimoji="1" sz="1200">
                <a:solidFill>
                  <a:schemeClr val="tx1"/>
                </a:solidFill>
                <a:latin typeface="굴림" pitchFamily="50" charset="-128"/>
                <a:ea typeface="굴림" pitchFamily="50" charset="-128"/>
              </a:defRPr>
            </a:lvl8pPr>
            <a:lvl9pPr marL="3886200" indent="-228600" eaLnBrk="0" fontAlgn="base" latinLnBrk="1" hangingPunct="0">
              <a:spcBef>
                <a:spcPct val="30000"/>
              </a:spcBef>
              <a:spcAft>
                <a:spcPct val="0"/>
              </a:spcAft>
              <a:defRPr kumimoji="1" sz="1200">
                <a:solidFill>
                  <a:schemeClr val="tx1"/>
                </a:solidFill>
                <a:latin typeface="굴림" pitchFamily="50" charset="-128"/>
                <a:ea typeface="굴림" pitchFamily="50" charset="-128"/>
              </a:defRPr>
            </a:lvl9pPr>
          </a:lstStyle>
          <a:p>
            <a:pPr>
              <a:spcBef>
                <a:spcPct val="0"/>
              </a:spcBef>
            </a:pPr>
            <a:fld id="{08C29C6D-9882-4F1D-9037-B8292F3C4462}" type="slidenum">
              <a:rPr lang="en-US" altLang="ko-KR" smtClean="0"/>
              <a:pPr>
                <a:spcBef>
                  <a:spcPct val="0"/>
                </a:spcBef>
              </a:pPr>
              <a:t>37</a:t>
            </a:fld>
            <a:endParaRPr lang="en-US" altLang="ko-KR" smtClean="0"/>
          </a:p>
        </p:txBody>
      </p:sp>
      <p:sp>
        <p:nvSpPr>
          <p:cNvPr id="51203" name="Rectangle 2"/>
          <p:cNvSpPr>
            <a:spLocks noGrp="1" noRot="1" noChangeAspect="1" noChangeArrowheads="1" noTextEdit="1"/>
          </p:cNvSpPr>
          <p:nvPr>
            <p:ph type="sldImg"/>
          </p:nvPr>
        </p:nvSpPr>
        <p:spPr>
          <a:xfrm>
            <a:off x="1143000" y="687388"/>
            <a:ext cx="4572000" cy="3429000"/>
          </a:xfrm>
          <a:ln/>
        </p:spPr>
      </p:sp>
      <p:sp>
        <p:nvSpPr>
          <p:cNvPr id="51204" name="Rectangle 3"/>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KW" altLang="ar-SA" smtClean="0">
              <a:latin typeface="굴림" pitchFamily="50" charset="-128"/>
              <a:ea typeface="굴림" pitchFamily="50" charset="-128"/>
            </a:endParaRPr>
          </a:p>
        </p:txBody>
      </p:sp>
    </p:spTree>
    <p:extLst>
      <p:ext uri="{BB962C8B-B14F-4D97-AF65-F5344CB8AC3E}">
        <p14:creationId xmlns:p14="http://schemas.microsoft.com/office/powerpoint/2010/main" val="3391841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1020431"/>
            <a:ext cx="8245162" cy="1475013"/>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2495446"/>
            <a:ext cx="8245160" cy="59032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704463" y="5956138"/>
            <a:ext cx="2133600" cy="365125"/>
          </a:xfrm>
        </p:spPr>
        <p:txBody>
          <a:bodyPr/>
          <a:lstStyle>
            <a:lvl1pPr>
              <a:defRPr>
                <a:solidFill>
                  <a:schemeClr val="accent1">
                    <a:lumMod val="75000"/>
                    <a:lumOff val="25000"/>
                  </a:schemeClr>
                </a:solidFill>
              </a:defRPr>
            </a:lvl1pPr>
          </a:lstStyle>
          <a:p>
            <a:fld id="{36B2EE88-2FE1-4158-A303-A6629C414B0F}" type="datetime1">
              <a:rPr lang="en-US" smtClean="0"/>
              <a:t>4/6/2021</a:t>
            </a:fld>
            <a:endParaRPr lang="en-US"/>
          </a:p>
        </p:txBody>
      </p:sp>
      <p:sp>
        <p:nvSpPr>
          <p:cNvPr id="5" name="Footer Placeholder 4"/>
          <p:cNvSpPr>
            <a:spLocks noGrp="1"/>
          </p:cNvSpPr>
          <p:nvPr>
            <p:ph type="ftr" sz="quarter" idx="11"/>
          </p:nvPr>
        </p:nvSpPr>
        <p:spPr>
          <a:xfrm>
            <a:off x="435894" y="5951812"/>
            <a:ext cx="5187908"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7918725" y="5956138"/>
            <a:ext cx="762330" cy="365125"/>
          </a:xfrm>
        </p:spPr>
        <p:txBody>
          <a:bodyPr/>
          <a:lstStyle>
            <a:lvl1pPr>
              <a:defRPr>
                <a:solidFill>
                  <a:schemeClr val="accent1">
                    <a:lumMod val="75000"/>
                    <a:lumOff val="25000"/>
                  </a:schemeClr>
                </a:solidFill>
              </a:defRPr>
            </a:lvl1pPr>
          </a:lstStyle>
          <a:p>
            <a:fld id="{D2CBC6F9-63DC-418A-A30A-9A9F771FE38A}" type="slidenum">
              <a:rPr lang="en-US" smtClean="0"/>
              <a:t>‹#›</a:t>
            </a:fld>
            <a:endParaRPr lang="en-US"/>
          </a:p>
        </p:txBody>
      </p:sp>
    </p:spTree>
    <p:extLst>
      <p:ext uri="{BB962C8B-B14F-4D97-AF65-F5344CB8AC3E}">
        <p14:creationId xmlns:p14="http://schemas.microsoft.com/office/powerpoint/2010/main" val="3827358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702156"/>
            <a:ext cx="8272212"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CF3B0-BDDA-41D9-9287-41A35EB9CD8C}" type="datetime1">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BC6F9-63DC-418A-A30A-9A9F771FE38A}" type="slidenum">
              <a:rPr lang="en-US" smtClean="0"/>
              <a:t>‹#›</a:t>
            </a:fld>
            <a:endParaRPr lang="en-US"/>
          </a:p>
        </p:txBody>
      </p:sp>
    </p:spTree>
    <p:extLst>
      <p:ext uri="{BB962C8B-B14F-4D97-AF65-F5344CB8AC3E}">
        <p14:creationId xmlns:p14="http://schemas.microsoft.com/office/powerpoint/2010/main" val="655662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599725"/>
            <a:ext cx="2180113"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675727"/>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675727"/>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8"/>
            <a:ext cx="996106" cy="365125"/>
          </a:xfrm>
        </p:spPr>
        <p:txBody>
          <a:bodyPr/>
          <a:lstStyle>
            <a:lvl1pPr>
              <a:defRPr>
                <a:solidFill>
                  <a:schemeClr val="accent1">
                    <a:lumMod val="75000"/>
                    <a:lumOff val="25000"/>
                  </a:schemeClr>
                </a:solidFill>
              </a:defRPr>
            </a:lvl1pPr>
          </a:lstStyle>
          <a:p>
            <a:fld id="{3CE3ED13-B75C-419F-BD61-C1C3742FFF2C}" type="datetime1">
              <a:rPr lang="en-US" smtClean="0"/>
              <a:t>4/6/2021</a:t>
            </a:fld>
            <a:endParaRPr lang="en-US"/>
          </a:p>
        </p:txBody>
      </p:sp>
      <p:sp>
        <p:nvSpPr>
          <p:cNvPr id="5" name="Footer Placeholder 4"/>
          <p:cNvSpPr>
            <a:spLocks noGrp="1"/>
          </p:cNvSpPr>
          <p:nvPr>
            <p:ph type="ftr" sz="quarter" idx="11"/>
          </p:nvPr>
        </p:nvSpPr>
        <p:spPr>
          <a:xfrm>
            <a:off x="581193" y="5951812"/>
            <a:ext cx="5922209" cy="365125"/>
          </a:xfrm>
        </p:spPr>
        <p:txBody>
          <a:bodyPr/>
          <a:lstStyle/>
          <a:p>
            <a:endParaRPr lang="en-US"/>
          </a:p>
        </p:txBody>
      </p:sp>
      <p:sp>
        <p:nvSpPr>
          <p:cNvPr id="6" name="Slide Number Placeholder 5"/>
          <p:cNvSpPr>
            <a:spLocks noGrp="1"/>
          </p:cNvSpPr>
          <p:nvPr>
            <p:ph type="sldNum" sz="quarter" idx="12"/>
          </p:nvPr>
        </p:nvSpPr>
        <p:spPr>
          <a:xfrm>
            <a:off x="7834962" y="5956138"/>
            <a:ext cx="873146" cy="365125"/>
          </a:xfrm>
        </p:spPr>
        <p:txBody>
          <a:bodyPr/>
          <a:lstStyle>
            <a:lvl1pPr>
              <a:defRPr>
                <a:solidFill>
                  <a:schemeClr val="accent1">
                    <a:lumMod val="75000"/>
                    <a:lumOff val="25000"/>
                  </a:schemeClr>
                </a:solidFill>
              </a:defRPr>
            </a:lvl1pPr>
          </a:lstStyle>
          <a:p>
            <a:fld id="{D2CBC6F9-63DC-418A-A30A-9A9F771FE38A}" type="slidenum">
              <a:rPr lang="en-US" smtClean="0"/>
              <a:t>‹#›</a:t>
            </a:fld>
            <a:endParaRPr lang="en-US"/>
          </a:p>
        </p:txBody>
      </p:sp>
    </p:spTree>
    <p:extLst>
      <p:ext uri="{BB962C8B-B14F-4D97-AF65-F5344CB8AC3E}">
        <p14:creationId xmlns:p14="http://schemas.microsoft.com/office/powerpoint/2010/main" val="1293222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702156"/>
            <a:ext cx="8272212"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2180497"/>
            <a:ext cx="8272211"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1360F-8904-427E-8439-4E252C808532}" type="datetime1">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18725" y="5956138"/>
            <a:ext cx="789381" cy="365125"/>
          </a:xfrm>
        </p:spPr>
        <p:txBody>
          <a:bodyPr/>
          <a:lstStyle/>
          <a:p>
            <a:fld id="{D2CBC6F9-63DC-418A-A30A-9A9F771FE38A}" type="slidenum">
              <a:rPr lang="en-US" smtClean="0"/>
              <a:t>‹#›</a:t>
            </a:fld>
            <a:endParaRPr lang="en-US"/>
          </a:p>
        </p:txBody>
      </p:sp>
    </p:spTree>
    <p:extLst>
      <p:ext uri="{BB962C8B-B14F-4D97-AF65-F5344CB8AC3E}">
        <p14:creationId xmlns:p14="http://schemas.microsoft.com/office/powerpoint/2010/main" val="1929872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5141975"/>
            <a:ext cx="8468145"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3043911"/>
            <a:ext cx="8272211" cy="1497507"/>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4541417"/>
            <a:ext cx="8272211" cy="600556"/>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230EA8A-5069-462A-B3B2-EEDFB7FD2898}" type="datetime1">
              <a:rPr lang="en-US" smtClean="0"/>
              <a:t>4/6/2021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2CBC6F9-63DC-418A-A30A-9A9F771FE38A}" type="slidenum">
              <a:rPr lang="en-US" smtClean="0"/>
              <a:t>‹#›</a:t>
            </a:fld>
            <a:endParaRPr lang="en-US"/>
          </a:p>
        </p:txBody>
      </p:sp>
    </p:spTree>
    <p:extLst>
      <p:ext uri="{BB962C8B-B14F-4D97-AF65-F5344CB8AC3E}">
        <p14:creationId xmlns:p14="http://schemas.microsoft.com/office/powerpoint/2010/main" val="3280265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729658"/>
            <a:ext cx="8272212"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2228004"/>
            <a:ext cx="4066793"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1313" y="2228004"/>
            <a:ext cx="4066794"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EAB341-5828-4F2A-B4B5-97B2CDC081D3}" type="datetime1">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CBC6F9-63DC-418A-A30A-9A9F771FE38A}" type="slidenum">
              <a:rPr lang="en-US" smtClean="0"/>
              <a:t>‹#›</a:t>
            </a:fld>
            <a:endParaRPr lang="en-US"/>
          </a:p>
        </p:txBody>
      </p:sp>
    </p:spTree>
    <p:extLst>
      <p:ext uri="{BB962C8B-B14F-4D97-AF65-F5344CB8AC3E}">
        <p14:creationId xmlns:p14="http://schemas.microsoft.com/office/powerpoint/2010/main" val="4976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729658"/>
            <a:ext cx="8272212"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5415" y="2250893"/>
            <a:ext cx="3815306" cy="536005"/>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6" y="2926053"/>
            <a:ext cx="4044825"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2802" y="2250893"/>
            <a:ext cx="3815305" cy="553373"/>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282" y="2926053"/>
            <a:ext cx="4044825"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4FB9E8-5B04-4B3B-9CE8-9F3B55503B69}" type="datetime1">
              <a:rPr lang="en-US" smtClean="0"/>
              <a:t>4/6/2021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CBC6F9-63DC-418A-A30A-9A9F771FE38A}" type="slidenum">
              <a:rPr lang="en-US" smtClean="0"/>
              <a:t>‹#›</a:t>
            </a:fld>
            <a:endParaRPr lang="en-US"/>
          </a:p>
        </p:txBody>
      </p:sp>
    </p:spTree>
    <p:extLst>
      <p:ext uri="{BB962C8B-B14F-4D97-AF65-F5344CB8AC3E}">
        <p14:creationId xmlns:p14="http://schemas.microsoft.com/office/powerpoint/2010/main" val="85522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97753D3-068C-40B4-A53D-531E7C06DF3D}" type="datetime1">
              <a:rPr lang="en-US" smtClean="0"/>
              <a:t>4/6/2021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CBC6F9-63DC-418A-A30A-9A9F771FE38A}" type="slidenum">
              <a:rPr lang="en-US" smtClean="0"/>
              <a:t>‹#›</a:t>
            </a:fld>
            <a:endParaRPr lang="en-US"/>
          </a:p>
        </p:txBody>
      </p:sp>
      <p:sp>
        <p:nvSpPr>
          <p:cNvPr id="7" name="Rectangle 6"/>
          <p:cNvSpPr>
            <a:spLocks noChangeAspect="1"/>
          </p:cNvSpPr>
          <p:nvPr/>
        </p:nvSpPr>
        <p:spPr>
          <a:xfrm>
            <a:off x="330512"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729658"/>
            <a:ext cx="8272212"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42674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D5050-5CC0-4025-A56F-71C1DD32D07A}" type="datetime1">
              <a:rPr lang="en-US" smtClean="0"/>
              <a:t>4/6/2021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CBC6F9-63DC-418A-A30A-9A9F771FE38A}" type="slidenum">
              <a:rPr lang="en-US" smtClean="0"/>
              <a:t>‹#›</a:t>
            </a:fld>
            <a:endParaRPr lang="en-US"/>
          </a:p>
        </p:txBody>
      </p:sp>
    </p:spTree>
    <p:extLst>
      <p:ext uri="{BB962C8B-B14F-4D97-AF65-F5344CB8AC3E}">
        <p14:creationId xmlns:p14="http://schemas.microsoft.com/office/powerpoint/2010/main" val="3068252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5141973"/>
            <a:ext cx="847365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2296"/>
            <a:ext cx="3682084" cy="689514"/>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5862" y="601200"/>
            <a:ext cx="8469630" cy="42048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8" y="5262297"/>
            <a:ext cx="4402490" cy="689515"/>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8DBBFD9-A65D-4908-BC38-18FC29CE1D90}" type="datetime1">
              <a:rPr lang="en-US" smtClean="0"/>
              <a:t>4/6/2021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2CBC6F9-63DC-418A-A30A-9A9F771FE38A}" type="slidenum">
              <a:rPr lang="en-US" smtClean="0"/>
              <a:t>‹#›</a:t>
            </a:fld>
            <a:endParaRPr lang="en-US"/>
          </a:p>
        </p:txBody>
      </p:sp>
    </p:spTree>
    <p:extLst>
      <p:ext uri="{BB962C8B-B14F-4D97-AF65-F5344CB8AC3E}">
        <p14:creationId xmlns:p14="http://schemas.microsoft.com/office/powerpoint/2010/main" val="2594615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4693389"/>
            <a:ext cx="8272212" cy="566738"/>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599725"/>
            <a:ext cx="8468144" cy="3557252"/>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5260128"/>
            <a:ext cx="8272213" cy="598671"/>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67ECD135-96A2-4107-ADF6-532E8E2D5CE6}" type="datetime1">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CBC6F9-63DC-418A-A30A-9A9F771FE38A}" type="slidenum">
              <a:rPr lang="en-US" smtClean="0"/>
              <a:t>‹#›</a:t>
            </a:fld>
            <a:endParaRPr lang="en-US"/>
          </a:p>
        </p:txBody>
      </p:sp>
    </p:spTree>
    <p:extLst>
      <p:ext uri="{BB962C8B-B14F-4D97-AF65-F5344CB8AC3E}">
        <p14:creationId xmlns:p14="http://schemas.microsoft.com/office/powerpoint/2010/main" val="135360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705124"/>
            <a:ext cx="8272212"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2336003"/>
            <a:ext cx="8272212"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5956138"/>
            <a:ext cx="2133599" cy="365125"/>
          </a:xfrm>
          <a:prstGeom prst="rect">
            <a:avLst/>
          </a:prstGeom>
        </p:spPr>
        <p:txBody>
          <a:bodyPr vert="horz" lIns="91440" tIns="45720" rIns="91440" bIns="45720" rtlCol="0" anchor="ctr"/>
          <a:lstStyle>
            <a:lvl1pPr algn="r">
              <a:defRPr sz="675">
                <a:solidFill>
                  <a:schemeClr val="accent2"/>
                </a:solidFill>
              </a:defRPr>
            </a:lvl1pPr>
          </a:lstStyle>
          <a:p>
            <a:fld id="{4C970A1D-5DA7-45AC-B505-2B1B1A217DD4}" type="datetime1">
              <a:rPr lang="en-US" smtClean="0"/>
              <a:t>4/6/2021</a:t>
            </a:fld>
            <a:endParaRPr lang="en-US"/>
          </a:p>
        </p:txBody>
      </p:sp>
      <p:sp>
        <p:nvSpPr>
          <p:cNvPr id="5" name="Footer Placeholder 4"/>
          <p:cNvSpPr>
            <a:spLocks noGrp="1"/>
          </p:cNvSpPr>
          <p:nvPr>
            <p:ph type="ftr" sz="quarter" idx="3"/>
          </p:nvPr>
        </p:nvSpPr>
        <p:spPr>
          <a:xfrm>
            <a:off x="435894" y="5951812"/>
            <a:ext cx="5187908" cy="365125"/>
          </a:xfrm>
          <a:prstGeom prst="rect">
            <a:avLst/>
          </a:prstGeom>
        </p:spPr>
        <p:txBody>
          <a:bodyPr vert="horz" lIns="91440" tIns="45720" rIns="91440" bIns="45720" rtlCol="0" anchor="ctr"/>
          <a:lstStyle>
            <a:lvl1pPr algn="l">
              <a:defRPr sz="675" cap="all">
                <a:solidFill>
                  <a:schemeClr val="accent2"/>
                </a:solidFill>
              </a:defRPr>
            </a:lvl1pPr>
          </a:lstStyle>
          <a:p>
            <a:endParaRPr lang="en-US"/>
          </a:p>
        </p:txBody>
      </p:sp>
      <p:sp>
        <p:nvSpPr>
          <p:cNvPr id="6" name="Slide Number Placeholder 5"/>
          <p:cNvSpPr>
            <a:spLocks noGrp="1"/>
          </p:cNvSpPr>
          <p:nvPr>
            <p:ph type="sldNum" sz="quarter" idx="4"/>
          </p:nvPr>
        </p:nvSpPr>
        <p:spPr>
          <a:xfrm>
            <a:off x="7918725" y="5956138"/>
            <a:ext cx="789383" cy="365125"/>
          </a:xfrm>
          <a:prstGeom prst="rect">
            <a:avLst/>
          </a:prstGeom>
        </p:spPr>
        <p:txBody>
          <a:bodyPr vert="horz" lIns="91440" tIns="45720" rIns="91440" bIns="45720" rtlCol="0" anchor="ctr"/>
          <a:lstStyle>
            <a:lvl1pPr algn="r">
              <a:defRPr sz="675">
                <a:solidFill>
                  <a:schemeClr val="accent2"/>
                </a:solidFill>
              </a:defRPr>
            </a:lvl1pPr>
          </a:lstStyle>
          <a:p>
            <a:fld id="{D2CBC6F9-63DC-418A-A30A-9A9F771FE38A}" type="slidenum">
              <a:rPr lang="en-US" smtClean="0"/>
              <a:t>‹#›</a:t>
            </a:fld>
            <a:endParaRPr lang="en-US"/>
          </a:p>
        </p:txBody>
      </p:sp>
      <p:sp>
        <p:nvSpPr>
          <p:cNvPr id="9" name="Rectangle 8"/>
          <p:cNvSpPr/>
          <p:nvPr/>
        </p:nvSpPr>
        <p:spPr>
          <a:xfrm>
            <a:off x="334901"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609160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6.bin"/><Relationship Id="rId18" Type="http://schemas.openxmlformats.org/officeDocument/2006/relationships/image" Target="../media/image15.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2.wmf"/><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14.wmf"/><Relationship Id="rId1" Type="http://schemas.openxmlformats.org/officeDocument/2006/relationships/vmlDrawing" Target="../drawings/vmlDrawing1.vml"/><Relationship Id="rId6" Type="http://schemas.openxmlformats.org/officeDocument/2006/relationships/image" Target="../media/image9.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4.bin"/><Relationship Id="rId14" Type="http://schemas.openxmlformats.org/officeDocument/2006/relationships/image" Target="../media/image13.wmf"/></Relationships>
</file>

<file path=ppt/slides/_rels/slide12.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14.bin"/><Relationship Id="rId18" Type="http://schemas.openxmlformats.org/officeDocument/2006/relationships/image" Target="../media/image17.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2.wmf"/><Relationship Id="rId17" Type="http://schemas.openxmlformats.org/officeDocument/2006/relationships/oleObject" Target="../embeddings/oleObject16.bin"/><Relationship Id="rId2" Type="http://schemas.openxmlformats.org/officeDocument/2006/relationships/slideLayout" Target="../slideLayouts/slideLayout2.xml"/><Relationship Id="rId16" Type="http://schemas.openxmlformats.org/officeDocument/2006/relationships/image" Target="../media/image14.wmf"/><Relationship Id="rId1" Type="http://schemas.openxmlformats.org/officeDocument/2006/relationships/vmlDrawing" Target="../drawings/vmlDrawing2.vml"/><Relationship Id="rId6" Type="http://schemas.openxmlformats.org/officeDocument/2006/relationships/image" Target="../media/image16.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12.bin"/><Relationship Id="rId14" Type="http://schemas.openxmlformats.org/officeDocument/2006/relationships/image" Target="../media/image13.wmf"/></Relationships>
</file>

<file path=ppt/slides/_rels/slide13.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22.bin"/><Relationship Id="rId18" Type="http://schemas.openxmlformats.org/officeDocument/2006/relationships/image" Target="../media/image17.w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12.wmf"/><Relationship Id="rId17" Type="http://schemas.openxmlformats.org/officeDocument/2006/relationships/oleObject" Target="../embeddings/oleObject24.bin"/><Relationship Id="rId2" Type="http://schemas.openxmlformats.org/officeDocument/2006/relationships/slideLayout" Target="../slideLayouts/slideLayout2.xml"/><Relationship Id="rId16" Type="http://schemas.openxmlformats.org/officeDocument/2006/relationships/image" Target="../media/image14.wmf"/><Relationship Id="rId20" Type="http://schemas.openxmlformats.org/officeDocument/2006/relationships/image" Target="../media/image18.wmf"/><Relationship Id="rId1" Type="http://schemas.openxmlformats.org/officeDocument/2006/relationships/vmlDrawing" Target="../drawings/vmlDrawing3.vml"/><Relationship Id="rId6" Type="http://schemas.openxmlformats.org/officeDocument/2006/relationships/image" Target="../media/image9.w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image" Target="../media/image11.wmf"/><Relationship Id="rId19" Type="http://schemas.openxmlformats.org/officeDocument/2006/relationships/oleObject" Target="../embeddings/oleObject25.bin"/><Relationship Id="rId4" Type="http://schemas.openxmlformats.org/officeDocument/2006/relationships/image" Target="../media/image8.wmf"/><Relationship Id="rId9" Type="http://schemas.openxmlformats.org/officeDocument/2006/relationships/oleObject" Target="../embeddings/oleObject20.bin"/><Relationship Id="rId14" Type="http://schemas.openxmlformats.org/officeDocument/2006/relationships/image" Target="../media/image13.wmf"/></Relationships>
</file>

<file path=ppt/slides/_rels/slide14.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31.bin"/><Relationship Id="rId18" Type="http://schemas.openxmlformats.org/officeDocument/2006/relationships/image" Target="../media/image14.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11.wmf"/><Relationship Id="rId17" Type="http://schemas.openxmlformats.org/officeDocument/2006/relationships/oleObject" Target="../embeddings/oleObject33.bin"/><Relationship Id="rId2" Type="http://schemas.openxmlformats.org/officeDocument/2006/relationships/slideLayout" Target="../slideLayouts/slideLayout2.xml"/><Relationship Id="rId16" Type="http://schemas.openxmlformats.org/officeDocument/2006/relationships/image" Target="../media/image13.wmf"/><Relationship Id="rId20" Type="http://schemas.openxmlformats.org/officeDocument/2006/relationships/image" Target="../media/image17.wmf"/><Relationship Id="rId1" Type="http://schemas.openxmlformats.org/officeDocument/2006/relationships/vmlDrawing" Target="../drawings/vmlDrawing4.vml"/><Relationship Id="rId6" Type="http://schemas.openxmlformats.org/officeDocument/2006/relationships/image" Target="../media/image8.wmf"/><Relationship Id="rId11" Type="http://schemas.openxmlformats.org/officeDocument/2006/relationships/oleObject" Target="../embeddings/oleObject30.bin"/><Relationship Id="rId5" Type="http://schemas.openxmlformats.org/officeDocument/2006/relationships/oleObject" Target="../embeddings/oleObject27.bin"/><Relationship Id="rId15" Type="http://schemas.openxmlformats.org/officeDocument/2006/relationships/oleObject" Target="../embeddings/oleObject32.bin"/><Relationship Id="rId10" Type="http://schemas.openxmlformats.org/officeDocument/2006/relationships/image" Target="../media/image10.wmf"/><Relationship Id="rId19" Type="http://schemas.openxmlformats.org/officeDocument/2006/relationships/oleObject" Target="../embeddings/oleObject34.bin"/><Relationship Id="rId4" Type="http://schemas.openxmlformats.org/officeDocument/2006/relationships/image" Target="../media/image19.wmf"/><Relationship Id="rId9" Type="http://schemas.openxmlformats.org/officeDocument/2006/relationships/oleObject" Target="../embeddings/oleObject29.bin"/><Relationship Id="rId14" Type="http://schemas.openxmlformats.org/officeDocument/2006/relationships/image" Target="../media/image12.wmf"/></Relationships>
</file>

<file path=ppt/slides/_rels/slide15.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40.bin"/><Relationship Id="rId18" Type="http://schemas.openxmlformats.org/officeDocument/2006/relationships/image" Target="../media/image14.wm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11.wmf"/><Relationship Id="rId17" Type="http://schemas.openxmlformats.org/officeDocument/2006/relationships/oleObject" Target="../embeddings/oleObject42.bin"/><Relationship Id="rId2" Type="http://schemas.openxmlformats.org/officeDocument/2006/relationships/slideLayout" Target="../slideLayouts/slideLayout2.xml"/><Relationship Id="rId16" Type="http://schemas.openxmlformats.org/officeDocument/2006/relationships/image" Target="../media/image13.wmf"/><Relationship Id="rId20" Type="http://schemas.openxmlformats.org/officeDocument/2006/relationships/image" Target="../media/image17.wmf"/><Relationship Id="rId1" Type="http://schemas.openxmlformats.org/officeDocument/2006/relationships/vmlDrawing" Target="../drawings/vmlDrawing5.vml"/><Relationship Id="rId6" Type="http://schemas.openxmlformats.org/officeDocument/2006/relationships/image" Target="../media/image8.w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41.bin"/><Relationship Id="rId10" Type="http://schemas.openxmlformats.org/officeDocument/2006/relationships/image" Target="../media/image10.wmf"/><Relationship Id="rId19" Type="http://schemas.openxmlformats.org/officeDocument/2006/relationships/oleObject" Target="../embeddings/oleObject43.bin"/><Relationship Id="rId4" Type="http://schemas.openxmlformats.org/officeDocument/2006/relationships/image" Target="../media/image20.wmf"/><Relationship Id="rId9" Type="http://schemas.openxmlformats.org/officeDocument/2006/relationships/oleObject" Target="../embeddings/oleObject38.bin"/><Relationship Id="rId14" Type="http://schemas.openxmlformats.org/officeDocument/2006/relationships/image" Target="../media/image12.wmf"/></Relationships>
</file>

<file path=ppt/slides/_rels/slide16.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49.bin"/><Relationship Id="rId18" Type="http://schemas.openxmlformats.org/officeDocument/2006/relationships/image" Target="../media/image17.wmf"/><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12.wmf"/><Relationship Id="rId17" Type="http://schemas.openxmlformats.org/officeDocument/2006/relationships/oleObject" Target="../embeddings/oleObject51.bin"/><Relationship Id="rId2" Type="http://schemas.openxmlformats.org/officeDocument/2006/relationships/slideLayout" Target="../slideLayouts/slideLayout2.xml"/><Relationship Id="rId16" Type="http://schemas.openxmlformats.org/officeDocument/2006/relationships/image" Target="../media/image14.wmf"/><Relationship Id="rId20" Type="http://schemas.openxmlformats.org/officeDocument/2006/relationships/image" Target="../media/image20.wmf"/><Relationship Id="rId1" Type="http://schemas.openxmlformats.org/officeDocument/2006/relationships/vmlDrawing" Target="../drawings/vmlDrawing6.vml"/><Relationship Id="rId6" Type="http://schemas.openxmlformats.org/officeDocument/2006/relationships/image" Target="../media/image9.wmf"/><Relationship Id="rId11" Type="http://schemas.openxmlformats.org/officeDocument/2006/relationships/oleObject" Target="../embeddings/oleObject48.bin"/><Relationship Id="rId5" Type="http://schemas.openxmlformats.org/officeDocument/2006/relationships/oleObject" Target="../embeddings/oleObject45.bin"/><Relationship Id="rId15" Type="http://schemas.openxmlformats.org/officeDocument/2006/relationships/oleObject" Target="../embeddings/oleObject50.bin"/><Relationship Id="rId10" Type="http://schemas.openxmlformats.org/officeDocument/2006/relationships/image" Target="../media/image11.wmf"/><Relationship Id="rId19" Type="http://schemas.openxmlformats.org/officeDocument/2006/relationships/oleObject" Target="../embeddings/oleObject52.bin"/><Relationship Id="rId4" Type="http://schemas.openxmlformats.org/officeDocument/2006/relationships/image" Target="../media/image8.wmf"/><Relationship Id="rId9" Type="http://schemas.openxmlformats.org/officeDocument/2006/relationships/oleObject" Target="../embeddings/oleObject47.bin"/><Relationship Id="rId14" Type="http://schemas.openxmlformats.org/officeDocument/2006/relationships/image" Target="../media/image13.wmf"/></Relationships>
</file>

<file path=ppt/slides/_rels/slide17.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2.wmf"/><Relationship Id="rId5" Type="http://schemas.openxmlformats.org/officeDocument/2006/relationships/oleObject" Target="../embeddings/oleObject54.bin"/><Relationship Id="rId4" Type="http://schemas.openxmlformats.org/officeDocument/2006/relationships/image" Target="../media/image21.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wmf"/></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gi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notesSlide" Target="../notesSlides/notesSlide3.xml"/><Relationship Id="rId7"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58.bin"/><Relationship Id="rId5" Type="http://schemas.openxmlformats.org/officeDocument/2006/relationships/image" Target="../media/image43.wmf"/><Relationship Id="rId4" Type="http://schemas.openxmlformats.org/officeDocument/2006/relationships/oleObject" Target="../embeddings/oleObject57.bin"/><Relationship Id="rId9" Type="http://schemas.openxmlformats.org/officeDocument/2006/relationships/image" Target="../media/image45.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notesSlide" Target="../notesSlides/notesSlide4.xml"/><Relationship Id="rId7"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61.bin"/><Relationship Id="rId5" Type="http://schemas.openxmlformats.org/officeDocument/2006/relationships/image" Target="../media/image46.wmf"/><Relationship Id="rId4" Type="http://schemas.openxmlformats.org/officeDocument/2006/relationships/oleObject" Target="../embeddings/oleObject60.bin"/></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58.wmf"/><Relationship Id="rId5" Type="http://schemas.openxmlformats.org/officeDocument/2006/relationships/oleObject" Target="../embeddings/oleObject64.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66.bin"/></Relationships>
</file>

<file path=ppt/slides/_rels/slide46.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2.wmf"/><Relationship Id="rId5" Type="http://schemas.openxmlformats.org/officeDocument/2006/relationships/oleObject" Target="../embeddings/oleObject68.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70.bin"/></Relationships>
</file>

<file path=ppt/slides/_rels/slide47.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6.wmf"/><Relationship Id="rId5" Type="http://schemas.openxmlformats.org/officeDocument/2006/relationships/oleObject" Target="../embeddings/oleObject72.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74.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9.wmf"/><Relationship Id="rId5" Type="http://schemas.openxmlformats.org/officeDocument/2006/relationships/oleObject" Target="../embeddings/oleObject76.bin"/><Relationship Id="rId4" Type="http://schemas.openxmlformats.org/officeDocument/2006/relationships/image" Target="../media/image8.wmf"/></Relationships>
</file>

<file path=ppt/slides/_rels/slide49.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9.wmf"/><Relationship Id="rId5" Type="http://schemas.openxmlformats.org/officeDocument/2006/relationships/oleObject" Target="../embeddings/oleObject78.bin"/><Relationship Id="rId4" Type="http://schemas.openxmlformats.org/officeDocument/2006/relationships/image" Target="../media/image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71.wmf"/><Relationship Id="rId5" Type="http://schemas.openxmlformats.org/officeDocument/2006/relationships/oleObject" Target="../embeddings/oleObject81.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83.bin"/></Relationships>
</file>

<file path=ppt/slides/_rels/slide51.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89.bin"/><Relationship Id="rId18" Type="http://schemas.openxmlformats.org/officeDocument/2006/relationships/image" Target="../media/image81.wmf"/><Relationship Id="rId3" Type="http://schemas.openxmlformats.org/officeDocument/2006/relationships/oleObject" Target="../embeddings/oleObject84.bin"/><Relationship Id="rId7" Type="http://schemas.openxmlformats.org/officeDocument/2006/relationships/oleObject" Target="../embeddings/oleObject86.bin"/><Relationship Id="rId12" Type="http://schemas.openxmlformats.org/officeDocument/2006/relationships/image" Target="../media/image78.wmf"/><Relationship Id="rId17" Type="http://schemas.openxmlformats.org/officeDocument/2006/relationships/oleObject" Target="../embeddings/oleObject91.bin"/><Relationship Id="rId2" Type="http://schemas.openxmlformats.org/officeDocument/2006/relationships/slideLayout" Target="../slideLayouts/slideLayout2.xml"/><Relationship Id="rId16" Type="http://schemas.openxmlformats.org/officeDocument/2006/relationships/image" Target="../media/image80.wmf"/><Relationship Id="rId1" Type="http://schemas.openxmlformats.org/officeDocument/2006/relationships/vmlDrawing" Target="../drawings/vmlDrawing17.vml"/><Relationship Id="rId6" Type="http://schemas.openxmlformats.org/officeDocument/2006/relationships/image" Target="../media/image75.wmf"/><Relationship Id="rId11" Type="http://schemas.openxmlformats.org/officeDocument/2006/relationships/oleObject" Target="../embeddings/oleObject88.bin"/><Relationship Id="rId5" Type="http://schemas.openxmlformats.org/officeDocument/2006/relationships/oleObject" Target="../embeddings/oleObject85.bin"/><Relationship Id="rId15" Type="http://schemas.openxmlformats.org/officeDocument/2006/relationships/oleObject" Target="../embeddings/oleObject90.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87.bin"/><Relationship Id="rId14" Type="http://schemas.openxmlformats.org/officeDocument/2006/relationships/image" Target="../media/image79.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83.wmf"/><Relationship Id="rId5" Type="http://schemas.openxmlformats.org/officeDocument/2006/relationships/oleObject" Target="../embeddings/oleObject93.bin"/><Relationship Id="rId4" Type="http://schemas.openxmlformats.org/officeDocument/2006/relationships/image" Target="../media/image82.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85.wmf"/><Relationship Id="rId5" Type="http://schemas.openxmlformats.org/officeDocument/2006/relationships/oleObject" Target="../embeddings/oleObject95.bin"/><Relationship Id="rId4" Type="http://schemas.openxmlformats.org/officeDocument/2006/relationships/image" Target="../media/image84.wmf"/></Relationships>
</file>

<file path=ppt/slides/_rels/slide5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68685-B359-45DA-B460-1EECCD6023A2}"/>
              </a:ext>
            </a:extLst>
          </p:cNvPr>
          <p:cNvSpPr>
            <a:spLocks noGrp="1"/>
          </p:cNvSpPr>
          <p:nvPr>
            <p:ph type="ctrTitle"/>
          </p:nvPr>
        </p:nvSpPr>
        <p:spPr>
          <a:xfrm>
            <a:off x="2645443" y="1438517"/>
            <a:ext cx="3853113" cy="1165860"/>
          </a:xfrm>
        </p:spPr>
        <p:txBody>
          <a:bodyPr>
            <a:normAutofit/>
          </a:bodyPr>
          <a:lstStyle/>
          <a:p>
            <a:pPr algn="ctr" defTabSz="685800" eaLnBrk="0" fontAlgn="base" hangingPunct="0">
              <a:spcAft>
                <a:spcPct val="0"/>
              </a:spcAft>
            </a:pPr>
            <a:r>
              <a:rPr lang="en-US" altLang="en-US" sz="1500" b="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Mansoura University</a:t>
            </a:r>
            <a:r>
              <a:rPr lang="en-US" altLang="en-US" sz="1500" cap="none" dirty="0">
                <a:solidFill>
                  <a:schemeClr val="tx1"/>
                </a:solidFill>
              </a:rPr>
              <a:t/>
            </a:r>
            <a:br>
              <a:rPr lang="en-US" altLang="en-US" sz="1500" cap="none" dirty="0">
                <a:solidFill>
                  <a:schemeClr val="tx1"/>
                </a:solidFill>
              </a:rPr>
            </a:br>
            <a:r>
              <a:rPr lang="en-US" altLang="en-US" sz="1500" b="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Faculty of Computers and Information</a:t>
            </a:r>
            <a:r>
              <a:rPr lang="en-US" altLang="en-US" sz="1500" cap="none" dirty="0">
                <a:solidFill>
                  <a:schemeClr val="tx1"/>
                </a:solidFill>
              </a:rPr>
              <a:t/>
            </a:r>
            <a:br>
              <a:rPr lang="en-US" altLang="en-US" sz="1500" cap="none" dirty="0">
                <a:solidFill>
                  <a:schemeClr val="tx1"/>
                </a:solidFill>
              </a:rPr>
            </a:br>
            <a:r>
              <a:rPr lang="en-US" altLang="en-US" sz="1500" b="1" cap="none" dirty="0" smtClean="0">
                <a:solidFill>
                  <a:schemeClr val="tx1"/>
                </a:solidFill>
                <a:latin typeface="Times New Roman" panose="02020603050405020304" pitchFamily="18" charset="0"/>
                <a:cs typeface="Times New Roman" panose="02020603050405020304" pitchFamily="18" charset="0"/>
              </a:rPr>
              <a:t>Second</a:t>
            </a:r>
            <a:r>
              <a:rPr lang="en-US" altLang="en-US" sz="1500" b="1" cap="none"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1500" b="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Semester- 2020-2021</a:t>
            </a:r>
            <a:br>
              <a:rPr lang="en-US" altLang="en-US" sz="1500" b="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endParaRPr lang="en-US" sz="1500" dirty="0">
              <a:solidFill>
                <a:schemeClr val="tx1"/>
              </a:solidFill>
            </a:endParaRPr>
          </a:p>
        </p:txBody>
      </p:sp>
      <p:sp>
        <p:nvSpPr>
          <p:cNvPr id="3" name="Subtitle 2">
            <a:extLst>
              <a:ext uri="{FF2B5EF4-FFF2-40B4-BE49-F238E27FC236}">
                <a16:creationId xmlns:a16="http://schemas.microsoft.com/office/drawing/2014/main" id="{6DA7A5C2-8543-44E4-A501-03CF3E33BB27}"/>
              </a:ext>
            </a:extLst>
          </p:cNvPr>
          <p:cNvSpPr>
            <a:spLocks noGrp="1"/>
          </p:cNvSpPr>
          <p:nvPr>
            <p:ph type="subTitle" idx="1"/>
          </p:nvPr>
        </p:nvSpPr>
        <p:spPr>
          <a:xfrm>
            <a:off x="1691680" y="3167040"/>
            <a:ext cx="5760640" cy="3070272"/>
          </a:xfrm>
          <a:effectLst/>
        </p:spPr>
        <p:txBody>
          <a:bodyPr vert="horz" lIns="68580" tIns="34290" rIns="68580" bIns="34290" rtlCol="0" anchor="b">
            <a:normAutofit/>
          </a:bodyPr>
          <a:lstStyle/>
          <a:p>
            <a:pPr algn="ctr" defTabSz="685800" eaLnBrk="0" fontAlgn="base" hangingPunct="0">
              <a:lnSpc>
                <a:spcPct val="150000"/>
              </a:lnSpc>
              <a:spcBef>
                <a:spcPct val="0"/>
              </a:spcBef>
              <a:spcAft>
                <a:spcPct val="0"/>
              </a:spcAft>
            </a:pPr>
            <a:r>
              <a:rPr lang="en-US" sz="1400" dirty="0">
                <a:latin typeface="Times New Roman" panose="02020603050405020304" pitchFamily="18" charset="0"/>
              </a:rPr>
              <a:t>Computer Graphics</a:t>
            </a:r>
            <a:endParaRPr lang="en-US" sz="2000" b="1" cap="none" dirty="0">
              <a:solidFill>
                <a:schemeClr val="bg1"/>
              </a:solidFill>
              <a:latin typeface="Times New Roman" panose="02020603050405020304" pitchFamily="18" charset="0"/>
              <a:cs typeface="Times New Roman" panose="02020603050405020304" pitchFamily="18" charset="0"/>
            </a:endParaRPr>
          </a:p>
          <a:p>
            <a:pPr algn="ctr" defTabSz="685800" eaLnBrk="0" fontAlgn="base" hangingPunct="0">
              <a:lnSpc>
                <a:spcPct val="150000"/>
              </a:lnSpc>
              <a:spcBef>
                <a:spcPct val="0"/>
              </a:spcBef>
              <a:spcAft>
                <a:spcPct val="0"/>
              </a:spcAft>
            </a:pPr>
            <a:r>
              <a:rPr lang="en-US" sz="2000" b="1" cap="none" dirty="0">
                <a:solidFill>
                  <a:schemeClr val="bg1"/>
                </a:solidFill>
                <a:latin typeface="Times New Roman" panose="02020603050405020304" pitchFamily="18" charset="0"/>
                <a:cs typeface="Times New Roman" panose="02020603050405020304" pitchFamily="18" charset="0"/>
              </a:rPr>
              <a:t>Grade</a:t>
            </a:r>
            <a:r>
              <a:rPr lang="en-US" sz="1400" b="1" dirty="0">
                <a:solidFill>
                  <a:schemeClr val="bg1"/>
                </a:solidFill>
              </a:rPr>
              <a:t>: 2</a:t>
            </a:r>
            <a:r>
              <a:rPr lang="en-US" sz="1400" b="1" baseline="30000" dirty="0">
                <a:solidFill>
                  <a:schemeClr val="bg1"/>
                </a:solidFill>
              </a:rPr>
              <a:t>nd</a:t>
            </a:r>
            <a:r>
              <a:rPr lang="en-US" sz="1400" b="1" dirty="0">
                <a:solidFill>
                  <a:schemeClr val="bg1"/>
                </a:solidFill>
              </a:rPr>
              <a:t> Year (General –BIO)</a:t>
            </a:r>
          </a:p>
          <a:p>
            <a:pPr algn="ctr" defTabSz="685800" eaLnBrk="0" fontAlgn="base" hangingPunct="0">
              <a:lnSpc>
                <a:spcPct val="150000"/>
              </a:lnSpc>
              <a:spcBef>
                <a:spcPct val="0"/>
              </a:spcBef>
              <a:spcAft>
                <a:spcPct val="0"/>
              </a:spcAft>
            </a:pPr>
            <a:r>
              <a:rPr lang="en-US" sz="2000" b="1" cap="none" dirty="0">
                <a:solidFill>
                  <a:schemeClr val="bg1"/>
                </a:solidFill>
                <a:latin typeface="Times New Roman" panose="02020603050405020304" pitchFamily="18" charset="0"/>
                <a:cs typeface="Times New Roman" panose="02020603050405020304" pitchFamily="18" charset="0"/>
              </a:rPr>
              <a:t>Prepared by:</a:t>
            </a:r>
            <a:br>
              <a:rPr lang="en-US" sz="2000" b="1" cap="none" dirty="0">
                <a:solidFill>
                  <a:schemeClr val="bg1"/>
                </a:solidFill>
                <a:latin typeface="Times New Roman" panose="02020603050405020304" pitchFamily="18" charset="0"/>
                <a:cs typeface="Times New Roman" panose="02020603050405020304" pitchFamily="18" charset="0"/>
              </a:rPr>
            </a:br>
            <a:r>
              <a:rPr lang="en-US" sz="2000" b="1" cap="none" dirty="0">
                <a:solidFill>
                  <a:schemeClr val="bg1"/>
                </a:solidFill>
                <a:latin typeface="Times New Roman" panose="02020603050405020304" pitchFamily="18" charset="0"/>
                <a:cs typeface="Times New Roman" panose="02020603050405020304" pitchFamily="18" charset="0"/>
              </a:rPr>
              <a:t>Dr</a:t>
            </a:r>
            <a:r>
              <a:rPr lang="en-US" sz="2000" b="1" cap="none" dirty="0" smtClean="0">
                <a:solidFill>
                  <a:schemeClr val="bg1"/>
                </a:solidFill>
                <a:latin typeface="Times New Roman" panose="02020603050405020304" pitchFamily="18" charset="0"/>
                <a:cs typeface="Times New Roman" panose="02020603050405020304" pitchFamily="18" charset="0"/>
              </a:rPr>
              <a:t>.- </a:t>
            </a:r>
            <a:r>
              <a:rPr lang="en-US" sz="2000" b="1" cap="none" dirty="0" err="1">
                <a:solidFill>
                  <a:schemeClr val="bg1"/>
                </a:solidFill>
                <a:latin typeface="Times New Roman" panose="02020603050405020304" pitchFamily="18" charset="0"/>
                <a:cs typeface="Times New Roman" panose="02020603050405020304" pitchFamily="18" charset="0"/>
              </a:rPr>
              <a:t>Haitham</a:t>
            </a:r>
            <a:r>
              <a:rPr lang="en-US" sz="2000" b="1" cap="none" dirty="0">
                <a:solidFill>
                  <a:schemeClr val="bg1"/>
                </a:solidFill>
                <a:latin typeface="Times New Roman" panose="02020603050405020304" pitchFamily="18" charset="0"/>
                <a:cs typeface="Times New Roman" panose="02020603050405020304" pitchFamily="18" charset="0"/>
              </a:rPr>
              <a:t> El-</a:t>
            </a:r>
            <a:r>
              <a:rPr lang="en-US" sz="2000" b="1" cap="none" dirty="0" err="1">
                <a:solidFill>
                  <a:schemeClr val="bg1"/>
                </a:solidFill>
                <a:latin typeface="Times New Roman" panose="02020603050405020304" pitchFamily="18" charset="0"/>
                <a:cs typeface="Times New Roman" panose="02020603050405020304" pitchFamily="18" charset="0"/>
              </a:rPr>
              <a:t>Ghareeb</a:t>
            </a:r>
            <a:r>
              <a:rPr lang="en-US" sz="2000" b="1" cap="none" dirty="0">
                <a:solidFill>
                  <a:schemeClr val="bg1"/>
                </a:solidFill>
                <a:latin typeface="Times New Roman" panose="02020603050405020304" pitchFamily="18" charset="0"/>
                <a:cs typeface="Times New Roman" panose="02020603050405020304" pitchFamily="18" charset="0"/>
              </a:rPr>
              <a:t>,</a:t>
            </a:r>
          </a:p>
          <a:p>
            <a:pPr algn="ctr" defTabSz="685800" eaLnBrk="0" fontAlgn="base" hangingPunct="0">
              <a:lnSpc>
                <a:spcPct val="150000"/>
              </a:lnSpc>
              <a:spcBef>
                <a:spcPct val="0"/>
              </a:spcBef>
              <a:spcAft>
                <a:spcPct val="0"/>
              </a:spcAft>
            </a:pPr>
            <a:r>
              <a:rPr lang="en-US" sz="2000" b="1" cap="none" dirty="0" smtClean="0">
                <a:solidFill>
                  <a:schemeClr val="bg1"/>
                </a:solidFill>
                <a:latin typeface="Times New Roman" panose="02020603050405020304" pitchFamily="18" charset="0"/>
                <a:cs typeface="Times New Roman" panose="02020603050405020304" pitchFamily="18" charset="0"/>
              </a:rPr>
              <a:t>Dr.-</a:t>
            </a:r>
            <a:r>
              <a:rPr lang="en-US" sz="2000" b="1" cap="none" dirty="0">
                <a:solidFill>
                  <a:schemeClr val="bg1"/>
                </a:solidFill>
                <a:latin typeface="Times New Roman" panose="02020603050405020304" pitchFamily="18" charset="0"/>
                <a:cs typeface="Times New Roman" panose="02020603050405020304" pitchFamily="18" charset="0"/>
              </a:rPr>
              <a:t>Waleed Mohamed,</a:t>
            </a:r>
          </a:p>
          <a:p>
            <a:pPr algn="ctr" defTabSz="685800" eaLnBrk="0" fontAlgn="base" hangingPunct="0">
              <a:lnSpc>
                <a:spcPct val="150000"/>
              </a:lnSpc>
              <a:spcBef>
                <a:spcPct val="0"/>
              </a:spcBef>
              <a:spcAft>
                <a:spcPct val="0"/>
              </a:spcAft>
            </a:pPr>
            <a:r>
              <a:rPr lang="en-US" sz="2000" b="1" cap="none" dirty="0" smtClean="0">
                <a:solidFill>
                  <a:schemeClr val="bg1"/>
                </a:solidFill>
                <a:latin typeface="Times New Roman" panose="02020603050405020304" pitchFamily="18" charset="0"/>
                <a:cs typeface="Times New Roman" panose="02020603050405020304" pitchFamily="18" charset="0"/>
              </a:rPr>
              <a:t>Dr.-</a:t>
            </a:r>
            <a:r>
              <a:rPr lang="en-US" sz="2000" b="1" cap="none" dirty="0">
                <a:solidFill>
                  <a:schemeClr val="bg1"/>
                </a:solidFill>
                <a:latin typeface="Times New Roman" panose="02020603050405020304" pitchFamily="18" charset="0"/>
                <a:cs typeface="Times New Roman" panose="02020603050405020304" pitchFamily="18" charset="0"/>
              </a:rPr>
              <a:t>Ibrahim El-</a:t>
            </a:r>
            <a:r>
              <a:rPr lang="en-US" sz="2000" b="1" cap="none" dirty="0" err="1">
                <a:solidFill>
                  <a:schemeClr val="bg1"/>
                </a:solidFill>
                <a:latin typeface="Times New Roman" panose="02020603050405020304" pitchFamily="18" charset="0"/>
                <a:cs typeface="Times New Roman" panose="02020603050405020304" pitchFamily="18" charset="0"/>
              </a:rPr>
              <a:t>Hasnony</a:t>
            </a:r>
            <a:endParaRPr lang="en-US" sz="2000" b="1" cap="none" dirty="0">
              <a:solidFill>
                <a:schemeClr val="bg1"/>
              </a:solidFill>
              <a:latin typeface="Times New Roman" panose="02020603050405020304" pitchFamily="18" charset="0"/>
              <a:cs typeface="Times New Roman" panose="02020603050405020304" pitchFamily="18" charset="0"/>
            </a:endParaRPr>
          </a:p>
          <a:p>
            <a:pPr algn="ctr" defTabSz="685800" eaLnBrk="0" fontAlgn="base" hangingPunct="0">
              <a:lnSpc>
                <a:spcPct val="150000"/>
              </a:lnSpc>
              <a:spcBef>
                <a:spcPct val="0"/>
              </a:spcBef>
              <a:spcAft>
                <a:spcPct val="0"/>
              </a:spcAft>
            </a:pPr>
            <a:endParaRPr lang="en-US" sz="2000" b="1" cap="none" dirty="0">
              <a:solidFill>
                <a:schemeClr val="bg1"/>
              </a:solidFill>
              <a:latin typeface="Times New Roman" panose="02020603050405020304" pitchFamily="18" charset="0"/>
              <a:cs typeface="Times New Roman" panose="02020603050405020304" pitchFamily="18" charset="0"/>
            </a:endParaRPr>
          </a:p>
        </p:txBody>
      </p:sp>
      <p:pic>
        <p:nvPicPr>
          <p:cNvPr id="6" name="Picture 5" descr="Logo&#10;&#10;Description automatically generated">
            <a:extLst>
              <a:ext uri="{FF2B5EF4-FFF2-40B4-BE49-F238E27FC236}">
                <a16:creationId xmlns:a16="http://schemas.microsoft.com/office/drawing/2014/main" id="{38BA3B7A-16DD-43FB-B4E4-A617E0AF1E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1805" y="1378028"/>
            <a:ext cx="1040802" cy="1028700"/>
          </a:xfrm>
          <a:prstGeom prst="rect">
            <a:avLst/>
          </a:prstGeom>
        </p:spPr>
      </p:pic>
      <p:sp>
        <p:nvSpPr>
          <p:cNvPr id="7" name="Rectangle 3">
            <a:extLst>
              <a:ext uri="{FF2B5EF4-FFF2-40B4-BE49-F238E27FC236}">
                <a16:creationId xmlns:a16="http://schemas.microsoft.com/office/drawing/2014/main" id="{A2F97E60-F597-46ED-9EAB-60EC86B9B537}"/>
              </a:ext>
            </a:extLst>
          </p:cNvPr>
          <p:cNvSpPr>
            <a:spLocks noChangeArrowheads="1"/>
          </p:cNvSpPr>
          <p:nvPr/>
        </p:nvSpPr>
        <p:spPr bwMode="auto">
          <a:xfrm>
            <a:off x="243640" y="147146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marL="0" marR="0" lvl="0" indent="0" algn="l" defTabSz="342900" rtl="0" eaLnBrk="1" fontAlgn="auto" latinLnBrk="0" hangingPunct="1">
              <a:lnSpc>
                <a:spcPct val="100000"/>
              </a:lnSpc>
              <a:spcBef>
                <a:spcPts val="0"/>
              </a:spcBef>
              <a:spcAft>
                <a:spcPts val="0"/>
              </a:spcAft>
              <a:buClrTx/>
              <a:buSzTx/>
              <a:buFont typeface="Times New Roman" panose="02020603050405020304" pitchFamily="18" charset="0"/>
              <a:buNone/>
              <a:tabLst/>
              <a:defRPr/>
            </a:pPr>
            <a:endParaRPr kumimoji="0" lang="en-US" sz="135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pic>
        <p:nvPicPr>
          <p:cNvPr id="5" name="Picture 4">
            <a:extLst>
              <a:ext uri="{FF2B5EF4-FFF2-40B4-BE49-F238E27FC236}">
                <a16:creationId xmlns:a16="http://schemas.microsoft.com/office/drawing/2014/main" id="{635D71B2-AACA-489A-8F54-3A76BCF731FE}"/>
              </a:ext>
            </a:extLst>
          </p:cNvPr>
          <p:cNvPicPr>
            <a:picLocks noChangeAspect="1"/>
          </p:cNvPicPr>
          <p:nvPr/>
        </p:nvPicPr>
        <p:blipFill>
          <a:blip r:embed="rId3"/>
          <a:stretch>
            <a:fillRect/>
          </a:stretch>
        </p:blipFill>
        <p:spPr>
          <a:xfrm>
            <a:off x="7017421" y="1438517"/>
            <a:ext cx="1047840" cy="1028700"/>
          </a:xfrm>
          <a:prstGeom prst="rect">
            <a:avLst/>
          </a:prstGeom>
        </p:spPr>
      </p:pic>
    </p:spTree>
    <p:extLst>
      <p:ext uri="{BB962C8B-B14F-4D97-AF65-F5344CB8AC3E}">
        <p14:creationId xmlns:p14="http://schemas.microsoft.com/office/powerpoint/2010/main" val="4044950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ltLang="ko-KR" smtClean="0">
                <a:ea typeface="굴림" pitchFamily="50" charset="-128"/>
              </a:rPr>
              <a:t>Example: 2D Translation</a:t>
            </a:r>
          </a:p>
        </p:txBody>
      </p:sp>
      <p:sp>
        <p:nvSpPr>
          <p:cNvPr id="22532" name="Rectangle 3"/>
          <p:cNvSpPr>
            <a:spLocks noChangeArrowheads="1"/>
          </p:cNvSpPr>
          <p:nvPr/>
        </p:nvSpPr>
        <p:spPr bwMode="auto">
          <a:xfrm>
            <a:off x="990600" y="2209800"/>
            <a:ext cx="1752600" cy="1295400"/>
          </a:xfrm>
          <a:prstGeom prst="rect">
            <a:avLst/>
          </a:prstGeom>
          <a:noFill/>
          <a:ln w="254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22533" name="Rectangle 4"/>
          <p:cNvSpPr>
            <a:spLocks noChangeArrowheads="1"/>
          </p:cNvSpPr>
          <p:nvPr/>
        </p:nvSpPr>
        <p:spPr bwMode="auto">
          <a:xfrm>
            <a:off x="3200400" y="3124200"/>
            <a:ext cx="5334000" cy="2362200"/>
          </a:xfrm>
          <a:prstGeom prst="rect">
            <a:avLst/>
          </a:prstGeom>
          <a:noFill/>
          <a:ln w="254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22534" name="Line 5"/>
          <p:cNvSpPr>
            <a:spLocks noChangeShapeType="1"/>
          </p:cNvSpPr>
          <p:nvPr/>
        </p:nvSpPr>
        <p:spPr bwMode="auto">
          <a:xfrm>
            <a:off x="1143000" y="3352800"/>
            <a:ext cx="1447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5" name="Line 6"/>
          <p:cNvSpPr>
            <a:spLocks noChangeShapeType="1"/>
          </p:cNvSpPr>
          <p:nvPr/>
        </p:nvSpPr>
        <p:spPr bwMode="auto">
          <a:xfrm flipV="1">
            <a:off x="1143000" y="2362200"/>
            <a:ext cx="0" cy="990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6" name="Rectangle 7"/>
          <p:cNvSpPr>
            <a:spLocks noChangeArrowheads="1"/>
          </p:cNvSpPr>
          <p:nvPr/>
        </p:nvSpPr>
        <p:spPr bwMode="auto">
          <a:xfrm>
            <a:off x="1295400" y="2514600"/>
            <a:ext cx="1143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22538" name="Line 9"/>
          <p:cNvSpPr>
            <a:spLocks noChangeShapeType="1"/>
          </p:cNvSpPr>
          <p:nvPr/>
        </p:nvSpPr>
        <p:spPr bwMode="auto">
          <a:xfrm rot="5400000">
            <a:off x="2895600" y="4267200"/>
            <a:ext cx="762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9" name="Line 10"/>
          <p:cNvSpPr>
            <a:spLocks noChangeShapeType="1"/>
          </p:cNvSpPr>
          <p:nvPr/>
        </p:nvSpPr>
        <p:spPr bwMode="auto">
          <a:xfrm rot="5400000" flipV="1">
            <a:off x="3543300" y="3619500"/>
            <a:ext cx="0" cy="533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0" name="Rectangle 11"/>
          <p:cNvSpPr>
            <a:spLocks noChangeArrowheads="1"/>
          </p:cNvSpPr>
          <p:nvPr/>
        </p:nvSpPr>
        <p:spPr bwMode="auto">
          <a:xfrm rot="5400000">
            <a:off x="3155950" y="4006850"/>
            <a:ext cx="533400" cy="2921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22541" name="Rectangle 12"/>
          <p:cNvSpPr>
            <a:spLocks noChangeArrowheads="1"/>
          </p:cNvSpPr>
          <p:nvPr/>
        </p:nvSpPr>
        <p:spPr bwMode="auto">
          <a:xfrm rot="5400000">
            <a:off x="3079750" y="5607050"/>
            <a:ext cx="533400" cy="292100"/>
          </a:xfrm>
          <a:prstGeom prst="rect">
            <a:avLst/>
          </a:prstGeom>
          <a:solidFill>
            <a:schemeClr val="accent2">
              <a:alpha val="50195"/>
            </a:schemeClr>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22542" name="Freeform 13"/>
          <p:cNvSpPr>
            <a:spLocks/>
          </p:cNvSpPr>
          <p:nvPr/>
        </p:nvSpPr>
        <p:spPr bwMode="auto">
          <a:xfrm>
            <a:off x="2971800" y="4191000"/>
            <a:ext cx="304800" cy="1524000"/>
          </a:xfrm>
          <a:custGeom>
            <a:avLst/>
            <a:gdLst>
              <a:gd name="T0" fmla="*/ 2147483646 w 296"/>
              <a:gd name="T1" fmla="*/ 2147483646 h 960"/>
              <a:gd name="T2" fmla="*/ 2147483646 w 296"/>
              <a:gd name="T3" fmla="*/ 2147483646 h 960"/>
              <a:gd name="T4" fmla="*/ 2147483646 w 296"/>
              <a:gd name="T5" fmla="*/ 0 h 960"/>
              <a:gd name="T6" fmla="*/ 0 60000 65536"/>
              <a:gd name="T7" fmla="*/ 0 60000 65536"/>
              <a:gd name="T8" fmla="*/ 0 60000 65536"/>
              <a:gd name="T9" fmla="*/ 0 w 296"/>
              <a:gd name="T10" fmla="*/ 0 h 960"/>
              <a:gd name="T11" fmla="*/ 296 w 296"/>
              <a:gd name="T12" fmla="*/ 960 h 960"/>
            </a:gdLst>
            <a:ahLst/>
            <a:cxnLst>
              <a:cxn ang="T6">
                <a:pos x="T0" y="T1"/>
              </a:cxn>
              <a:cxn ang="T7">
                <a:pos x="T2" y="T3"/>
              </a:cxn>
              <a:cxn ang="T8">
                <a:pos x="T4" y="T5"/>
              </a:cxn>
            </a:cxnLst>
            <a:rect l="T9" t="T10" r="T11" b="T12"/>
            <a:pathLst>
              <a:path w="296" h="960">
                <a:moveTo>
                  <a:pt x="248" y="960"/>
                </a:moveTo>
                <a:cubicBezTo>
                  <a:pt x="124" y="776"/>
                  <a:pt x="0" y="592"/>
                  <a:pt x="8" y="432"/>
                </a:cubicBezTo>
                <a:cubicBezTo>
                  <a:pt x="16" y="272"/>
                  <a:pt x="168" y="88"/>
                  <a:pt x="296" y="0"/>
                </a:cubicBezTo>
              </a:path>
            </a:pathLst>
          </a:custGeom>
          <a:noFill/>
          <a:ln w="254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43" name="Text Box 14"/>
          <p:cNvSpPr txBox="1">
            <a:spLocks noChangeArrowheads="1"/>
          </p:cNvSpPr>
          <p:nvPr/>
        </p:nvSpPr>
        <p:spPr bwMode="auto">
          <a:xfrm>
            <a:off x="914400" y="4038600"/>
            <a:ext cx="19764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r>
              <a:rPr lang="en-US" altLang="ko-KR" sz="2400">
                <a:solidFill>
                  <a:schemeClr val="accent1"/>
                </a:solidFill>
                <a:latin typeface="Times New Roman" panose="02020603050405020304" pitchFamily="18" charset="0"/>
              </a:rPr>
              <a:t>Scale(0.3, 0.3)</a:t>
            </a:r>
          </a:p>
          <a:p>
            <a:pPr eaLnBrk="1" hangingPunct="1">
              <a:spcBef>
                <a:spcPct val="0"/>
              </a:spcBef>
              <a:buClrTx/>
              <a:buSzTx/>
              <a:buFontTx/>
              <a:buNone/>
            </a:pPr>
            <a:r>
              <a:rPr lang="en-US" altLang="ko-KR" sz="2400">
                <a:solidFill>
                  <a:schemeClr val="accent1"/>
                </a:solidFill>
                <a:latin typeface="Times New Roman" panose="02020603050405020304" pitchFamily="18" charset="0"/>
              </a:rPr>
              <a:t>Rotate(-90)</a:t>
            </a:r>
          </a:p>
          <a:p>
            <a:pPr eaLnBrk="1" hangingPunct="1">
              <a:spcBef>
                <a:spcPct val="0"/>
              </a:spcBef>
              <a:buClrTx/>
              <a:buSzTx/>
              <a:buFontTx/>
              <a:buNone/>
            </a:pPr>
            <a:r>
              <a:rPr lang="en-US" altLang="ko-KR" sz="2400">
                <a:solidFill>
                  <a:schemeClr val="accent1"/>
                </a:solidFill>
                <a:latin typeface="Times New Roman" panose="02020603050405020304" pitchFamily="18" charset="0"/>
              </a:rPr>
              <a:t>Translate(5, 3)</a:t>
            </a:r>
          </a:p>
        </p:txBody>
      </p:sp>
      <p:sp>
        <p:nvSpPr>
          <p:cNvPr id="22544" name="Text Box 15"/>
          <p:cNvSpPr txBox="1">
            <a:spLocks noChangeArrowheads="1"/>
          </p:cNvSpPr>
          <p:nvPr/>
        </p:nvSpPr>
        <p:spPr bwMode="auto">
          <a:xfrm>
            <a:off x="4800600" y="5486400"/>
            <a:ext cx="2509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r>
              <a:rPr lang="en-US" altLang="ko-KR" sz="2400">
                <a:latin typeface="Times New Roman" panose="02020603050405020304" pitchFamily="18" charset="0"/>
              </a:rPr>
              <a:t>World Coordinates</a:t>
            </a:r>
          </a:p>
        </p:txBody>
      </p:sp>
      <p:sp>
        <p:nvSpPr>
          <p:cNvPr id="17" name="Text Box 10"/>
          <p:cNvSpPr txBox="1">
            <a:spLocks noChangeArrowheads="1"/>
          </p:cNvSpPr>
          <p:nvPr/>
        </p:nvSpPr>
        <p:spPr bwMode="auto">
          <a:xfrm>
            <a:off x="1307161" y="1715956"/>
            <a:ext cx="10839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hangingPunct="1">
              <a:spcBef>
                <a:spcPct val="0"/>
              </a:spcBef>
              <a:buClrTx/>
              <a:buSzTx/>
              <a:buFontTx/>
              <a:buNone/>
            </a:pPr>
            <a:r>
              <a:rPr lang="en-US" altLang="ko-KR" sz="1400" b="1" i="1" dirty="0">
                <a:solidFill>
                  <a:srgbClr val="FF0000"/>
                </a:solidFill>
                <a:latin typeface="Times New Roman" panose="02020603050405020304" pitchFamily="18" charset="0"/>
              </a:rPr>
              <a:t>Modeling</a:t>
            </a:r>
          </a:p>
          <a:p>
            <a:pPr algn="ctr" eaLnBrk="1" hangingPunct="1">
              <a:spcBef>
                <a:spcPct val="0"/>
              </a:spcBef>
              <a:buClrTx/>
              <a:buSzTx/>
              <a:buFontTx/>
              <a:buNone/>
            </a:pPr>
            <a:r>
              <a:rPr lang="en-US" altLang="ko-KR" sz="1400" b="1" i="1" dirty="0">
                <a:solidFill>
                  <a:srgbClr val="FF0000"/>
                </a:solidFill>
                <a:latin typeface="Times New Roman" panose="02020603050405020304" pitchFamily="18" charset="0"/>
              </a:rPr>
              <a:t>Coordinates</a:t>
            </a:r>
          </a:p>
        </p:txBody>
      </p:sp>
    </p:spTree>
    <p:extLst>
      <p:ext uri="{BB962C8B-B14F-4D97-AF65-F5344CB8AC3E}">
        <p14:creationId xmlns:p14="http://schemas.microsoft.com/office/powerpoint/2010/main" val="2319181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ko-KR" smtClean="0">
                <a:ea typeface="굴림" pitchFamily="50" charset="-128"/>
              </a:rPr>
              <a:t>Basic 2D Transformations</a:t>
            </a:r>
          </a:p>
        </p:txBody>
      </p:sp>
      <p:sp>
        <p:nvSpPr>
          <p:cNvPr id="25604" name="Rectangle 3"/>
          <p:cNvSpPr>
            <a:spLocks noGrp="1" noChangeArrowheads="1"/>
          </p:cNvSpPr>
          <p:nvPr>
            <p:ph type="body" idx="1"/>
          </p:nvPr>
        </p:nvSpPr>
        <p:spPr/>
        <p:txBody>
          <a:bodyPr>
            <a:normAutofit fontScale="70000" lnSpcReduction="20000"/>
          </a:bodyPr>
          <a:lstStyle/>
          <a:p>
            <a:pPr eaLnBrk="1" hangingPunct="1"/>
            <a:r>
              <a:rPr lang="en-US" altLang="ko-KR" sz="2400" b="1" dirty="0" smtClean="0">
                <a:ea typeface="굴림" pitchFamily="50" charset="-128"/>
              </a:rPr>
              <a:t>Translation</a:t>
            </a:r>
          </a:p>
          <a:p>
            <a:pPr lvl="1" eaLnBrk="1" hangingPunct="1"/>
            <a:r>
              <a:rPr lang="en-US" altLang="ko-KR" sz="2000" dirty="0" smtClean="0">
                <a:ea typeface="굴림" pitchFamily="50" charset="-128"/>
              </a:rPr>
              <a:t> </a:t>
            </a:r>
          </a:p>
          <a:p>
            <a:pPr lvl="1" eaLnBrk="1" hangingPunct="1"/>
            <a:r>
              <a:rPr lang="en-US" altLang="ko-KR" sz="2000" dirty="0" smtClean="0">
                <a:ea typeface="굴림" pitchFamily="50" charset="-128"/>
              </a:rPr>
              <a:t> </a:t>
            </a:r>
          </a:p>
          <a:p>
            <a:pPr eaLnBrk="1" hangingPunct="1"/>
            <a:r>
              <a:rPr lang="en-US" altLang="ko-KR" sz="2400" b="1" dirty="0" smtClean="0">
                <a:ea typeface="굴림" pitchFamily="50" charset="-128"/>
              </a:rPr>
              <a:t>Scale</a:t>
            </a:r>
          </a:p>
          <a:p>
            <a:pPr lvl="1" eaLnBrk="1" hangingPunct="1"/>
            <a:r>
              <a:rPr lang="en-US" altLang="ko-KR" sz="2000" dirty="0" smtClean="0">
                <a:ea typeface="굴림" pitchFamily="50" charset="-128"/>
              </a:rPr>
              <a:t> </a:t>
            </a:r>
          </a:p>
          <a:p>
            <a:pPr lvl="1" eaLnBrk="1" hangingPunct="1"/>
            <a:r>
              <a:rPr lang="en-US" altLang="ko-KR" sz="2000" dirty="0" smtClean="0">
                <a:ea typeface="굴림" pitchFamily="50" charset="-128"/>
              </a:rPr>
              <a:t> </a:t>
            </a:r>
          </a:p>
          <a:p>
            <a:pPr eaLnBrk="1" hangingPunct="1"/>
            <a:r>
              <a:rPr lang="en-US" altLang="ko-KR" sz="2400" b="1" dirty="0" smtClean="0">
                <a:ea typeface="굴림" pitchFamily="50" charset="-128"/>
              </a:rPr>
              <a:t>Rotation</a:t>
            </a:r>
          </a:p>
          <a:p>
            <a:pPr lvl="1" eaLnBrk="1" hangingPunct="1"/>
            <a:r>
              <a:rPr lang="en-US" altLang="ko-KR" sz="2000" dirty="0" smtClean="0">
                <a:ea typeface="굴림" pitchFamily="50" charset="-128"/>
              </a:rPr>
              <a:t> </a:t>
            </a:r>
          </a:p>
          <a:p>
            <a:pPr lvl="1" eaLnBrk="1" hangingPunct="1"/>
            <a:r>
              <a:rPr lang="en-US" altLang="ko-KR" sz="2000" dirty="0" smtClean="0">
                <a:ea typeface="굴림" pitchFamily="50" charset="-128"/>
              </a:rPr>
              <a:t> </a:t>
            </a:r>
          </a:p>
          <a:p>
            <a:pPr eaLnBrk="1" hangingPunct="1"/>
            <a:r>
              <a:rPr lang="en-US" altLang="ko-KR" sz="2400" b="1" dirty="0" smtClean="0">
                <a:ea typeface="굴림" pitchFamily="50" charset="-128"/>
              </a:rPr>
              <a:t>Shear</a:t>
            </a:r>
          </a:p>
          <a:p>
            <a:pPr lvl="1" eaLnBrk="1" hangingPunct="1"/>
            <a:r>
              <a:rPr lang="en-US" altLang="ko-KR" sz="2000" dirty="0" smtClean="0">
                <a:ea typeface="굴림" pitchFamily="50" charset="-128"/>
              </a:rPr>
              <a:t> </a:t>
            </a:r>
          </a:p>
          <a:p>
            <a:pPr lvl="1" eaLnBrk="1" hangingPunct="1"/>
            <a:r>
              <a:rPr lang="en-US" altLang="ko-KR" sz="2000" dirty="0" smtClean="0">
                <a:ea typeface="굴림" pitchFamily="50" charset="-128"/>
              </a:rPr>
              <a:t> </a:t>
            </a:r>
          </a:p>
        </p:txBody>
      </p:sp>
      <p:graphicFrame>
        <p:nvGraphicFramePr>
          <p:cNvPr id="25605" name="Object 4"/>
          <p:cNvGraphicFramePr>
            <a:graphicFrameLocks noChangeAspect="1"/>
          </p:cNvGraphicFramePr>
          <p:nvPr/>
        </p:nvGraphicFramePr>
        <p:xfrm>
          <a:off x="1331118" y="2519648"/>
          <a:ext cx="1243013" cy="328613"/>
        </p:xfrm>
        <a:graphic>
          <a:graphicData uri="http://schemas.openxmlformats.org/presentationml/2006/ole">
            <mc:AlternateContent xmlns:mc="http://schemas.openxmlformats.org/markup-compatibility/2006">
              <mc:Choice xmlns:v="urn:schemas-microsoft-com:vml" Requires="v">
                <p:oleObj spid="_x0000_s82050" name="Equation" r:id="rId3" imgW="672516" imgH="177646" progId="Equation.3">
                  <p:embed/>
                </p:oleObj>
              </mc:Choice>
              <mc:Fallback>
                <p:oleObj name="Equation" r:id="rId3" imgW="672516" imgH="177646" progId="Equation.3">
                  <p:embed/>
                  <p:pic>
                    <p:nvPicPr>
                      <p:cNvPr id="2560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118" y="2519648"/>
                        <a:ext cx="1243013"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5"/>
          <p:cNvGraphicFramePr>
            <a:graphicFrameLocks noChangeAspect="1"/>
          </p:cNvGraphicFramePr>
          <p:nvPr/>
        </p:nvGraphicFramePr>
        <p:xfrm>
          <a:off x="1295400" y="2778892"/>
          <a:ext cx="1219200" cy="374650"/>
        </p:xfrm>
        <a:graphic>
          <a:graphicData uri="http://schemas.openxmlformats.org/presentationml/2006/ole">
            <mc:AlternateContent xmlns:mc="http://schemas.openxmlformats.org/markup-compatibility/2006">
              <mc:Choice xmlns:v="urn:schemas-microsoft-com:vml" Requires="v">
                <p:oleObj spid="_x0000_s82051" name="Equation" r:id="rId5" imgW="660113" imgH="203112" progId="Equation.3">
                  <p:embed/>
                </p:oleObj>
              </mc:Choice>
              <mc:Fallback>
                <p:oleObj name="Equation" r:id="rId5" imgW="660113" imgH="203112" progId="Equation.3">
                  <p:embed/>
                  <p:pic>
                    <p:nvPicPr>
                      <p:cNvPr id="2560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2778892"/>
                        <a:ext cx="1219200"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7" name="Object 6"/>
          <p:cNvGraphicFramePr>
            <a:graphicFrameLocks noChangeAspect="1"/>
          </p:cNvGraphicFramePr>
          <p:nvPr/>
        </p:nvGraphicFramePr>
        <p:xfrm>
          <a:off x="1354931" y="3386552"/>
          <a:ext cx="1219200" cy="328613"/>
        </p:xfrm>
        <a:graphic>
          <a:graphicData uri="http://schemas.openxmlformats.org/presentationml/2006/ole">
            <mc:AlternateContent xmlns:mc="http://schemas.openxmlformats.org/markup-compatibility/2006">
              <mc:Choice xmlns:v="urn:schemas-microsoft-com:vml" Requires="v">
                <p:oleObj spid="_x0000_s82052" name="Equation" r:id="rId7" imgW="660113" imgH="177723" progId="Equation.3">
                  <p:embed/>
                </p:oleObj>
              </mc:Choice>
              <mc:Fallback>
                <p:oleObj name="Equation" r:id="rId7" imgW="660113" imgH="177723" progId="Equation.3">
                  <p:embed/>
                  <p:pic>
                    <p:nvPicPr>
                      <p:cNvPr id="25607"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4931" y="3386552"/>
                        <a:ext cx="1219200"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8" name="Object 7"/>
          <p:cNvGraphicFramePr>
            <a:graphicFrameLocks noChangeAspect="1"/>
          </p:cNvGraphicFramePr>
          <p:nvPr/>
        </p:nvGraphicFramePr>
        <p:xfrm>
          <a:off x="1284288" y="3715165"/>
          <a:ext cx="1196975" cy="374650"/>
        </p:xfrm>
        <a:graphic>
          <a:graphicData uri="http://schemas.openxmlformats.org/presentationml/2006/ole">
            <mc:AlternateContent xmlns:mc="http://schemas.openxmlformats.org/markup-compatibility/2006">
              <mc:Choice xmlns:v="urn:schemas-microsoft-com:vml" Requires="v">
                <p:oleObj spid="_x0000_s82053" name="Equation" r:id="rId9" imgW="647419" imgH="203112" progId="Equation.3">
                  <p:embed/>
                </p:oleObj>
              </mc:Choice>
              <mc:Fallback>
                <p:oleObj name="Equation" r:id="rId9" imgW="647419" imgH="203112" progId="Equation.3">
                  <p:embed/>
                  <p:pic>
                    <p:nvPicPr>
                      <p:cNvPr id="25608"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84288" y="3715165"/>
                        <a:ext cx="1196975"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9" name="Object 8"/>
          <p:cNvGraphicFramePr>
            <a:graphicFrameLocks noChangeAspect="1"/>
          </p:cNvGraphicFramePr>
          <p:nvPr/>
        </p:nvGraphicFramePr>
        <p:xfrm>
          <a:off x="1295400" y="4267200"/>
          <a:ext cx="2486025" cy="374650"/>
        </p:xfrm>
        <a:graphic>
          <a:graphicData uri="http://schemas.openxmlformats.org/presentationml/2006/ole">
            <mc:AlternateContent xmlns:mc="http://schemas.openxmlformats.org/markup-compatibility/2006">
              <mc:Choice xmlns:v="urn:schemas-microsoft-com:vml" Requires="v">
                <p:oleObj spid="_x0000_s82054" name="Equation" r:id="rId11" imgW="1346200" imgH="203200" progId="Equation.3">
                  <p:embed/>
                </p:oleObj>
              </mc:Choice>
              <mc:Fallback>
                <p:oleObj name="Equation" r:id="rId11" imgW="1346200" imgH="203200" progId="Equation.3">
                  <p:embed/>
                  <p:pic>
                    <p:nvPicPr>
                      <p:cNvPr id="25609"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4267200"/>
                        <a:ext cx="2486025"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0" name="Object 9"/>
          <p:cNvGraphicFramePr>
            <a:graphicFrameLocks noChangeAspect="1"/>
          </p:cNvGraphicFramePr>
          <p:nvPr/>
        </p:nvGraphicFramePr>
        <p:xfrm>
          <a:off x="1295400" y="4648200"/>
          <a:ext cx="2557463" cy="374650"/>
        </p:xfrm>
        <a:graphic>
          <a:graphicData uri="http://schemas.openxmlformats.org/presentationml/2006/ole">
            <mc:AlternateContent xmlns:mc="http://schemas.openxmlformats.org/markup-compatibility/2006">
              <mc:Choice xmlns:v="urn:schemas-microsoft-com:vml" Requires="v">
                <p:oleObj spid="_x0000_s82055" name="Equation" r:id="rId13" imgW="1384300" imgH="203200" progId="Equation.3">
                  <p:embed/>
                </p:oleObj>
              </mc:Choice>
              <mc:Fallback>
                <p:oleObj name="Equation" r:id="rId13" imgW="1384300" imgH="203200" progId="Equation.3">
                  <p:embed/>
                  <p:pic>
                    <p:nvPicPr>
                      <p:cNvPr id="2561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95400" y="4648200"/>
                        <a:ext cx="255746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1" name="Object 10"/>
          <p:cNvGraphicFramePr>
            <a:graphicFrameLocks noChangeAspect="1"/>
          </p:cNvGraphicFramePr>
          <p:nvPr/>
        </p:nvGraphicFramePr>
        <p:xfrm>
          <a:off x="1331118" y="5106391"/>
          <a:ext cx="1663700" cy="374650"/>
        </p:xfrm>
        <a:graphic>
          <a:graphicData uri="http://schemas.openxmlformats.org/presentationml/2006/ole">
            <mc:AlternateContent xmlns:mc="http://schemas.openxmlformats.org/markup-compatibility/2006">
              <mc:Choice xmlns:v="urn:schemas-microsoft-com:vml" Requires="v">
                <p:oleObj spid="_x0000_s82056" name="Equation" r:id="rId15" imgW="901309" imgH="203112" progId="Equation.3">
                  <p:embed/>
                </p:oleObj>
              </mc:Choice>
              <mc:Fallback>
                <p:oleObj name="Equation" r:id="rId15" imgW="901309" imgH="203112" progId="Equation.3">
                  <p:embed/>
                  <p:pic>
                    <p:nvPicPr>
                      <p:cNvPr id="25611"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31118" y="5106391"/>
                        <a:ext cx="1663700"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2" name="Object 11"/>
          <p:cNvGraphicFramePr>
            <a:graphicFrameLocks noChangeAspect="1"/>
          </p:cNvGraphicFramePr>
          <p:nvPr/>
        </p:nvGraphicFramePr>
        <p:xfrm>
          <a:off x="1284288" y="5427218"/>
          <a:ext cx="1643063" cy="374650"/>
        </p:xfrm>
        <a:graphic>
          <a:graphicData uri="http://schemas.openxmlformats.org/presentationml/2006/ole">
            <mc:AlternateContent xmlns:mc="http://schemas.openxmlformats.org/markup-compatibility/2006">
              <mc:Choice xmlns:v="urn:schemas-microsoft-com:vml" Requires="v">
                <p:oleObj spid="_x0000_s82057" name="Equation" r:id="rId17" imgW="888840" imgH="203040" progId="Equation.3">
                  <p:embed/>
                </p:oleObj>
              </mc:Choice>
              <mc:Fallback>
                <p:oleObj name="Equation" r:id="rId17" imgW="888840" imgH="203040" progId="Equation.3">
                  <p:embed/>
                  <p:pic>
                    <p:nvPicPr>
                      <p:cNvPr id="25612" name="Object 11"/>
                      <p:cNvPicPr>
                        <a:picLocks noChangeAspect="1" noChangeArrowheads="1"/>
                      </p:cNvPicPr>
                      <p:nvPr/>
                    </p:nvPicPr>
                    <p:blipFill>
                      <a:blip r:embed="rId18"/>
                      <a:srcRect/>
                      <a:stretch>
                        <a:fillRect/>
                      </a:stretch>
                    </p:blipFill>
                    <p:spPr bwMode="auto">
                      <a:xfrm>
                        <a:off x="1284288" y="5427218"/>
                        <a:ext cx="164306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88910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ltLang="ko-KR" smtClean="0">
                <a:ea typeface="굴림" pitchFamily="50" charset="-128"/>
              </a:rPr>
              <a:t>Basic 2D Transformations</a:t>
            </a:r>
          </a:p>
        </p:txBody>
      </p:sp>
      <p:sp>
        <p:nvSpPr>
          <p:cNvPr id="26628" name="Rectangle 3"/>
          <p:cNvSpPr>
            <a:spLocks noGrp="1" noChangeArrowheads="1"/>
          </p:cNvSpPr>
          <p:nvPr>
            <p:ph type="body" idx="1"/>
          </p:nvPr>
        </p:nvSpPr>
        <p:spPr/>
        <p:txBody>
          <a:bodyPr>
            <a:normAutofit fontScale="70000" lnSpcReduction="20000"/>
          </a:bodyPr>
          <a:lstStyle/>
          <a:p>
            <a:pPr eaLnBrk="1" hangingPunct="1"/>
            <a:r>
              <a:rPr lang="en-US" altLang="ko-KR" sz="2400" b="1" dirty="0" smtClean="0">
                <a:ea typeface="굴림" pitchFamily="50" charset="-128"/>
              </a:rPr>
              <a:t>Translation</a:t>
            </a:r>
          </a:p>
          <a:p>
            <a:pPr lvl="1" eaLnBrk="1" hangingPunct="1"/>
            <a:r>
              <a:rPr lang="en-US" altLang="ko-KR" sz="2000" dirty="0" smtClean="0">
                <a:ea typeface="굴림" pitchFamily="50" charset="-128"/>
              </a:rPr>
              <a:t> </a:t>
            </a:r>
          </a:p>
          <a:p>
            <a:pPr lvl="1" eaLnBrk="1" hangingPunct="1"/>
            <a:r>
              <a:rPr lang="en-US" altLang="ko-KR" sz="2000" dirty="0" smtClean="0">
                <a:ea typeface="굴림" pitchFamily="50" charset="-128"/>
              </a:rPr>
              <a:t> </a:t>
            </a:r>
          </a:p>
          <a:p>
            <a:pPr eaLnBrk="1" hangingPunct="1"/>
            <a:r>
              <a:rPr lang="en-US" altLang="ko-KR" sz="2400" b="1" dirty="0" smtClean="0">
                <a:ea typeface="굴림" pitchFamily="50" charset="-128"/>
              </a:rPr>
              <a:t>Scale</a:t>
            </a:r>
          </a:p>
          <a:p>
            <a:pPr lvl="1" eaLnBrk="1" hangingPunct="1"/>
            <a:r>
              <a:rPr lang="en-US" altLang="ko-KR" sz="2000" dirty="0" smtClean="0">
                <a:ea typeface="굴림" pitchFamily="50" charset="-128"/>
              </a:rPr>
              <a:t> </a:t>
            </a:r>
          </a:p>
          <a:p>
            <a:pPr lvl="1" eaLnBrk="1" hangingPunct="1"/>
            <a:r>
              <a:rPr lang="en-US" altLang="ko-KR" sz="2000" dirty="0" smtClean="0">
                <a:ea typeface="굴림" pitchFamily="50" charset="-128"/>
              </a:rPr>
              <a:t> </a:t>
            </a:r>
          </a:p>
          <a:p>
            <a:pPr eaLnBrk="1" hangingPunct="1"/>
            <a:r>
              <a:rPr lang="en-US" altLang="ko-KR" sz="2400" b="1" dirty="0" smtClean="0">
                <a:ea typeface="굴림" pitchFamily="50" charset="-128"/>
              </a:rPr>
              <a:t>Rotation</a:t>
            </a:r>
          </a:p>
          <a:p>
            <a:pPr lvl="1" eaLnBrk="1" hangingPunct="1"/>
            <a:r>
              <a:rPr lang="en-US" altLang="ko-KR" sz="2000" dirty="0" smtClean="0">
                <a:ea typeface="굴림" pitchFamily="50" charset="-128"/>
              </a:rPr>
              <a:t> </a:t>
            </a:r>
          </a:p>
          <a:p>
            <a:pPr lvl="1" eaLnBrk="1" hangingPunct="1"/>
            <a:r>
              <a:rPr lang="en-US" altLang="ko-KR" sz="2000" dirty="0" smtClean="0">
                <a:ea typeface="굴림" pitchFamily="50" charset="-128"/>
              </a:rPr>
              <a:t> </a:t>
            </a:r>
          </a:p>
          <a:p>
            <a:pPr eaLnBrk="1" hangingPunct="1"/>
            <a:r>
              <a:rPr lang="en-US" altLang="ko-KR" sz="2400" b="1" dirty="0" smtClean="0">
                <a:ea typeface="굴림" pitchFamily="50" charset="-128"/>
              </a:rPr>
              <a:t>Shear</a:t>
            </a:r>
          </a:p>
          <a:p>
            <a:pPr lvl="1" eaLnBrk="1" hangingPunct="1"/>
            <a:r>
              <a:rPr lang="en-US" altLang="ko-KR" sz="2000" dirty="0" smtClean="0">
                <a:ea typeface="굴림" pitchFamily="50" charset="-128"/>
              </a:rPr>
              <a:t> </a:t>
            </a:r>
          </a:p>
          <a:p>
            <a:pPr lvl="1" eaLnBrk="1" hangingPunct="1"/>
            <a:r>
              <a:rPr lang="en-US" altLang="ko-KR" sz="2000" dirty="0" smtClean="0">
                <a:ea typeface="굴림" pitchFamily="50" charset="-128"/>
              </a:rPr>
              <a:t> </a:t>
            </a:r>
          </a:p>
        </p:txBody>
      </p:sp>
      <p:graphicFrame>
        <p:nvGraphicFramePr>
          <p:cNvPr id="26629" name="Object 4"/>
          <p:cNvGraphicFramePr>
            <a:graphicFrameLocks noChangeAspect="1"/>
          </p:cNvGraphicFramePr>
          <p:nvPr/>
        </p:nvGraphicFramePr>
        <p:xfrm>
          <a:off x="1284288" y="2459578"/>
          <a:ext cx="1243013" cy="328613"/>
        </p:xfrm>
        <a:graphic>
          <a:graphicData uri="http://schemas.openxmlformats.org/presentationml/2006/ole">
            <mc:AlternateContent xmlns:mc="http://schemas.openxmlformats.org/markup-compatibility/2006">
              <mc:Choice xmlns:v="urn:schemas-microsoft-com:vml" Requires="v">
                <p:oleObj spid="_x0000_s83066" name="Equation" r:id="rId3" imgW="672516" imgH="177646" progId="Equation.3">
                  <p:embed/>
                </p:oleObj>
              </mc:Choice>
              <mc:Fallback>
                <p:oleObj name="Equation" r:id="rId3" imgW="672516" imgH="177646" progId="Equation.3">
                  <p:embed/>
                  <p:pic>
                    <p:nvPicPr>
                      <p:cNvPr id="2662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4288" y="2459578"/>
                        <a:ext cx="1243013"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0" name="Object 5"/>
          <p:cNvGraphicFramePr>
            <a:graphicFrameLocks noChangeAspect="1"/>
          </p:cNvGraphicFramePr>
          <p:nvPr/>
        </p:nvGraphicFramePr>
        <p:xfrm>
          <a:off x="1233297" y="2754391"/>
          <a:ext cx="1219200" cy="374650"/>
        </p:xfrm>
        <a:graphic>
          <a:graphicData uri="http://schemas.openxmlformats.org/presentationml/2006/ole">
            <mc:AlternateContent xmlns:mc="http://schemas.openxmlformats.org/markup-compatibility/2006">
              <mc:Choice xmlns:v="urn:schemas-microsoft-com:vml" Requires="v">
                <p:oleObj spid="_x0000_s83067" name="Equation" r:id="rId5" imgW="660240" imgH="203040" progId="Equation.3">
                  <p:embed/>
                </p:oleObj>
              </mc:Choice>
              <mc:Fallback>
                <p:oleObj name="Equation" r:id="rId5" imgW="660240" imgH="203040" progId="Equation.3">
                  <p:embed/>
                  <p:pic>
                    <p:nvPicPr>
                      <p:cNvPr id="26630" name="Object 5"/>
                      <p:cNvPicPr>
                        <a:picLocks noChangeAspect="1" noChangeArrowheads="1"/>
                      </p:cNvPicPr>
                      <p:nvPr/>
                    </p:nvPicPr>
                    <p:blipFill>
                      <a:blip r:embed="rId6"/>
                      <a:srcRect/>
                      <a:stretch>
                        <a:fillRect/>
                      </a:stretch>
                    </p:blipFill>
                    <p:spPr bwMode="auto">
                      <a:xfrm>
                        <a:off x="1233297" y="2754391"/>
                        <a:ext cx="1219200"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1" name="Object 6"/>
          <p:cNvGraphicFramePr>
            <a:graphicFrameLocks noChangeAspect="1"/>
          </p:cNvGraphicFramePr>
          <p:nvPr/>
        </p:nvGraphicFramePr>
        <p:xfrm>
          <a:off x="1145490" y="3367087"/>
          <a:ext cx="1219200" cy="328613"/>
        </p:xfrm>
        <a:graphic>
          <a:graphicData uri="http://schemas.openxmlformats.org/presentationml/2006/ole">
            <mc:AlternateContent xmlns:mc="http://schemas.openxmlformats.org/markup-compatibility/2006">
              <mc:Choice xmlns:v="urn:schemas-microsoft-com:vml" Requires="v">
                <p:oleObj spid="_x0000_s83068" name="Equation" r:id="rId7" imgW="660113" imgH="177723" progId="Equation.3">
                  <p:embed/>
                </p:oleObj>
              </mc:Choice>
              <mc:Fallback>
                <p:oleObj name="Equation" r:id="rId7" imgW="660113" imgH="177723" progId="Equation.3">
                  <p:embed/>
                  <p:pic>
                    <p:nvPicPr>
                      <p:cNvPr id="26631"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5490" y="3367087"/>
                        <a:ext cx="1219200"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2" name="Object 7"/>
          <p:cNvGraphicFramePr>
            <a:graphicFrameLocks noChangeAspect="1"/>
          </p:cNvGraphicFramePr>
          <p:nvPr/>
        </p:nvGraphicFramePr>
        <p:xfrm>
          <a:off x="1116472" y="3666350"/>
          <a:ext cx="1196975" cy="374650"/>
        </p:xfrm>
        <a:graphic>
          <a:graphicData uri="http://schemas.openxmlformats.org/presentationml/2006/ole">
            <mc:AlternateContent xmlns:mc="http://schemas.openxmlformats.org/markup-compatibility/2006">
              <mc:Choice xmlns:v="urn:schemas-microsoft-com:vml" Requires="v">
                <p:oleObj spid="_x0000_s83069" name="Equation" r:id="rId9" imgW="647419" imgH="203112" progId="Equation.3">
                  <p:embed/>
                </p:oleObj>
              </mc:Choice>
              <mc:Fallback>
                <p:oleObj name="Equation" r:id="rId9" imgW="647419" imgH="203112" progId="Equation.3">
                  <p:embed/>
                  <p:pic>
                    <p:nvPicPr>
                      <p:cNvPr id="26632"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472" y="3666350"/>
                        <a:ext cx="1196975"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3" name="Object 8"/>
          <p:cNvGraphicFramePr>
            <a:graphicFrameLocks noChangeAspect="1"/>
          </p:cNvGraphicFramePr>
          <p:nvPr/>
        </p:nvGraphicFramePr>
        <p:xfrm>
          <a:off x="1017817" y="4310916"/>
          <a:ext cx="2486025" cy="374650"/>
        </p:xfrm>
        <a:graphic>
          <a:graphicData uri="http://schemas.openxmlformats.org/presentationml/2006/ole">
            <mc:AlternateContent xmlns:mc="http://schemas.openxmlformats.org/markup-compatibility/2006">
              <mc:Choice xmlns:v="urn:schemas-microsoft-com:vml" Requires="v">
                <p:oleObj spid="_x0000_s83070" name="Equation" r:id="rId11" imgW="1346200" imgH="203200" progId="Equation.3">
                  <p:embed/>
                </p:oleObj>
              </mc:Choice>
              <mc:Fallback>
                <p:oleObj name="Equation" r:id="rId11" imgW="1346200" imgH="203200" progId="Equation.3">
                  <p:embed/>
                  <p:pic>
                    <p:nvPicPr>
                      <p:cNvPr id="26633"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17817" y="4310916"/>
                        <a:ext cx="2486025"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4" name="Object 9"/>
          <p:cNvGraphicFramePr>
            <a:graphicFrameLocks noChangeAspect="1"/>
          </p:cNvGraphicFramePr>
          <p:nvPr/>
        </p:nvGraphicFramePr>
        <p:xfrm>
          <a:off x="966827" y="4614894"/>
          <a:ext cx="2557463" cy="374650"/>
        </p:xfrm>
        <a:graphic>
          <a:graphicData uri="http://schemas.openxmlformats.org/presentationml/2006/ole">
            <mc:AlternateContent xmlns:mc="http://schemas.openxmlformats.org/markup-compatibility/2006">
              <mc:Choice xmlns:v="urn:schemas-microsoft-com:vml" Requires="v">
                <p:oleObj spid="_x0000_s83071" name="Equation" r:id="rId13" imgW="1384300" imgH="203200" progId="Equation.3">
                  <p:embed/>
                </p:oleObj>
              </mc:Choice>
              <mc:Fallback>
                <p:oleObj name="Equation" r:id="rId13" imgW="1384300" imgH="203200" progId="Equation.3">
                  <p:embed/>
                  <p:pic>
                    <p:nvPicPr>
                      <p:cNvPr id="26634"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6827" y="4614894"/>
                        <a:ext cx="255746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5" name="Object 10"/>
          <p:cNvGraphicFramePr>
            <a:graphicFrameLocks noChangeAspect="1"/>
          </p:cNvGraphicFramePr>
          <p:nvPr/>
        </p:nvGraphicFramePr>
        <p:xfrm>
          <a:off x="1059060" y="5203047"/>
          <a:ext cx="1663700" cy="374650"/>
        </p:xfrm>
        <a:graphic>
          <a:graphicData uri="http://schemas.openxmlformats.org/presentationml/2006/ole">
            <mc:AlternateContent xmlns:mc="http://schemas.openxmlformats.org/markup-compatibility/2006">
              <mc:Choice xmlns:v="urn:schemas-microsoft-com:vml" Requires="v">
                <p:oleObj spid="_x0000_s83072" name="Equation" r:id="rId15" imgW="901309" imgH="203112" progId="Equation.3">
                  <p:embed/>
                </p:oleObj>
              </mc:Choice>
              <mc:Fallback>
                <p:oleObj name="Equation" r:id="rId15" imgW="901309" imgH="203112" progId="Equation.3">
                  <p:embed/>
                  <p:pic>
                    <p:nvPicPr>
                      <p:cNvPr id="26635"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59060" y="5203047"/>
                        <a:ext cx="1663700"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6" name="Object 11"/>
          <p:cNvGraphicFramePr>
            <a:graphicFrameLocks noChangeAspect="1"/>
          </p:cNvGraphicFramePr>
          <p:nvPr/>
        </p:nvGraphicFramePr>
        <p:xfrm>
          <a:off x="1017817" y="5491698"/>
          <a:ext cx="1643063" cy="374650"/>
        </p:xfrm>
        <a:graphic>
          <a:graphicData uri="http://schemas.openxmlformats.org/presentationml/2006/ole">
            <mc:AlternateContent xmlns:mc="http://schemas.openxmlformats.org/markup-compatibility/2006">
              <mc:Choice xmlns:v="urn:schemas-microsoft-com:vml" Requires="v">
                <p:oleObj spid="_x0000_s83073" name="Equation" r:id="rId17" imgW="888614" imgH="203112" progId="Equation.3">
                  <p:embed/>
                </p:oleObj>
              </mc:Choice>
              <mc:Fallback>
                <p:oleObj name="Equation" r:id="rId17" imgW="888614" imgH="203112" progId="Equation.3">
                  <p:embed/>
                  <p:pic>
                    <p:nvPicPr>
                      <p:cNvPr id="26636"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17817" y="5491698"/>
                        <a:ext cx="164306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7" name="Line 12"/>
          <p:cNvSpPr>
            <a:spLocks noChangeShapeType="1"/>
          </p:cNvSpPr>
          <p:nvPr/>
        </p:nvSpPr>
        <p:spPr bwMode="auto">
          <a:xfrm flipV="1">
            <a:off x="4191000" y="3048000"/>
            <a:ext cx="0" cy="990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38" name="Rectangle 13"/>
          <p:cNvSpPr>
            <a:spLocks noChangeArrowheads="1"/>
          </p:cNvSpPr>
          <p:nvPr/>
        </p:nvSpPr>
        <p:spPr bwMode="auto">
          <a:xfrm>
            <a:off x="4191000" y="3352800"/>
            <a:ext cx="1143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26639" name="Line 14"/>
          <p:cNvSpPr>
            <a:spLocks noChangeShapeType="1"/>
          </p:cNvSpPr>
          <p:nvPr/>
        </p:nvSpPr>
        <p:spPr bwMode="auto">
          <a:xfrm>
            <a:off x="4191000" y="4038600"/>
            <a:ext cx="1447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40" name="Rectangle 15"/>
          <p:cNvSpPr>
            <a:spLocks noChangeArrowheads="1"/>
          </p:cNvSpPr>
          <p:nvPr/>
        </p:nvSpPr>
        <p:spPr bwMode="auto">
          <a:xfrm rot="5400000">
            <a:off x="4146550" y="2559050"/>
            <a:ext cx="533400" cy="292100"/>
          </a:xfrm>
          <a:prstGeom prst="rect">
            <a:avLst/>
          </a:prstGeom>
          <a:solidFill>
            <a:schemeClr val="accent2">
              <a:alpha val="50195"/>
            </a:schemeClr>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26641" name="Rectangle 16"/>
          <p:cNvSpPr>
            <a:spLocks noChangeArrowheads="1"/>
          </p:cNvSpPr>
          <p:nvPr/>
        </p:nvSpPr>
        <p:spPr bwMode="auto">
          <a:xfrm>
            <a:off x="4191000" y="1676400"/>
            <a:ext cx="4191000" cy="2362200"/>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26642" name="Text Box 17"/>
          <p:cNvSpPr txBox="1">
            <a:spLocks noChangeArrowheads="1"/>
          </p:cNvSpPr>
          <p:nvPr/>
        </p:nvSpPr>
        <p:spPr bwMode="auto">
          <a:xfrm>
            <a:off x="4694238" y="4037013"/>
            <a:ext cx="30003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hangingPunct="1">
              <a:spcBef>
                <a:spcPct val="0"/>
              </a:spcBef>
              <a:buClrTx/>
              <a:buSzTx/>
              <a:buFontTx/>
              <a:buNone/>
            </a:pPr>
            <a:r>
              <a:rPr lang="en-US" altLang="ko-KR" sz="2400" dirty="0">
                <a:solidFill>
                  <a:schemeClr val="accent1"/>
                </a:solidFill>
              </a:rPr>
              <a:t>Transformations</a:t>
            </a:r>
          </a:p>
          <a:p>
            <a:pPr algn="ctr" eaLnBrk="1" hangingPunct="1">
              <a:spcBef>
                <a:spcPct val="0"/>
              </a:spcBef>
              <a:buClrTx/>
              <a:buSzTx/>
              <a:buFontTx/>
              <a:buNone/>
            </a:pPr>
            <a:r>
              <a:rPr lang="en-US" altLang="ko-KR" sz="2400" dirty="0">
                <a:solidFill>
                  <a:schemeClr val="accent1"/>
                </a:solidFill>
              </a:rPr>
              <a:t>can be combined</a:t>
            </a:r>
          </a:p>
          <a:p>
            <a:pPr algn="ctr" eaLnBrk="1" hangingPunct="1">
              <a:spcBef>
                <a:spcPct val="0"/>
              </a:spcBef>
              <a:buClrTx/>
              <a:buSzTx/>
              <a:buFontTx/>
              <a:buNone/>
            </a:pPr>
            <a:r>
              <a:rPr lang="en-US" altLang="ko-KR" sz="2400" dirty="0">
                <a:solidFill>
                  <a:schemeClr val="accent1"/>
                </a:solidFill>
              </a:rPr>
              <a:t>(with simple algebra)</a:t>
            </a:r>
          </a:p>
        </p:txBody>
      </p:sp>
    </p:spTree>
    <p:extLst>
      <p:ext uri="{BB962C8B-B14F-4D97-AF65-F5344CB8AC3E}">
        <p14:creationId xmlns:p14="http://schemas.microsoft.com/office/powerpoint/2010/main" val="923179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ltLang="ko-KR" smtClean="0">
                <a:ea typeface="굴림" pitchFamily="50" charset="-128"/>
              </a:rPr>
              <a:t>Basic 2D Transformations</a:t>
            </a:r>
          </a:p>
        </p:txBody>
      </p:sp>
      <p:sp>
        <p:nvSpPr>
          <p:cNvPr id="27652" name="Rectangle 3"/>
          <p:cNvSpPr>
            <a:spLocks noGrp="1" noChangeArrowheads="1"/>
          </p:cNvSpPr>
          <p:nvPr>
            <p:ph type="body" idx="1"/>
          </p:nvPr>
        </p:nvSpPr>
        <p:spPr/>
        <p:txBody>
          <a:bodyPr>
            <a:normAutofit fontScale="70000" lnSpcReduction="20000"/>
          </a:bodyPr>
          <a:lstStyle/>
          <a:p>
            <a:pPr eaLnBrk="1" hangingPunct="1"/>
            <a:r>
              <a:rPr lang="en-US" altLang="ko-KR" sz="2400" b="1" smtClean="0">
                <a:ea typeface="굴림" pitchFamily="50" charset="-128"/>
              </a:rPr>
              <a:t>Translation</a:t>
            </a:r>
          </a:p>
          <a:p>
            <a:pPr lvl="1" eaLnBrk="1" hangingPunct="1"/>
            <a:r>
              <a:rPr lang="en-US" altLang="ko-KR" sz="2000" smtClean="0">
                <a:ea typeface="굴림" pitchFamily="50" charset="-128"/>
              </a:rPr>
              <a:t> </a:t>
            </a:r>
          </a:p>
          <a:p>
            <a:pPr lvl="1" eaLnBrk="1" hangingPunct="1"/>
            <a:r>
              <a:rPr lang="en-US" altLang="ko-KR" sz="2000" smtClean="0">
                <a:ea typeface="굴림" pitchFamily="50" charset="-128"/>
              </a:rPr>
              <a:t> </a:t>
            </a:r>
          </a:p>
          <a:p>
            <a:pPr eaLnBrk="1" hangingPunct="1"/>
            <a:r>
              <a:rPr lang="en-US" altLang="ko-KR" sz="2400" b="1" smtClean="0">
                <a:solidFill>
                  <a:srgbClr val="FF0000"/>
                </a:solidFill>
                <a:ea typeface="굴림" pitchFamily="50" charset="-128"/>
              </a:rPr>
              <a:t>Scale</a:t>
            </a:r>
          </a:p>
          <a:p>
            <a:pPr lvl="1" eaLnBrk="1" hangingPunct="1"/>
            <a:r>
              <a:rPr lang="en-US" altLang="ko-KR" sz="2000" smtClean="0">
                <a:ea typeface="굴림" pitchFamily="50" charset="-128"/>
              </a:rPr>
              <a:t> </a:t>
            </a:r>
          </a:p>
          <a:p>
            <a:pPr lvl="1" eaLnBrk="1" hangingPunct="1"/>
            <a:r>
              <a:rPr lang="en-US" altLang="ko-KR" sz="2000" smtClean="0">
                <a:ea typeface="굴림" pitchFamily="50" charset="-128"/>
              </a:rPr>
              <a:t> </a:t>
            </a:r>
          </a:p>
          <a:p>
            <a:pPr eaLnBrk="1" hangingPunct="1"/>
            <a:r>
              <a:rPr lang="en-US" altLang="ko-KR" sz="2400" b="1" smtClean="0">
                <a:ea typeface="굴림" pitchFamily="50" charset="-128"/>
              </a:rPr>
              <a:t>Rotation</a:t>
            </a:r>
          </a:p>
          <a:p>
            <a:pPr lvl="1" eaLnBrk="1" hangingPunct="1"/>
            <a:r>
              <a:rPr lang="en-US" altLang="ko-KR" sz="2000" smtClean="0">
                <a:ea typeface="굴림" pitchFamily="50" charset="-128"/>
              </a:rPr>
              <a:t> </a:t>
            </a:r>
          </a:p>
          <a:p>
            <a:pPr lvl="1" eaLnBrk="1" hangingPunct="1"/>
            <a:r>
              <a:rPr lang="en-US" altLang="ko-KR" sz="2000" smtClean="0">
                <a:ea typeface="굴림" pitchFamily="50" charset="-128"/>
              </a:rPr>
              <a:t> </a:t>
            </a:r>
          </a:p>
          <a:p>
            <a:pPr eaLnBrk="1" hangingPunct="1"/>
            <a:r>
              <a:rPr lang="en-US" altLang="ko-KR" sz="2400" b="1" smtClean="0">
                <a:ea typeface="굴림" pitchFamily="50" charset="-128"/>
              </a:rPr>
              <a:t>Shear</a:t>
            </a:r>
          </a:p>
          <a:p>
            <a:pPr lvl="1" eaLnBrk="1" hangingPunct="1"/>
            <a:r>
              <a:rPr lang="en-US" altLang="ko-KR" sz="2000" smtClean="0">
                <a:ea typeface="굴림" pitchFamily="50" charset="-128"/>
              </a:rPr>
              <a:t> </a:t>
            </a:r>
          </a:p>
          <a:p>
            <a:pPr lvl="1" eaLnBrk="1" hangingPunct="1"/>
            <a:r>
              <a:rPr lang="en-US" altLang="ko-KR" sz="2000" smtClean="0">
                <a:ea typeface="굴림" pitchFamily="50" charset="-128"/>
              </a:rPr>
              <a:t> </a:t>
            </a:r>
          </a:p>
        </p:txBody>
      </p:sp>
      <p:graphicFrame>
        <p:nvGraphicFramePr>
          <p:cNvPr id="27653" name="Object 4"/>
          <p:cNvGraphicFramePr>
            <a:graphicFrameLocks noChangeAspect="1"/>
          </p:cNvGraphicFramePr>
          <p:nvPr/>
        </p:nvGraphicFramePr>
        <p:xfrm>
          <a:off x="1158240" y="2770570"/>
          <a:ext cx="1243013" cy="328613"/>
        </p:xfrm>
        <a:graphic>
          <a:graphicData uri="http://schemas.openxmlformats.org/presentationml/2006/ole">
            <mc:AlternateContent xmlns:mc="http://schemas.openxmlformats.org/markup-compatibility/2006">
              <mc:Choice xmlns:v="urn:schemas-microsoft-com:vml" Requires="v">
                <p:oleObj spid="_x0000_s84114" name="Equation" r:id="rId3" imgW="672516" imgH="177646" progId="Equation.3">
                  <p:embed/>
                </p:oleObj>
              </mc:Choice>
              <mc:Fallback>
                <p:oleObj name="Equation" r:id="rId3" imgW="672516" imgH="177646" progId="Equation.3">
                  <p:embed/>
                  <p:pic>
                    <p:nvPicPr>
                      <p:cNvPr id="2765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240" y="2770570"/>
                        <a:ext cx="1243013"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4" name="Object 5"/>
          <p:cNvGraphicFramePr>
            <a:graphicFrameLocks noChangeAspect="1"/>
          </p:cNvGraphicFramePr>
          <p:nvPr/>
        </p:nvGraphicFramePr>
        <p:xfrm>
          <a:off x="1170146" y="2441080"/>
          <a:ext cx="1219200" cy="374650"/>
        </p:xfrm>
        <a:graphic>
          <a:graphicData uri="http://schemas.openxmlformats.org/presentationml/2006/ole">
            <mc:AlternateContent xmlns:mc="http://schemas.openxmlformats.org/markup-compatibility/2006">
              <mc:Choice xmlns:v="urn:schemas-microsoft-com:vml" Requires="v">
                <p:oleObj spid="_x0000_s84115" name="Equation" r:id="rId5" imgW="660113" imgH="203112" progId="Equation.3">
                  <p:embed/>
                </p:oleObj>
              </mc:Choice>
              <mc:Fallback>
                <p:oleObj name="Equation" r:id="rId5" imgW="660113" imgH="203112" progId="Equation.3">
                  <p:embed/>
                  <p:pic>
                    <p:nvPicPr>
                      <p:cNvPr id="27654"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0146" y="2441080"/>
                        <a:ext cx="1219200"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5" name="Object 6"/>
          <p:cNvGraphicFramePr>
            <a:graphicFrameLocks noChangeAspect="1"/>
          </p:cNvGraphicFramePr>
          <p:nvPr/>
        </p:nvGraphicFramePr>
        <p:xfrm>
          <a:off x="1247425" y="3360643"/>
          <a:ext cx="1219200" cy="328613"/>
        </p:xfrm>
        <a:graphic>
          <a:graphicData uri="http://schemas.openxmlformats.org/presentationml/2006/ole">
            <mc:AlternateContent xmlns:mc="http://schemas.openxmlformats.org/markup-compatibility/2006">
              <mc:Choice xmlns:v="urn:schemas-microsoft-com:vml" Requires="v">
                <p:oleObj spid="_x0000_s84116" name="Equation" r:id="rId7" imgW="660113" imgH="177723" progId="Equation.3">
                  <p:embed/>
                </p:oleObj>
              </mc:Choice>
              <mc:Fallback>
                <p:oleObj name="Equation" r:id="rId7" imgW="660113" imgH="177723" progId="Equation.3">
                  <p:embed/>
                  <p:pic>
                    <p:nvPicPr>
                      <p:cNvPr id="27655"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7425" y="3360643"/>
                        <a:ext cx="1219200"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6" name="Object 7"/>
          <p:cNvGraphicFramePr>
            <a:graphicFrameLocks noChangeAspect="1"/>
          </p:cNvGraphicFramePr>
          <p:nvPr/>
        </p:nvGraphicFramePr>
        <p:xfrm>
          <a:off x="1237202" y="3706317"/>
          <a:ext cx="1196975" cy="374650"/>
        </p:xfrm>
        <a:graphic>
          <a:graphicData uri="http://schemas.openxmlformats.org/presentationml/2006/ole">
            <mc:AlternateContent xmlns:mc="http://schemas.openxmlformats.org/markup-compatibility/2006">
              <mc:Choice xmlns:v="urn:schemas-microsoft-com:vml" Requires="v">
                <p:oleObj spid="_x0000_s84117" name="Equation" r:id="rId9" imgW="647419" imgH="203112" progId="Equation.3">
                  <p:embed/>
                </p:oleObj>
              </mc:Choice>
              <mc:Fallback>
                <p:oleObj name="Equation" r:id="rId9" imgW="647419" imgH="203112" progId="Equation.3">
                  <p:embed/>
                  <p:pic>
                    <p:nvPicPr>
                      <p:cNvPr id="27656"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37202" y="3706317"/>
                        <a:ext cx="1196975"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7" name="Object 8"/>
          <p:cNvGraphicFramePr>
            <a:graphicFrameLocks noChangeAspect="1"/>
          </p:cNvGraphicFramePr>
          <p:nvPr/>
        </p:nvGraphicFramePr>
        <p:xfrm>
          <a:off x="1146332" y="4288183"/>
          <a:ext cx="2486025" cy="374650"/>
        </p:xfrm>
        <a:graphic>
          <a:graphicData uri="http://schemas.openxmlformats.org/presentationml/2006/ole">
            <mc:AlternateContent xmlns:mc="http://schemas.openxmlformats.org/markup-compatibility/2006">
              <mc:Choice xmlns:v="urn:schemas-microsoft-com:vml" Requires="v">
                <p:oleObj spid="_x0000_s84118" name="Equation" r:id="rId11" imgW="1346200" imgH="203200" progId="Equation.3">
                  <p:embed/>
                </p:oleObj>
              </mc:Choice>
              <mc:Fallback>
                <p:oleObj name="Equation" r:id="rId11" imgW="1346200" imgH="203200" progId="Equation.3">
                  <p:embed/>
                  <p:pic>
                    <p:nvPicPr>
                      <p:cNvPr id="27657"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6332" y="4288183"/>
                        <a:ext cx="2486025"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8" name="Object 9"/>
          <p:cNvGraphicFramePr>
            <a:graphicFrameLocks noChangeAspect="1"/>
          </p:cNvGraphicFramePr>
          <p:nvPr/>
        </p:nvGraphicFramePr>
        <p:xfrm>
          <a:off x="1110614" y="4595233"/>
          <a:ext cx="2557463" cy="374650"/>
        </p:xfrm>
        <a:graphic>
          <a:graphicData uri="http://schemas.openxmlformats.org/presentationml/2006/ole">
            <mc:AlternateContent xmlns:mc="http://schemas.openxmlformats.org/markup-compatibility/2006">
              <mc:Choice xmlns:v="urn:schemas-microsoft-com:vml" Requires="v">
                <p:oleObj spid="_x0000_s84119" name="Equation" r:id="rId13" imgW="1384300" imgH="203200" progId="Equation.3">
                  <p:embed/>
                </p:oleObj>
              </mc:Choice>
              <mc:Fallback>
                <p:oleObj name="Equation" r:id="rId13" imgW="1384300" imgH="203200" progId="Equation.3">
                  <p:embed/>
                  <p:pic>
                    <p:nvPicPr>
                      <p:cNvPr id="27658"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0614" y="4595233"/>
                        <a:ext cx="255746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9" name="Object 10"/>
          <p:cNvGraphicFramePr>
            <a:graphicFrameLocks noChangeAspect="1"/>
          </p:cNvGraphicFramePr>
          <p:nvPr/>
        </p:nvGraphicFramePr>
        <p:xfrm>
          <a:off x="1110614" y="5206869"/>
          <a:ext cx="1663700" cy="374650"/>
        </p:xfrm>
        <a:graphic>
          <a:graphicData uri="http://schemas.openxmlformats.org/presentationml/2006/ole">
            <mc:AlternateContent xmlns:mc="http://schemas.openxmlformats.org/markup-compatibility/2006">
              <mc:Choice xmlns:v="urn:schemas-microsoft-com:vml" Requires="v">
                <p:oleObj spid="_x0000_s84120" name="Equation" r:id="rId15" imgW="901309" imgH="203112" progId="Equation.3">
                  <p:embed/>
                </p:oleObj>
              </mc:Choice>
              <mc:Fallback>
                <p:oleObj name="Equation" r:id="rId15" imgW="901309" imgH="203112" progId="Equation.3">
                  <p:embed/>
                  <p:pic>
                    <p:nvPicPr>
                      <p:cNvPr id="27659"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0614" y="5206869"/>
                        <a:ext cx="1663700"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0" name="Object 11"/>
          <p:cNvGraphicFramePr>
            <a:graphicFrameLocks noChangeAspect="1"/>
          </p:cNvGraphicFramePr>
          <p:nvPr/>
        </p:nvGraphicFramePr>
        <p:xfrm>
          <a:off x="1035493" y="5513919"/>
          <a:ext cx="1643063" cy="374650"/>
        </p:xfrm>
        <a:graphic>
          <a:graphicData uri="http://schemas.openxmlformats.org/presentationml/2006/ole">
            <mc:AlternateContent xmlns:mc="http://schemas.openxmlformats.org/markup-compatibility/2006">
              <mc:Choice xmlns:v="urn:schemas-microsoft-com:vml" Requires="v">
                <p:oleObj spid="_x0000_s84121" name="Equation" r:id="rId17" imgW="888614" imgH="203112" progId="Equation.3">
                  <p:embed/>
                </p:oleObj>
              </mc:Choice>
              <mc:Fallback>
                <p:oleObj name="Equation" r:id="rId17" imgW="888614" imgH="203112" progId="Equation.3">
                  <p:embed/>
                  <p:pic>
                    <p:nvPicPr>
                      <p:cNvPr id="2766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35493" y="5513919"/>
                        <a:ext cx="164306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1" name="Rectangle 12"/>
          <p:cNvSpPr>
            <a:spLocks noChangeArrowheads="1"/>
          </p:cNvSpPr>
          <p:nvPr/>
        </p:nvSpPr>
        <p:spPr bwMode="auto">
          <a:xfrm>
            <a:off x="4191000" y="3352800"/>
            <a:ext cx="1143000" cy="685800"/>
          </a:xfrm>
          <a:prstGeom prst="rect">
            <a:avLst/>
          </a:prstGeom>
          <a:solidFill>
            <a:schemeClr val="accent2">
              <a:alpha val="50195"/>
            </a:schemeClr>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27662" name="Line 13"/>
          <p:cNvSpPr>
            <a:spLocks noChangeShapeType="1"/>
          </p:cNvSpPr>
          <p:nvPr/>
        </p:nvSpPr>
        <p:spPr bwMode="auto">
          <a:xfrm>
            <a:off x="4191000" y="4038600"/>
            <a:ext cx="762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3" name="Line 14"/>
          <p:cNvSpPr>
            <a:spLocks noChangeShapeType="1"/>
          </p:cNvSpPr>
          <p:nvPr/>
        </p:nvSpPr>
        <p:spPr bwMode="auto">
          <a:xfrm flipV="1">
            <a:off x="4191000" y="3505200"/>
            <a:ext cx="0" cy="533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4" name="Rectangle 15"/>
          <p:cNvSpPr>
            <a:spLocks noChangeArrowheads="1"/>
          </p:cNvSpPr>
          <p:nvPr/>
        </p:nvSpPr>
        <p:spPr bwMode="auto">
          <a:xfrm>
            <a:off x="4191000" y="3733800"/>
            <a:ext cx="533400" cy="2921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27665" name="Line 16"/>
          <p:cNvSpPr>
            <a:spLocks noChangeShapeType="1"/>
          </p:cNvSpPr>
          <p:nvPr/>
        </p:nvSpPr>
        <p:spPr bwMode="auto">
          <a:xfrm flipH="1">
            <a:off x="4724400" y="3352800"/>
            <a:ext cx="609600" cy="381000"/>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6" name="Rectangle 17"/>
          <p:cNvSpPr>
            <a:spLocks noChangeArrowheads="1"/>
          </p:cNvSpPr>
          <p:nvPr/>
        </p:nvSpPr>
        <p:spPr bwMode="auto">
          <a:xfrm rot="5400000">
            <a:off x="4146550" y="2559050"/>
            <a:ext cx="533400" cy="292100"/>
          </a:xfrm>
          <a:prstGeom prst="rect">
            <a:avLst/>
          </a:prstGeom>
          <a:solidFill>
            <a:schemeClr val="accent2">
              <a:alpha val="50195"/>
            </a:schemeClr>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27667" name="Rectangle 18"/>
          <p:cNvSpPr>
            <a:spLocks noChangeArrowheads="1"/>
          </p:cNvSpPr>
          <p:nvPr/>
        </p:nvSpPr>
        <p:spPr bwMode="auto">
          <a:xfrm>
            <a:off x="4191000" y="1676400"/>
            <a:ext cx="4191000" cy="2362200"/>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27668" name="Line 19"/>
          <p:cNvSpPr>
            <a:spLocks noChangeShapeType="1"/>
          </p:cNvSpPr>
          <p:nvPr/>
        </p:nvSpPr>
        <p:spPr bwMode="auto">
          <a:xfrm>
            <a:off x="5105400" y="5334000"/>
            <a:ext cx="304800" cy="158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9" name="Line 20"/>
          <p:cNvSpPr>
            <a:spLocks noChangeShapeType="1"/>
          </p:cNvSpPr>
          <p:nvPr/>
        </p:nvSpPr>
        <p:spPr bwMode="auto">
          <a:xfrm>
            <a:off x="5105400" y="5715000"/>
            <a:ext cx="304800" cy="158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0" name="Rectangle 21"/>
          <p:cNvSpPr>
            <a:spLocks noChangeArrowheads="1"/>
          </p:cNvSpPr>
          <p:nvPr/>
        </p:nvSpPr>
        <p:spPr bwMode="auto">
          <a:xfrm>
            <a:off x="4191000" y="4953000"/>
            <a:ext cx="1295400" cy="838200"/>
          </a:xfrm>
          <a:prstGeom prst="rect">
            <a:avLst/>
          </a:prstGeom>
          <a:noFill/>
          <a:ln w="25400">
            <a:solidFill>
              <a:srgbClr val="FF00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en-US" sz="2400">
              <a:latin typeface="Times New Roman" panose="02020603050405020304" pitchFamily="18" charset="0"/>
            </a:endParaRPr>
          </a:p>
        </p:txBody>
      </p:sp>
      <p:graphicFrame>
        <p:nvGraphicFramePr>
          <p:cNvPr id="27671" name="Object 22"/>
          <p:cNvGraphicFramePr>
            <a:graphicFrameLocks noChangeAspect="1"/>
          </p:cNvGraphicFramePr>
          <p:nvPr/>
        </p:nvGraphicFramePr>
        <p:xfrm>
          <a:off x="4267200" y="5029200"/>
          <a:ext cx="1114425" cy="728663"/>
        </p:xfrm>
        <a:graphic>
          <a:graphicData uri="http://schemas.openxmlformats.org/presentationml/2006/ole">
            <mc:AlternateContent xmlns:mc="http://schemas.openxmlformats.org/markup-compatibility/2006">
              <mc:Choice xmlns:v="urn:schemas-microsoft-com:vml" Requires="v">
                <p:oleObj spid="_x0000_s84122" name="Equation" r:id="rId19" imgW="660113" imgH="431613" progId="Equation.3">
                  <p:embed/>
                </p:oleObj>
              </mc:Choice>
              <mc:Fallback>
                <p:oleObj name="Equation" r:id="rId19" imgW="660113" imgH="431613" progId="Equation.3">
                  <p:embed/>
                  <p:pic>
                    <p:nvPicPr>
                      <p:cNvPr id="27671"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67200" y="5029200"/>
                        <a:ext cx="1114425" cy="728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6144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5" name="Object 2"/>
          <p:cNvGraphicFramePr>
            <a:graphicFrameLocks noChangeAspect="1"/>
          </p:cNvGraphicFramePr>
          <p:nvPr/>
        </p:nvGraphicFramePr>
        <p:xfrm>
          <a:off x="4267200" y="5029200"/>
          <a:ext cx="3751263" cy="728663"/>
        </p:xfrm>
        <a:graphic>
          <a:graphicData uri="http://schemas.openxmlformats.org/presentationml/2006/ole">
            <mc:AlternateContent xmlns:mc="http://schemas.openxmlformats.org/markup-compatibility/2006">
              <mc:Choice xmlns:v="urn:schemas-microsoft-com:vml" Requires="v">
                <p:oleObj spid="_x0000_s85138" name="Equation" r:id="rId3" imgW="2222500" imgH="431800" progId="Equation.3">
                  <p:embed/>
                </p:oleObj>
              </mc:Choice>
              <mc:Fallback>
                <p:oleObj name="Equation" r:id="rId3" imgW="2222500" imgH="431800" progId="Equation.3">
                  <p:embed/>
                  <p:pic>
                    <p:nvPicPr>
                      <p:cNvPr id="2867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5029200"/>
                        <a:ext cx="3751263" cy="728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6" name="Rectangle 3"/>
          <p:cNvSpPr>
            <a:spLocks noGrp="1" noChangeArrowheads="1"/>
          </p:cNvSpPr>
          <p:nvPr>
            <p:ph type="title"/>
          </p:nvPr>
        </p:nvSpPr>
        <p:spPr/>
        <p:txBody>
          <a:bodyPr/>
          <a:lstStyle/>
          <a:p>
            <a:pPr eaLnBrk="1" hangingPunct="1"/>
            <a:r>
              <a:rPr lang="en-US" altLang="ko-KR" smtClean="0">
                <a:ea typeface="굴림" pitchFamily="50" charset="-128"/>
              </a:rPr>
              <a:t>Basic 2D Transformations</a:t>
            </a:r>
          </a:p>
        </p:txBody>
      </p:sp>
      <p:sp>
        <p:nvSpPr>
          <p:cNvPr id="28677" name="Rectangle 4"/>
          <p:cNvSpPr>
            <a:spLocks noGrp="1" noChangeArrowheads="1"/>
          </p:cNvSpPr>
          <p:nvPr>
            <p:ph type="body" idx="1"/>
          </p:nvPr>
        </p:nvSpPr>
        <p:spPr/>
        <p:txBody>
          <a:bodyPr>
            <a:normAutofit fontScale="70000" lnSpcReduction="20000"/>
          </a:bodyPr>
          <a:lstStyle/>
          <a:p>
            <a:pPr eaLnBrk="1" hangingPunct="1"/>
            <a:r>
              <a:rPr lang="en-US" altLang="ko-KR" sz="2400" b="1" smtClean="0">
                <a:ea typeface="굴림" pitchFamily="50" charset="-128"/>
              </a:rPr>
              <a:t>Translation</a:t>
            </a:r>
          </a:p>
          <a:p>
            <a:pPr lvl="1" eaLnBrk="1" hangingPunct="1"/>
            <a:r>
              <a:rPr lang="en-US" altLang="ko-KR" sz="2000" smtClean="0">
                <a:ea typeface="굴림" pitchFamily="50" charset="-128"/>
              </a:rPr>
              <a:t> </a:t>
            </a:r>
          </a:p>
          <a:p>
            <a:pPr lvl="1" eaLnBrk="1" hangingPunct="1"/>
            <a:r>
              <a:rPr lang="en-US" altLang="ko-KR" sz="2000" smtClean="0">
                <a:ea typeface="굴림" pitchFamily="50" charset="-128"/>
              </a:rPr>
              <a:t> </a:t>
            </a:r>
          </a:p>
          <a:p>
            <a:pPr eaLnBrk="1" hangingPunct="1"/>
            <a:r>
              <a:rPr lang="en-US" altLang="ko-KR" sz="2400" b="1" smtClean="0">
                <a:ea typeface="굴림" pitchFamily="50" charset="-128"/>
              </a:rPr>
              <a:t>Scale</a:t>
            </a:r>
          </a:p>
          <a:p>
            <a:pPr lvl="1" eaLnBrk="1" hangingPunct="1"/>
            <a:r>
              <a:rPr lang="en-US" altLang="ko-KR" sz="2000" smtClean="0">
                <a:ea typeface="굴림" pitchFamily="50" charset="-128"/>
              </a:rPr>
              <a:t> </a:t>
            </a:r>
          </a:p>
          <a:p>
            <a:pPr lvl="1" eaLnBrk="1" hangingPunct="1"/>
            <a:r>
              <a:rPr lang="en-US" altLang="ko-KR" sz="2000" smtClean="0">
                <a:ea typeface="굴림" pitchFamily="50" charset="-128"/>
              </a:rPr>
              <a:t> </a:t>
            </a:r>
          </a:p>
          <a:p>
            <a:pPr eaLnBrk="1" hangingPunct="1"/>
            <a:r>
              <a:rPr lang="en-US" altLang="ko-KR" sz="2400" b="1" smtClean="0">
                <a:solidFill>
                  <a:srgbClr val="FF0000"/>
                </a:solidFill>
                <a:ea typeface="굴림" pitchFamily="50" charset="-128"/>
              </a:rPr>
              <a:t>Rotation</a:t>
            </a:r>
            <a:endParaRPr lang="en-US" altLang="ko-KR" sz="2400" b="1" smtClean="0">
              <a:ea typeface="굴림" pitchFamily="50" charset="-128"/>
            </a:endParaRPr>
          </a:p>
          <a:p>
            <a:pPr lvl="1" eaLnBrk="1" hangingPunct="1"/>
            <a:r>
              <a:rPr lang="en-US" altLang="ko-KR" sz="2000" smtClean="0">
                <a:ea typeface="굴림" pitchFamily="50" charset="-128"/>
              </a:rPr>
              <a:t> </a:t>
            </a:r>
          </a:p>
          <a:p>
            <a:pPr lvl="1" eaLnBrk="1" hangingPunct="1"/>
            <a:r>
              <a:rPr lang="en-US" altLang="ko-KR" sz="2000" smtClean="0">
                <a:ea typeface="굴림" pitchFamily="50" charset="-128"/>
              </a:rPr>
              <a:t> </a:t>
            </a:r>
          </a:p>
          <a:p>
            <a:pPr eaLnBrk="1" hangingPunct="1"/>
            <a:r>
              <a:rPr lang="en-US" altLang="ko-KR" sz="2400" b="1" smtClean="0">
                <a:ea typeface="굴림" pitchFamily="50" charset="-128"/>
              </a:rPr>
              <a:t>Shear</a:t>
            </a:r>
          </a:p>
          <a:p>
            <a:pPr lvl="1" eaLnBrk="1" hangingPunct="1"/>
            <a:r>
              <a:rPr lang="en-US" altLang="ko-KR" sz="2000" smtClean="0">
                <a:ea typeface="굴림" pitchFamily="50" charset="-128"/>
              </a:rPr>
              <a:t> </a:t>
            </a:r>
          </a:p>
          <a:p>
            <a:pPr lvl="1" eaLnBrk="1" hangingPunct="1"/>
            <a:r>
              <a:rPr lang="en-US" altLang="ko-KR" sz="2000" smtClean="0">
                <a:ea typeface="굴림" pitchFamily="50" charset="-128"/>
              </a:rPr>
              <a:t> </a:t>
            </a:r>
          </a:p>
        </p:txBody>
      </p:sp>
      <p:graphicFrame>
        <p:nvGraphicFramePr>
          <p:cNvPr id="28678" name="Object 5"/>
          <p:cNvGraphicFramePr>
            <a:graphicFrameLocks noChangeAspect="1"/>
          </p:cNvGraphicFramePr>
          <p:nvPr/>
        </p:nvGraphicFramePr>
        <p:xfrm>
          <a:off x="1354931" y="2484306"/>
          <a:ext cx="1243013" cy="328613"/>
        </p:xfrm>
        <a:graphic>
          <a:graphicData uri="http://schemas.openxmlformats.org/presentationml/2006/ole">
            <mc:AlternateContent xmlns:mc="http://schemas.openxmlformats.org/markup-compatibility/2006">
              <mc:Choice xmlns:v="urn:schemas-microsoft-com:vml" Requires="v">
                <p:oleObj spid="_x0000_s85139" name="Equation" r:id="rId5" imgW="672516" imgH="177646" progId="Equation.3">
                  <p:embed/>
                </p:oleObj>
              </mc:Choice>
              <mc:Fallback>
                <p:oleObj name="Equation" r:id="rId5" imgW="672516" imgH="177646" progId="Equation.3">
                  <p:embed/>
                  <p:pic>
                    <p:nvPicPr>
                      <p:cNvPr id="28678"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4931" y="2484306"/>
                        <a:ext cx="1243013"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9" name="Object 6"/>
          <p:cNvGraphicFramePr>
            <a:graphicFrameLocks noChangeAspect="1"/>
          </p:cNvGraphicFramePr>
          <p:nvPr/>
        </p:nvGraphicFramePr>
        <p:xfrm>
          <a:off x="1354931" y="2747300"/>
          <a:ext cx="1219200" cy="374650"/>
        </p:xfrm>
        <a:graphic>
          <a:graphicData uri="http://schemas.openxmlformats.org/presentationml/2006/ole">
            <mc:AlternateContent xmlns:mc="http://schemas.openxmlformats.org/markup-compatibility/2006">
              <mc:Choice xmlns:v="urn:schemas-microsoft-com:vml" Requires="v">
                <p:oleObj spid="_x0000_s85140" name="Equation" r:id="rId7" imgW="660113" imgH="203112" progId="Equation.3">
                  <p:embed/>
                </p:oleObj>
              </mc:Choice>
              <mc:Fallback>
                <p:oleObj name="Equation" r:id="rId7" imgW="660113" imgH="203112" progId="Equation.3">
                  <p:embed/>
                  <p:pic>
                    <p:nvPicPr>
                      <p:cNvPr id="28679"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4931" y="2747300"/>
                        <a:ext cx="1219200"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0" name="Object 7"/>
          <p:cNvGraphicFramePr>
            <a:graphicFrameLocks noChangeAspect="1"/>
          </p:cNvGraphicFramePr>
          <p:nvPr/>
        </p:nvGraphicFramePr>
        <p:xfrm>
          <a:off x="1354931" y="3302200"/>
          <a:ext cx="1219200" cy="328613"/>
        </p:xfrm>
        <a:graphic>
          <a:graphicData uri="http://schemas.openxmlformats.org/presentationml/2006/ole">
            <mc:AlternateContent xmlns:mc="http://schemas.openxmlformats.org/markup-compatibility/2006">
              <mc:Choice xmlns:v="urn:schemas-microsoft-com:vml" Requires="v">
                <p:oleObj spid="_x0000_s85141" name="Equation" r:id="rId9" imgW="660113" imgH="177723" progId="Equation.3">
                  <p:embed/>
                </p:oleObj>
              </mc:Choice>
              <mc:Fallback>
                <p:oleObj name="Equation" r:id="rId9" imgW="660113" imgH="177723" progId="Equation.3">
                  <p:embed/>
                  <p:pic>
                    <p:nvPicPr>
                      <p:cNvPr id="2868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54931" y="3302200"/>
                        <a:ext cx="1219200"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1" name="Object 8"/>
          <p:cNvGraphicFramePr>
            <a:graphicFrameLocks noChangeAspect="1"/>
          </p:cNvGraphicFramePr>
          <p:nvPr/>
        </p:nvGraphicFramePr>
        <p:xfrm>
          <a:off x="1284288" y="3629776"/>
          <a:ext cx="1196975" cy="374650"/>
        </p:xfrm>
        <a:graphic>
          <a:graphicData uri="http://schemas.openxmlformats.org/presentationml/2006/ole">
            <mc:AlternateContent xmlns:mc="http://schemas.openxmlformats.org/markup-compatibility/2006">
              <mc:Choice xmlns:v="urn:schemas-microsoft-com:vml" Requires="v">
                <p:oleObj spid="_x0000_s85142" name="Equation" r:id="rId11" imgW="647419" imgH="203112" progId="Equation.3">
                  <p:embed/>
                </p:oleObj>
              </mc:Choice>
              <mc:Fallback>
                <p:oleObj name="Equation" r:id="rId11" imgW="647419" imgH="203112" progId="Equation.3">
                  <p:embed/>
                  <p:pic>
                    <p:nvPicPr>
                      <p:cNvPr id="28681"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84288" y="3629776"/>
                        <a:ext cx="1196975"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2" name="Object 9"/>
          <p:cNvGraphicFramePr>
            <a:graphicFrameLocks noChangeAspect="1"/>
          </p:cNvGraphicFramePr>
          <p:nvPr/>
        </p:nvGraphicFramePr>
        <p:xfrm>
          <a:off x="1219201" y="4332002"/>
          <a:ext cx="2486025" cy="374650"/>
        </p:xfrm>
        <a:graphic>
          <a:graphicData uri="http://schemas.openxmlformats.org/presentationml/2006/ole">
            <mc:AlternateContent xmlns:mc="http://schemas.openxmlformats.org/markup-compatibility/2006">
              <mc:Choice xmlns:v="urn:schemas-microsoft-com:vml" Requires="v">
                <p:oleObj spid="_x0000_s85143" name="Equation" r:id="rId13" imgW="1346200" imgH="203200" progId="Equation.3">
                  <p:embed/>
                </p:oleObj>
              </mc:Choice>
              <mc:Fallback>
                <p:oleObj name="Equation" r:id="rId13" imgW="1346200" imgH="203200" progId="Equation.3">
                  <p:embed/>
                  <p:pic>
                    <p:nvPicPr>
                      <p:cNvPr id="28682"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9201" y="4332002"/>
                        <a:ext cx="2486025"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3" name="Object 10"/>
          <p:cNvGraphicFramePr>
            <a:graphicFrameLocks noChangeAspect="1"/>
          </p:cNvGraphicFramePr>
          <p:nvPr/>
        </p:nvGraphicFramePr>
        <p:xfrm>
          <a:off x="1183481" y="4615955"/>
          <a:ext cx="2557463" cy="374650"/>
        </p:xfrm>
        <a:graphic>
          <a:graphicData uri="http://schemas.openxmlformats.org/presentationml/2006/ole">
            <mc:AlternateContent xmlns:mc="http://schemas.openxmlformats.org/markup-compatibility/2006">
              <mc:Choice xmlns:v="urn:schemas-microsoft-com:vml" Requires="v">
                <p:oleObj spid="_x0000_s85144" name="Equation" r:id="rId15" imgW="1384300" imgH="203200" progId="Equation.3">
                  <p:embed/>
                </p:oleObj>
              </mc:Choice>
              <mc:Fallback>
                <p:oleObj name="Equation" r:id="rId15" imgW="1384300" imgH="203200" progId="Equation.3">
                  <p:embed/>
                  <p:pic>
                    <p:nvPicPr>
                      <p:cNvPr id="28683"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83481" y="4615955"/>
                        <a:ext cx="255746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4" name="Object 11"/>
          <p:cNvGraphicFramePr>
            <a:graphicFrameLocks noChangeAspect="1"/>
          </p:cNvGraphicFramePr>
          <p:nvPr/>
        </p:nvGraphicFramePr>
        <p:xfrm>
          <a:off x="1237456" y="5171193"/>
          <a:ext cx="1663700" cy="374650"/>
        </p:xfrm>
        <a:graphic>
          <a:graphicData uri="http://schemas.openxmlformats.org/presentationml/2006/ole">
            <mc:AlternateContent xmlns:mc="http://schemas.openxmlformats.org/markup-compatibility/2006">
              <mc:Choice xmlns:v="urn:schemas-microsoft-com:vml" Requires="v">
                <p:oleObj spid="_x0000_s85145" name="Equation" r:id="rId17" imgW="901309" imgH="203112" progId="Equation.3">
                  <p:embed/>
                </p:oleObj>
              </mc:Choice>
              <mc:Fallback>
                <p:oleObj name="Equation" r:id="rId17" imgW="901309" imgH="203112" progId="Equation.3">
                  <p:embed/>
                  <p:pic>
                    <p:nvPicPr>
                      <p:cNvPr id="28684"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37456" y="5171193"/>
                        <a:ext cx="1663700"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5" name="Object 12"/>
          <p:cNvGraphicFramePr>
            <a:graphicFrameLocks noChangeAspect="1"/>
          </p:cNvGraphicFramePr>
          <p:nvPr/>
        </p:nvGraphicFramePr>
        <p:xfrm>
          <a:off x="1209135" y="5477736"/>
          <a:ext cx="1643063" cy="374650"/>
        </p:xfrm>
        <a:graphic>
          <a:graphicData uri="http://schemas.openxmlformats.org/presentationml/2006/ole">
            <mc:AlternateContent xmlns:mc="http://schemas.openxmlformats.org/markup-compatibility/2006">
              <mc:Choice xmlns:v="urn:schemas-microsoft-com:vml" Requires="v">
                <p:oleObj spid="_x0000_s85146" name="Equation" r:id="rId19" imgW="888614" imgH="203112" progId="Equation.3">
                  <p:embed/>
                </p:oleObj>
              </mc:Choice>
              <mc:Fallback>
                <p:oleObj name="Equation" r:id="rId19" imgW="888614" imgH="203112" progId="Equation.3">
                  <p:embed/>
                  <p:pic>
                    <p:nvPicPr>
                      <p:cNvPr id="28685"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09135" y="5477736"/>
                        <a:ext cx="164306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6" name="Line 13"/>
          <p:cNvSpPr>
            <a:spLocks noChangeShapeType="1"/>
          </p:cNvSpPr>
          <p:nvPr/>
        </p:nvSpPr>
        <p:spPr bwMode="auto">
          <a:xfrm rot="5400000">
            <a:off x="3810000" y="4419600"/>
            <a:ext cx="762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7" name="Line 14"/>
          <p:cNvSpPr>
            <a:spLocks noChangeShapeType="1"/>
          </p:cNvSpPr>
          <p:nvPr/>
        </p:nvSpPr>
        <p:spPr bwMode="auto">
          <a:xfrm rot="5400000" flipV="1">
            <a:off x="4533900" y="3771900"/>
            <a:ext cx="0" cy="533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8" name="Rectangle 15"/>
          <p:cNvSpPr>
            <a:spLocks noChangeArrowheads="1"/>
          </p:cNvSpPr>
          <p:nvPr/>
        </p:nvSpPr>
        <p:spPr bwMode="auto">
          <a:xfrm rot="5400000">
            <a:off x="4070350" y="4159250"/>
            <a:ext cx="533400" cy="2921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28689" name="Freeform 16"/>
          <p:cNvSpPr>
            <a:spLocks/>
          </p:cNvSpPr>
          <p:nvPr/>
        </p:nvSpPr>
        <p:spPr bwMode="auto">
          <a:xfrm>
            <a:off x="4495800" y="4114800"/>
            <a:ext cx="381000" cy="381000"/>
          </a:xfrm>
          <a:custGeom>
            <a:avLst/>
            <a:gdLst>
              <a:gd name="T0" fmla="*/ 2147483646 w 192"/>
              <a:gd name="T1" fmla="*/ 0 h 240"/>
              <a:gd name="T2" fmla="*/ 0 w 192"/>
              <a:gd name="T3" fmla="*/ 2147483646 h 240"/>
              <a:gd name="T4" fmla="*/ 0 60000 65536"/>
              <a:gd name="T5" fmla="*/ 0 60000 65536"/>
              <a:gd name="T6" fmla="*/ 0 w 192"/>
              <a:gd name="T7" fmla="*/ 0 h 240"/>
              <a:gd name="T8" fmla="*/ 192 w 192"/>
              <a:gd name="T9" fmla="*/ 240 h 240"/>
            </a:gdLst>
            <a:ahLst/>
            <a:cxnLst>
              <a:cxn ang="T4">
                <a:pos x="T0" y="T1"/>
              </a:cxn>
              <a:cxn ang="T5">
                <a:pos x="T2" y="T3"/>
              </a:cxn>
            </a:cxnLst>
            <a:rect l="T6" t="T7" r="T8" b="T9"/>
            <a:pathLst>
              <a:path w="192" h="240">
                <a:moveTo>
                  <a:pt x="192" y="0"/>
                </a:moveTo>
                <a:cubicBezTo>
                  <a:pt x="152" y="84"/>
                  <a:pt x="112" y="168"/>
                  <a:pt x="0" y="240"/>
                </a:cubicBezTo>
              </a:path>
            </a:pathLst>
          </a:custGeom>
          <a:noFill/>
          <a:ln w="254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90" name="Rectangle 17"/>
          <p:cNvSpPr>
            <a:spLocks noChangeArrowheads="1"/>
          </p:cNvSpPr>
          <p:nvPr/>
        </p:nvSpPr>
        <p:spPr bwMode="auto">
          <a:xfrm>
            <a:off x="4191000" y="3733800"/>
            <a:ext cx="533400" cy="292100"/>
          </a:xfrm>
          <a:prstGeom prst="rect">
            <a:avLst/>
          </a:prstGeom>
          <a:solidFill>
            <a:schemeClr val="accent2">
              <a:alpha val="50195"/>
            </a:schemeClr>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28691" name="Rectangle 18"/>
          <p:cNvSpPr>
            <a:spLocks noChangeArrowheads="1"/>
          </p:cNvSpPr>
          <p:nvPr/>
        </p:nvSpPr>
        <p:spPr bwMode="auto">
          <a:xfrm rot="5400000">
            <a:off x="4146550" y="2559050"/>
            <a:ext cx="533400" cy="292100"/>
          </a:xfrm>
          <a:prstGeom prst="rect">
            <a:avLst/>
          </a:prstGeom>
          <a:solidFill>
            <a:schemeClr val="accent2">
              <a:alpha val="50195"/>
            </a:schemeClr>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28692" name="Rectangle 19"/>
          <p:cNvSpPr>
            <a:spLocks noChangeArrowheads="1"/>
          </p:cNvSpPr>
          <p:nvPr/>
        </p:nvSpPr>
        <p:spPr bwMode="auto">
          <a:xfrm>
            <a:off x="4191000" y="1676400"/>
            <a:ext cx="4191000" cy="2362200"/>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28693" name="Line 20"/>
          <p:cNvSpPr>
            <a:spLocks noChangeShapeType="1"/>
          </p:cNvSpPr>
          <p:nvPr/>
        </p:nvSpPr>
        <p:spPr bwMode="auto">
          <a:xfrm>
            <a:off x="5791200" y="5334000"/>
            <a:ext cx="45720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4" name="Line 21"/>
          <p:cNvSpPr>
            <a:spLocks noChangeShapeType="1"/>
          </p:cNvSpPr>
          <p:nvPr/>
        </p:nvSpPr>
        <p:spPr bwMode="auto">
          <a:xfrm>
            <a:off x="5715000" y="5715000"/>
            <a:ext cx="45720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5" name="Line 22"/>
          <p:cNvSpPr>
            <a:spLocks noChangeShapeType="1"/>
          </p:cNvSpPr>
          <p:nvPr/>
        </p:nvSpPr>
        <p:spPr bwMode="auto">
          <a:xfrm>
            <a:off x="7391400" y="5334000"/>
            <a:ext cx="45720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6" name="Line 23"/>
          <p:cNvSpPr>
            <a:spLocks noChangeShapeType="1"/>
          </p:cNvSpPr>
          <p:nvPr/>
        </p:nvSpPr>
        <p:spPr bwMode="auto">
          <a:xfrm>
            <a:off x="7391400" y="5715000"/>
            <a:ext cx="45720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7" name="Rectangle 24"/>
          <p:cNvSpPr>
            <a:spLocks noChangeArrowheads="1"/>
          </p:cNvSpPr>
          <p:nvPr/>
        </p:nvSpPr>
        <p:spPr bwMode="auto">
          <a:xfrm>
            <a:off x="4191000" y="4953000"/>
            <a:ext cx="3886200" cy="838200"/>
          </a:xfrm>
          <a:prstGeom prst="rect">
            <a:avLst/>
          </a:prstGeom>
          <a:noFill/>
          <a:ln w="25400">
            <a:solidFill>
              <a:srgbClr val="FF00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en-US" sz="2400">
              <a:latin typeface="Times New Roman" panose="02020603050405020304" pitchFamily="18" charset="0"/>
            </a:endParaRPr>
          </a:p>
        </p:txBody>
      </p:sp>
    </p:spTree>
    <p:extLst>
      <p:ext uri="{BB962C8B-B14F-4D97-AF65-F5344CB8AC3E}">
        <p14:creationId xmlns:p14="http://schemas.microsoft.com/office/powerpoint/2010/main" val="32515462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9" name="Object 2"/>
          <p:cNvGraphicFramePr>
            <a:graphicFrameLocks noChangeAspect="1"/>
          </p:cNvGraphicFramePr>
          <p:nvPr/>
        </p:nvGraphicFramePr>
        <p:xfrm>
          <a:off x="4224338" y="5029200"/>
          <a:ext cx="4200525" cy="728663"/>
        </p:xfrm>
        <a:graphic>
          <a:graphicData uri="http://schemas.openxmlformats.org/presentationml/2006/ole">
            <mc:AlternateContent xmlns:mc="http://schemas.openxmlformats.org/markup-compatibility/2006">
              <mc:Choice xmlns:v="urn:schemas-microsoft-com:vml" Requires="v">
                <p:oleObj spid="_x0000_s86153" name="Equation" r:id="rId3" imgW="2489200" imgH="431800" progId="Equation.3">
                  <p:embed/>
                </p:oleObj>
              </mc:Choice>
              <mc:Fallback>
                <p:oleObj name="Equation" r:id="rId3" imgW="2489200" imgH="431800" progId="Equation.3">
                  <p:embed/>
                  <p:pic>
                    <p:nvPicPr>
                      <p:cNvPr id="2969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338" y="5029200"/>
                        <a:ext cx="4200525" cy="728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0" name="Rectangle 3"/>
          <p:cNvSpPr>
            <a:spLocks noGrp="1" noChangeArrowheads="1"/>
          </p:cNvSpPr>
          <p:nvPr>
            <p:ph type="title"/>
          </p:nvPr>
        </p:nvSpPr>
        <p:spPr/>
        <p:txBody>
          <a:bodyPr/>
          <a:lstStyle/>
          <a:p>
            <a:pPr eaLnBrk="1" hangingPunct="1"/>
            <a:r>
              <a:rPr lang="en-US" altLang="ko-KR" smtClean="0">
                <a:ea typeface="굴림" pitchFamily="50" charset="-128"/>
              </a:rPr>
              <a:t>Basic 2D Transformations</a:t>
            </a:r>
          </a:p>
        </p:txBody>
      </p:sp>
      <p:sp>
        <p:nvSpPr>
          <p:cNvPr id="29701" name="Rectangle 4"/>
          <p:cNvSpPr>
            <a:spLocks noGrp="1" noChangeArrowheads="1"/>
          </p:cNvSpPr>
          <p:nvPr>
            <p:ph type="body" idx="1"/>
          </p:nvPr>
        </p:nvSpPr>
        <p:spPr/>
        <p:txBody>
          <a:bodyPr>
            <a:normAutofit fontScale="70000" lnSpcReduction="20000"/>
          </a:bodyPr>
          <a:lstStyle/>
          <a:p>
            <a:pPr eaLnBrk="1" hangingPunct="1"/>
            <a:r>
              <a:rPr lang="en-US" altLang="ko-KR" sz="2400" b="1" smtClean="0">
                <a:solidFill>
                  <a:srgbClr val="FF0000"/>
                </a:solidFill>
                <a:ea typeface="굴림" pitchFamily="50" charset="-128"/>
              </a:rPr>
              <a:t>Translation</a:t>
            </a:r>
            <a:endParaRPr lang="en-US" altLang="ko-KR" sz="2400" b="1" smtClean="0">
              <a:ea typeface="굴림" pitchFamily="50" charset="-128"/>
            </a:endParaRPr>
          </a:p>
          <a:p>
            <a:pPr lvl="1" eaLnBrk="1" hangingPunct="1"/>
            <a:r>
              <a:rPr lang="en-US" altLang="ko-KR" sz="2000" smtClean="0">
                <a:ea typeface="굴림" pitchFamily="50" charset="-128"/>
              </a:rPr>
              <a:t> </a:t>
            </a:r>
          </a:p>
          <a:p>
            <a:pPr lvl="1" eaLnBrk="1" hangingPunct="1"/>
            <a:r>
              <a:rPr lang="en-US" altLang="ko-KR" sz="2000" smtClean="0">
                <a:ea typeface="굴림" pitchFamily="50" charset="-128"/>
              </a:rPr>
              <a:t> </a:t>
            </a:r>
          </a:p>
          <a:p>
            <a:pPr eaLnBrk="1" hangingPunct="1"/>
            <a:r>
              <a:rPr lang="en-US" altLang="ko-KR" sz="2400" b="1" smtClean="0">
                <a:ea typeface="굴림" pitchFamily="50" charset="-128"/>
              </a:rPr>
              <a:t>Scale</a:t>
            </a:r>
          </a:p>
          <a:p>
            <a:pPr lvl="1" eaLnBrk="1" hangingPunct="1"/>
            <a:r>
              <a:rPr lang="en-US" altLang="ko-KR" sz="2000" smtClean="0">
                <a:ea typeface="굴림" pitchFamily="50" charset="-128"/>
              </a:rPr>
              <a:t> </a:t>
            </a:r>
          </a:p>
          <a:p>
            <a:pPr lvl="1" eaLnBrk="1" hangingPunct="1"/>
            <a:r>
              <a:rPr lang="en-US" altLang="ko-KR" sz="2000" smtClean="0">
                <a:ea typeface="굴림" pitchFamily="50" charset="-128"/>
              </a:rPr>
              <a:t> </a:t>
            </a:r>
          </a:p>
          <a:p>
            <a:pPr eaLnBrk="1" hangingPunct="1"/>
            <a:r>
              <a:rPr lang="en-US" altLang="ko-KR" sz="2400" b="1" smtClean="0">
                <a:ea typeface="굴림" pitchFamily="50" charset="-128"/>
              </a:rPr>
              <a:t>Rotation</a:t>
            </a:r>
          </a:p>
          <a:p>
            <a:pPr lvl="1" eaLnBrk="1" hangingPunct="1"/>
            <a:r>
              <a:rPr lang="en-US" altLang="ko-KR" sz="2000" smtClean="0">
                <a:ea typeface="굴림" pitchFamily="50" charset="-128"/>
              </a:rPr>
              <a:t> </a:t>
            </a:r>
          </a:p>
          <a:p>
            <a:pPr lvl="1" eaLnBrk="1" hangingPunct="1"/>
            <a:r>
              <a:rPr lang="en-US" altLang="ko-KR" sz="2000" smtClean="0">
                <a:ea typeface="굴림" pitchFamily="50" charset="-128"/>
              </a:rPr>
              <a:t> </a:t>
            </a:r>
          </a:p>
          <a:p>
            <a:pPr eaLnBrk="1" hangingPunct="1"/>
            <a:r>
              <a:rPr lang="en-US" altLang="ko-KR" sz="2400" b="1" smtClean="0">
                <a:ea typeface="굴림" pitchFamily="50" charset="-128"/>
              </a:rPr>
              <a:t>Shear</a:t>
            </a:r>
          </a:p>
          <a:p>
            <a:pPr lvl="1" eaLnBrk="1" hangingPunct="1"/>
            <a:r>
              <a:rPr lang="en-US" altLang="ko-KR" sz="2000" smtClean="0">
                <a:ea typeface="굴림" pitchFamily="50" charset="-128"/>
              </a:rPr>
              <a:t> </a:t>
            </a:r>
          </a:p>
          <a:p>
            <a:pPr lvl="1" eaLnBrk="1" hangingPunct="1"/>
            <a:r>
              <a:rPr lang="en-US" altLang="ko-KR" sz="2000" smtClean="0">
                <a:ea typeface="굴림" pitchFamily="50" charset="-128"/>
              </a:rPr>
              <a:t> </a:t>
            </a:r>
          </a:p>
        </p:txBody>
      </p:sp>
      <p:graphicFrame>
        <p:nvGraphicFramePr>
          <p:cNvPr id="29702" name="Object 5"/>
          <p:cNvGraphicFramePr>
            <a:graphicFrameLocks noChangeAspect="1"/>
          </p:cNvGraphicFramePr>
          <p:nvPr/>
        </p:nvGraphicFramePr>
        <p:xfrm>
          <a:off x="1284288" y="2484306"/>
          <a:ext cx="1243013" cy="328613"/>
        </p:xfrm>
        <a:graphic>
          <a:graphicData uri="http://schemas.openxmlformats.org/presentationml/2006/ole">
            <mc:AlternateContent xmlns:mc="http://schemas.openxmlformats.org/markup-compatibility/2006">
              <mc:Choice xmlns:v="urn:schemas-microsoft-com:vml" Requires="v">
                <p:oleObj spid="_x0000_s86154" name="Equation" r:id="rId5" imgW="672516" imgH="177646" progId="Equation.3">
                  <p:embed/>
                </p:oleObj>
              </mc:Choice>
              <mc:Fallback>
                <p:oleObj name="Equation" r:id="rId5" imgW="672516" imgH="177646" progId="Equation.3">
                  <p:embed/>
                  <p:pic>
                    <p:nvPicPr>
                      <p:cNvPr id="29702"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4288" y="2484306"/>
                        <a:ext cx="1243013"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3" name="Object 6"/>
          <p:cNvGraphicFramePr>
            <a:graphicFrameLocks noChangeAspect="1"/>
          </p:cNvGraphicFramePr>
          <p:nvPr/>
        </p:nvGraphicFramePr>
        <p:xfrm>
          <a:off x="1284288" y="2722927"/>
          <a:ext cx="1219200" cy="374650"/>
        </p:xfrm>
        <a:graphic>
          <a:graphicData uri="http://schemas.openxmlformats.org/presentationml/2006/ole">
            <mc:AlternateContent xmlns:mc="http://schemas.openxmlformats.org/markup-compatibility/2006">
              <mc:Choice xmlns:v="urn:schemas-microsoft-com:vml" Requires="v">
                <p:oleObj spid="_x0000_s86155" name="Equation" r:id="rId7" imgW="660113" imgH="203112" progId="Equation.3">
                  <p:embed/>
                </p:oleObj>
              </mc:Choice>
              <mc:Fallback>
                <p:oleObj name="Equation" r:id="rId7" imgW="660113" imgH="203112" progId="Equation.3">
                  <p:embed/>
                  <p:pic>
                    <p:nvPicPr>
                      <p:cNvPr id="29703"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4288" y="2722927"/>
                        <a:ext cx="1219200"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4" name="Object 7"/>
          <p:cNvGraphicFramePr>
            <a:graphicFrameLocks noChangeAspect="1"/>
          </p:cNvGraphicFramePr>
          <p:nvPr/>
        </p:nvGraphicFramePr>
        <p:xfrm>
          <a:off x="1202197" y="3348929"/>
          <a:ext cx="1219200" cy="328613"/>
        </p:xfrm>
        <a:graphic>
          <a:graphicData uri="http://schemas.openxmlformats.org/presentationml/2006/ole">
            <mc:AlternateContent xmlns:mc="http://schemas.openxmlformats.org/markup-compatibility/2006">
              <mc:Choice xmlns:v="urn:schemas-microsoft-com:vml" Requires="v">
                <p:oleObj spid="_x0000_s86156" name="Equation" r:id="rId9" imgW="660113" imgH="177723" progId="Equation.3">
                  <p:embed/>
                </p:oleObj>
              </mc:Choice>
              <mc:Fallback>
                <p:oleObj name="Equation" r:id="rId9" imgW="660113" imgH="177723" progId="Equation.3">
                  <p:embed/>
                  <p:pic>
                    <p:nvPicPr>
                      <p:cNvPr id="29704"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2197" y="3348929"/>
                        <a:ext cx="1219200"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5" name="Object 8"/>
          <p:cNvGraphicFramePr>
            <a:graphicFrameLocks noChangeAspect="1"/>
          </p:cNvGraphicFramePr>
          <p:nvPr/>
        </p:nvGraphicFramePr>
        <p:xfrm>
          <a:off x="1116472" y="3649525"/>
          <a:ext cx="1196975" cy="374650"/>
        </p:xfrm>
        <a:graphic>
          <a:graphicData uri="http://schemas.openxmlformats.org/presentationml/2006/ole">
            <mc:AlternateContent xmlns:mc="http://schemas.openxmlformats.org/markup-compatibility/2006">
              <mc:Choice xmlns:v="urn:schemas-microsoft-com:vml" Requires="v">
                <p:oleObj spid="_x0000_s86157" name="Equation" r:id="rId11" imgW="647419" imgH="203112" progId="Equation.3">
                  <p:embed/>
                </p:oleObj>
              </mc:Choice>
              <mc:Fallback>
                <p:oleObj name="Equation" r:id="rId11" imgW="647419" imgH="203112" progId="Equation.3">
                  <p:embed/>
                  <p:pic>
                    <p:nvPicPr>
                      <p:cNvPr id="29705"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6472" y="3649525"/>
                        <a:ext cx="1196975"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6" name="Object 9"/>
          <p:cNvGraphicFramePr>
            <a:graphicFrameLocks noChangeAspect="1"/>
          </p:cNvGraphicFramePr>
          <p:nvPr/>
        </p:nvGraphicFramePr>
        <p:xfrm>
          <a:off x="1299242" y="4286321"/>
          <a:ext cx="2486025" cy="374650"/>
        </p:xfrm>
        <a:graphic>
          <a:graphicData uri="http://schemas.openxmlformats.org/presentationml/2006/ole">
            <mc:AlternateContent xmlns:mc="http://schemas.openxmlformats.org/markup-compatibility/2006">
              <mc:Choice xmlns:v="urn:schemas-microsoft-com:vml" Requires="v">
                <p:oleObj spid="_x0000_s86158" name="Equation" r:id="rId13" imgW="1346200" imgH="203200" progId="Equation.3">
                  <p:embed/>
                </p:oleObj>
              </mc:Choice>
              <mc:Fallback>
                <p:oleObj name="Equation" r:id="rId13" imgW="1346200" imgH="203200" progId="Equation.3">
                  <p:embed/>
                  <p:pic>
                    <p:nvPicPr>
                      <p:cNvPr id="29706"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99242" y="4286321"/>
                        <a:ext cx="2486025"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7" name="Object 10"/>
          <p:cNvGraphicFramePr>
            <a:graphicFrameLocks noChangeAspect="1"/>
          </p:cNvGraphicFramePr>
          <p:nvPr/>
        </p:nvGraphicFramePr>
        <p:xfrm>
          <a:off x="1295400" y="4648200"/>
          <a:ext cx="2557463" cy="374650"/>
        </p:xfrm>
        <a:graphic>
          <a:graphicData uri="http://schemas.openxmlformats.org/presentationml/2006/ole">
            <mc:AlternateContent xmlns:mc="http://schemas.openxmlformats.org/markup-compatibility/2006">
              <mc:Choice xmlns:v="urn:schemas-microsoft-com:vml" Requires="v">
                <p:oleObj spid="_x0000_s86159" name="Equation" r:id="rId15" imgW="1384300" imgH="203200" progId="Equation.3">
                  <p:embed/>
                </p:oleObj>
              </mc:Choice>
              <mc:Fallback>
                <p:oleObj name="Equation" r:id="rId15" imgW="1384300" imgH="203200" progId="Equation.3">
                  <p:embed/>
                  <p:pic>
                    <p:nvPicPr>
                      <p:cNvPr id="29707"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95400" y="4648200"/>
                        <a:ext cx="255746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8" name="Object 11"/>
          <p:cNvGraphicFramePr>
            <a:graphicFrameLocks noChangeAspect="1"/>
          </p:cNvGraphicFramePr>
          <p:nvPr/>
        </p:nvGraphicFramePr>
        <p:xfrm>
          <a:off x="1202197" y="5172553"/>
          <a:ext cx="1663700" cy="374650"/>
        </p:xfrm>
        <a:graphic>
          <a:graphicData uri="http://schemas.openxmlformats.org/presentationml/2006/ole">
            <mc:AlternateContent xmlns:mc="http://schemas.openxmlformats.org/markup-compatibility/2006">
              <mc:Choice xmlns:v="urn:schemas-microsoft-com:vml" Requires="v">
                <p:oleObj spid="_x0000_s86160" name="Equation" r:id="rId17" imgW="901309" imgH="203112" progId="Equation.3">
                  <p:embed/>
                </p:oleObj>
              </mc:Choice>
              <mc:Fallback>
                <p:oleObj name="Equation" r:id="rId17" imgW="901309" imgH="203112" progId="Equation.3">
                  <p:embed/>
                  <p:pic>
                    <p:nvPicPr>
                      <p:cNvPr id="29708"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02197" y="5172553"/>
                        <a:ext cx="1663700"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9" name="Object 12"/>
          <p:cNvGraphicFramePr>
            <a:graphicFrameLocks noChangeAspect="1"/>
          </p:cNvGraphicFramePr>
          <p:nvPr/>
        </p:nvGraphicFramePr>
        <p:xfrm>
          <a:off x="1159334" y="5493203"/>
          <a:ext cx="1643063" cy="374650"/>
        </p:xfrm>
        <a:graphic>
          <a:graphicData uri="http://schemas.openxmlformats.org/presentationml/2006/ole">
            <mc:AlternateContent xmlns:mc="http://schemas.openxmlformats.org/markup-compatibility/2006">
              <mc:Choice xmlns:v="urn:schemas-microsoft-com:vml" Requires="v">
                <p:oleObj spid="_x0000_s86161" name="Equation" r:id="rId19" imgW="888614" imgH="203112" progId="Equation.3">
                  <p:embed/>
                </p:oleObj>
              </mc:Choice>
              <mc:Fallback>
                <p:oleObj name="Equation" r:id="rId19" imgW="888614" imgH="203112" progId="Equation.3">
                  <p:embed/>
                  <p:pic>
                    <p:nvPicPr>
                      <p:cNvPr id="29709"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59334" y="5493203"/>
                        <a:ext cx="164306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10" name="Line 13"/>
          <p:cNvSpPr>
            <a:spLocks noChangeShapeType="1"/>
          </p:cNvSpPr>
          <p:nvPr/>
        </p:nvSpPr>
        <p:spPr bwMode="auto">
          <a:xfrm rot="5400000">
            <a:off x="3886200" y="2819400"/>
            <a:ext cx="762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1" name="Line 14"/>
          <p:cNvSpPr>
            <a:spLocks noChangeShapeType="1"/>
          </p:cNvSpPr>
          <p:nvPr/>
        </p:nvSpPr>
        <p:spPr bwMode="auto">
          <a:xfrm rot="5400000" flipV="1">
            <a:off x="4533900" y="2171700"/>
            <a:ext cx="0" cy="533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2" name="Rectangle 15"/>
          <p:cNvSpPr>
            <a:spLocks noChangeArrowheads="1"/>
          </p:cNvSpPr>
          <p:nvPr/>
        </p:nvSpPr>
        <p:spPr bwMode="auto">
          <a:xfrm rot="5400000">
            <a:off x="4146550" y="2559050"/>
            <a:ext cx="533400" cy="2921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29713" name="Rectangle 16"/>
          <p:cNvSpPr>
            <a:spLocks noChangeArrowheads="1"/>
          </p:cNvSpPr>
          <p:nvPr/>
        </p:nvSpPr>
        <p:spPr bwMode="auto">
          <a:xfrm rot="5400000">
            <a:off x="4070350" y="4159250"/>
            <a:ext cx="533400" cy="292100"/>
          </a:xfrm>
          <a:prstGeom prst="rect">
            <a:avLst/>
          </a:prstGeom>
          <a:solidFill>
            <a:schemeClr val="accent2">
              <a:alpha val="50195"/>
            </a:schemeClr>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29714" name="Freeform 17"/>
          <p:cNvSpPr>
            <a:spLocks/>
          </p:cNvSpPr>
          <p:nvPr/>
        </p:nvSpPr>
        <p:spPr bwMode="auto">
          <a:xfrm>
            <a:off x="3962400" y="2743200"/>
            <a:ext cx="304800" cy="1524000"/>
          </a:xfrm>
          <a:custGeom>
            <a:avLst/>
            <a:gdLst>
              <a:gd name="T0" fmla="*/ 2147483646 w 296"/>
              <a:gd name="T1" fmla="*/ 2147483646 h 960"/>
              <a:gd name="T2" fmla="*/ 2147483646 w 296"/>
              <a:gd name="T3" fmla="*/ 2147483646 h 960"/>
              <a:gd name="T4" fmla="*/ 2147483646 w 296"/>
              <a:gd name="T5" fmla="*/ 0 h 960"/>
              <a:gd name="T6" fmla="*/ 0 60000 65536"/>
              <a:gd name="T7" fmla="*/ 0 60000 65536"/>
              <a:gd name="T8" fmla="*/ 0 60000 65536"/>
              <a:gd name="T9" fmla="*/ 0 w 296"/>
              <a:gd name="T10" fmla="*/ 0 h 960"/>
              <a:gd name="T11" fmla="*/ 296 w 296"/>
              <a:gd name="T12" fmla="*/ 960 h 960"/>
            </a:gdLst>
            <a:ahLst/>
            <a:cxnLst>
              <a:cxn ang="T6">
                <a:pos x="T0" y="T1"/>
              </a:cxn>
              <a:cxn ang="T7">
                <a:pos x="T2" y="T3"/>
              </a:cxn>
              <a:cxn ang="T8">
                <a:pos x="T4" y="T5"/>
              </a:cxn>
            </a:cxnLst>
            <a:rect l="T9" t="T10" r="T11" b="T12"/>
            <a:pathLst>
              <a:path w="296" h="960">
                <a:moveTo>
                  <a:pt x="248" y="960"/>
                </a:moveTo>
                <a:cubicBezTo>
                  <a:pt x="124" y="776"/>
                  <a:pt x="0" y="592"/>
                  <a:pt x="8" y="432"/>
                </a:cubicBezTo>
                <a:cubicBezTo>
                  <a:pt x="16" y="272"/>
                  <a:pt x="168" y="88"/>
                  <a:pt x="296" y="0"/>
                </a:cubicBezTo>
              </a:path>
            </a:pathLst>
          </a:custGeom>
          <a:noFill/>
          <a:ln w="254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5" name="Rectangle 18"/>
          <p:cNvSpPr>
            <a:spLocks noChangeArrowheads="1"/>
          </p:cNvSpPr>
          <p:nvPr/>
        </p:nvSpPr>
        <p:spPr bwMode="auto">
          <a:xfrm>
            <a:off x="4191000" y="1676400"/>
            <a:ext cx="4191000" cy="2362200"/>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29716" name="Line 19"/>
          <p:cNvSpPr>
            <a:spLocks noChangeShapeType="1"/>
          </p:cNvSpPr>
          <p:nvPr/>
        </p:nvSpPr>
        <p:spPr bwMode="auto">
          <a:xfrm>
            <a:off x="8153400" y="5334000"/>
            <a:ext cx="22860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7" name="Line 20"/>
          <p:cNvSpPr>
            <a:spLocks noChangeShapeType="1"/>
          </p:cNvSpPr>
          <p:nvPr/>
        </p:nvSpPr>
        <p:spPr bwMode="auto">
          <a:xfrm>
            <a:off x="8153400" y="5715000"/>
            <a:ext cx="22860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8" name="Rectangle 21"/>
          <p:cNvSpPr>
            <a:spLocks noChangeArrowheads="1"/>
          </p:cNvSpPr>
          <p:nvPr/>
        </p:nvSpPr>
        <p:spPr bwMode="auto">
          <a:xfrm>
            <a:off x="4191000" y="4953000"/>
            <a:ext cx="4267200" cy="838200"/>
          </a:xfrm>
          <a:prstGeom prst="rect">
            <a:avLst/>
          </a:prstGeom>
          <a:noFill/>
          <a:ln w="25400">
            <a:solidFill>
              <a:srgbClr val="FF00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en-US" sz="2400">
              <a:latin typeface="Times New Roman" panose="02020603050405020304" pitchFamily="18" charset="0"/>
            </a:endParaRPr>
          </a:p>
        </p:txBody>
      </p:sp>
    </p:spTree>
    <p:extLst>
      <p:ext uri="{BB962C8B-B14F-4D97-AF65-F5344CB8AC3E}">
        <p14:creationId xmlns:p14="http://schemas.microsoft.com/office/powerpoint/2010/main" val="37070724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ltLang="ko-KR" smtClean="0">
                <a:ea typeface="굴림" pitchFamily="50" charset="-128"/>
              </a:rPr>
              <a:t>Basic 2D Transformations</a:t>
            </a:r>
          </a:p>
        </p:txBody>
      </p:sp>
      <p:sp>
        <p:nvSpPr>
          <p:cNvPr id="30724" name="Rectangle 3"/>
          <p:cNvSpPr>
            <a:spLocks noGrp="1" noChangeArrowheads="1"/>
          </p:cNvSpPr>
          <p:nvPr>
            <p:ph type="body" idx="1"/>
          </p:nvPr>
        </p:nvSpPr>
        <p:spPr/>
        <p:txBody>
          <a:bodyPr>
            <a:normAutofit fontScale="70000" lnSpcReduction="20000"/>
          </a:bodyPr>
          <a:lstStyle/>
          <a:p>
            <a:pPr eaLnBrk="1" hangingPunct="1"/>
            <a:r>
              <a:rPr lang="en-US" altLang="ko-KR" sz="2400" b="1" smtClean="0">
                <a:ea typeface="굴림" pitchFamily="50" charset="-128"/>
              </a:rPr>
              <a:t>Translation</a:t>
            </a:r>
          </a:p>
          <a:p>
            <a:pPr lvl="1" eaLnBrk="1" hangingPunct="1"/>
            <a:r>
              <a:rPr lang="en-US" altLang="ko-KR" sz="2000" smtClean="0">
                <a:ea typeface="굴림" pitchFamily="50" charset="-128"/>
              </a:rPr>
              <a:t> </a:t>
            </a:r>
          </a:p>
          <a:p>
            <a:pPr lvl="1" eaLnBrk="1" hangingPunct="1"/>
            <a:r>
              <a:rPr lang="en-US" altLang="ko-KR" sz="2000" smtClean="0">
                <a:ea typeface="굴림" pitchFamily="50" charset="-128"/>
              </a:rPr>
              <a:t> </a:t>
            </a:r>
          </a:p>
          <a:p>
            <a:pPr eaLnBrk="1" hangingPunct="1"/>
            <a:r>
              <a:rPr lang="en-US" altLang="ko-KR" sz="2400" b="1" smtClean="0">
                <a:ea typeface="굴림" pitchFamily="50" charset="-128"/>
              </a:rPr>
              <a:t>Scale</a:t>
            </a:r>
          </a:p>
          <a:p>
            <a:pPr lvl="1" eaLnBrk="1" hangingPunct="1"/>
            <a:r>
              <a:rPr lang="en-US" altLang="ko-KR" sz="2000" smtClean="0">
                <a:ea typeface="굴림" pitchFamily="50" charset="-128"/>
              </a:rPr>
              <a:t> </a:t>
            </a:r>
          </a:p>
          <a:p>
            <a:pPr lvl="1" eaLnBrk="1" hangingPunct="1"/>
            <a:r>
              <a:rPr lang="en-US" altLang="ko-KR" sz="2000" smtClean="0">
                <a:ea typeface="굴림" pitchFamily="50" charset="-128"/>
              </a:rPr>
              <a:t> </a:t>
            </a:r>
          </a:p>
          <a:p>
            <a:pPr eaLnBrk="1" hangingPunct="1"/>
            <a:r>
              <a:rPr lang="en-US" altLang="ko-KR" sz="2400" b="1" smtClean="0">
                <a:ea typeface="굴림" pitchFamily="50" charset="-128"/>
              </a:rPr>
              <a:t>Rotation</a:t>
            </a:r>
          </a:p>
          <a:p>
            <a:pPr lvl="1" eaLnBrk="1" hangingPunct="1"/>
            <a:r>
              <a:rPr lang="en-US" altLang="ko-KR" sz="2000" smtClean="0">
                <a:ea typeface="굴림" pitchFamily="50" charset="-128"/>
              </a:rPr>
              <a:t> </a:t>
            </a:r>
          </a:p>
          <a:p>
            <a:pPr lvl="1" eaLnBrk="1" hangingPunct="1"/>
            <a:r>
              <a:rPr lang="en-US" altLang="ko-KR" sz="2000" smtClean="0">
                <a:ea typeface="굴림" pitchFamily="50" charset="-128"/>
              </a:rPr>
              <a:t> </a:t>
            </a:r>
          </a:p>
          <a:p>
            <a:pPr eaLnBrk="1" hangingPunct="1"/>
            <a:r>
              <a:rPr lang="en-US" altLang="ko-KR" sz="2400" b="1" smtClean="0">
                <a:ea typeface="굴림" pitchFamily="50" charset="-128"/>
              </a:rPr>
              <a:t>Shear</a:t>
            </a:r>
          </a:p>
          <a:p>
            <a:pPr lvl="1" eaLnBrk="1" hangingPunct="1"/>
            <a:r>
              <a:rPr lang="en-US" altLang="ko-KR" sz="2000" smtClean="0">
                <a:ea typeface="굴림" pitchFamily="50" charset="-128"/>
              </a:rPr>
              <a:t> </a:t>
            </a:r>
          </a:p>
          <a:p>
            <a:pPr lvl="1" eaLnBrk="1" hangingPunct="1"/>
            <a:r>
              <a:rPr lang="en-US" altLang="ko-KR" sz="2000" smtClean="0">
                <a:ea typeface="굴림" pitchFamily="50" charset="-128"/>
              </a:rPr>
              <a:t> </a:t>
            </a:r>
          </a:p>
        </p:txBody>
      </p:sp>
      <p:graphicFrame>
        <p:nvGraphicFramePr>
          <p:cNvPr id="30725" name="Object 4"/>
          <p:cNvGraphicFramePr>
            <a:graphicFrameLocks noChangeAspect="1"/>
          </p:cNvGraphicFramePr>
          <p:nvPr/>
        </p:nvGraphicFramePr>
        <p:xfrm>
          <a:off x="1260475" y="2480123"/>
          <a:ext cx="1243013" cy="328613"/>
        </p:xfrm>
        <a:graphic>
          <a:graphicData uri="http://schemas.openxmlformats.org/presentationml/2006/ole">
            <mc:AlternateContent xmlns:mc="http://schemas.openxmlformats.org/markup-compatibility/2006">
              <mc:Choice xmlns:v="urn:schemas-microsoft-com:vml" Requires="v">
                <p:oleObj spid="_x0000_s87186" name="Equation" r:id="rId3" imgW="672516" imgH="177646" progId="Equation.3">
                  <p:embed/>
                </p:oleObj>
              </mc:Choice>
              <mc:Fallback>
                <p:oleObj name="Equation" r:id="rId3" imgW="672516" imgH="177646" progId="Equation.3">
                  <p:embed/>
                  <p:pic>
                    <p:nvPicPr>
                      <p:cNvPr id="3072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475" y="2480123"/>
                        <a:ext cx="1243013"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6" name="Object 5"/>
          <p:cNvGraphicFramePr>
            <a:graphicFrameLocks noChangeAspect="1"/>
          </p:cNvGraphicFramePr>
          <p:nvPr/>
        </p:nvGraphicFramePr>
        <p:xfrm>
          <a:off x="1284288" y="2740950"/>
          <a:ext cx="1219200" cy="374650"/>
        </p:xfrm>
        <a:graphic>
          <a:graphicData uri="http://schemas.openxmlformats.org/presentationml/2006/ole">
            <mc:AlternateContent xmlns:mc="http://schemas.openxmlformats.org/markup-compatibility/2006">
              <mc:Choice xmlns:v="urn:schemas-microsoft-com:vml" Requires="v">
                <p:oleObj spid="_x0000_s87187" name="Equation" r:id="rId5" imgW="660113" imgH="203112" progId="Equation.3">
                  <p:embed/>
                </p:oleObj>
              </mc:Choice>
              <mc:Fallback>
                <p:oleObj name="Equation" r:id="rId5" imgW="660113" imgH="203112" progId="Equation.3">
                  <p:embed/>
                  <p:pic>
                    <p:nvPicPr>
                      <p:cNvPr id="3072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4288" y="2740950"/>
                        <a:ext cx="1219200"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7" name="Object 6"/>
          <p:cNvGraphicFramePr>
            <a:graphicFrameLocks noChangeAspect="1"/>
          </p:cNvGraphicFramePr>
          <p:nvPr/>
        </p:nvGraphicFramePr>
        <p:xfrm>
          <a:off x="1117552" y="3338643"/>
          <a:ext cx="1219200" cy="328613"/>
        </p:xfrm>
        <a:graphic>
          <a:graphicData uri="http://schemas.openxmlformats.org/presentationml/2006/ole">
            <mc:AlternateContent xmlns:mc="http://schemas.openxmlformats.org/markup-compatibility/2006">
              <mc:Choice xmlns:v="urn:schemas-microsoft-com:vml" Requires="v">
                <p:oleObj spid="_x0000_s87188" name="Equation" r:id="rId7" imgW="660113" imgH="177723" progId="Equation.3">
                  <p:embed/>
                </p:oleObj>
              </mc:Choice>
              <mc:Fallback>
                <p:oleObj name="Equation" r:id="rId7" imgW="660113" imgH="177723" progId="Equation.3">
                  <p:embed/>
                  <p:pic>
                    <p:nvPicPr>
                      <p:cNvPr id="30727"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7552" y="3338643"/>
                        <a:ext cx="1219200"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8" name="Object 7"/>
          <p:cNvGraphicFramePr>
            <a:graphicFrameLocks noChangeAspect="1"/>
          </p:cNvGraphicFramePr>
          <p:nvPr/>
        </p:nvGraphicFramePr>
        <p:xfrm>
          <a:off x="1116472" y="3608515"/>
          <a:ext cx="1196975" cy="374650"/>
        </p:xfrm>
        <a:graphic>
          <a:graphicData uri="http://schemas.openxmlformats.org/presentationml/2006/ole">
            <mc:AlternateContent xmlns:mc="http://schemas.openxmlformats.org/markup-compatibility/2006">
              <mc:Choice xmlns:v="urn:schemas-microsoft-com:vml" Requires="v">
                <p:oleObj spid="_x0000_s87189" name="Equation" r:id="rId9" imgW="647419" imgH="203112" progId="Equation.3">
                  <p:embed/>
                </p:oleObj>
              </mc:Choice>
              <mc:Fallback>
                <p:oleObj name="Equation" r:id="rId9" imgW="647419" imgH="203112" progId="Equation.3">
                  <p:embed/>
                  <p:pic>
                    <p:nvPicPr>
                      <p:cNvPr id="30728"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472" y="3608515"/>
                        <a:ext cx="1196975"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9" name="Object 8"/>
          <p:cNvGraphicFramePr>
            <a:graphicFrameLocks noChangeAspect="1"/>
          </p:cNvGraphicFramePr>
          <p:nvPr/>
        </p:nvGraphicFramePr>
        <p:xfrm>
          <a:off x="993648" y="4267200"/>
          <a:ext cx="2486025" cy="374650"/>
        </p:xfrm>
        <a:graphic>
          <a:graphicData uri="http://schemas.openxmlformats.org/presentationml/2006/ole">
            <mc:AlternateContent xmlns:mc="http://schemas.openxmlformats.org/markup-compatibility/2006">
              <mc:Choice xmlns:v="urn:schemas-microsoft-com:vml" Requires="v">
                <p:oleObj spid="_x0000_s87190" name="Equation" r:id="rId11" imgW="1346200" imgH="203200" progId="Equation.3">
                  <p:embed/>
                </p:oleObj>
              </mc:Choice>
              <mc:Fallback>
                <p:oleObj name="Equation" r:id="rId11" imgW="1346200" imgH="203200" progId="Equation.3">
                  <p:embed/>
                  <p:pic>
                    <p:nvPicPr>
                      <p:cNvPr id="30729"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3648" y="4267200"/>
                        <a:ext cx="2486025"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0" name="Object 9"/>
          <p:cNvGraphicFramePr>
            <a:graphicFrameLocks noChangeAspect="1"/>
          </p:cNvGraphicFramePr>
          <p:nvPr/>
        </p:nvGraphicFramePr>
        <p:xfrm>
          <a:off x="957928" y="4601464"/>
          <a:ext cx="2557463" cy="374650"/>
        </p:xfrm>
        <a:graphic>
          <a:graphicData uri="http://schemas.openxmlformats.org/presentationml/2006/ole">
            <mc:AlternateContent xmlns:mc="http://schemas.openxmlformats.org/markup-compatibility/2006">
              <mc:Choice xmlns:v="urn:schemas-microsoft-com:vml" Requires="v">
                <p:oleObj spid="_x0000_s87191" name="Equation" r:id="rId13" imgW="1384300" imgH="203200" progId="Equation.3">
                  <p:embed/>
                </p:oleObj>
              </mc:Choice>
              <mc:Fallback>
                <p:oleObj name="Equation" r:id="rId13" imgW="1384300" imgH="203200" progId="Equation.3">
                  <p:embed/>
                  <p:pic>
                    <p:nvPicPr>
                      <p:cNvPr id="3073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57928" y="4601464"/>
                        <a:ext cx="255746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1" name="Object 10"/>
          <p:cNvGraphicFramePr>
            <a:graphicFrameLocks noChangeAspect="1"/>
          </p:cNvGraphicFramePr>
          <p:nvPr/>
        </p:nvGraphicFramePr>
        <p:xfrm>
          <a:off x="957928" y="5229703"/>
          <a:ext cx="1663700" cy="374650"/>
        </p:xfrm>
        <a:graphic>
          <a:graphicData uri="http://schemas.openxmlformats.org/presentationml/2006/ole">
            <mc:AlternateContent xmlns:mc="http://schemas.openxmlformats.org/markup-compatibility/2006">
              <mc:Choice xmlns:v="urn:schemas-microsoft-com:vml" Requires="v">
                <p:oleObj spid="_x0000_s87192" name="Equation" r:id="rId15" imgW="901309" imgH="203112" progId="Equation.3">
                  <p:embed/>
                </p:oleObj>
              </mc:Choice>
              <mc:Fallback>
                <p:oleObj name="Equation" r:id="rId15" imgW="901309" imgH="203112" progId="Equation.3">
                  <p:embed/>
                  <p:pic>
                    <p:nvPicPr>
                      <p:cNvPr id="30731"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57928" y="5229703"/>
                        <a:ext cx="1663700"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2" name="Object 11"/>
          <p:cNvGraphicFramePr>
            <a:graphicFrameLocks noChangeAspect="1"/>
          </p:cNvGraphicFramePr>
          <p:nvPr/>
        </p:nvGraphicFramePr>
        <p:xfrm>
          <a:off x="948687" y="5571395"/>
          <a:ext cx="1643063" cy="374650"/>
        </p:xfrm>
        <a:graphic>
          <a:graphicData uri="http://schemas.openxmlformats.org/presentationml/2006/ole">
            <mc:AlternateContent xmlns:mc="http://schemas.openxmlformats.org/markup-compatibility/2006">
              <mc:Choice xmlns:v="urn:schemas-microsoft-com:vml" Requires="v">
                <p:oleObj spid="_x0000_s87193" name="Equation" r:id="rId17" imgW="888614" imgH="203112" progId="Equation.3">
                  <p:embed/>
                </p:oleObj>
              </mc:Choice>
              <mc:Fallback>
                <p:oleObj name="Equation" r:id="rId17" imgW="888614" imgH="203112" progId="Equation.3">
                  <p:embed/>
                  <p:pic>
                    <p:nvPicPr>
                      <p:cNvPr id="30732"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48687" y="5571395"/>
                        <a:ext cx="164306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3" name="Object 12"/>
          <p:cNvGraphicFramePr>
            <a:graphicFrameLocks noChangeAspect="1"/>
          </p:cNvGraphicFramePr>
          <p:nvPr/>
        </p:nvGraphicFramePr>
        <p:xfrm>
          <a:off x="4224338" y="5029200"/>
          <a:ext cx="4200525" cy="728663"/>
        </p:xfrm>
        <a:graphic>
          <a:graphicData uri="http://schemas.openxmlformats.org/presentationml/2006/ole">
            <mc:AlternateContent xmlns:mc="http://schemas.openxmlformats.org/markup-compatibility/2006">
              <mc:Choice xmlns:v="urn:schemas-microsoft-com:vml" Requires="v">
                <p:oleObj spid="_x0000_s87194" name="Equation" r:id="rId19" imgW="2489200" imgH="431800" progId="Equation.3">
                  <p:embed/>
                </p:oleObj>
              </mc:Choice>
              <mc:Fallback>
                <p:oleObj name="Equation" r:id="rId19" imgW="2489200" imgH="431800" progId="Equation.3">
                  <p:embed/>
                  <p:pic>
                    <p:nvPicPr>
                      <p:cNvPr id="30733"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24338" y="5029200"/>
                        <a:ext cx="4200525" cy="728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4" name="Rectangle 13"/>
          <p:cNvSpPr>
            <a:spLocks noChangeArrowheads="1"/>
          </p:cNvSpPr>
          <p:nvPr/>
        </p:nvSpPr>
        <p:spPr bwMode="auto">
          <a:xfrm>
            <a:off x="4191000" y="1676400"/>
            <a:ext cx="4191000" cy="2362200"/>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30735" name="Rectangle 14"/>
          <p:cNvSpPr>
            <a:spLocks noChangeArrowheads="1"/>
          </p:cNvSpPr>
          <p:nvPr/>
        </p:nvSpPr>
        <p:spPr bwMode="auto">
          <a:xfrm rot="5400000">
            <a:off x="4157663" y="2547937"/>
            <a:ext cx="533400" cy="3143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30736" name="Rectangle 15"/>
          <p:cNvSpPr>
            <a:spLocks noChangeArrowheads="1"/>
          </p:cNvSpPr>
          <p:nvPr/>
        </p:nvSpPr>
        <p:spPr bwMode="auto">
          <a:xfrm>
            <a:off x="4191000" y="4953000"/>
            <a:ext cx="4267200" cy="838200"/>
          </a:xfrm>
          <a:prstGeom prst="rect">
            <a:avLst/>
          </a:prstGeom>
          <a:noFill/>
          <a:ln w="25400">
            <a:solidFill>
              <a:srgbClr val="FF00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en-US" sz="2400">
              <a:latin typeface="Times New Roman" panose="02020603050405020304" pitchFamily="18" charset="0"/>
            </a:endParaRPr>
          </a:p>
        </p:txBody>
      </p:sp>
    </p:spTree>
    <p:extLst>
      <p:ext uri="{BB962C8B-B14F-4D97-AF65-F5344CB8AC3E}">
        <p14:creationId xmlns:p14="http://schemas.microsoft.com/office/powerpoint/2010/main" val="73215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altLang="ko-KR" smtClean="0">
                <a:ea typeface="굴림" pitchFamily="50" charset="-128"/>
              </a:rPr>
              <a:t>Matrix Representation</a:t>
            </a:r>
          </a:p>
        </p:txBody>
      </p:sp>
      <p:sp>
        <p:nvSpPr>
          <p:cNvPr id="31748" name="Rectangle 3"/>
          <p:cNvSpPr>
            <a:spLocks noGrp="1" noChangeArrowheads="1"/>
          </p:cNvSpPr>
          <p:nvPr>
            <p:ph type="body" idx="1"/>
          </p:nvPr>
        </p:nvSpPr>
        <p:spPr/>
        <p:txBody>
          <a:bodyPr/>
          <a:lstStyle/>
          <a:p>
            <a:pPr eaLnBrk="1" hangingPunct="1"/>
            <a:r>
              <a:rPr lang="en-US" altLang="ko-KR" sz="1600" b="1" dirty="0" smtClean="0">
                <a:solidFill>
                  <a:srgbClr val="FF0000"/>
                </a:solidFill>
                <a:ea typeface="굴림" pitchFamily="50" charset="-128"/>
              </a:rPr>
              <a:t>Represent a 2D Transformation by a Matrix</a:t>
            </a:r>
          </a:p>
          <a:p>
            <a:pPr eaLnBrk="1" hangingPunct="1"/>
            <a:endParaRPr lang="ar-EG" altLang="ko-KR" dirty="0" smtClean="0">
              <a:ea typeface="굴림" pitchFamily="50" charset="-128"/>
            </a:endParaRPr>
          </a:p>
          <a:p>
            <a:pPr eaLnBrk="1" hangingPunct="1"/>
            <a:endParaRPr lang="ar-EG" altLang="ko-KR" dirty="0" smtClean="0">
              <a:ea typeface="굴림" pitchFamily="50" charset="-128"/>
            </a:endParaRPr>
          </a:p>
          <a:p>
            <a:pPr eaLnBrk="1" hangingPunct="1"/>
            <a:endParaRPr lang="ar-EG" altLang="ko-KR" dirty="0">
              <a:ea typeface="굴림" pitchFamily="50" charset="-128"/>
            </a:endParaRPr>
          </a:p>
          <a:p>
            <a:pPr eaLnBrk="1" hangingPunct="1"/>
            <a:endParaRPr lang="ar-EG" altLang="ko-KR" dirty="0" smtClean="0">
              <a:ea typeface="굴림" pitchFamily="50" charset="-128"/>
            </a:endParaRPr>
          </a:p>
          <a:p>
            <a:r>
              <a:rPr lang="en-US" altLang="ko-KR" sz="1600" b="1" dirty="0">
                <a:ea typeface="굴림" pitchFamily="50" charset="-128"/>
              </a:rPr>
              <a:t>Apply the Transformation to a Point</a:t>
            </a:r>
          </a:p>
          <a:p>
            <a:pPr eaLnBrk="1" hangingPunct="1"/>
            <a:endParaRPr lang="ar-EG" altLang="ko-KR" dirty="0">
              <a:ea typeface="굴림" pitchFamily="50" charset="-128"/>
            </a:endParaRPr>
          </a:p>
          <a:p>
            <a:pPr eaLnBrk="1" hangingPunct="1"/>
            <a:endParaRPr lang="ar-EG" altLang="ko-KR" dirty="0" smtClean="0">
              <a:ea typeface="굴림" pitchFamily="50" charset="-128"/>
            </a:endParaRPr>
          </a:p>
          <a:p>
            <a:pPr eaLnBrk="1" hangingPunct="1"/>
            <a:endParaRPr lang="ar-EG" altLang="ko-KR" dirty="0">
              <a:ea typeface="굴림" pitchFamily="50" charset="-128"/>
            </a:endParaRPr>
          </a:p>
          <a:p>
            <a:pPr eaLnBrk="1" hangingPunct="1"/>
            <a:endParaRPr lang="en-US" altLang="ko-KR" dirty="0" smtClean="0">
              <a:ea typeface="굴림" pitchFamily="50" charset="-128"/>
            </a:endParaRPr>
          </a:p>
          <a:p>
            <a:pPr eaLnBrk="1" hangingPunct="1"/>
            <a:endParaRPr lang="en-US" altLang="ko-KR" dirty="0" smtClean="0">
              <a:ea typeface="굴림" pitchFamily="50" charset="-128"/>
            </a:endParaRPr>
          </a:p>
          <a:p>
            <a:pPr eaLnBrk="1" hangingPunct="1"/>
            <a:endParaRPr lang="en-US" altLang="ko-KR" b="1" dirty="0" smtClean="0">
              <a:ea typeface="굴림" pitchFamily="50" charset="-128"/>
            </a:endParaRPr>
          </a:p>
        </p:txBody>
      </p:sp>
      <p:graphicFrame>
        <p:nvGraphicFramePr>
          <p:cNvPr id="31749" name="Object 4"/>
          <p:cNvGraphicFramePr>
            <a:graphicFrameLocks noChangeAspect="1"/>
          </p:cNvGraphicFramePr>
          <p:nvPr/>
        </p:nvGraphicFramePr>
        <p:xfrm>
          <a:off x="4800600" y="4191000"/>
          <a:ext cx="2879725" cy="1190625"/>
        </p:xfrm>
        <a:graphic>
          <a:graphicData uri="http://schemas.openxmlformats.org/presentationml/2006/ole">
            <mc:AlternateContent xmlns:mc="http://schemas.openxmlformats.org/markup-compatibility/2006">
              <mc:Choice xmlns:v="urn:schemas-microsoft-com:vml" Requires="v">
                <p:oleObj spid="_x0000_s20686" name="Equation" r:id="rId3" imgW="1104900" imgH="457200" progId="Equation.3">
                  <p:embed/>
                </p:oleObj>
              </mc:Choice>
              <mc:Fallback>
                <p:oleObj name="Equation" r:id="rId3" imgW="1104900" imgH="457200" progId="Equation.3">
                  <p:embed/>
                  <p:pic>
                    <p:nvPicPr>
                      <p:cNvPr id="3174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4191000"/>
                        <a:ext cx="2879725"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0" name="Object 5"/>
          <p:cNvGraphicFramePr>
            <a:graphicFrameLocks noChangeAspect="1"/>
          </p:cNvGraphicFramePr>
          <p:nvPr>
            <p:extLst>
              <p:ext uri="{D42A27DB-BD31-4B8C-83A1-F6EECF244321}">
                <p14:modId xmlns:p14="http://schemas.microsoft.com/office/powerpoint/2010/main" val="3904721009"/>
              </p:ext>
            </p:extLst>
          </p:nvPr>
        </p:nvGraphicFramePr>
        <p:xfrm>
          <a:off x="1501775" y="4309732"/>
          <a:ext cx="1981200" cy="1162050"/>
        </p:xfrm>
        <a:graphic>
          <a:graphicData uri="http://schemas.openxmlformats.org/presentationml/2006/ole">
            <mc:AlternateContent xmlns:mc="http://schemas.openxmlformats.org/markup-compatibility/2006">
              <mc:Choice xmlns:v="urn:schemas-microsoft-com:vml" Requires="v">
                <p:oleObj spid="_x0000_s20687" name="Equation" r:id="rId5" imgW="736600" imgH="431800" progId="Equation.3">
                  <p:embed/>
                </p:oleObj>
              </mc:Choice>
              <mc:Fallback>
                <p:oleObj name="Equation" r:id="rId5" imgW="736600" imgH="431800" progId="Equation.3">
                  <p:embed/>
                  <p:pic>
                    <p:nvPicPr>
                      <p:cNvPr id="3175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1775" y="4309732"/>
                        <a:ext cx="1981200" cy="116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1" name="Object 6"/>
          <p:cNvGraphicFramePr>
            <a:graphicFrameLocks noChangeAspect="1"/>
          </p:cNvGraphicFramePr>
          <p:nvPr>
            <p:extLst>
              <p:ext uri="{D42A27DB-BD31-4B8C-83A1-F6EECF244321}">
                <p14:modId xmlns:p14="http://schemas.microsoft.com/office/powerpoint/2010/main" val="596497111"/>
              </p:ext>
            </p:extLst>
          </p:nvPr>
        </p:nvGraphicFramePr>
        <p:xfrm>
          <a:off x="4302125" y="2469356"/>
          <a:ext cx="1206500" cy="1143000"/>
        </p:xfrm>
        <a:graphic>
          <a:graphicData uri="http://schemas.openxmlformats.org/presentationml/2006/ole">
            <mc:AlternateContent xmlns:mc="http://schemas.openxmlformats.org/markup-compatibility/2006">
              <mc:Choice xmlns:v="urn:schemas-microsoft-com:vml" Requires="v">
                <p:oleObj spid="_x0000_s20688" name="Equation" r:id="rId7" imgW="482600" imgH="457200" progId="Equation.3">
                  <p:embed/>
                </p:oleObj>
              </mc:Choice>
              <mc:Fallback>
                <p:oleObj name="Equation" r:id="rId7" imgW="482600" imgH="457200" progId="Equation.3">
                  <p:embed/>
                  <p:pic>
                    <p:nvPicPr>
                      <p:cNvPr id="31751"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02125" y="2469356"/>
                        <a:ext cx="12065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2" name="AutoShape 7"/>
          <p:cNvSpPr>
            <a:spLocks noChangeArrowheads="1"/>
          </p:cNvSpPr>
          <p:nvPr/>
        </p:nvSpPr>
        <p:spPr bwMode="auto">
          <a:xfrm>
            <a:off x="3810000" y="4495800"/>
            <a:ext cx="685800" cy="457200"/>
          </a:xfrm>
          <a:prstGeom prst="rightArrow">
            <a:avLst>
              <a:gd name="adj1" fmla="val 50000"/>
              <a:gd name="adj2" fmla="val 37500"/>
            </a:avLst>
          </a:prstGeom>
          <a:solidFill>
            <a:schemeClr val="hlink"/>
          </a:solidFill>
          <a:ln>
            <a:noFill/>
          </a:ln>
          <a:effectLst>
            <a:outerShdw dist="71842" dir="2700000" algn="ctr" rotWithShape="0">
              <a:srgbClr val="5F5F5F"/>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en-US" sz="2400">
              <a:latin typeface="Times New Roman" panose="02020603050405020304" pitchFamily="18" charset="0"/>
            </a:endParaRPr>
          </a:p>
        </p:txBody>
      </p:sp>
      <p:sp>
        <p:nvSpPr>
          <p:cNvPr id="31753" name="Text Box 8"/>
          <p:cNvSpPr txBox="1">
            <a:spLocks noChangeArrowheads="1"/>
          </p:cNvSpPr>
          <p:nvPr/>
        </p:nvSpPr>
        <p:spPr bwMode="auto">
          <a:xfrm>
            <a:off x="3787775" y="5424488"/>
            <a:ext cx="2235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2400"/>
              <a:t>Transformation</a:t>
            </a:r>
          </a:p>
          <a:p>
            <a:pPr algn="ctr" eaLnBrk="1" latinLnBrk="1" hangingPunct="1">
              <a:spcBef>
                <a:spcPct val="0"/>
              </a:spcBef>
              <a:buClrTx/>
              <a:buSzTx/>
              <a:buFontTx/>
              <a:buNone/>
            </a:pPr>
            <a:r>
              <a:rPr kumimoji="1" lang="en-US" altLang="ko-KR" sz="2400"/>
              <a:t>Matrix</a:t>
            </a:r>
          </a:p>
        </p:txBody>
      </p:sp>
      <p:sp>
        <p:nvSpPr>
          <p:cNvPr id="31754" name="Freeform 9"/>
          <p:cNvSpPr>
            <a:spLocks/>
          </p:cNvSpPr>
          <p:nvPr/>
        </p:nvSpPr>
        <p:spPr bwMode="auto">
          <a:xfrm>
            <a:off x="5867400" y="5410200"/>
            <a:ext cx="609600" cy="457200"/>
          </a:xfrm>
          <a:custGeom>
            <a:avLst/>
            <a:gdLst>
              <a:gd name="T0" fmla="*/ 0 w 480"/>
              <a:gd name="T1" fmla="*/ 2147483646 h 288"/>
              <a:gd name="T2" fmla="*/ 2147483646 w 480"/>
              <a:gd name="T3" fmla="*/ 2147483646 h 288"/>
              <a:gd name="T4" fmla="*/ 2147483646 w 480"/>
              <a:gd name="T5" fmla="*/ 0 h 288"/>
              <a:gd name="T6" fmla="*/ 0 60000 65536"/>
              <a:gd name="T7" fmla="*/ 0 60000 65536"/>
              <a:gd name="T8" fmla="*/ 0 60000 65536"/>
              <a:gd name="T9" fmla="*/ 0 w 480"/>
              <a:gd name="T10" fmla="*/ 0 h 288"/>
              <a:gd name="T11" fmla="*/ 480 w 480"/>
              <a:gd name="T12" fmla="*/ 288 h 288"/>
            </a:gdLst>
            <a:ahLst/>
            <a:cxnLst>
              <a:cxn ang="T6">
                <a:pos x="T0" y="T1"/>
              </a:cxn>
              <a:cxn ang="T7">
                <a:pos x="T2" y="T3"/>
              </a:cxn>
              <a:cxn ang="T8">
                <a:pos x="T4" y="T5"/>
              </a:cxn>
            </a:cxnLst>
            <a:rect l="T9" t="T10" r="T11" b="T12"/>
            <a:pathLst>
              <a:path w="480" h="288">
                <a:moveTo>
                  <a:pt x="0" y="288"/>
                </a:moveTo>
                <a:lnTo>
                  <a:pt x="480" y="288"/>
                </a:lnTo>
                <a:lnTo>
                  <a:pt x="480" y="0"/>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1755" name="Text Box 10"/>
          <p:cNvSpPr txBox="1">
            <a:spLocks noChangeArrowheads="1"/>
          </p:cNvSpPr>
          <p:nvPr/>
        </p:nvSpPr>
        <p:spPr bwMode="auto">
          <a:xfrm>
            <a:off x="7986713" y="5637213"/>
            <a:ext cx="879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2400"/>
              <a:t>Point</a:t>
            </a:r>
          </a:p>
        </p:txBody>
      </p:sp>
      <p:sp>
        <p:nvSpPr>
          <p:cNvPr id="31756" name="Freeform 11"/>
          <p:cNvSpPr>
            <a:spLocks/>
          </p:cNvSpPr>
          <p:nvPr/>
        </p:nvSpPr>
        <p:spPr bwMode="auto">
          <a:xfrm flipH="1">
            <a:off x="7391400" y="5410200"/>
            <a:ext cx="609600" cy="457200"/>
          </a:xfrm>
          <a:custGeom>
            <a:avLst/>
            <a:gdLst>
              <a:gd name="T0" fmla="*/ 0 w 480"/>
              <a:gd name="T1" fmla="*/ 2147483646 h 288"/>
              <a:gd name="T2" fmla="*/ 2147483646 w 480"/>
              <a:gd name="T3" fmla="*/ 2147483646 h 288"/>
              <a:gd name="T4" fmla="*/ 2147483646 w 480"/>
              <a:gd name="T5" fmla="*/ 0 h 288"/>
              <a:gd name="T6" fmla="*/ 0 60000 65536"/>
              <a:gd name="T7" fmla="*/ 0 60000 65536"/>
              <a:gd name="T8" fmla="*/ 0 60000 65536"/>
              <a:gd name="T9" fmla="*/ 0 w 480"/>
              <a:gd name="T10" fmla="*/ 0 h 288"/>
              <a:gd name="T11" fmla="*/ 480 w 480"/>
              <a:gd name="T12" fmla="*/ 288 h 288"/>
            </a:gdLst>
            <a:ahLst/>
            <a:cxnLst>
              <a:cxn ang="T6">
                <a:pos x="T0" y="T1"/>
              </a:cxn>
              <a:cxn ang="T7">
                <a:pos x="T2" y="T3"/>
              </a:cxn>
              <a:cxn ang="T8">
                <a:pos x="T4" y="T5"/>
              </a:cxn>
            </a:cxnLst>
            <a:rect l="T9" t="T10" r="T11" b="T12"/>
            <a:pathLst>
              <a:path w="480" h="288">
                <a:moveTo>
                  <a:pt x="0" y="288"/>
                </a:moveTo>
                <a:lnTo>
                  <a:pt x="480" y="288"/>
                </a:lnTo>
                <a:lnTo>
                  <a:pt x="480" y="0"/>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Tree>
    <p:extLst>
      <p:ext uri="{BB962C8B-B14F-4D97-AF65-F5344CB8AC3E}">
        <p14:creationId xmlns:p14="http://schemas.microsoft.com/office/powerpoint/2010/main" val="616873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altLang="ko-KR" smtClean="0">
                <a:ea typeface="굴림" pitchFamily="50" charset="-128"/>
              </a:rPr>
              <a:t>Matrix Representation</a:t>
            </a:r>
          </a:p>
        </p:txBody>
      </p:sp>
      <p:sp>
        <p:nvSpPr>
          <p:cNvPr id="32772" name="Rectangle 3"/>
          <p:cNvSpPr>
            <a:spLocks noGrp="1" noChangeArrowheads="1"/>
          </p:cNvSpPr>
          <p:nvPr>
            <p:ph type="body" idx="1"/>
          </p:nvPr>
        </p:nvSpPr>
        <p:spPr/>
        <p:txBody>
          <a:bodyPr>
            <a:normAutofit lnSpcReduction="10000"/>
          </a:bodyPr>
          <a:lstStyle/>
          <a:p>
            <a:pPr eaLnBrk="1" hangingPunct="1"/>
            <a:r>
              <a:rPr lang="en-US" altLang="ko-KR" sz="1600" b="1" dirty="0" smtClean="0">
                <a:ea typeface="굴림" pitchFamily="50" charset="-128"/>
              </a:rPr>
              <a:t>Transformations can be combined by matrix multiplication</a:t>
            </a:r>
          </a:p>
          <a:p>
            <a:pPr lvl="1" eaLnBrk="1" hangingPunct="1"/>
            <a:endParaRPr lang="en-US" altLang="ko-KR" dirty="0" smtClean="0">
              <a:ea typeface="굴림" pitchFamily="50" charset="-128"/>
            </a:endParaRPr>
          </a:p>
          <a:p>
            <a:pPr eaLnBrk="1" hangingPunct="1">
              <a:buFont typeface="Wingdings" panose="05000000000000000000" pitchFamily="2" charset="2"/>
              <a:buNone/>
            </a:pPr>
            <a:r>
              <a:rPr lang="en-US" altLang="ko-KR" dirty="0" smtClean="0">
                <a:ea typeface="굴림" pitchFamily="50" charset="-128"/>
              </a:rPr>
              <a:t>	</a:t>
            </a:r>
            <a:endParaRPr lang="ar-EG" altLang="ko-KR" dirty="0" smtClean="0">
              <a:ea typeface="굴림" pitchFamily="50" charset="-128"/>
            </a:endParaRPr>
          </a:p>
          <a:p>
            <a:pPr eaLnBrk="1" hangingPunct="1">
              <a:buFont typeface="Wingdings" panose="05000000000000000000" pitchFamily="2" charset="2"/>
              <a:buNone/>
            </a:pPr>
            <a:endParaRPr lang="ar-EG" altLang="ko-KR" dirty="0">
              <a:ea typeface="굴림" pitchFamily="50" charset="-128"/>
            </a:endParaRPr>
          </a:p>
          <a:p>
            <a:pPr eaLnBrk="1" hangingPunct="1">
              <a:buFont typeface="Wingdings" panose="05000000000000000000" pitchFamily="2" charset="2"/>
              <a:buNone/>
            </a:pPr>
            <a:endParaRPr lang="ar-EG" altLang="ko-KR" dirty="0" smtClean="0">
              <a:ea typeface="굴림" pitchFamily="50" charset="-128"/>
            </a:endParaRPr>
          </a:p>
          <a:p>
            <a:pPr eaLnBrk="1" hangingPunct="1">
              <a:buFont typeface="Wingdings" panose="05000000000000000000" pitchFamily="2" charset="2"/>
              <a:buNone/>
            </a:pPr>
            <a:endParaRPr lang="ar-EG" altLang="ko-KR" dirty="0">
              <a:ea typeface="굴림" pitchFamily="50" charset="-128"/>
            </a:endParaRPr>
          </a:p>
          <a:p>
            <a:pPr eaLnBrk="1" hangingPunct="1">
              <a:buFont typeface="Wingdings" panose="05000000000000000000" pitchFamily="2" charset="2"/>
              <a:buNone/>
            </a:pPr>
            <a:endParaRPr lang="ar-EG" altLang="ko-KR" dirty="0" smtClean="0">
              <a:ea typeface="굴림" pitchFamily="50" charset="-128"/>
            </a:endParaRPr>
          </a:p>
          <a:p>
            <a:pPr eaLnBrk="1" hangingPunct="1">
              <a:buFont typeface="Wingdings" panose="05000000000000000000" pitchFamily="2" charset="2"/>
              <a:buNone/>
            </a:pPr>
            <a:endParaRPr lang="ar-EG" altLang="ko-KR" dirty="0">
              <a:ea typeface="굴림" pitchFamily="50" charset="-128"/>
            </a:endParaRPr>
          </a:p>
          <a:p>
            <a:pPr eaLnBrk="1" hangingPunct="1">
              <a:buFont typeface="Wingdings" panose="05000000000000000000" pitchFamily="2" charset="2"/>
              <a:buNone/>
            </a:pPr>
            <a:endParaRPr lang="ar-EG" altLang="ko-KR" dirty="0" smtClean="0">
              <a:ea typeface="굴림" pitchFamily="50" charset="-128"/>
            </a:endParaRPr>
          </a:p>
          <a:p>
            <a:pPr eaLnBrk="1" hangingPunct="1">
              <a:buFont typeface="Wingdings" panose="05000000000000000000" pitchFamily="2" charset="2"/>
              <a:buNone/>
            </a:pPr>
            <a:endParaRPr lang="en-US" altLang="ko-KR" dirty="0" smtClean="0">
              <a:ea typeface="굴림" pitchFamily="50" charset="-128"/>
            </a:endParaRPr>
          </a:p>
          <a:p>
            <a:pPr eaLnBrk="1" hangingPunct="1">
              <a:buFont typeface="Wingdings" panose="05000000000000000000" pitchFamily="2" charset="2"/>
              <a:buNone/>
            </a:pPr>
            <a:endParaRPr lang="en-US" altLang="ko-KR" dirty="0" smtClean="0">
              <a:ea typeface="굴림" pitchFamily="50" charset="-128"/>
            </a:endParaRPr>
          </a:p>
          <a:p>
            <a:pPr eaLnBrk="1" hangingPunct="1">
              <a:buFont typeface="Wingdings" panose="05000000000000000000" pitchFamily="2" charset="2"/>
              <a:buNone/>
            </a:pPr>
            <a:r>
              <a:rPr lang="en-US" altLang="ko-KR" dirty="0" smtClean="0">
                <a:ea typeface="굴림" pitchFamily="50" charset="-128"/>
              </a:rPr>
              <a:t>	</a:t>
            </a:r>
            <a:endParaRPr lang="en-US" altLang="ko-KR" sz="2400" dirty="0" smtClean="0">
              <a:solidFill>
                <a:srgbClr val="0000FF"/>
              </a:solidFill>
              <a:ea typeface="굴림" pitchFamily="50" charset="-128"/>
            </a:endParaRPr>
          </a:p>
        </p:txBody>
      </p:sp>
      <p:graphicFrame>
        <p:nvGraphicFramePr>
          <p:cNvPr id="32773" name="Object 4"/>
          <p:cNvGraphicFramePr>
            <a:graphicFrameLocks noChangeAspect="1"/>
          </p:cNvGraphicFramePr>
          <p:nvPr/>
        </p:nvGraphicFramePr>
        <p:xfrm>
          <a:off x="1530350" y="2590800"/>
          <a:ext cx="5856288" cy="1360488"/>
        </p:xfrm>
        <a:graphic>
          <a:graphicData uri="http://schemas.openxmlformats.org/presentationml/2006/ole">
            <mc:AlternateContent xmlns:mc="http://schemas.openxmlformats.org/markup-compatibility/2006">
              <mc:Choice xmlns:v="urn:schemas-microsoft-com:vml" Requires="v">
                <p:oleObj spid="_x0000_s21573" name="Equation" r:id="rId3" imgW="1968500" imgH="457200" progId="Equation.3">
                  <p:embed/>
                </p:oleObj>
              </mc:Choice>
              <mc:Fallback>
                <p:oleObj name="Equation" r:id="rId3" imgW="1968500" imgH="457200" progId="Equation.3">
                  <p:embed/>
                  <p:pic>
                    <p:nvPicPr>
                      <p:cNvPr id="3277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0350" y="2590800"/>
                        <a:ext cx="5856288" cy="1360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4" name="Text Box 5"/>
          <p:cNvSpPr txBox="1">
            <a:spLocks noChangeArrowheads="1"/>
          </p:cNvSpPr>
          <p:nvPr/>
        </p:nvSpPr>
        <p:spPr bwMode="auto">
          <a:xfrm>
            <a:off x="1371600" y="5181600"/>
            <a:ext cx="64674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hangingPunct="1">
              <a:buFont typeface="Wingdings" panose="05000000000000000000" pitchFamily="2" charset="2"/>
              <a:buNone/>
            </a:pPr>
            <a:r>
              <a:rPr lang="en-US" altLang="ko-KR" sz="2400" b="1" dirty="0">
                <a:solidFill>
                  <a:schemeClr val="accent2"/>
                </a:solidFill>
              </a:rPr>
              <a:t>Matrices are a </a:t>
            </a:r>
            <a:r>
              <a:rPr lang="en-US" altLang="ko-KR" sz="2400" b="1" u="sng" dirty="0">
                <a:solidFill>
                  <a:schemeClr val="accent2"/>
                </a:solidFill>
              </a:rPr>
              <a:t>convenient</a:t>
            </a:r>
            <a:r>
              <a:rPr lang="en-US" altLang="ko-KR" sz="2400" b="1" dirty="0">
                <a:solidFill>
                  <a:schemeClr val="accent2"/>
                </a:solidFill>
              </a:rPr>
              <a:t> and </a:t>
            </a:r>
            <a:r>
              <a:rPr lang="en-US" altLang="ko-KR" sz="2400" b="1" u="sng" dirty="0">
                <a:solidFill>
                  <a:schemeClr val="accent2"/>
                </a:solidFill>
              </a:rPr>
              <a:t>efficient </a:t>
            </a:r>
            <a:r>
              <a:rPr lang="en-US" altLang="ko-KR" sz="2400" b="1" dirty="0">
                <a:solidFill>
                  <a:schemeClr val="accent2"/>
                </a:solidFill>
              </a:rPr>
              <a:t>way</a:t>
            </a:r>
          </a:p>
          <a:p>
            <a:pPr algn="ctr" eaLnBrk="1" hangingPunct="1">
              <a:buFont typeface="Wingdings" panose="05000000000000000000" pitchFamily="2" charset="2"/>
              <a:buNone/>
            </a:pPr>
            <a:r>
              <a:rPr lang="en-US" altLang="ko-KR" sz="2400" b="1" dirty="0">
                <a:solidFill>
                  <a:schemeClr val="accent2"/>
                </a:solidFill>
              </a:rPr>
              <a:t>to represent a sequence of transformations</a:t>
            </a:r>
          </a:p>
        </p:txBody>
      </p:sp>
      <p:sp>
        <p:nvSpPr>
          <p:cNvPr id="32775" name="Text Box 6"/>
          <p:cNvSpPr txBox="1">
            <a:spLocks noChangeArrowheads="1"/>
          </p:cNvSpPr>
          <p:nvPr/>
        </p:nvSpPr>
        <p:spPr bwMode="auto">
          <a:xfrm>
            <a:off x="3733800" y="4343400"/>
            <a:ext cx="2235200" cy="82232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2400"/>
              <a:t>Transformation</a:t>
            </a:r>
          </a:p>
          <a:p>
            <a:pPr algn="ctr" eaLnBrk="1" latinLnBrk="1" hangingPunct="1">
              <a:spcBef>
                <a:spcPct val="0"/>
              </a:spcBef>
              <a:buClrTx/>
              <a:buSzTx/>
              <a:buFontTx/>
              <a:buNone/>
            </a:pPr>
            <a:r>
              <a:rPr kumimoji="1" lang="en-US" altLang="ko-KR" sz="2400"/>
              <a:t>Matrix</a:t>
            </a:r>
          </a:p>
        </p:txBody>
      </p:sp>
      <p:sp>
        <p:nvSpPr>
          <p:cNvPr id="32776" name="Freeform 7"/>
          <p:cNvSpPr>
            <a:spLocks/>
          </p:cNvSpPr>
          <p:nvPr/>
        </p:nvSpPr>
        <p:spPr bwMode="auto">
          <a:xfrm>
            <a:off x="5943600" y="4038600"/>
            <a:ext cx="228600" cy="457200"/>
          </a:xfrm>
          <a:custGeom>
            <a:avLst/>
            <a:gdLst>
              <a:gd name="T0" fmla="*/ 0 w 480"/>
              <a:gd name="T1" fmla="*/ 2147483646 h 288"/>
              <a:gd name="T2" fmla="*/ 2147483646 w 480"/>
              <a:gd name="T3" fmla="*/ 2147483646 h 288"/>
              <a:gd name="T4" fmla="*/ 2147483646 w 480"/>
              <a:gd name="T5" fmla="*/ 0 h 288"/>
              <a:gd name="T6" fmla="*/ 0 60000 65536"/>
              <a:gd name="T7" fmla="*/ 0 60000 65536"/>
              <a:gd name="T8" fmla="*/ 0 60000 65536"/>
              <a:gd name="T9" fmla="*/ 0 w 480"/>
              <a:gd name="T10" fmla="*/ 0 h 288"/>
              <a:gd name="T11" fmla="*/ 480 w 480"/>
              <a:gd name="T12" fmla="*/ 288 h 288"/>
            </a:gdLst>
            <a:ahLst/>
            <a:cxnLst>
              <a:cxn ang="T6">
                <a:pos x="T0" y="T1"/>
              </a:cxn>
              <a:cxn ang="T7">
                <a:pos x="T2" y="T3"/>
              </a:cxn>
              <a:cxn ang="T8">
                <a:pos x="T4" y="T5"/>
              </a:cxn>
            </a:cxnLst>
            <a:rect l="T9" t="T10" r="T11" b="T12"/>
            <a:pathLst>
              <a:path w="480" h="288">
                <a:moveTo>
                  <a:pt x="0" y="288"/>
                </a:moveTo>
                <a:lnTo>
                  <a:pt x="480" y="288"/>
                </a:lnTo>
                <a:lnTo>
                  <a:pt x="480" y="0"/>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2777" name="Freeform 8"/>
          <p:cNvSpPr>
            <a:spLocks/>
          </p:cNvSpPr>
          <p:nvPr/>
        </p:nvSpPr>
        <p:spPr bwMode="auto">
          <a:xfrm flipH="1">
            <a:off x="3352800" y="4038600"/>
            <a:ext cx="381000" cy="457200"/>
          </a:xfrm>
          <a:custGeom>
            <a:avLst/>
            <a:gdLst>
              <a:gd name="T0" fmla="*/ 0 w 480"/>
              <a:gd name="T1" fmla="*/ 2147483646 h 288"/>
              <a:gd name="T2" fmla="*/ 2147483646 w 480"/>
              <a:gd name="T3" fmla="*/ 2147483646 h 288"/>
              <a:gd name="T4" fmla="*/ 2147483646 w 480"/>
              <a:gd name="T5" fmla="*/ 0 h 288"/>
              <a:gd name="T6" fmla="*/ 0 60000 65536"/>
              <a:gd name="T7" fmla="*/ 0 60000 65536"/>
              <a:gd name="T8" fmla="*/ 0 60000 65536"/>
              <a:gd name="T9" fmla="*/ 0 w 480"/>
              <a:gd name="T10" fmla="*/ 0 h 288"/>
              <a:gd name="T11" fmla="*/ 480 w 480"/>
              <a:gd name="T12" fmla="*/ 288 h 288"/>
            </a:gdLst>
            <a:ahLst/>
            <a:cxnLst>
              <a:cxn ang="T6">
                <a:pos x="T0" y="T1"/>
              </a:cxn>
              <a:cxn ang="T7">
                <a:pos x="T2" y="T3"/>
              </a:cxn>
              <a:cxn ang="T8">
                <a:pos x="T4" y="T5"/>
              </a:cxn>
            </a:cxnLst>
            <a:rect l="T9" t="T10" r="T11" b="T12"/>
            <a:pathLst>
              <a:path w="480" h="288">
                <a:moveTo>
                  <a:pt x="0" y="288"/>
                </a:moveTo>
                <a:lnTo>
                  <a:pt x="480" y="288"/>
                </a:lnTo>
                <a:lnTo>
                  <a:pt x="480" y="0"/>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2778" name="Line 9"/>
          <p:cNvSpPr>
            <a:spLocks noChangeShapeType="1"/>
          </p:cNvSpPr>
          <p:nvPr/>
        </p:nvSpPr>
        <p:spPr bwMode="auto">
          <a:xfrm flipV="1">
            <a:off x="4800600" y="4038600"/>
            <a:ext cx="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32920614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translation </a:t>
            </a:r>
            <a:endParaRPr lang="en-US" dirty="0"/>
          </a:p>
        </p:txBody>
      </p:sp>
      <p:sp>
        <p:nvSpPr>
          <p:cNvPr id="3" name="Content Placeholder 2"/>
          <p:cNvSpPr>
            <a:spLocks noGrp="1"/>
          </p:cNvSpPr>
          <p:nvPr>
            <p:ph idx="1"/>
          </p:nvPr>
        </p:nvSpPr>
        <p:spPr>
          <a:xfrm>
            <a:off x="302544" y="2153065"/>
            <a:ext cx="8272211" cy="3678303"/>
          </a:xfrm>
        </p:spPr>
        <p:txBody>
          <a:bodyPr/>
          <a:lstStyle/>
          <a:p>
            <a:r>
              <a:rPr lang="en-US" sz="1600" dirty="0"/>
              <a:t>It is the straight line movement of an object from one position to another. The object is positioned from one coordinate location to another.</a:t>
            </a:r>
          </a:p>
          <a:p>
            <a:r>
              <a:rPr lang="en-US" sz="1600" dirty="0"/>
              <a:t>To translate a point from coordinate position (x, y) to another (x</a:t>
            </a:r>
            <a:r>
              <a:rPr lang="en-US" sz="1600" baseline="30000" dirty="0"/>
              <a:t>`</a:t>
            </a:r>
            <a:r>
              <a:rPr lang="en-US" sz="1600" dirty="0"/>
              <a:t>, y</a:t>
            </a:r>
            <a:r>
              <a:rPr lang="en-US" sz="1600" baseline="30000" dirty="0"/>
              <a:t>`</a:t>
            </a:r>
            <a:r>
              <a:rPr lang="en-US" sz="1600" dirty="0"/>
              <a:t>), we add algebraically the translation distances </a:t>
            </a:r>
            <a:r>
              <a:rPr lang="en-US" sz="1600" dirty="0" err="1"/>
              <a:t>T</a:t>
            </a:r>
            <a:r>
              <a:rPr lang="en-US" sz="1600" baseline="-25000" dirty="0" err="1"/>
              <a:t>x</a:t>
            </a:r>
            <a:r>
              <a:rPr lang="en-US" sz="1600" dirty="0"/>
              <a:t> and T</a:t>
            </a:r>
            <a:r>
              <a:rPr lang="en-US" sz="1600" baseline="-25000" dirty="0"/>
              <a:t>y</a:t>
            </a:r>
            <a:r>
              <a:rPr lang="en-US" sz="1600" dirty="0"/>
              <a:t> to the original coordinate.</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19</a:t>
            </a:fld>
            <a:endParaRPr lang="en-US"/>
          </a:p>
        </p:txBody>
      </p:sp>
      <p:pic>
        <p:nvPicPr>
          <p:cNvPr id="39938" name="Picture 2" descr="https://lh4.googleusercontent.com/C_BdEatGje3Nip2b9c9HudRg0T9AS0vTFaJsvm74r2AvubfTJyU8_OLuThlk44KU2UHTssHdmdkVtxd8lqxK9GGW8DpWz5iIno53b6aRw_vzzekayMq46ae5z1XdAneefzn4Qh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9218" y="3590145"/>
            <a:ext cx="3926214" cy="3267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869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200" b="1" dirty="0" smtClean="0"/>
              <a:t>2D </a:t>
            </a:r>
            <a:r>
              <a:rPr lang="en-US" sz="3200" b="1" dirty="0" smtClean="0"/>
              <a:t>transformation</a:t>
            </a:r>
            <a:endParaRPr lang="en-US" sz="3200" b="1" dirty="0"/>
          </a:p>
        </p:txBody>
      </p:sp>
      <p:sp>
        <p:nvSpPr>
          <p:cNvPr id="4" name="Slide Number Placeholder 3"/>
          <p:cNvSpPr>
            <a:spLocks noGrp="1"/>
          </p:cNvSpPr>
          <p:nvPr>
            <p:ph type="sldNum" sz="quarter" idx="12"/>
          </p:nvPr>
        </p:nvSpPr>
        <p:spPr/>
        <p:txBody>
          <a:bodyPr/>
          <a:lstStyle/>
          <a:p>
            <a:fld id="{D2CBC6F9-63DC-418A-A30A-9A9F771FE38A}" type="slidenum">
              <a:rPr lang="en-US" smtClean="0"/>
              <a:t>2</a:t>
            </a:fld>
            <a:endParaRPr lang="en-US"/>
          </a:p>
        </p:txBody>
      </p:sp>
    </p:spTree>
    <p:extLst>
      <p:ext uri="{BB962C8B-B14F-4D97-AF65-F5344CB8AC3E}">
        <p14:creationId xmlns:p14="http://schemas.microsoft.com/office/powerpoint/2010/main" val="32617253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translation </a:t>
            </a:r>
            <a:endParaRPr lang="en-US" dirty="0"/>
          </a:p>
        </p:txBody>
      </p:sp>
      <p:sp>
        <p:nvSpPr>
          <p:cNvPr id="3" name="Content Placeholder 2"/>
          <p:cNvSpPr>
            <a:spLocks noGrp="1"/>
          </p:cNvSpPr>
          <p:nvPr>
            <p:ph idx="1"/>
          </p:nvPr>
        </p:nvSpPr>
        <p:spPr>
          <a:xfrm>
            <a:off x="265968" y="2277835"/>
            <a:ext cx="8272211" cy="3678303"/>
          </a:xfrm>
        </p:spPr>
        <p:txBody>
          <a:bodyPr/>
          <a:lstStyle/>
          <a:p>
            <a:pPr fontAlgn="base"/>
            <a:r>
              <a:rPr lang="en-US" sz="1600" dirty="0"/>
              <a:t>We translate two dimensional point by adding translation distance 𝒕</a:t>
            </a:r>
            <a:r>
              <a:rPr lang="en-US" sz="1600" baseline="-25000" dirty="0"/>
              <a:t>𝒙</a:t>
            </a:r>
            <a:r>
              <a:rPr lang="en-US" sz="1600" dirty="0"/>
              <a:t> and 𝒕</a:t>
            </a:r>
            <a:r>
              <a:rPr lang="en-US" sz="1600" baseline="-25000" dirty="0"/>
              <a:t>𝒚</a:t>
            </a:r>
            <a:r>
              <a:rPr lang="en-US" sz="1600" dirty="0"/>
              <a:t> to the original coordinate position (𝒙, 𝒚) to move at new position (𝒙′, 𝒚′) as:</a:t>
            </a:r>
          </a:p>
          <a:p>
            <a:r>
              <a:rPr lang="en-US" sz="1600" dirty="0"/>
              <a:t>                             𝒙′ = 𝒙 + 𝒕</a:t>
            </a:r>
            <a:r>
              <a:rPr lang="en-US" sz="1600" baseline="-25000" dirty="0"/>
              <a:t>𝒙</a:t>
            </a:r>
            <a:r>
              <a:rPr lang="en-US" sz="1600" dirty="0"/>
              <a:t>           </a:t>
            </a:r>
            <a:r>
              <a:rPr lang="en-US" sz="1600" b="1" dirty="0"/>
              <a:t>&amp;         </a:t>
            </a:r>
            <a:r>
              <a:rPr lang="en-US" sz="1600" dirty="0"/>
              <a:t>𝒚′ = 𝒚 + 𝒕</a:t>
            </a:r>
            <a:r>
              <a:rPr lang="en-US" sz="1600" baseline="-25000" dirty="0"/>
              <a:t>𝒚</a:t>
            </a:r>
            <a:endParaRPr lang="en-US" sz="1600" dirty="0"/>
          </a:p>
          <a:p>
            <a:pPr fontAlgn="base"/>
            <a:r>
              <a:rPr lang="en-US" sz="1600" dirty="0"/>
              <a:t>Translation distance pair (𝒕</a:t>
            </a:r>
            <a:r>
              <a:rPr lang="en-US" sz="1600" baseline="-25000" dirty="0"/>
              <a:t>𝒙</a:t>
            </a:r>
            <a:r>
              <a:rPr lang="en-US" sz="1600" dirty="0"/>
              <a:t>, 𝒕</a:t>
            </a:r>
            <a:r>
              <a:rPr lang="en-US" sz="1600" baseline="-25000" dirty="0"/>
              <a:t>𝒚</a:t>
            </a:r>
            <a:r>
              <a:rPr lang="en-US" sz="1600" dirty="0"/>
              <a:t>) is called a </a:t>
            </a:r>
            <a:r>
              <a:rPr lang="en-US" sz="1600" b="1" i="1" dirty="0">
                <a:solidFill>
                  <a:srgbClr val="FF0000"/>
                </a:solidFill>
              </a:rPr>
              <a:t>Translation Vector</a:t>
            </a:r>
            <a:r>
              <a:rPr lang="en-US" sz="1600" dirty="0">
                <a:solidFill>
                  <a:srgbClr val="FF0000"/>
                </a:solidFill>
              </a:rPr>
              <a:t> or </a:t>
            </a:r>
            <a:r>
              <a:rPr lang="en-US" sz="1600" b="1" i="1" dirty="0">
                <a:solidFill>
                  <a:srgbClr val="FF0000"/>
                </a:solidFill>
              </a:rPr>
              <a:t>Shift</a:t>
            </a:r>
            <a:r>
              <a:rPr lang="en-US" sz="1600" dirty="0">
                <a:solidFill>
                  <a:srgbClr val="FF0000"/>
                </a:solidFill>
              </a:rPr>
              <a:t> </a:t>
            </a:r>
            <a:r>
              <a:rPr lang="en-US" sz="1600" b="1" i="1" dirty="0">
                <a:solidFill>
                  <a:srgbClr val="FF0000"/>
                </a:solidFill>
              </a:rPr>
              <a:t>Vector</a:t>
            </a:r>
            <a:r>
              <a:rPr lang="en-US" sz="1600" dirty="0"/>
              <a:t>.</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20</a:t>
            </a:fld>
            <a:endParaRPr lang="en-US"/>
          </a:p>
        </p:txBody>
      </p:sp>
      <p:pic>
        <p:nvPicPr>
          <p:cNvPr id="39938" name="Picture 2" descr="https://lh4.googleusercontent.com/C_BdEatGje3Nip2b9c9HudRg0T9AS0vTFaJsvm74r2AvubfTJyU8_OLuThlk44KU2UHTssHdmdkVtxd8lqxK9GGW8DpWz5iIno53b6aRw_vzzekayMq46ae5z1XdAneefzn4Qh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761" y="3643420"/>
            <a:ext cx="3862206" cy="3214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1008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translation </a:t>
            </a:r>
            <a:endParaRPr lang="en-US" dirty="0"/>
          </a:p>
        </p:txBody>
      </p:sp>
      <p:sp>
        <p:nvSpPr>
          <p:cNvPr id="3" name="Content Placeholder 2"/>
          <p:cNvSpPr>
            <a:spLocks noGrp="1"/>
          </p:cNvSpPr>
          <p:nvPr>
            <p:ph idx="1"/>
          </p:nvPr>
        </p:nvSpPr>
        <p:spPr>
          <a:xfrm>
            <a:off x="265968" y="2277835"/>
            <a:ext cx="8272211" cy="3678303"/>
          </a:xfrm>
        </p:spPr>
        <p:txBody>
          <a:bodyPr/>
          <a:lstStyle/>
          <a:p>
            <a:pPr fontAlgn="base"/>
            <a:r>
              <a:rPr lang="en-US" sz="1600" dirty="0" smtClean="0">
                <a:solidFill>
                  <a:srgbClr val="FF0000"/>
                </a:solidFill>
              </a:rPr>
              <a:t>We can represent it into single matrix equation in column vector as;</a:t>
            </a:r>
          </a:p>
          <a:p>
            <a:pPr marL="0" indent="0">
              <a:buNone/>
            </a:pPr>
            <a:r>
              <a:rPr lang="en-US" sz="1600" dirty="0"/>
              <a:t> </a:t>
            </a:r>
            <a:r>
              <a:rPr lang="en-US" sz="1600" dirty="0" smtClean="0"/>
              <a:t>    </a:t>
            </a:r>
            <a:r>
              <a:rPr lang="en-US" sz="1600" dirty="0"/>
              <a:t>                             𝑷′ = 𝑷 + </a:t>
            </a:r>
            <a:r>
              <a:rPr lang="en-US" sz="1600" dirty="0" smtClean="0"/>
              <a:t>𝑻</a:t>
            </a:r>
          </a:p>
          <a:p>
            <a:endParaRPr lang="en-US" dirty="0"/>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21</a:t>
            </a:fld>
            <a:endParaRPr lang="en-US"/>
          </a:p>
        </p:txBody>
      </p:sp>
      <p:pic>
        <p:nvPicPr>
          <p:cNvPr id="39938" name="Picture 2" descr="https://lh4.googleusercontent.com/C_BdEatGje3Nip2b9c9HudRg0T9AS0vTFaJsvm74r2AvubfTJyU8_OLuThlk44KU2UHTssHdmdkVtxd8lqxK9GGW8DpWz5iIno53b6aRw_vzzekayMq46ae5z1XdAneefzn4Qh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761" y="3643420"/>
            <a:ext cx="3862206" cy="3214580"/>
          </a:xfrm>
          <a:prstGeom prst="rect">
            <a:avLst/>
          </a:prstGeom>
          <a:noFill/>
          <a:extLst>
            <a:ext uri="{909E8E84-426E-40DD-AFC4-6F175D3DCCD1}">
              <a14:hiddenFill xmlns:a14="http://schemas.microsoft.com/office/drawing/2010/main">
                <a:solidFill>
                  <a:srgbClr val="FFFFFF"/>
                </a:solidFill>
              </a14:hiddenFill>
            </a:ext>
          </a:extLst>
        </p:spPr>
      </p:pic>
      <p:pic>
        <p:nvPicPr>
          <p:cNvPr id="63490" name="Picture 2" descr="https://lh5.googleusercontent.com/2_WnGTYiFpsTZ9YJvLhjUEoz_YV5KNb8NlIlAExDXIjTBMTxZA2zbhWBBr22hxAdkFcOCD5yC8Yx1CbHKm2s-jPkax5My0iRFnyRRoQpImbdgbWrE7GmXHihXHH-eiH9--QQd4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3614" y="2997307"/>
            <a:ext cx="1971192" cy="646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408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translation </a:t>
            </a:r>
            <a:endParaRPr lang="en-US" dirty="0"/>
          </a:p>
        </p:txBody>
      </p:sp>
      <p:sp>
        <p:nvSpPr>
          <p:cNvPr id="3" name="Content Placeholder 2"/>
          <p:cNvSpPr>
            <a:spLocks noGrp="1"/>
          </p:cNvSpPr>
          <p:nvPr>
            <p:ph idx="1"/>
          </p:nvPr>
        </p:nvSpPr>
        <p:spPr>
          <a:xfrm>
            <a:off x="265968" y="1965960"/>
            <a:ext cx="8272211" cy="4355303"/>
          </a:xfrm>
        </p:spPr>
        <p:txBody>
          <a:bodyPr>
            <a:normAutofit fontScale="62500" lnSpcReduction="20000"/>
          </a:bodyPr>
          <a:lstStyle/>
          <a:p>
            <a:r>
              <a:rPr lang="en-US" sz="2600" b="1" dirty="0" smtClean="0">
                <a:solidFill>
                  <a:srgbClr val="FF0000"/>
                </a:solidFill>
              </a:rPr>
              <a:t>Example</a:t>
            </a:r>
            <a:r>
              <a:rPr lang="en-US" sz="2600" dirty="0" smtClean="0">
                <a:solidFill>
                  <a:srgbClr val="FF0000"/>
                </a:solidFill>
              </a:rPr>
              <a:t>:</a:t>
            </a:r>
          </a:p>
          <a:p>
            <a:r>
              <a:rPr lang="en-US" sz="2600" dirty="0"/>
              <a:t>Translate the triangle [A (10, 10), B (15, 15), C (20, 10)] </a:t>
            </a:r>
            <a:r>
              <a:rPr lang="en-US" sz="2600" dirty="0">
                <a:solidFill>
                  <a:srgbClr val="FF0000"/>
                </a:solidFill>
              </a:rPr>
              <a:t>2 units </a:t>
            </a:r>
            <a:r>
              <a:rPr lang="en-US" sz="2600" dirty="0"/>
              <a:t>in x direction and </a:t>
            </a:r>
            <a:r>
              <a:rPr lang="en-US" sz="2600" dirty="0">
                <a:solidFill>
                  <a:srgbClr val="FF0000"/>
                </a:solidFill>
              </a:rPr>
              <a:t>1 unit </a:t>
            </a:r>
            <a:r>
              <a:rPr lang="en-US" sz="2600" dirty="0"/>
              <a:t>in y direction.</a:t>
            </a:r>
          </a:p>
          <a:p>
            <a:r>
              <a:rPr lang="en-US" sz="2600" b="1" i="1" dirty="0"/>
              <a:t>                                    </a:t>
            </a:r>
            <a:r>
              <a:rPr lang="en-US" sz="2600" b="1" i="1" dirty="0">
                <a:solidFill>
                  <a:srgbClr val="FF0000"/>
                </a:solidFill>
              </a:rPr>
              <a:t>Solution</a:t>
            </a:r>
            <a:r>
              <a:rPr lang="en-US" sz="2600" dirty="0">
                <a:solidFill>
                  <a:srgbClr val="FF0000"/>
                </a:solidFill>
              </a:rPr>
              <a:t>-We</a:t>
            </a:r>
            <a:r>
              <a:rPr lang="en-US" sz="2600" dirty="0"/>
              <a:t> know that</a:t>
            </a:r>
          </a:p>
          <a:p>
            <a:r>
              <a:rPr lang="en-US" sz="2600" dirty="0"/>
              <a:t>𝑃′ = 𝑃 + 𝑇</a:t>
            </a:r>
          </a:p>
          <a:p>
            <a:endParaRPr lang="en-US" sz="2600" dirty="0"/>
          </a:p>
          <a:p>
            <a:endParaRPr lang="en-US" sz="2600" dirty="0"/>
          </a:p>
          <a:p>
            <a:endParaRPr lang="en-US" sz="2600" dirty="0"/>
          </a:p>
          <a:p>
            <a:endParaRPr lang="en-US" sz="2600" dirty="0" smtClean="0"/>
          </a:p>
          <a:p>
            <a:endParaRPr lang="en-US" sz="2600" dirty="0"/>
          </a:p>
          <a:p>
            <a:endParaRPr lang="en-US" sz="2600" dirty="0" smtClean="0"/>
          </a:p>
          <a:p>
            <a:endParaRPr lang="en-US" sz="2600" dirty="0"/>
          </a:p>
          <a:p>
            <a:endParaRPr lang="en-US" sz="2600" dirty="0" smtClean="0"/>
          </a:p>
          <a:p>
            <a:r>
              <a:rPr lang="en-US" sz="2600" dirty="0"/>
              <a:t>Final coordinates after translation are [A’ (12, 11), B’ (17, 16), C’ (22, 11)].</a:t>
            </a:r>
          </a:p>
          <a:p>
            <a:endParaRPr lang="en-US"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22</a:t>
            </a:fld>
            <a:endParaRPr lang="en-US"/>
          </a:p>
        </p:txBody>
      </p:sp>
      <p:pic>
        <p:nvPicPr>
          <p:cNvPr id="64514" name="Picture 2" descr="https://lh4.googleusercontent.com/aySRur_kDmfzk0Vi6RzCpw6aFoa_IYR5-VPfQlElYFr8UPtULbrQrJ-epqGseGhKaeqlctmRnMY7uo9pdPsQEhAOLh9nKZWViW5dk0x_gCagvIOpVmKoyl1ZtIbR01Q1QBSbDq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8262" y="3159771"/>
            <a:ext cx="1971675" cy="676276"/>
          </a:xfrm>
          <a:prstGeom prst="rect">
            <a:avLst/>
          </a:prstGeom>
          <a:noFill/>
          <a:extLst>
            <a:ext uri="{909E8E84-426E-40DD-AFC4-6F175D3DCCD1}">
              <a14:hiddenFill xmlns:a14="http://schemas.microsoft.com/office/drawing/2010/main">
                <a:solidFill>
                  <a:srgbClr val="FFFFFF"/>
                </a:solidFill>
              </a14:hiddenFill>
            </a:ext>
          </a:extLst>
        </p:spPr>
      </p:pic>
      <p:pic>
        <p:nvPicPr>
          <p:cNvPr id="64516" name="Picture 4" descr="https://lh5.googleusercontent.com/7bDZg6u8RnvQUePBPA1ofvavqJVKnM5FGNcXAuYoeKrb7XZi3oUoKIsbFGJiymUwtKjcfs6NjW0Nck3yk9mlKb78Vh4v_QJImWy3b5yQPPhU0VtErZXXKf81cHvuzwRCcf55b6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575" y="3950843"/>
            <a:ext cx="527685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8591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rotation</a:t>
            </a:r>
            <a:endParaRPr lang="en-US" dirty="0"/>
          </a:p>
        </p:txBody>
      </p:sp>
      <p:sp>
        <p:nvSpPr>
          <p:cNvPr id="3" name="Content Placeholder 2"/>
          <p:cNvSpPr>
            <a:spLocks noGrp="1"/>
          </p:cNvSpPr>
          <p:nvPr>
            <p:ph idx="1"/>
          </p:nvPr>
        </p:nvSpPr>
        <p:spPr/>
        <p:txBody>
          <a:bodyPr>
            <a:normAutofit/>
          </a:bodyPr>
          <a:lstStyle/>
          <a:p>
            <a:pPr fontAlgn="base"/>
            <a:r>
              <a:rPr lang="en-US" sz="1600" dirty="0"/>
              <a:t>It is a process of changing the </a:t>
            </a:r>
            <a:r>
              <a:rPr lang="en-US" sz="1600" dirty="0">
                <a:solidFill>
                  <a:srgbClr val="FF0000"/>
                </a:solidFill>
              </a:rPr>
              <a:t>angle</a:t>
            </a:r>
            <a:r>
              <a:rPr lang="en-US" sz="1600" dirty="0"/>
              <a:t> of the object used to reposition the object along the circular path in the XY - plane. </a:t>
            </a:r>
          </a:p>
          <a:p>
            <a:pPr fontAlgn="base"/>
            <a:r>
              <a:rPr lang="en-US" sz="1600" dirty="0"/>
              <a:t>To generate a rotation, we specify a rotation angle 𝜽 and the position of the </a:t>
            </a:r>
            <a:r>
              <a:rPr lang="en-US" sz="1600" b="1" i="1" dirty="0"/>
              <a:t>Rotation Point (Pivot Point)</a:t>
            </a:r>
            <a:r>
              <a:rPr lang="en-US" sz="1600" dirty="0"/>
              <a:t> (𝒙</a:t>
            </a:r>
            <a:r>
              <a:rPr lang="en-US" sz="1600" baseline="-25000" dirty="0"/>
              <a:t>𝒓</a:t>
            </a:r>
            <a:r>
              <a:rPr lang="en-US" sz="1600" dirty="0"/>
              <a:t>, 𝒚</a:t>
            </a:r>
            <a:r>
              <a:rPr lang="en-US" sz="1600" baseline="-25000" dirty="0"/>
              <a:t>𝒓</a:t>
            </a:r>
            <a:r>
              <a:rPr lang="en-US" sz="1600" dirty="0"/>
              <a:t>) about which the object is to be rotated.</a:t>
            </a:r>
          </a:p>
          <a:p>
            <a:pPr fontAlgn="base"/>
            <a:r>
              <a:rPr lang="en-US" sz="1600" b="1" dirty="0">
                <a:solidFill>
                  <a:srgbClr val="FF0000"/>
                </a:solidFill>
              </a:rPr>
              <a:t>Types of Rotation:</a:t>
            </a:r>
            <a:r>
              <a:rPr lang="en-US" sz="1600" b="1" dirty="0"/>
              <a:t> </a:t>
            </a:r>
          </a:p>
          <a:p>
            <a:pPr fontAlgn="base"/>
            <a:r>
              <a:rPr lang="en-US" sz="1600" dirty="0"/>
              <a:t>Clockwise</a:t>
            </a:r>
          </a:p>
          <a:p>
            <a:pPr fontAlgn="base"/>
            <a:r>
              <a:rPr lang="en-US" sz="1600" dirty="0"/>
              <a:t>Counterclockwise</a:t>
            </a:r>
          </a:p>
          <a:p>
            <a:pPr fontAlgn="base"/>
            <a:r>
              <a:rPr lang="en-US" sz="1600" dirty="0"/>
              <a:t>The </a:t>
            </a:r>
            <a:r>
              <a:rPr lang="en-US" sz="1600" dirty="0">
                <a:solidFill>
                  <a:srgbClr val="FF0000"/>
                </a:solidFill>
              </a:rPr>
              <a:t>positive</a:t>
            </a:r>
            <a:r>
              <a:rPr lang="en-US" sz="1600" dirty="0"/>
              <a:t> value of the pivot point (rotation angle) rotates an object in a </a:t>
            </a:r>
            <a:r>
              <a:rPr lang="en-US" sz="1600" b="1" i="1" dirty="0">
                <a:solidFill>
                  <a:srgbClr val="FF0000"/>
                </a:solidFill>
              </a:rPr>
              <a:t>counter-clockwise (anti-clockwise)</a:t>
            </a:r>
            <a:r>
              <a:rPr lang="en-US" sz="1600" dirty="0"/>
              <a:t> direction.</a:t>
            </a:r>
          </a:p>
          <a:p>
            <a:r>
              <a:rPr lang="en-US" sz="1600" dirty="0"/>
              <a:t>The </a:t>
            </a:r>
            <a:r>
              <a:rPr lang="en-US" sz="1600" dirty="0">
                <a:solidFill>
                  <a:srgbClr val="FF0000"/>
                </a:solidFill>
              </a:rPr>
              <a:t>negative</a:t>
            </a:r>
            <a:r>
              <a:rPr lang="en-US" sz="1600" dirty="0"/>
              <a:t> value of the pivot point (rotation angle) rotates an object in </a:t>
            </a:r>
            <a:r>
              <a:rPr lang="en-US" sz="1600" dirty="0">
                <a:solidFill>
                  <a:srgbClr val="FF0000"/>
                </a:solidFill>
              </a:rPr>
              <a:t>a </a:t>
            </a:r>
            <a:r>
              <a:rPr lang="en-US" sz="1600" b="1" i="1" dirty="0">
                <a:solidFill>
                  <a:srgbClr val="FF0000"/>
                </a:solidFill>
              </a:rPr>
              <a:t>clockwise direction</a:t>
            </a:r>
            <a:r>
              <a:rPr lang="en-US" sz="1600" dirty="0"/>
              <a:t>.</a:t>
            </a:r>
          </a:p>
        </p:txBody>
      </p:sp>
      <p:sp>
        <p:nvSpPr>
          <p:cNvPr id="4" name="Slide Number Placeholder 3"/>
          <p:cNvSpPr>
            <a:spLocks noGrp="1"/>
          </p:cNvSpPr>
          <p:nvPr>
            <p:ph type="sldNum" sz="quarter" idx="12"/>
          </p:nvPr>
        </p:nvSpPr>
        <p:spPr/>
        <p:txBody>
          <a:bodyPr/>
          <a:lstStyle/>
          <a:p>
            <a:fld id="{D2CBC6F9-63DC-418A-A30A-9A9F771FE38A}" type="slidenum">
              <a:rPr lang="en-US" smtClean="0"/>
              <a:t>23</a:t>
            </a:fld>
            <a:endParaRPr lang="en-US"/>
          </a:p>
        </p:txBody>
      </p:sp>
    </p:spTree>
    <p:extLst>
      <p:ext uri="{BB962C8B-B14F-4D97-AF65-F5344CB8AC3E}">
        <p14:creationId xmlns:p14="http://schemas.microsoft.com/office/powerpoint/2010/main" val="18333469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rotation</a:t>
            </a:r>
          </a:p>
        </p:txBody>
      </p:sp>
      <p:sp>
        <p:nvSpPr>
          <p:cNvPr id="3" name="Content Placeholder 2"/>
          <p:cNvSpPr>
            <a:spLocks noGrp="1"/>
          </p:cNvSpPr>
          <p:nvPr>
            <p:ph idx="1"/>
          </p:nvPr>
        </p:nvSpPr>
        <p:spPr/>
        <p:txBody>
          <a:bodyPr/>
          <a:lstStyle/>
          <a:p>
            <a:r>
              <a:rPr lang="en-US" sz="1600" b="1" dirty="0"/>
              <a:t>We first find the equation of rotation when </a:t>
            </a:r>
            <a:r>
              <a:rPr lang="en-US" sz="1600" b="1" dirty="0">
                <a:solidFill>
                  <a:srgbClr val="FF0000"/>
                </a:solidFill>
              </a:rPr>
              <a:t>pivot point </a:t>
            </a:r>
            <a:r>
              <a:rPr lang="en-US" sz="1600" b="1" dirty="0"/>
              <a:t>is at coordinate origin </a:t>
            </a:r>
            <a:r>
              <a:rPr lang="en-US" sz="1600" b="1" dirty="0">
                <a:solidFill>
                  <a:srgbClr val="FF0000"/>
                </a:solidFill>
              </a:rPr>
              <a:t>(𝟎, 𝟎).</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24</a:t>
            </a:fld>
            <a:endParaRPr lang="en-US"/>
          </a:p>
        </p:txBody>
      </p:sp>
      <p:pic>
        <p:nvPicPr>
          <p:cNvPr id="65538" name="Picture 2" descr="https://lh3.googleusercontent.com/EmhzqmNj3Qd6Pwll7WqgS4WV8B00fGxQotliEiDSWt7f4pDJzGCONrpu84giw4K7s2LaQESmcvsr1dH76Y7eKMAN9Z3wowd8TpdRZ5KpfdESr91VB9oj1s5FUBgVDf_bqc3n59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934" y="2764219"/>
            <a:ext cx="3800475"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0764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rotation</a:t>
            </a:r>
          </a:p>
        </p:txBody>
      </p:sp>
      <p:sp>
        <p:nvSpPr>
          <p:cNvPr id="3" name="Content Placeholder 2"/>
          <p:cNvSpPr>
            <a:spLocks noGrp="1"/>
          </p:cNvSpPr>
          <p:nvPr>
            <p:ph idx="1"/>
          </p:nvPr>
        </p:nvSpPr>
        <p:spPr>
          <a:xfrm>
            <a:off x="435894" y="2019893"/>
            <a:ext cx="8272211" cy="3678303"/>
          </a:xfrm>
        </p:spPr>
        <p:txBody>
          <a:bodyPr>
            <a:normAutofit/>
          </a:bodyPr>
          <a:lstStyle/>
          <a:p>
            <a:endParaRPr lang="en-US" sz="1600"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25</a:t>
            </a:fld>
            <a:endParaRPr lang="en-US"/>
          </a:p>
        </p:txBody>
      </p:sp>
      <p:pic>
        <p:nvPicPr>
          <p:cNvPr id="65538" name="Picture 2" descr="https://lh3.googleusercontent.com/EmhzqmNj3Qd6Pwll7WqgS4WV8B00fGxQotliEiDSWt7f4pDJzGCONrpu84giw4K7s2LaQESmcvsr1dH76Y7eKMAN9Z3wowd8TpdRZ5KpfdESr91VB9oj1s5FUBgVDf_bqc3n59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2390" y="1876379"/>
            <a:ext cx="2341610" cy="1936670"/>
          </a:xfrm>
          <a:prstGeom prst="rect">
            <a:avLst/>
          </a:prstGeom>
          <a:noFill/>
          <a:extLst>
            <a:ext uri="{909E8E84-426E-40DD-AFC4-6F175D3DCCD1}">
              <a14:hiddenFill xmlns:a14="http://schemas.microsoft.com/office/drawing/2010/main">
                <a:solidFill>
                  <a:srgbClr val="FFFFFF"/>
                </a:solidFill>
              </a14:hiddenFill>
            </a:ext>
          </a:extLst>
        </p:spPr>
      </p:pic>
      <p:pic>
        <p:nvPicPr>
          <p:cNvPr id="68610" name="Picture 2" descr="https://lh3.googleusercontent.com/t1gq2F1L4ObDMLy74XXlQ3qLcabx_6FPdHfxQC946PKjdDU1zClavRGiWlqqDyGZi2UEWGnT4nc2Sg2QX5_WZ6JW1emKyQTnGGas-6g81gvxNPuNGcwPx7n7FlJUnlj3MrnQob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5224" y="4835664"/>
            <a:ext cx="3265909" cy="66651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61212" y="1891383"/>
            <a:ext cx="6241177" cy="2800767"/>
          </a:xfrm>
          <a:prstGeom prst="rect">
            <a:avLst/>
          </a:prstGeom>
        </p:spPr>
        <p:txBody>
          <a:bodyPr wrap="square">
            <a:spAutoFit/>
          </a:bodyPr>
          <a:lstStyle/>
          <a:p>
            <a:pPr marL="285750" indent="-285750">
              <a:buFont typeface="Wingdings" panose="05000000000000000000" pitchFamily="2" charset="2"/>
              <a:buChar char="Ø"/>
            </a:pPr>
            <a:r>
              <a:rPr lang="en-US" sz="1600" dirty="0"/>
              <a:t>From the figure we can write.</a:t>
            </a:r>
          </a:p>
          <a:p>
            <a:r>
              <a:rPr lang="en-US" sz="1600" dirty="0"/>
              <a:t>               𝒙 = 𝒓 𝐜𝐨𝐬 ∅</a:t>
            </a:r>
          </a:p>
          <a:p>
            <a:r>
              <a:rPr lang="en-US" sz="1600" dirty="0"/>
              <a:t>               𝒚 = 𝒓 𝐬𝐢𝐧 ∅</a:t>
            </a:r>
          </a:p>
          <a:p>
            <a:r>
              <a:rPr lang="en-US" sz="1600" dirty="0"/>
              <a:t>and</a:t>
            </a:r>
          </a:p>
          <a:p>
            <a:r>
              <a:rPr lang="en-US" sz="1600" dirty="0"/>
              <a:t>           </a:t>
            </a:r>
            <a:r>
              <a:rPr lang="en-US" sz="1600" dirty="0" smtClean="0"/>
              <a:t>𝒙</a:t>
            </a:r>
            <a:r>
              <a:rPr lang="en-US" sz="1600" dirty="0"/>
              <a:t>′ = 𝒓 𝐜𝐨𝐬(𝜽 + ∅) = 𝒓 𝐜𝐨𝐬 ∅ 𝐜𝐨𝐬 𝜽 − 𝒓 𝐬𝐢𝐧 ∅ 𝐬𝐢𝐧 𝜽</a:t>
            </a:r>
          </a:p>
          <a:p>
            <a:r>
              <a:rPr lang="en-US" sz="1600" dirty="0"/>
              <a:t>          </a:t>
            </a:r>
            <a:r>
              <a:rPr lang="en-US" sz="1600" dirty="0" smtClean="0"/>
              <a:t>𝒚</a:t>
            </a:r>
            <a:r>
              <a:rPr lang="en-US" sz="1600" dirty="0"/>
              <a:t>′ = 𝒓 𝐬𝐢𝐧(∅ + 𝜽) = 𝒓 𝐜𝐨𝐬 ∅ 𝐬𝐢𝐧 𝜽 + 𝒓 𝐬𝐢𝐧 ∅ 𝐜𝐨𝐬 𝜽</a:t>
            </a:r>
          </a:p>
          <a:p>
            <a:pPr marL="285750" indent="-285750">
              <a:buFont typeface="Wingdings" panose="05000000000000000000" pitchFamily="2" charset="2"/>
              <a:buChar char="Ø"/>
            </a:pPr>
            <a:r>
              <a:rPr lang="en-US" sz="1600" dirty="0"/>
              <a:t>Now replace 𝒓 𝐜𝐨𝐬 ∅ with 𝒙 and 𝒓 𝐬𝐢𝐧 ∅ with 𝒚 in above equation.</a:t>
            </a:r>
          </a:p>
          <a:p>
            <a:r>
              <a:rPr lang="en-US" sz="1600" dirty="0" smtClean="0"/>
              <a:t>                𝒙</a:t>
            </a:r>
            <a:r>
              <a:rPr lang="en-US" sz="1600" dirty="0"/>
              <a:t>′ = 𝒙 𝐜𝐨𝐬 𝜽 − 𝒚 𝐬𝐢𝐧 𝜽</a:t>
            </a:r>
          </a:p>
          <a:p>
            <a:r>
              <a:rPr lang="en-US" sz="1600" dirty="0" smtClean="0"/>
              <a:t>                𝒚</a:t>
            </a:r>
            <a:r>
              <a:rPr lang="en-US" sz="1600" dirty="0"/>
              <a:t>′ = 𝒙 𝐬𝐢𝐧 𝜽 + 𝒚 𝐜𝐨𝐬 𝜽</a:t>
            </a:r>
          </a:p>
          <a:p>
            <a:pPr marL="285750" indent="-285750">
              <a:buFont typeface="Wingdings" panose="05000000000000000000" pitchFamily="2" charset="2"/>
              <a:buChar char="Ø"/>
            </a:pPr>
            <a:r>
              <a:rPr lang="en-US" sz="1600" dirty="0"/>
              <a:t>We can write it in the form of column vector matrix equation as;</a:t>
            </a:r>
          </a:p>
          <a:p>
            <a:r>
              <a:rPr lang="en-US" sz="1600" dirty="0" smtClean="0"/>
              <a:t>                𝑷</a:t>
            </a:r>
            <a:r>
              <a:rPr lang="en-US" sz="1600" dirty="0"/>
              <a:t>′ = 𝑹 ∙ 𝑷</a:t>
            </a:r>
          </a:p>
        </p:txBody>
      </p:sp>
    </p:spTree>
    <p:extLst>
      <p:ext uri="{BB962C8B-B14F-4D97-AF65-F5344CB8AC3E}">
        <p14:creationId xmlns:p14="http://schemas.microsoft.com/office/powerpoint/2010/main" val="11020907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rotation</a:t>
            </a:r>
          </a:p>
        </p:txBody>
      </p:sp>
      <p:sp>
        <p:nvSpPr>
          <p:cNvPr id="3" name="Content Placeholder 2"/>
          <p:cNvSpPr>
            <a:spLocks noGrp="1"/>
          </p:cNvSpPr>
          <p:nvPr>
            <p:ph idx="1"/>
          </p:nvPr>
        </p:nvSpPr>
        <p:spPr>
          <a:xfrm>
            <a:off x="435894" y="1996895"/>
            <a:ext cx="8272211" cy="3678303"/>
          </a:xfrm>
        </p:spPr>
        <p:txBody>
          <a:bodyPr/>
          <a:lstStyle/>
          <a:p>
            <a:r>
              <a:rPr lang="en-US" sz="1600" b="1" dirty="0"/>
              <a:t>Rotation about arbitrary points is illustrated in the figure below</a:t>
            </a:r>
            <a:r>
              <a:rPr lang="en-US" sz="1600" b="1" dirty="0" smtClean="0"/>
              <a:t>.</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26</a:t>
            </a:fld>
            <a:endParaRPr lang="en-US"/>
          </a:p>
        </p:txBody>
      </p:sp>
      <p:pic>
        <p:nvPicPr>
          <p:cNvPr id="69634" name="Picture 2" descr="https://lh5.googleusercontent.com/vb9Tfl2kEwv9j2cCEUwOlTZlO9nOrBPHdL2WXkq8ycfKYHdtsnXW_EV_jSXGiovQdyLQAEdmn1JOJ2LPyLGsxSFoH8o-nIE8ZN3Obq0PduDBk413bOXEqL5daxvjuHowPXDMx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295" y="2860724"/>
            <a:ext cx="3588258" cy="3095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6864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rotation</a:t>
            </a:r>
          </a:p>
        </p:txBody>
      </p:sp>
      <p:sp>
        <p:nvSpPr>
          <p:cNvPr id="3" name="Content Placeholder 2"/>
          <p:cNvSpPr>
            <a:spLocks noGrp="1"/>
          </p:cNvSpPr>
          <p:nvPr>
            <p:ph idx="1"/>
          </p:nvPr>
        </p:nvSpPr>
        <p:spPr/>
        <p:txBody>
          <a:bodyPr/>
          <a:lstStyle/>
          <a:p>
            <a:r>
              <a:rPr lang="en-US" sz="1600" dirty="0"/>
              <a:t>Transformation equation for rotation of a point about pivot point (𝒙</a:t>
            </a:r>
            <a:r>
              <a:rPr lang="en-US" sz="1600" baseline="-25000" dirty="0"/>
              <a:t>𝒓</a:t>
            </a:r>
            <a:r>
              <a:rPr lang="en-US" sz="1600" dirty="0"/>
              <a:t>, 𝒚</a:t>
            </a:r>
            <a:r>
              <a:rPr lang="en-US" sz="1600" baseline="-25000" dirty="0"/>
              <a:t>𝒓</a:t>
            </a:r>
            <a:r>
              <a:rPr lang="en-US" sz="1600" dirty="0"/>
              <a:t>) is:</a:t>
            </a:r>
          </a:p>
          <a:p>
            <a:pPr marL="0" indent="1033463">
              <a:buNone/>
            </a:pPr>
            <a:r>
              <a:rPr lang="en-US" sz="1600" dirty="0"/>
              <a:t>𝒙′ = 𝒙</a:t>
            </a:r>
            <a:r>
              <a:rPr lang="en-US" sz="1600" baseline="-25000" dirty="0"/>
              <a:t>𝒓</a:t>
            </a:r>
            <a:r>
              <a:rPr lang="en-US" sz="1600" dirty="0"/>
              <a:t> + (𝒙 − 𝒙</a:t>
            </a:r>
            <a:r>
              <a:rPr lang="en-US" sz="1600" baseline="-25000" dirty="0"/>
              <a:t>𝒓</a:t>
            </a:r>
            <a:r>
              <a:rPr lang="en-US" sz="1600" dirty="0"/>
              <a:t>) 𝐜𝐨𝐬 𝜽 − (𝒚 − 𝒚</a:t>
            </a:r>
            <a:r>
              <a:rPr lang="en-US" sz="1600" baseline="-25000" dirty="0"/>
              <a:t>𝒓</a:t>
            </a:r>
            <a:r>
              <a:rPr lang="en-US" sz="1600" dirty="0"/>
              <a:t>) 𝐬𝐢𝐧 𝜽</a:t>
            </a:r>
          </a:p>
          <a:p>
            <a:pPr marL="0" indent="1033463">
              <a:buNone/>
            </a:pPr>
            <a:r>
              <a:rPr lang="en-US" sz="1600" dirty="0"/>
              <a:t>𝒚′ = 𝒚</a:t>
            </a:r>
            <a:r>
              <a:rPr lang="en-US" sz="1600" baseline="-25000" dirty="0"/>
              <a:t>𝒓</a:t>
            </a:r>
            <a:r>
              <a:rPr lang="en-US" sz="1600" dirty="0"/>
              <a:t> + (𝒙 </a:t>
            </a:r>
            <a:r>
              <a:rPr lang="en-US" sz="1600" dirty="0" smtClean="0"/>
              <a:t>− </a:t>
            </a:r>
            <a:r>
              <a:rPr lang="en-US" sz="1600" dirty="0"/>
              <a:t>𝒙</a:t>
            </a:r>
            <a:r>
              <a:rPr lang="en-US" sz="1600" baseline="-25000" dirty="0"/>
              <a:t>𝒓</a:t>
            </a:r>
            <a:r>
              <a:rPr lang="en-US" sz="1600" dirty="0"/>
              <a:t>) 𝐬𝐢𝐧 𝜽 + (𝒚 − 𝒚</a:t>
            </a:r>
            <a:r>
              <a:rPr lang="en-US" sz="1600" baseline="-25000" dirty="0"/>
              <a:t>𝒓</a:t>
            </a:r>
            <a:r>
              <a:rPr lang="en-US" sz="1600" dirty="0"/>
              <a:t>) 𝐜𝐨𝐬 </a:t>
            </a:r>
            <a:r>
              <a:rPr lang="en-US" sz="1600" dirty="0" smtClean="0"/>
              <a:t>𝜽</a:t>
            </a:r>
          </a:p>
          <a:p>
            <a:pPr fontAlgn="base"/>
            <a:r>
              <a:rPr lang="en-US" sz="1600" dirty="0"/>
              <a:t>These equations are different from rotation about origin and its matrix representation is also different.</a:t>
            </a:r>
          </a:p>
          <a:p>
            <a:pPr fontAlgn="base"/>
            <a:r>
              <a:rPr lang="en-US" sz="1600" dirty="0"/>
              <a:t>Rotation is also rigid body transformation so we need to rotate each point of the object.</a:t>
            </a:r>
          </a:p>
          <a:p>
            <a:r>
              <a:rPr lang="en-US" sz="1600" b="1" i="1" dirty="0">
                <a:solidFill>
                  <a:srgbClr val="FF0000"/>
                </a:solidFill>
              </a:rPr>
              <a:t>If we want to rotate an object or point about an arbitrary point</a:t>
            </a:r>
            <a:r>
              <a:rPr lang="en-US" sz="1600" dirty="0"/>
              <a:t>, first of all, we </a:t>
            </a:r>
            <a:r>
              <a:rPr lang="en-US" sz="1600" b="1" i="1" dirty="0"/>
              <a:t>translate</a:t>
            </a:r>
            <a:r>
              <a:rPr lang="en-US" sz="1600" dirty="0"/>
              <a:t> the point about which we want to rotate to the origin. Then </a:t>
            </a:r>
            <a:r>
              <a:rPr lang="en-US" sz="1600" b="1" i="1" dirty="0"/>
              <a:t>rotate</a:t>
            </a:r>
            <a:r>
              <a:rPr lang="en-US" sz="1600" dirty="0"/>
              <a:t> the point or object about the origin, and at the end, we again </a:t>
            </a:r>
            <a:r>
              <a:rPr lang="en-US" sz="1600" b="1" i="1" dirty="0"/>
              <a:t>translate</a:t>
            </a:r>
            <a:r>
              <a:rPr lang="en-US" sz="1600" dirty="0"/>
              <a:t> it to the original place. We get rotation about an arbitrary point</a:t>
            </a:r>
            <a:r>
              <a:rPr lang="en-US" sz="1600" dirty="0" smtClean="0"/>
              <a:t>.</a:t>
            </a:r>
          </a:p>
          <a:p>
            <a:endParaRPr lang="en-US" sz="1600" dirty="0"/>
          </a:p>
          <a:p>
            <a:endParaRPr lang="en-US" sz="1600" dirty="0" smtClean="0"/>
          </a:p>
          <a:p>
            <a:endParaRPr lang="en-US" sz="1600" dirty="0"/>
          </a:p>
          <a:p>
            <a:pPr marL="0" indent="1033463">
              <a:buNone/>
            </a:pPr>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27</a:t>
            </a:fld>
            <a:endParaRPr lang="en-US"/>
          </a:p>
        </p:txBody>
      </p:sp>
      <p:pic>
        <p:nvPicPr>
          <p:cNvPr id="70658" name="Picture 2" descr="https://lh6.googleusercontent.com/dppCigdiEkhcueOWZPDs7bKPVjx9UdGz7WXwjlECI-ZitPLCQAyvKQr8BLIsZjWJjBzXhHO3VNtswjtrGFTtuxQv45YgLen4BFcYdqco76H-SGIQt-NGvMj3YS7hfzcZaCC7YQ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6758" y="4879439"/>
            <a:ext cx="5216619" cy="1283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2421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rotation</a:t>
            </a:r>
          </a:p>
        </p:txBody>
      </p:sp>
      <p:sp>
        <p:nvSpPr>
          <p:cNvPr id="3" name="Content Placeholder 2"/>
          <p:cNvSpPr>
            <a:spLocks noGrp="1"/>
          </p:cNvSpPr>
          <p:nvPr>
            <p:ph idx="1"/>
          </p:nvPr>
        </p:nvSpPr>
        <p:spPr>
          <a:xfrm>
            <a:off x="435895" y="2180497"/>
            <a:ext cx="8272211" cy="3699095"/>
          </a:xfrm>
        </p:spPr>
        <p:txBody>
          <a:bodyPr/>
          <a:lstStyle/>
          <a:p>
            <a:r>
              <a:rPr lang="en-US" sz="1600" b="1" dirty="0" smtClean="0">
                <a:solidFill>
                  <a:srgbClr val="FF0000"/>
                </a:solidFill>
              </a:rPr>
              <a:t>Example</a:t>
            </a:r>
            <a:r>
              <a:rPr lang="en-US" sz="1600" dirty="0" smtClean="0"/>
              <a:t>:</a:t>
            </a:r>
          </a:p>
          <a:p>
            <a:r>
              <a:rPr lang="en-US" sz="1600" dirty="0"/>
              <a:t>Locate the new position of the triangle [A (5, 4), B (8, 3), C (8, 8)] after its rotation by 90</a:t>
            </a:r>
            <a:r>
              <a:rPr lang="en-US" sz="1600" baseline="30000" dirty="0"/>
              <a:t>o</a:t>
            </a:r>
            <a:r>
              <a:rPr lang="en-US" sz="1600" dirty="0"/>
              <a:t> </a:t>
            </a:r>
            <a:r>
              <a:rPr lang="en-US" sz="1600" b="1" i="1" dirty="0"/>
              <a:t>clockwise</a:t>
            </a:r>
            <a:r>
              <a:rPr lang="en-US" sz="1600" dirty="0"/>
              <a:t> about the origin.</a:t>
            </a:r>
          </a:p>
          <a:p>
            <a:r>
              <a:rPr lang="en-US" sz="1600" b="1" dirty="0"/>
              <a:t>Solution</a:t>
            </a:r>
            <a:r>
              <a:rPr lang="en-US" sz="1600" dirty="0"/>
              <a:t>-As </a:t>
            </a:r>
            <a:r>
              <a:rPr lang="en-US" sz="1600" dirty="0" smtClean="0"/>
              <a:t>rotation </a:t>
            </a:r>
            <a:r>
              <a:rPr lang="en-US" sz="1600" dirty="0"/>
              <a:t>is clockwise we will take 𝜃 = −90</a:t>
            </a:r>
            <a:r>
              <a:rPr lang="en-US" sz="1600" dirty="0" smtClean="0"/>
              <a:t>°.</a:t>
            </a:r>
          </a:p>
          <a:p>
            <a:pPr marL="0" indent="457200">
              <a:buNone/>
            </a:pPr>
            <a:r>
              <a:rPr lang="en-US" sz="1600" dirty="0"/>
              <a:t>𝑃′ = 𝑅 ∙ </a:t>
            </a:r>
            <a:r>
              <a:rPr lang="en-US" sz="1600" dirty="0" smtClean="0"/>
              <a:t>𝑃</a:t>
            </a:r>
          </a:p>
          <a:p>
            <a:endParaRPr lang="en-US" sz="1600" dirty="0" smtClean="0"/>
          </a:p>
          <a:p>
            <a:endParaRPr lang="en-US" sz="1600" dirty="0"/>
          </a:p>
          <a:p>
            <a:endParaRPr lang="en-US" sz="1600" dirty="0" smtClean="0"/>
          </a:p>
          <a:p>
            <a:endParaRPr lang="en-US" sz="1600" dirty="0"/>
          </a:p>
          <a:p>
            <a:r>
              <a:rPr lang="en-US" sz="1600" dirty="0"/>
              <a:t>Final coordinates after rotation are [A’ (4, -5), B’ (3, -8), C’ (8, -8)].</a:t>
            </a:r>
          </a:p>
          <a:p>
            <a:endParaRPr lang="en-US" sz="1600" dirty="0" smtClean="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28</a:t>
            </a:fld>
            <a:endParaRPr lang="en-US"/>
          </a:p>
        </p:txBody>
      </p:sp>
      <p:pic>
        <p:nvPicPr>
          <p:cNvPr id="71682" name="Picture 2" descr="https://lh6.googleusercontent.com/xcYpIrx90UXZnBOHUe_IWE4wNUDZtgeiK_f2g2okAHdMo0I-MuRXi9ccno5iMvASYrkWkyVn8k4psCYSIBKwWO9xADPU5abdOneJcgE04kNAVtqZLhpob_o3zSdufkOT7o4eb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093" y="3497897"/>
            <a:ext cx="3429013" cy="1339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8735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scaling</a:t>
            </a:r>
            <a:endParaRPr lang="en-US" dirty="0"/>
          </a:p>
        </p:txBody>
      </p:sp>
      <p:sp>
        <p:nvSpPr>
          <p:cNvPr id="3" name="Content Placeholder 2"/>
          <p:cNvSpPr>
            <a:spLocks noGrp="1"/>
          </p:cNvSpPr>
          <p:nvPr>
            <p:ph idx="1"/>
          </p:nvPr>
        </p:nvSpPr>
        <p:spPr>
          <a:xfrm>
            <a:off x="435895" y="3268633"/>
            <a:ext cx="7482830" cy="2949287"/>
          </a:xfrm>
        </p:spPr>
        <p:txBody>
          <a:bodyPr>
            <a:noAutofit/>
          </a:bodyPr>
          <a:lstStyle/>
          <a:p>
            <a:pPr fontAlgn="base"/>
            <a:r>
              <a:rPr lang="en-US" sz="1600" dirty="0" smtClean="0"/>
              <a:t>It is a transformation that is used to alter the </a:t>
            </a:r>
            <a:r>
              <a:rPr lang="en-US" sz="1600" dirty="0" smtClean="0">
                <a:solidFill>
                  <a:srgbClr val="FF0000"/>
                </a:solidFill>
              </a:rPr>
              <a:t>size</a:t>
            </a:r>
            <a:r>
              <a:rPr lang="en-US" sz="1600" dirty="0" smtClean="0"/>
              <a:t> of an object.</a:t>
            </a:r>
          </a:p>
          <a:p>
            <a:pPr fontAlgn="base"/>
            <a:r>
              <a:rPr lang="en-US" sz="1600" dirty="0" smtClean="0"/>
              <a:t>This operation is carried out by multiplying coordinate value (𝒙, 𝒚) with scaling factor (𝒔</a:t>
            </a:r>
            <a:r>
              <a:rPr lang="en-US" sz="1600" baseline="-25000" dirty="0" smtClean="0"/>
              <a:t>𝒙</a:t>
            </a:r>
            <a:r>
              <a:rPr lang="en-US" sz="1600" dirty="0" smtClean="0"/>
              <a:t>, 𝒔</a:t>
            </a:r>
            <a:r>
              <a:rPr lang="en-US" sz="1600" baseline="-25000" dirty="0" smtClean="0"/>
              <a:t>𝒚</a:t>
            </a:r>
            <a:r>
              <a:rPr lang="en-US" sz="1600" dirty="0" smtClean="0"/>
              <a:t>) respectively.</a:t>
            </a:r>
          </a:p>
          <a:p>
            <a:pPr fontAlgn="base"/>
            <a:r>
              <a:rPr lang="en-US" sz="1600" dirty="0" smtClean="0"/>
              <a:t>Equation for scaling is given by:</a:t>
            </a:r>
          </a:p>
          <a:p>
            <a:pPr marL="0" indent="858838">
              <a:buNone/>
            </a:pPr>
            <a:r>
              <a:rPr lang="en-US" sz="1600" dirty="0" smtClean="0"/>
              <a:t>𝒙′ = 𝒙 ∙ 𝒔</a:t>
            </a:r>
            <a:r>
              <a:rPr lang="en-US" sz="1600" baseline="-25000" dirty="0" smtClean="0"/>
              <a:t>𝒙</a:t>
            </a:r>
            <a:endParaRPr lang="en-US" sz="1600" dirty="0" smtClean="0"/>
          </a:p>
          <a:p>
            <a:pPr marL="0" indent="858838">
              <a:buNone/>
            </a:pPr>
            <a:r>
              <a:rPr lang="en-US" sz="1600" dirty="0" smtClean="0"/>
              <a:t>𝒚′ = 𝒚 ∙ 𝒔</a:t>
            </a:r>
            <a:r>
              <a:rPr lang="en-US" sz="1600" baseline="-25000" dirty="0" smtClean="0"/>
              <a:t>𝒚</a:t>
            </a:r>
          </a:p>
          <a:p>
            <a:pPr marL="0" indent="858838">
              <a:buNone/>
            </a:pPr>
            <a:endParaRPr lang="en-US" sz="1600" baseline="-25000" dirty="0" smtClean="0"/>
          </a:p>
          <a:p>
            <a:pPr marL="0" indent="858838">
              <a:buNone/>
            </a:pPr>
            <a:endParaRPr lang="en-US" sz="1600" baseline="-25000" dirty="0" smtClean="0"/>
          </a:p>
          <a:p>
            <a:pPr marL="0" indent="858838">
              <a:buNone/>
            </a:pPr>
            <a:endParaRPr lang="en-US" sz="1600" baseline="-25000" dirty="0" smtClean="0"/>
          </a:p>
          <a:p>
            <a:pPr marL="0" indent="858838">
              <a:buNone/>
            </a:pPr>
            <a:endParaRPr lang="en-US" sz="1600" baseline="-25000" dirty="0"/>
          </a:p>
          <a:p>
            <a:r>
              <a:rPr lang="en-US" sz="1600" dirty="0"/>
              <a:t>These equations can be represented in column vector matrix equation as:</a:t>
            </a:r>
          </a:p>
          <a:p>
            <a:pPr marL="0" indent="858838">
              <a:buNone/>
            </a:pPr>
            <a:r>
              <a:rPr lang="en-US" sz="1600" dirty="0"/>
              <a:t>𝑷′ = 𝑺 ∙ 𝑷</a:t>
            </a:r>
          </a:p>
          <a:p>
            <a:pPr marL="0" indent="858838">
              <a:buNone/>
            </a:pPr>
            <a:endParaRPr lang="en-US" sz="1600" baseline="-25000" dirty="0" smtClean="0"/>
          </a:p>
          <a:p>
            <a:pPr marL="0" indent="858838">
              <a:buNone/>
            </a:pPr>
            <a:endParaRPr lang="en-US" sz="1600" baseline="-25000" dirty="0" smtClean="0"/>
          </a:p>
          <a:p>
            <a:pPr marL="0" indent="858838">
              <a:buNone/>
            </a:pPr>
            <a:endParaRPr lang="en-US" sz="1600" baseline="-25000" dirty="0" smtClean="0"/>
          </a:p>
          <a:p>
            <a:pPr marL="0" indent="858838">
              <a:buNone/>
            </a:pPr>
            <a:endParaRPr lang="en-US" sz="1600" baseline="-25000" dirty="0" smtClean="0"/>
          </a:p>
          <a:p>
            <a:pPr marL="0" indent="858838">
              <a:buNone/>
            </a:pPr>
            <a:endParaRPr lang="en-US" sz="1600" baseline="-25000" dirty="0" smtClean="0"/>
          </a:p>
          <a:p>
            <a:pPr marL="0" indent="858838">
              <a:buNone/>
            </a:pPr>
            <a:endParaRPr lang="en-US" sz="1600" dirty="0" smtClean="0"/>
          </a:p>
          <a:p>
            <a:endParaRPr lang="en-US" sz="1600" dirty="0"/>
          </a:p>
        </p:txBody>
      </p:sp>
      <p:sp>
        <p:nvSpPr>
          <p:cNvPr id="4" name="Slide Number Placeholder 3"/>
          <p:cNvSpPr>
            <a:spLocks noGrp="1"/>
          </p:cNvSpPr>
          <p:nvPr>
            <p:ph type="sldNum" sz="quarter" idx="12"/>
          </p:nvPr>
        </p:nvSpPr>
        <p:spPr/>
        <p:txBody>
          <a:bodyPr/>
          <a:lstStyle/>
          <a:p>
            <a:fld id="{D2CBC6F9-63DC-418A-A30A-9A9F771FE38A}" type="slidenum">
              <a:rPr lang="en-US" smtClean="0"/>
              <a:t>29</a:t>
            </a:fld>
            <a:endParaRPr lang="en-US"/>
          </a:p>
        </p:txBody>
      </p:sp>
      <p:pic>
        <p:nvPicPr>
          <p:cNvPr id="72706" name="Picture 2" descr="https://lh3.googleusercontent.com/JXwEEK3zt15midHFZ-cHlC1puyjWnrKKtETgFl2bZWcGDJ3LZqWP37Vciaqj60VH42zAmT-YXkP10rQseotUftRiE-ggw42dQJ6DEVPirjCG09gJx2qPInqA_TwkkS5XdXqCQ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8380" y="2590626"/>
            <a:ext cx="260032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72708" name="Picture 4" descr="https://lh4.googleusercontent.com/zV9HuIfOtpCkBbcsG_Hv42xL-pPhGn4qDrsW_H-AeJJjN44_mjoyXJcZUx-eSU6azUus-ch62TrmAnfcxfOMsCV9eovXoWaZPCkMNra94I_aP0rBtBWlDZwgOsq5oY2zgO5QjG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789" y="5662449"/>
            <a:ext cx="2266317" cy="658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56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a:lstStyle/>
          <a:p>
            <a:r>
              <a:rPr lang="en-US" altLang="ar-SA" dirty="0" smtClean="0"/>
              <a:t>Applications of 2D Transformations</a:t>
            </a:r>
          </a:p>
        </p:txBody>
      </p:sp>
      <p:sp>
        <p:nvSpPr>
          <p:cNvPr id="15363" name="Rectangle 3"/>
          <p:cNvSpPr>
            <a:spLocks noGrp="1"/>
          </p:cNvSpPr>
          <p:nvPr>
            <p:ph type="body" idx="1"/>
          </p:nvPr>
        </p:nvSpPr>
        <p:spPr/>
        <p:txBody>
          <a:bodyPr/>
          <a:lstStyle/>
          <a:p>
            <a:pPr>
              <a:lnSpc>
                <a:spcPct val="90000"/>
              </a:lnSpc>
            </a:pPr>
            <a:r>
              <a:rPr lang="en-US" altLang="ar-SA" sz="1600" dirty="0" smtClean="0"/>
              <a:t>2D geometric </a:t>
            </a:r>
            <a:r>
              <a:rPr lang="en-US" altLang="ar-SA" sz="1600" dirty="0" smtClean="0"/>
              <a:t>transformations.</a:t>
            </a:r>
            <a:endParaRPr lang="en-US" altLang="ar-SA" sz="1600" dirty="0" smtClean="0"/>
          </a:p>
          <a:p>
            <a:pPr>
              <a:lnSpc>
                <a:spcPct val="90000"/>
              </a:lnSpc>
            </a:pPr>
            <a:r>
              <a:rPr lang="en-US" altLang="ar-SA" sz="1600" dirty="0" smtClean="0"/>
              <a:t>Animation.</a:t>
            </a:r>
            <a:endParaRPr lang="en-US" altLang="ar-SA" sz="1600" dirty="0" smtClean="0"/>
          </a:p>
          <a:p>
            <a:pPr>
              <a:lnSpc>
                <a:spcPct val="90000"/>
              </a:lnSpc>
            </a:pPr>
            <a:r>
              <a:rPr lang="en-US" altLang="ar-SA" sz="1600" dirty="0" smtClean="0"/>
              <a:t>Image warping</a:t>
            </a:r>
          </a:p>
          <a:p>
            <a:pPr>
              <a:lnSpc>
                <a:spcPct val="90000"/>
              </a:lnSpc>
            </a:pPr>
            <a:r>
              <a:rPr lang="en-US" altLang="ar-SA" sz="1600" dirty="0" smtClean="0"/>
              <a:t>Image morphing</a:t>
            </a:r>
          </a:p>
          <a:p>
            <a:pPr>
              <a:lnSpc>
                <a:spcPct val="90000"/>
              </a:lnSpc>
            </a:pPr>
            <a:endParaRPr lang="en-US" altLang="ar-SA" dirty="0"/>
          </a:p>
          <a:p>
            <a:pPr>
              <a:lnSpc>
                <a:spcPct val="90000"/>
              </a:lnSpc>
            </a:pPr>
            <a:endParaRPr lang="en-US" altLang="ar-SA" dirty="0" smtClean="0"/>
          </a:p>
          <a:p>
            <a:pPr>
              <a:lnSpc>
                <a:spcPct val="90000"/>
              </a:lnSpc>
            </a:pPr>
            <a:endParaRPr lang="en-US" altLang="ar-SA" dirty="0"/>
          </a:p>
          <a:p>
            <a:pPr>
              <a:lnSpc>
                <a:spcPct val="90000"/>
              </a:lnSpc>
            </a:pPr>
            <a:endParaRPr lang="en-US" altLang="ar-SA" dirty="0" smtClean="0"/>
          </a:p>
          <a:p>
            <a:pPr>
              <a:lnSpc>
                <a:spcPct val="90000"/>
              </a:lnSpc>
            </a:pPr>
            <a:endParaRPr lang="en-US" altLang="ar-SA" dirty="0" smtClean="0"/>
          </a:p>
        </p:txBody>
      </p:sp>
      <p:pic>
        <p:nvPicPr>
          <p:cNvPr id="15364" name="Picture 4" descr="HHHIMG_11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4763" y="2286924"/>
            <a:ext cx="146208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5" descr="perspecti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8313" y="2235361"/>
            <a:ext cx="1563687"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AutoShape 6"/>
          <p:cNvSpPr>
            <a:spLocks noChangeArrowheads="1"/>
          </p:cNvSpPr>
          <p:nvPr/>
        </p:nvSpPr>
        <p:spPr bwMode="auto">
          <a:xfrm>
            <a:off x="5872956" y="2834612"/>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p>
        </p:txBody>
      </p:sp>
      <p:grpSp>
        <p:nvGrpSpPr>
          <p:cNvPr id="15367" name="Group 19"/>
          <p:cNvGrpSpPr>
            <a:grpSpLocks noChangeAspect="1"/>
          </p:cNvGrpSpPr>
          <p:nvPr/>
        </p:nvGrpSpPr>
        <p:grpSpPr bwMode="auto">
          <a:xfrm>
            <a:off x="3886261" y="3768726"/>
            <a:ext cx="1965325" cy="1462087"/>
            <a:chOff x="2112" y="2832"/>
            <a:chExt cx="2064" cy="1536"/>
          </a:xfrm>
        </p:grpSpPr>
        <p:pic>
          <p:nvPicPr>
            <p:cNvPr id="15370" name="Picture 7" descr="CatWVecto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2112" y="3616"/>
              <a:ext cx="2061" cy="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1" name="Picture 9" descr="CatWPoints"/>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2112" y="2832"/>
              <a:ext cx="2064" cy="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62220" name="Picture 12" descr="catwoman"/>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6362589" y="3701614"/>
            <a:ext cx="1828800" cy="147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9" name="AutoShape 13"/>
          <p:cNvSpPr>
            <a:spLocks noChangeArrowheads="1"/>
          </p:cNvSpPr>
          <p:nvPr/>
        </p:nvSpPr>
        <p:spPr bwMode="auto">
          <a:xfrm>
            <a:off x="5872956" y="4340901"/>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p>
        </p:txBody>
      </p:sp>
    </p:spTree>
    <p:extLst>
      <p:ext uri="{BB962C8B-B14F-4D97-AF65-F5344CB8AC3E}">
        <p14:creationId xmlns:p14="http://schemas.microsoft.com/office/powerpoint/2010/main" val="2992065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862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scaling</a:t>
            </a:r>
          </a:p>
        </p:txBody>
      </p:sp>
      <p:sp>
        <p:nvSpPr>
          <p:cNvPr id="3" name="Content Placeholder 2"/>
          <p:cNvSpPr>
            <a:spLocks noGrp="1"/>
          </p:cNvSpPr>
          <p:nvPr>
            <p:ph idx="1"/>
          </p:nvPr>
        </p:nvSpPr>
        <p:spPr>
          <a:xfrm>
            <a:off x="326167" y="1851313"/>
            <a:ext cx="8272211" cy="3678303"/>
          </a:xfrm>
        </p:spPr>
        <p:txBody>
          <a:bodyPr>
            <a:noAutofit/>
          </a:bodyPr>
          <a:lstStyle/>
          <a:p>
            <a:pPr fontAlgn="base"/>
            <a:r>
              <a:rPr lang="en-US" sz="1600" dirty="0">
                <a:solidFill>
                  <a:srgbClr val="FF0000"/>
                </a:solidFill>
              </a:rPr>
              <a:t>Any positive </a:t>
            </a:r>
            <a:r>
              <a:rPr lang="en-US" sz="1600" dirty="0"/>
              <a:t>value can be assigned to (𝒔</a:t>
            </a:r>
            <a:r>
              <a:rPr lang="en-US" sz="1600" baseline="-25000" dirty="0"/>
              <a:t>𝒙</a:t>
            </a:r>
            <a:r>
              <a:rPr lang="en-US" sz="1600" dirty="0"/>
              <a:t>, 𝒔</a:t>
            </a:r>
            <a:r>
              <a:rPr lang="en-US" sz="1600" baseline="-25000" dirty="0"/>
              <a:t>𝒚</a:t>
            </a:r>
            <a:r>
              <a:rPr lang="en-US" sz="1600" dirty="0"/>
              <a:t>).</a:t>
            </a:r>
          </a:p>
          <a:p>
            <a:pPr fontAlgn="base"/>
            <a:r>
              <a:rPr lang="en-US" sz="1600" dirty="0"/>
              <a:t>Values </a:t>
            </a:r>
            <a:r>
              <a:rPr lang="en-US" sz="1600" dirty="0">
                <a:solidFill>
                  <a:srgbClr val="FF0000"/>
                </a:solidFill>
              </a:rPr>
              <a:t>less</a:t>
            </a:r>
            <a:r>
              <a:rPr lang="en-US" sz="1600" dirty="0"/>
              <a:t> than 1 </a:t>
            </a:r>
            <a:r>
              <a:rPr lang="en-US" sz="1600" dirty="0">
                <a:solidFill>
                  <a:srgbClr val="FF0000"/>
                </a:solidFill>
              </a:rPr>
              <a:t>reduce</a:t>
            </a:r>
            <a:r>
              <a:rPr lang="en-US" sz="1600" dirty="0"/>
              <a:t> the size while values </a:t>
            </a:r>
            <a:r>
              <a:rPr lang="en-US" sz="1600" dirty="0">
                <a:solidFill>
                  <a:srgbClr val="FF0000"/>
                </a:solidFill>
              </a:rPr>
              <a:t>greater</a:t>
            </a:r>
            <a:r>
              <a:rPr lang="en-US" sz="1600" dirty="0"/>
              <a:t> than 1 </a:t>
            </a:r>
            <a:r>
              <a:rPr lang="en-US" sz="1600" dirty="0">
                <a:solidFill>
                  <a:srgbClr val="FF0000"/>
                </a:solidFill>
              </a:rPr>
              <a:t>enlarge</a:t>
            </a:r>
            <a:r>
              <a:rPr lang="en-US" sz="1600" dirty="0"/>
              <a:t> the size of the object, and the object remains unchanged when values of both factors are 1.</a:t>
            </a:r>
          </a:p>
          <a:p>
            <a:pPr fontAlgn="base"/>
            <a:r>
              <a:rPr lang="en-US" sz="1600" dirty="0"/>
              <a:t>Same values of 𝒔</a:t>
            </a:r>
            <a:r>
              <a:rPr lang="en-US" sz="1600" baseline="-25000" dirty="0"/>
              <a:t>𝒙</a:t>
            </a:r>
            <a:r>
              <a:rPr lang="en-US" sz="1600" dirty="0"/>
              <a:t> and 𝒔</a:t>
            </a:r>
            <a:r>
              <a:rPr lang="en-US" sz="1600" baseline="-25000" dirty="0"/>
              <a:t>𝒚</a:t>
            </a:r>
            <a:r>
              <a:rPr lang="en-US" sz="1600" dirty="0"/>
              <a:t> will produce </a:t>
            </a:r>
            <a:r>
              <a:rPr lang="en-US" sz="1600" dirty="0">
                <a:solidFill>
                  <a:srgbClr val="FF0000"/>
                </a:solidFill>
              </a:rPr>
              <a:t>Uniform Scaling. </a:t>
            </a:r>
            <a:r>
              <a:rPr lang="en-US" sz="1600" dirty="0"/>
              <a:t>And different values of 𝒔</a:t>
            </a:r>
            <a:r>
              <a:rPr lang="en-US" sz="1600" baseline="-25000" dirty="0"/>
              <a:t>𝒙</a:t>
            </a:r>
            <a:r>
              <a:rPr lang="en-US" sz="1600" dirty="0"/>
              <a:t> and 𝒔</a:t>
            </a:r>
            <a:r>
              <a:rPr lang="en-US" sz="1600" baseline="-25000" dirty="0"/>
              <a:t>𝒚</a:t>
            </a:r>
            <a:r>
              <a:rPr lang="en-US" sz="1600" dirty="0"/>
              <a:t> will produce </a:t>
            </a:r>
            <a:r>
              <a:rPr lang="en-US" sz="1600" dirty="0">
                <a:solidFill>
                  <a:srgbClr val="FF0000"/>
                </a:solidFill>
              </a:rPr>
              <a:t>Differential Scaling</a:t>
            </a:r>
            <a:r>
              <a:rPr lang="en-US" sz="1600" dirty="0"/>
              <a:t>.</a:t>
            </a:r>
          </a:p>
          <a:p>
            <a:pPr fontAlgn="base"/>
            <a:r>
              <a:rPr lang="en-US" sz="1600" dirty="0"/>
              <a:t>If the picture is enlarged to twice its original size, then </a:t>
            </a:r>
            <a:r>
              <a:rPr lang="en-US" sz="1600" dirty="0" err="1"/>
              <a:t>S</a:t>
            </a:r>
            <a:r>
              <a:rPr lang="en-US" sz="1600" baseline="-25000" dirty="0" err="1"/>
              <a:t>x</a:t>
            </a:r>
            <a:r>
              <a:rPr lang="en-US" sz="1600" dirty="0"/>
              <a:t> = </a:t>
            </a:r>
            <a:r>
              <a:rPr lang="en-US" sz="1600" dirty="0" err="1"/>
              <a:t>S</a:t>
            </a:r>
            <a:r>
              <a:rPr lang="en-US" sz="1600" baseline="-25000" dirty="0" err="1"/>
              <a:t>y</a:t>
            </a:r>
            <a:r>
              <a:rPr lang="en-US" sz="1600" dirty="0"/>
              <a:t> =2. If </a:t>
            </a:r>
            <a:r>
              <a:rPr lang="en-US" sz="1600" dirty="0" err="1"/>
              <a:t>S</a:t>
            </a:r>
            <a:r>
              <a:rPr lang="en-US" sz="1600" baseline="-25000" dirty="0" err="1"/>
              <a:t>x</a:t>
            </a:r>
            <a:r>
              <a:rPr lang="en-US" sz="1600" dirty="0"/>
              <a:t> and </a:t>
            </a:r>
            <a:r>
              <a:rPr lang="en-US" sz="1600" dirty="0" err="1"/>
              <a:t>S</a:t>
            </a:r>
            <a:r>
              <a:rPr lang="en-US" sz="1600" baseline="-25000" dirty="0" err="1"/>
              <a:t>y</a:t>
            </a:r>
            <a:r>
              <a:rPr lang="en-US" sz="1600" dirty="0"/>
              <a:t> are not equal, then scaling will occur but it will elongate or </a:t>
            </a:r>
            <a:r>
              <a:rPr lang="en-US" sz="1600" dirty="0">
                <a:solidFill>
                  <a:srgbClr val="FF0000"/>
                </a:solidFill>
              </a:rPr>
              <a:t>distort</a:t>
            </a:r>
            <a:r>
              <a:rPr lang="en-US" sz="1600" dirty="0"/>
              <a:t> the picture.</a:t>
            </a:r>
          </a:p>
          <a:p>
            <a:pPr fontAlgn="base"/>
            <a:r>
              <a:rPr lang="en-US" sz="1600" dirty="0" smtClean="0"/>
              <a:t>Scaling </a:t>
            </a:r>
            <a:r>
              <a:rPr lang="en-US" sz="1600" dirty="0"/>
              <a:t>factor with value less than 1 will move object closer to origin, while scaling factor with value greater than 1 will move object away from origin.</a:t>
            </a:r>
          </a:p>
          <a:p>
            <a:r>
              <a:rPr lang="en-US" sz="1600" dirty="0"/>
              <a:t>We can control the position of object after scaling by keeping one position fixed called </a:t>
            </a:r>
            <a:r>
              <a:rPr lang="en-US" sz="1600" b="1" dirty="0"/>
              <a:t>Fix point </a:t>
            </a:r>
            <a:r>
              <a:rPr lang="en-US" sz="1600" dirty="0"/>
              <a:t>(𝒙</a:t>
            </a:r>
            <a:r>
              <a:rPr lang="en-US" sz="1600" baseline="-25000" dirty="0"/>
              <a:t>𝒇</a:t>
            </a:r>
            <a:r>
              <a:rPr lang="en-US" sz="1600" dirty="0"/>
              <a:t>, 𝒚</a:t>
            </a:r>
            <a:r>
              <a:rPr lang="en-US" sz="1600" baseline="-25000" dirty="0"/>
              <a:t>𝒇</a:t>
            </a:r>
            <a:r>
              <a:rPr lang="en-US" sz="1600" dirty="0"/>
              <a:t>) that point will remain unchanged after the scaling transformation.</a:t>
            </a:r>
          </a:p>
        </p:txBody>
      </p:sp>
      <p:sp>
        <p:nvSpPr>
          <p:cNvPr id="4" name="Slide Number Placeholder 3"/>
          <p:cNvSpPr>
            <a:spLocks noGrp="1"/>
          </p:cNvSpPr>
          <p:nvPr>
            <p:ph type="sldNum" sz="quarter" idx="12"/>
          </p:nvPr>
        </p:nvSpPr>
        <p:spPr/>
        <p:txBody>
          <a:bodyPr/>
          <a:lstStyle/>
          <a:p>
            <a:fld id="{D2CBC6F9-63DC-418A-A30A-9A9F771FE38A}" type="slidenum">
              <a:rPr lang="en-US" smtClean="0"/>
              <a:t>30</a:t>
            </a:fld>
            <a:endParaRPr lang="en-US"/>
          </a:p>
        </p:txBody>
      </p:sp>
      <p:pic>
        <p:nvPicPr>
          <p:cNvPr id="73730" name="Picture 2" descr="https://lh6.googleusercontent.com/PDxb9RVuDRrZ0zu7ImwoJJJ6YLe87atJlfKKAbStLHQrsEAy-LVuHx0fbxYuwkgLcVJXm6fbeg-SbWSsuFnLJ9oV26nRw13mrwaLVYnk629zisW4MnknKhfI8rJ-ySK8OSFvmf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5189" y="5440681"/>
            <a:ext cx="1683733" cy="1243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8038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scaling</a:t>
            </a:r>
          </a:p>
        </p:txBody>
      </p:sp>
      <p:sp>
        <p:nvSpPr>
          <p:cNvPr id="3" name="Content Placeholder 2"/>
          <p:cNvSpPr>
            <a:spLocks noGrp="1"/>
          </p:cNvSpPr>
          <p:nvPr>
            <p:ph idx="1"/>
          </p:nvPr>
        </p:nvSpPr>
        <p:spPr>
          <a:xfrm>
            <a:off x="344455" y="1863216"/>
            <a:ext cx="8272211" cy="4458047"/>
          </a:xfrm>
        </p:spPr>
        <p:txBody>
          <a:bodyPr>
            <a:normAutofit fontScale="62500" lnSpcReduction="20000"/>
          </a:bodyPr>
          <a:lstStyle/>
          <a:p>
            <a:r>
              <a:rPr lang="en-US" sz="2600" b="1" dirty="0" smtClean="0">
                <a:solidFill>
                  <a:srgbClr val="FF0000"/>
                </a:solidFill>
              </a:rPr>
              <a:t>Example:</a:t>
            </a:r>
          </a:p>
          <a:p>
            <a:r>
              <a:rPr lang="en-US" sz="2600" dirty="0"/>
              <a:t>Consider square with left-bottom corner at (2, 2) and right-top corner at (6, 6) apply the transformation which makes its size half.</a:t>
            </a:r>
          </a:p>
          <a:p>
            <a:r>
              <a:rPr lang="en-US" sz="2600" dirty="0"/>
              <a:t/>
            </a:r>
            <a:br>
              <a:rPr lang="en-US" sz="2600" dirty="0"/>
            </a:br>
            <a:r>
              <a:rPr lang="en-US" sz="2600" b="1" dirty="0" smtClean="0">
                <a:solidFill>
                  <a:srgbClr val="FF0000"/>
                </a:solidFill>
              </a:rPr>
              <a:t>Solution</a:t>
            </a:r>
            <a:r>
              <a:rPr lang="en-US" sz="2600" dirty="0" smtClean="0">
                <a:solidFill>
                  <a:srgbClr val="FF0000"/>
                </a:solidFill>
              </a:rPr>
              <a:t>-</a:t>
            </a:r>
            <a:r>
              <a:rPr lang="en-US" sz="2600" dirty="0" smtClean="0"/>
              <a:t> </a:t>
            </a:r>
            <a:r>
              <a:rPr lang="en-US" sz="2600" dirty="0"/>
              <a:t>As we want size half so value of scale factor is 𝑠</a:t>
            </a:r>
            <a:r>
              <a:rPr lang="en-US" sz="2600" baseline="-25000" dirty="0"/>
              <a:t>𝑥</a:t>
            </a:r>
            <a:r>
              <a:rPr lang="en-US" sz="2600" dirty="0"/>
              <a:t> = 0.5, 𝑠</a:t>
            </a:r>
            <a:r>
              <a:rPr lang="en-US" sz="2600" baseline="-25000" dirty="0"/>
              <a:t>𝑦</a:t>
            </a:r>
            <a:r>
              <a:rPr lang="en-US" sz="2600" dirty="0"/>
              <a:t> =0.5 and Coordinates of square are [A (2,2), B (6, 2), C (6, 6), D (2, 6)].</a:t>
            </a:r>
          </a:p>
          <a:p>
            <a:pPr marL="0" indent="630238">
              <a:buNone/>
            </a:pPr>
            <a:r>
              <a:rPr lang="en-US" sz="2600" dirty="0" smtClean="0"/>
              <a:t>    </a:t>
            </a:r>
            <a:r>
              <a:rPr lang="en-US" sz="2600" b="1" dirty="0" smtClean="0"/>
              <a:t>𝑃</a:t>
            </a:r>
            <a:r>
              <a:rPr lang="en-US" sz="2600" b="1" dirty="0"/>
              <a:t>′ = 𝑆 ∙ 𝑃</a:t>
            </a:r>
          </a:p>
          <a:p>
            <a:endParaRPr lang="en-US" sz="2600" dirty="0" smtClean="0"/>
          </a:p>
          <a:p>
            <a:endParaRPr lang="en-US" sz="2600" dirty="0"/>
          </a:p>
          <a:p>
            <a:endParaRPr lang="en-US" sz="2600" dirty="0" smtClean="0"/>
          </a:p>
          <a:p>
            <a:endParaRPr lang="en-US" sz="2600" dirty="0" smtClean="0"/>
          </a:p>
          <a:p>
            <a:endParaRPr lang="en-US" sz="2600" dirty="0" smtClean="0"/>
          </a:p>
          <a:p>
            <a:endParaRPr lang="en-US" sz="2600" dirty="0"/>
          </a:p>
          <a:p>
            <a:endParaRPr lang="en-US" sz="2600" dirty="0"/>
          </a:p>
          <a:p>
            <a:r>
              <a:rPr lang="en-US" sz="2600" dirty="0"/>
              <a:t>Final coordinates after scaling are [A’ (1, 1), B’ (3, 1), C’ (3, 3), D’ (1, 3)].</a:t>
            </a:r>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31</a:t>
            </a:fld>
            <a:endParaRPr lang="en-US"/>
          </a:p>
        </p:txBody>
      </p:sp>
      <p:pic>
        <p:nvPicPr>
          <p:cNvPr id="74754" name="Picture 2" descr="https://lh5.googleusercontent.com/34xyy-9uQSWzxNDK6fgr3hlzjN1USk90mPT62uZWEezq3QVc2xaXdWny4ajYsNAEmU5qxw1QhF5nTPZbmRboS0cyG5VfeTpC7XVweESmAMfFmvPzVEDC3BMCLswaJCMzAhYD-Z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698" y="3947160"/>
            <a:ext cx="30384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3840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Matrix Representation and homogeneous coordinates</a:t>
            </a:r>
            <a:r>
              <a:rPr lang="en-US" dirty="0"/>
              <a:t> </a:t>
            </a:r>
          </a:p>
        </p:txBody>
      </p:sp>
      <p:sp>
        <p:nvSpPr>
          <p:cNvPr id="3" name="Content Placeholder 2"/>
          <p:cNvSpPr>
            <a:spLocks noGrp="1"/>
          </p:cNvSpPr>
          <p:nvPr>
            <p:ph idx="1"/>
          </p:nvPr>
        </p:nvSpPr>
        <p:spPr>
          <a:xfrm>
            <a:off x="435895" y="2073528"/>
            <a:ext cx="8272211" cy="4247735"/>
          </a:xfrm>
        </p:spPr>
        <p:txBody>
          <a:bodyPr>
            <a:normAutofit fontScale="85000" lnSpcReduction="20000"/>
          </a:bodyPr>
          <a:lstStyle/>
          <a:p>
            <a:pPr fontAlgn="base"/>
            <a:r>
              <a:rPr lang="en-US" sz="1900" dirty="0"/>
              <a:t>Many graphics applications involve </a:t>
            </a:r>
            <a:r>
              <a:rPr lang="en-US" sz="1900" b="1" i="1" dirty="0"/>
              <a:t>sequences </a:t>
            </a:r>
            <a:r>
              <a:rPr lang="en-US" sz="1900" dirty="0"/>
              <a:t>of geometric transformations.</a:t>
            </a:r>
          </a:p>
          <a:p>
            <a:pPr fontAlgn="base"/>
            <a:r>
              <a:rPr lang="en-US" sz="1900" dirty="0" smtClean="0"/>
              <a:t>We </a:t>
            </a:r>
            <a:r>
              <a:rPr lang="en-US" sz="1900" dirty="0"/>
              <a:t>have seen that each of the three basic two-dimensional transformations (translation, rotation, and scaling) can be expressed in the general matrix form </a:t>
            </a:r>
          </a:p>
          <a:p>
            <a:pPr marL="0" indent="0">
              <a:buNone/>
            </a:pPr>
            <a:r>
              <a:rPr lang="en-US" sz="1900" dirty="0"/>
              <a:t>        </a:t>
            </a:r>
            <a:r>
              <a:rPr lang="en-US" sz="1900" dirty="0" smtClean="0"/>
              <a:t>                                  </a:t>
            </a:r>
            <a:r>
              <a:rPr lang="en-US" sz="1900" dirty="0"/>
              <a:t>      P′ = M</a:t>
            </a:r>
            <a:r>
              <a:rPr lang="en-US" sz="1900" baseline="-25000" dirty="0"/>
              <a:t>1</a:t>
            </a:r>
            <a:r>
              <a:rPr lang="en-US" sz="1900" dirty="0"/>
              <a:t> · P +M</a:t>
            </a:r>
            <a:r>
              <a:rPr lang="en-US" sz="1900" baseline="-25000" dirty="0"/>
              <a:t>2</a:t>
            </a:r>
            <a:endParaRPr lang="en-US" sz="1900" dirty="0"/>
          </a:p>
          <a:p>
            <a:pPr fontAlgn="base"/>
            <a:r>
              <a:rPr lang="en-US" sz="1900" dirty="0" smtClean="0"/>
              <a:t>To </a:t>
            </a:r>
            <a:r>
              <a:rPr lang="en-US" sz="1900" dirty="0"/>
              <a:t>produce a sequence of transformations with these equations, such as scaling followed by rotation and then translation, we could calculate the transformed coordinates one step at a time. First, coordinate positions are scaled, then these scaled coordinates are rotated, and finally, the rotated coordinates are translated. </a:t>
            </a:r>
            <a:endParaRPr lang="en-US" sz="1900" dirty="0" smtClean="0"/>
          </a:p>
          <a:p>
            <a:pPr fontAlgn="base"/>
            <a:r>
              <a:rPr lang="en-US" sz="1900" dirty="0" smtClean="0"/>
              <a:t>A </a:t>
            </a:r>
            <a:r>
              <a:rPr lang="en-US" sz="1900" dirty="0"/>
              <a:t>more efficient approach, however, is to combine the transformations so that the final coordinate positions are obtained directly from the initial coordinates, without calculating intermediate coordinate values. We can do this by reformulating Equation to eliminate the matrix addition operation.</a:t>
            </a:r>
          </a:p>
          <a:p>
            <a:pPr fontAlgn="base"/>
            <a:r>
              <a:rPr lang="en-US" sz="1900" dirty="0"/>
              <a:t>For two dimensional geometric transformations we can take value of 𝒉 is any positive number so we can get infinite homogeneous representation for coordinate value (𝒙, 𝒚).</a:t>
            </a:r>
          </a:p>
          <a:p>
            <a:pPr fontAlgn="base"/>
            <a:r>
              <a:rPr lang="en-US" sz="1900" dirty="0"/>
              <a:t>But convenient choice is set 𝒉 = 𝟏 as it is multiplicative identity, then (𝒙, 𝒚) is represented as (𝒙, 𝒚, 𝟏).</a:t>
            </a:r>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32</a:t>
            </a:fld>
            <a:endParaRPr lang="en-US"/>
          </a:p>
        </p:txBody>
      </p:sp>
    </p:spTree>
    <p:extLst>
      <p:ext uri="{BB962C8B-B14F-4D97-AF65-F5344CB8AC3E}">
        <p14:creationId xmlns:p14="http://schemas.microsoft.com/office/powerpoint/2010/main" val="21574260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Matrix Representation and homogeneous coordinates</a:t>
            </a:r>
            <a:r>
              <a:rPr lang="en-US" dirty="0"/>
              <a:t> </a:t>
            </a:r>
          </a:p>
        </p:txBody>
      </p:sp>
      <p:sp>
        <p:nvSpPr>
          <p:cNvPr id="4" name="Slide Number Placeholder 3"/>
          <p:cNvSpPr>
            <a:spLocks noGrp="1"/>
          </p:cNvSpPr>
          <p:nvPr>
            <p:ph type="sldNum" sz="quarter" idx="12"/>
          </p:nvPr>
        </p:nvSpPr>
        <p:spPr/>
        <p:txBody>
          <a:bodyPr/>
          <a:lstStyle/>
          <a:p>
            <a:fld id="{D2CBC6F9-63DC-418A-A30A-9A9F771FE38A}" type="slidenum">
              <a:rPr lang="en-US" smtClean="0"/>
              <a:t>33</a:t>
            </a:fld>
            <a:endParaRPr lang="en-US"/>
          </a:p>
        </p:txBody>
      </p:sp>
      <p:pic>
        <p:nvPicPr>
          <p:cNvPr id="75778" name="Picture 2" descr="https://lh3.googleusercontent.com/E_Rxz9-c1HECvg9wOTKuNfsTHH3Ej-JkkNMmC75EOpBNFYIBM-8VBXKWCInDbb0HvtOfqPUYXz9wpbQMWE_2PLo73fqOu4UzjZZt8x_sRdu8RJJY0j0CV4Ol28wB3ILeAymW1p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2893" y="1825815"/>
            <a:ext cx="3028950" cy="1762125"/>
          </a:xfrm>
          <a:prstGeom prst="rect">
            <a:avLst/>
          </a:prstGeom>
          <a:noFill/>
          <a:extLst>
            <a:ext uri="{909E8E84-426E-40DD-AFC4-6F175D3DCCD1}">
              <a14:hiddenFill xmlns:a14="http://schemas.microsoft.com/office/drawing/2010/main">
                <a:solidFill>
                  <a:srgbClr val="FFFFFF"/>
                </a:solidFill>
              </a14:hiddenFill>
            </a:ext>
          </a:extLst>
        </p:spPr>
      </p:pic>
      <p:pic>
        <p:nvPicPr>
          <p:cNvPr id="75780" name="Picture 4" descr="https://lh4.googleusercontent.com/GXKk1i_-nwosTMpev0DgeMKEp1gvoynni7zYDODWxUmYGvkl91LGyqH_oClc9oi4l7oI4IN9Sn0Oly1KkL3KBJzVkZ3-fhnLg6XE6dG0PnIh1C013DZ7uOrywRazne-d_W_5Vt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894" y="4063428"/>
            <a:ext cx="7949154" cy="1477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4921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Inverse Transformations</a:t>
            </a:r>
            <a:endParaRPr lang="en-US" sz="2400" dirty="0"/>
          </a:p>
        </p:txBody>
      </p:sp>
      <p:sp>
        <p:nvSpPr>
          <p:cNvPr id="4" name="Slide Number Placeholder 3"/>
          <p:cNvSpPr>
            <a:spLocks noGrp="1"/>
          </p:cNvSpPr>
          <p:nvPr>
            <p:ph type="sldNum" sz="quarter" idx="12"/>
          </p:nvPr>
        </p:nvSpPr>
        <p:spPr/>
        <p:txBody>
          <a:bodyPr/>
          <a:lstStyle/>
          <a:p>
            <a:fld id="{D2CBC6F9-63DC-418A-A30A-9A9F771FE38A}" type="slidenum">
              <a:rPr lang="en-US" smtClean="0"/>
              <a:t>34</a:t>
            </a:fld>
            <a:endParaRPr lang="en-US"/>
          </a:p>
        </p:txBody>
      </p:sp>
      <p:pic>
        <p:nvPicPr>
          <p:cNvPr id="5" name="Picture 4"/>
          <p:cNvPicPr>
            <a:picLocks noChangeAspect="1"/>
          </p:cNvPicPr>
          <p:nvPr/>
        </p:nvPicPr>
        <p:blipFill>
          <a:blip r:embed="rId2"/>
          <a:stretch>
            <a:fillRect/>
          </a:stretch>
        </p:blipFill>
        <p:spPr>
          <a:xfrm>
            <a:off x="852297" y="2397823"/>
            <a:ext cx="2190750" cy="1038225"/>
          </a:xfrm>
          <a:prstGeom prst="rect">
            <a:avLst/>
          </a:prstGeom>
        </p:spPr>
      </p:pic>
      <p:pic>
        <p:nvPicPr>
          <p:cNvPr id="6" name="Picture 5"/>
          <p:cNvPicPr>
            <a:picLocks noChangeAspect="1"/>
          </p:cNvPicPr>
          <p:nvPr/>
        </p:nvPicPr>
        <p:blipFill>
          <a:blip r:embed="rId3"/>
          <a:stretch>
            <a:fillRect/>
          </a:stretch>
        </p:blipFill>
        <p:spPr>
          <a:xfrm>
            <a:off x="5217435" y="2425254"/>
            <a:ext cx="2838450" cy="885825"/>
          </a:xfrm>
          <a:prstGeom prst="rect">
            <a:avLst/>
          </a:prstGeom>
        </p:spPr>
      </p:pic>
      <p:pic>
        <p:nvPicPr>
          <p:cNvPr id="7" name="Picture 6"/>
          <p:cNvPicPr>
            <a:picLocks noChangeAspect="1"/>
          </p:cNvPicPr>
          <p:nvPr/>
        </p:nvPicPr>
        <p:blipFill>
          <a:blip r:embed="rId4"/>
          <a:stretch>
            <a:fillRect/>
          </a:stretch>
        </p:blipFill>
        <p:spPr>
          <a:xfrm>
            <a:off x="3117363" y="4266403"/>
            <a:ext cx="2438400" cy="1552575"/>
          </a:xfrm>
          <a:prstGeom prst="rect">
            <a:avLst/>
          </a:prstGeom>
        </p:spPr>
      </p:pic>
    </p:spTree>
    <p:extLst>
      <p:ext uri="{BB962C8B-B14F-4D97-AF65-F5344CB8AC3E}">
        <p14:creationId xmlns:p14="http://schemas.microsoft.com/office/powerpoint/2010/main" val="14100539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reflection</a:t>
            </a:r>
            <a:endParaRPr lang="en-US" dirty="0"/>
          </a:p>
        </p:txBody>
      </p:sp>
      <p:sp>
        <p:nvSpPr>
          <p:cNvPr id="3" name="Content Placeholder 2"/>
          <p:cNvSpPr>
            <a:spLocks noGrp="1"/>
          </p:cNvSpPr>
          <p:nvPr>
            <p:ph idx="1"/>
          </p:nvPr>
        </p:nvSpPr>
        <p:spPr/>
        <p:txBody>
          <a:bodyPr/>
          <a:lstStyle/>
          <a:p>
            <a:pPr fontAlgn="base"/>
            <a:r>
              <a:rPr lang="en-US" sz="1600" dirty="0"/>
              <a:t>A reflection is a transformation that produces a mirror image of an object.</a:t>
            </a:r>
          </a:p>
          <a:p>
            <a:pPr fontAlgn="base"/>
            <a:r>
              <a:rPr lang="en-US" sz="1600" dirty="0"/>
              <a:t>The mirror image for a two –dimensional reflection is generated relative to an </a:t>
            </a:r>
            <a:r>
              <a:rPr lang="en-US" sz="1600" b="1" dirty="0"/>
              <a:t>axis of </a:t>
            </a:r>
            <a:r>
              <a:rPr lang="en-US" sz="1600" b="1" dirty="0">
                <a:solidFill>
                  <a:srgbClr val="FF0000"/>
                </a:solidFill>
              </a:rPr>
              <a:t>reflection</a:t>
            </a:r>
            <a:r>
              <a:rPr lang="en-US" sz="1600" b="1" dirty="0"/>
              <a:t> </a:t>
            </a:r>
            <a:r>
              <a:rPr lang="en-US" sz="1600" dirty="0"/>
              <a:t>by rotating the object 180</a:t>
            </a:r>
            <a:r>
              <a:rPr lang="en-US" sz="1600" baseline="30000" dirty="0"/>
              <a:t>o</a:t>
            </a:r>
            <a:r>
              <a:rPr lang="en-US" sz="1600" dirty="0"/>
              <a:t> about the reflection axis.</a:t>
            </a:r>
          </a:p>
          <a:p>
            <a:pPr fontAlgn="base"/>
            <a:r>
              <a:rPr lang="en-US" sz="1600" dirty="0"/>
              <a:t>Reflection gives an image based on the position of the axis of reflection. </a:t>
            </a:r>
          </a:p>
          <a:p>
            <a:pPr fontAlgn="base"/>
            <a:endParaRPr lang="en-US" sz="1600" dirty="0" smtClean="0"/>
          </a:p>
          <a:p>
            <a:pPr fontAlgn="base"/>
            <a:endParaRPr lang="en-US" sz="1600" dirty="0"/>
          </a:p>
          <a:p>
            <a:pPr fontAlgn="base"/>
            <a:endParaRPr lang="en-US" sz="1600"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35</a:t>
            </a:fld>
            <a:endParaRPr lang="en-US"/>
          </a:p>
        </p:txBody>
      </p:sp>
    </p:spTree>
    <p:extLst>
      <p:ext uri="{BB962C8B-B14F-4D97-AF65-F5344CB8AC3E}">
        <p14:creationId xmlns:p14="http://schemas.microsoft.com/office/powerpoint/2010/main" val="16482272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dirty="0"/>
              <a:t>4- reflection</a:t>
            </a:r>
            <a:endParaRPr lang="en-US" altLang="ko-KR" b="1" dirty="0" smtClean="0">
              <a:ea typeface="굴림체" pitchFamily="49" charset="-128"/>
            </a:endParaRPr>
          </a:p>
        </p:txBody>
      </p:sp>
      <p:sp>
        <p:nvSpPr>
          <p:cNvPr id="48132" name="Rectangle 3"/>
          <p:cNvSpPr>
            <a:spLocks noGrp="1" noChangeArrowheads="1"/>
          </p:cNvSpPr>
          <p:nvPr>
            <p:ph type="body" idx="1"/>
          </p:nvPr>
        </p:nvSpPr>
        <p:spPr>
          <a:xfrm>
            <a:off x="685800" y="1524000"/>
            <a:ext cx="8001000" cy="4724400"/>
          </a:xfrm>
        </p:spPr>
        <p:txBody>
          <a:bodyPr/>
          <a:lstStyle/>
          <a:p>
            <a:pPr>
              <a:buNone/>
            </a:pPr>
            <a:r>
              <a:rPr lang="ko-KR" altLang="en-US" sz="1800" dirty="0" smtClean="0">
                <a:ea typeface="굴림체" pitchFamily="49" charset="-128"/>
              </a:rPr>
              <a:t>       </a:t>
            </a:r>
            <a:r>
              <a:rPr lang="en-US" altLang="ko-KR" sz="1800" b="1" dirty="0">
                <a:ea typeface="굴림체" pitchFamily="49" charset="-128"/>
              </a:rPr>
              <a:t>Reflection with respect to the axis</a:t>
            </a:r>
            <a:r>
              <a:rPr lang="en-US" altLang="ko-KR" sz="1800" dirty="0">
                <a:ea typeface="굴림체" pitchFamily="49" charset="-128"/>
              </a:rPr>
              <a:t> </a:t>
            </a:r>
          </a:p>
          <a:p>
            <a:pPr eaLnBrk="1" hangingPunct="1">
              <a:buFont typeface="Wingdings" panose="05000000000000000000" pitchFamily="2" charset="2"/>
              <a:buNone/>
            </a:pPr>
            <a:endParaRPr lang="ar-EG" altLang="ko-KR" sz="1800" dirty="0" smtClean="0">
              <a:ea typeface="굴림체" pitchFamily="49" charset="-128"/>
            </a:endParaRPr>
          </a:p>
          <a:p>
            <a:pPr eaLnBrk="1" hangingPunct="1">
              <a:buFont typeface="Wingdings" panose="05000000000000000000" pitchFamily="2" charset="2"/>
              <a:buNone/>
            </a:pPr>
            <a:endParaRPr lang="ar-EG" altLang="ko-KR" sz="1800" dirty="0">
              <a:ea typeface="굴림체" pitchFamily="49" charset="-128"/>
            </a:endParaRPr>
          </a:p>
          <a:p>
            <a:pPr eaLnBrk="1" hangingPunct="1">
              <a:buFont typeface="Wingdings" panose="05000000000000000000" pitchFamily="2" charset="2"/>
              <a:buNone/>
            </a:pPr>
            <a:endParaRPr lang="ar-EG" altLang="ko-KR" sz="1800" dirty="0" smtClean="0">
              <a:ea typeface="굴림체" pitchFamily="49" charset="-128"/>
            </a:endParaRPr>
          </a:p>
          <a:p>
            <a:pPr eaLnBrk="1" hangingPunct="1">
              <a:buFont typeface="Wingdings" panose="05000000000000000000" pitchFamily="2" charset="2"/>
              <a:buNone/>
            </a:pPr>
            <a:endParaRPr lang="ar-EG" altLang="ko-KR" sz="1800" dirty="0">
              <a:ea typeface="굴림체" pitchFamily="49" charset="-128"/>
            </a:endParaRPr>
          </a:p>
          <a:p>
            <a:pPr eaLnBrk="1" hangingPunct="1">
              <a:buFont typeface="Wingdings" panose="05000000000000000000" pitchFamily="2" charset="2"/>
              <a:buNone/>
            </a:pPr>
            <a:endParaRPr lang="ar-EG" altLang="ko-KR" sz="1800" dirty="0" smtClean="0">
              <a:ea typeface="굴림체" pitchFamily="49" charset="-128"/>
            </a:endParaRPr>
          </a:p>
          <a:p>
            <a:pPr eaLnBrk="1" hangingPunct="1">
              <a:buFont typeface="Wingdings" panose="05000000000000000000" pitchFamily="2" charset="2"/>
              <a:buNone/>
            </a:pPr>
            <a:endParaRPr lang="ar-EG" altLang="ko-KR" sz="1800" dirty="0">
              <a:ea typeface="굴림체" pitchFamily="49" charset="-128"/>
            </a:endParaRPr>
          </a:p>
          <a:p>
            <a:pPr eaLnBrk="1" hangingPunct="1">
              <a:buFont typeface="Wingdings" panose="05000000000000000000" pitchFamily="2" charset="2"/>
              <a:buNone/>
            </a:pPr>
            <a:endParaRPr lang="ar-EG" altLang="ko-KR" sz="1800" dirty="0" smtClean="0">
              <a:ea typeface="굴림체" pitchFamily="49" charset="-128"/>
            </a:endParaRPr>
          </a:p>
          <a:p>
            <a:pPr eaLnBrk="1" hangingPunct="1">
              <a:buFont typeface="Wingdings" panose="05000000000000000000" pitchFamily="2" charset="2"/>
              <a:buNone/>
            </a:pPr>
            <a:endParaRPr lang="ar-EG" altLang="ko-KR" sz="1800" dirty="0">
              <a:ea typeface="굴림체" pitchFamily="49" charset="-128"/>
            </a:endParaRPr>
          </a:p>
          <a:p>
            <a:pPr eaLnBrk="1" hangingPunct="1">
              <a:buFont typeface="Wingdings" panose="05000000000000000000" pitchFamily="2" charset="2"/>
              <a:buNone/>
            </a:pPr>
            <a:r>
              <a:rPr lang="ko-KR" altLang="en-US" sz="1800" dirty="0" smtClean="0">
                <a:ea typeface="굴림체" pitchFamily="49" charset="-128"/>
              </a:rPr>
              <a:t> </a:t>
            </a:r>
          </a:p>
        </p:txBody>
      </p:sp>
      <p:graphicFrame>
        <p:nvGraphicFramePr>
          <p:cNvPr id="48133" name="Object 4"/>
          <p:cNvGraphicFramePr>
            <a:graphicFrameLocks noChangeAspect="1"/>
          </p:cNvGraphicFramePr>
          <p:nvPr/>
        </p:nvGraphicFramePr>
        <p:xfrm>
          <a:off x="1524000" y="2590800"/>
          <a:ext cx="1076325" cy="990600"/>
        </p:xfrm>
        <a:graphic>
          <a:graphicData uri="http://schemas.openxmlformats.org/presentationml/2006/ole">
            <mc:AlternateContent xmlns:mc="http://schemas.openxmlformats.org/markup-compatibility/2006">
              <mc:Choice xmlns:v="urn:schemas-microsoft-com:vml" Requires="v">
                <p:oleObj spid="_x0000_s81005" name="수식" r:id="rId4" imgW="774364" imgH="710891" progId="Equation.3">
                  <p:embed/>
                </p:oleObj>
              </mc:Choice>
              <mc:Fallback>
                <p:oleObj name="수식" r:id="rId4" imgW="774364" imgH="710891" progId="Equation.3">
                  <p:embed/>
                  <p:pic>
                    <p:nvPicPr>
                      <p:cNvPr id="4813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590800"/>
                        <a:ext cx="1076325"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4" name="Object 5"/>
          <p:cNvGraphicFramePr>
            <a:graphicFrameLocks noChangeAspect="1"/>
          </p:cNvGraphicFramePr>
          <p:nvPr/>
        </p:nvGraphicFramePr>
        <p:xfrm>
          <a:off x="4114800" y="2590800"/>
          <a:ext cx="1076325" cy="990600"/>
        </p:xfrm>
        <a:graphic>
          <a:graphicData uri="http://schemas.openxmlformats.org/presentationml/2006/ole">
            <mc:AlternateContent xmlns:mc="http://schemas.openxmlformats.org/markup-compatibility/2006">
              <mc:Choice xmlns:v="urn:schemas-microsoft-com:vml" Requires="v">
                <p:oleObj spid="_x0000_s81006" name="수식" r:id="rId6" imgW="774364" imgH="710891" progId="Equation.3">
                  <p:embed/>
                </p:oleObj>
              </mc:Choice>
              <mc:Fallback>
                <p:oleObj name="수식" r:id="rId6" imgW="774364" imgH="710891" progId="Equation.3">
                  <p:embed/>
                  <p:pic>
                    <p:nvPicPr>
                      <p:cNvPr id="48134"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2590800"/>
                        <a:ext cx="1076325"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5" name="Object 6"/>
          <p:cNvGraphicFramePr>
            <a:graphicFrameLocks noChangeAspect="1"/>
          </p:cNvGraphicFramePr>
          <p:nvPr/>
        </p:nvGraphicFramePr>
        <p:xfrm>
          <a:off x="6705600" y="2590800"/>
          <a:ext cx="1198563" cy="990600"/>
        </p:xfrm>
        <a:graphic>
          <a:graphicData uri="http://schemas.openxmlformats.org/presentationml/2006/ole">
            <mc:AlternateContent xmlns:mc="http://schemas.openxmlformats.org/markup-compatibility/2006">
              <mc:Choice xmlns:v="urn:schemas-microsoft-com:vml" Requires="v">
                <p:oleObj spid="_x0000_s81007" name="수식" r:id="rId8" imgW="863225" imgH="710891" progId="Equation.3">
                  <p:embed/>
                </p:oleObj>
              </mc:Choice>
              <mc:Fallback>
                <p:oleObj name="수식" r:id="rId8" imgW="863225" imgH="710891" progId="Equation.3">
                  <p:embed/>
                  <p:pic>
                    <p:nvPicPr>
                      <p:cNvPr id="48135"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5600" y="2590800"/>
                        <a:ext cx="1198563"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6" name="Line 10"/>
          <p:cNvSpPr>
            <a:spLocks noChangeShapeType="1"/>
          </p:cNvSpPr>
          <p:nvPr/>
        </p:nvSpPr>
        <p:spPr bwMode="auto">
          <a:xfrm>
            <a:off x="1477963" y="4876800"/>
            <a:ext cx="1600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8137" name="Line 11"/>
          <p:cNvSpPr>
            <a:spLocks noChangeShapeType="1"/>
          </p:cNvSpPr>
          <p:nvPr/>
        </p:nvSpPr>
        <p:spPr bwMode="auto">
          <a:xfrm flipH="1" flipV="1">
            <a:off x="1706563" y="3962400"/>
            <a:ext cx="0" cy="1905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8138" name="Text Box 12"/>
          <p:cNvSpPr txBox="1">
            <a:spLocks noChangeArrowheads="1"/>
          </p:cNvSpPr>
          <p:nvPr/>
        </p:nvSpPr>
        <p:spPr bwMode="auto">
          <a:xfrm>
            <a:off x="2849563" y="4800600"/>
            <a:ext cx="427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x</a:t>
            </a:r>
            <a:endParaRPr kumimoji="1" lang="en-US" altLang="ko-KR" sz="1400">
              <a:latin typeface="Times New Roman" panose="02020603050405020304" pitchFamily="18" charset="0"/>
            </a:endParaRPr>
          </a:p>
        </p:txBody>
      </p:sp>
      <p:sp>
        <p:nvSpPr>
          <p:cNvPr id="48139" name="Text Box 13"/>
          <p:cNvSpPr txBox="1">
            <a:spLocks noChangeArrowheads="1"/>
          </p:cNvSpPr>
          <p:nvPr/>
        </p:nvSpPr>
        <p:spPr bwMode="auto">
          <a:xfrm>
            <a:off x="1401763" y="3810000"/>
            <a:ext cx="427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y</a:t>
            </a:r>
            <a:endParaRPr kumimoji="1" lang="en-US" altLang="ko-KR" sz="2400">
              <a:latin typeface="Times New Roman" panose="02020603050405020304" pitchFamily="18" charset="0"/>
            </a:endParaRPr>
          </a:p>
        </p:txBody>
      </p:sp>
      <p:sp>
        <p:nvSpPr>
          <p:cNvPr id="48140" name="AutoShape 14"/>
          <p:cNvSpPr>
            <a:spLocks noChangeArrowheads="1"/>
          </p:cNvSpPr>
          <p:nvPr/>
        </p:nvSpPr>
        <p:spPr bwMode="auto">
          <a:xfrm>
            <a:off x="2011363" y="4267200"/>
            <a:ext cx="457200" cy="381000"/>
          </a:xfrm>
          <a:prstGeom prst="triangle">
            <a:avLst>
              <a:gd name="adj" fmla="val 50000"/>
            </a:avLst>
          </a:prstGeom>
          <a:noFill/>
          <a:ln w="12700">
            <a:solidFill>
              <a:srgbClr val="008080"/>
            </a:solidFill>
            <a:prstDash val="dash"/>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48141" name="Text Box 15"/>
          <p:cNvSpPr txBox="1">
            <a:spLocks noChangeArrowheads="1"/>
          </p:cNvSpPr>
          <p:nvPr/>
        </p:nvSpPr>
        <p:spPr bwMode="auto">
          <a:xfrm>
            <a:off x="2041525" y="3810000"/>
            <a:ext cx="427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1</a:t>
            </a:r>
            <a:endParaRPr kumimoji="1" lang="en-US" altLang="ko-KR" sz="1400">
              <a:latin typeface="Times New Roman" panose="02020603050405020304" pitchFamily="18" charset="0"/>
            </a:endParaRPr>
          </a:p>
        </p:txBody>
      </p:sp>
      <p:sp>
        <p:nvSpPr>
          <p:cNvPr id="48142" name="Text Box 16"/>
          <p:cNvSpPr txBox="1">
            <a:spLocks noChangeArrowheads="1"/>
          </p:cNvSpPr>
          <p:nvPr/>
        </p:nvSpPr>
        <p:spPr bwMode="auto">
          <a:xfrm>
            <a:off x="2422525" y="4495800"/>
            <a:ext cx="427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3</a:t>
            </a:r>
            <a:endParaRPr kumimoji="1" lang="en-US" altLang="ko-KR" sz="1400">
              <a:latin typeface="Times New Roman" panose="02020603050405020304" pitchFamily="18" charset="0"/>
            </a:endParaRPr>
          </a:p>
        </p:txBody>
      </p:sp>
      <p:sp>
        <p:nvSpPr>
          <p:cNvPr id="48143" name="Text Box 17"/>
          <p:cNvSpPr txBox="1">
            <a:spLocks noChangeArrowheads="1"/>
          </p:cNvSpPr>
          <p:nvPr/>
        </p:nvSpPr>
        <p:spPr bwMode="auto">
          <a:xfrm>
            <a:off x="1706563" y="4495800"/>
            <a:ext cx="427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2</a:t>
            </a:r>
            <a:endParaRPr kumimoji="1" lang="en-US" altLang="ko-KR" sz="1400">
              <a:latin typeface="Times New Roman" panose="02020603050405020304" pitchFamily="18" charset="0"/>
            </a:endParaRPr>
          </a:p>
        </p:txBody>
      </p:sp>
      <p:sp>
        <p:nvSpPr>
          <p:cNvPr id="48144" name="AutoShape 18"/>
          <p:cNvSpPr>
            <a:spLocks noChangeArrowheads="1"/>
          </p:cNvSpPr>
          <p:nvPr/>
        </p:nvSpPr>
        <p:spPr bwMode="auto">
          <a:xfrm flipV="1">
            <a:off x="2011363" y="5029200"/>
            <a:ext cx="457200" cy="381000"/>
          </a:xfrm>
          <a:prstGeom prst="triangle">
            <a:avLst>
              <a:gd name="adj" fmla="val 50000"/>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48145" name="Text Box 19"/>
          <p:cNvSpPr txBox="1">
            <a:spLocks noChangeArrowheads="1"/>
          </p:cNvSpPr>
          <p:nvPr/>
        </p:nvSpPr>
        <p:spPr bwMode="auto">
          <a:xfrm>
            <a:off x="2041525" y="5562600"/>
            <a:ext cx="427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1’</a:t>
            </a:r>
            <a:endParaRPr kumimoji="1" lang="en-US" altLang="ko-KR" sz="1400">
              <a:latin typeface="Times New Roman" panose="02020603050405020304" pitchFamily="18" charset="0"/>
            </a:endParaRPr>
          </a:p>
        </p:txBody>
      </p:sp>
      <p:sp>
        <p:nvSpPr>
          <p:cNvPr id="48146" name="Text Box 20"/>
          <p:cNvSpPr txBox="1">
            <a:spLocks noChangeArrowheads="1"/>
          </p:cNvSpPr>
          <p:nvPr/>
        </p:nvSpPr>
        <p:spPr bwMode="auto">
          <a:xfrm>
            <a:off x="2422525" y="4953000"/>
            <a:ext cx="427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3’</a:t>
            </a:r>
            <a:endParaRPr kumimoji="1" lang="en-US" altLang="ko-KR" sz="1400">
              <a:latin typeface="Times New Roman" panose="02020603050405020304" pitchFamily="18" charset="0"/>
            </a:endParaRPr>
          </a:p>
        </p:txBody>
      </p:sp>
      <p:sp>
        <p:nvSpPr>
          <p:cNvPr id="48147" name="Text Box 21"/>
          <p:cNvSpPr txBox="1">
            <a:spLocks noChangeArrowheads="1"/>
          </p:cNvSpPr>
          <p:nvPr/>
        </p:nvSpPr>
        <p:spPr bwMode="auto">
          <a:xfrm>
            <a:off x="1706563" y="4953000"/>
            <a:ext cx="427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2’</a:t>
            </a:r>
            <a:endParaRPr kumimoji="1" lang="en-US" altLang="ko-KR" sz="1400">
              <a:latin typeface="Times New Roman" panose="02020603050405020304" pitchFamily="18" charset="0"/>
            </a:endParaRPr>
          </a:p>
        </p:txBody>
      </p:sp>
      <p:sp>
        <p:nvSpPr>
          <p:cNvPr id="48148" name="Line 22"/>
          <p:cNvSpPr>
            <a:spLocks noChangeShapeType="1"/>
          </p:cNvSpPr>
          <p:nvPr/>
        </p:nvSpPr>
        <p:spPr bwMode="auto">
          <a:xfrm>
            <a:off x="3886200" y="4876800"/>
            <a:ext cx="1600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8149" name="Text Box 23"/>
          <p:cNvSpPr txBox="1">
            <a:spLocks noChangeArrowheads="1"/>
          </p:cNvSpPr>
          <p:nvPr/>
        </p:nvSpPr>
        <p:spPr bwMode="auto">
          <a:xfrm>
            <a:off x="5334000" y="4800600"/>
            <a:ext cx="427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x</a:t>
            </a:r>
            <a:endParaRPr kumimoji="1" lang="en-US" altLang="ko-KR" sz="1400">
              <a:latin typeface="Times New Roman" panose="02020603050405020304" pitchFamily="18" charset="0"/>
            </a:endParaRPr>
          </a:p>
        </p:txBody>
      </p:sp>
      <p:sp>
        <p:nvSpPr>
          <p:cNvPr id="48150" name="Line 24"/>
          <p:cNvSpPr>
            <a:spLocks noChangeShapeType="1"/>
          </p:cNvSpPr>
          <p:nvPr/>
        </p:nvSpPr>
        <p:spPr bwMode="auto">
          <a:xfrm flipH="1" flipV="1">
            <a:off x="4648200" y="4038600"/>
            <a:ext cx="0" cy="1905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8151" name="Text Box 25"/>
          <p:cNvSpPr txBox="1">
            <a:spLocks noChangeArrowheads="1"/>
          </p:cNvSpPr>
          <p:nvPr/>
        </p:nvSpPr>
        <p:spPr bwMode="auto">
          <a:xfrm>
            <a:off x="4267200" y="3810000"/>
            <a:ext cx="427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y</a:t>
            </a:r>
            <a:endParaRPr kumimoji="1" lang="en-US" altLang="ko-KR" sz="2400">
              <a:latin typeface="Times New Roman" panose="02020603050405020304" pitchFamily="18" charset="0"/>
            </a:endParaRPr>
          </a:p>
        </p:txBody>
      </p:sp>
      <p:sp>
        <p:nvSpPr>
          <p:cNvPr id="48152" name="AutoShape 26"/>
          <p:cNvSpPr>
            <a:spLocks noChangeArrowheads="1"/>
          </p:cNvSpPr>
          <p:nvPr/>
        </p:nvSpPr>
        <p:spPr bwMode="auto">
          <a:xfrm>
            <a:off x="3962400" y="4267200"/>
            <a:ext cx="457200" cy="381000"/>
          </a:xfrm>
          <a:prstGeom prst="triangle">
            <a:avLst>
              <a:gd name="adj" fmla="val 50000"/>
            </a:avLst>
          </a:prstGeom>
          <a:noFill/>
          <a:ln w="12700">
            <a:solidFill>
              <a:srgbClr val="008080"/>
            </a:solidFill>
            <a:prstDash val="dash"/>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48153" name="Text Box 27"/>
          <p:cNvSpPr txBox="1">
            <a:spLocks noChangeArrowheads="1"/>
          </p:cNvSpPr>
          <p:nvPr/>
        </p:nvSpPr>
        <p:spPr bwMode="auto">
          <a:xfrm>
            <a:off x="3962400" y="3962400"/>
            <a:ext cx="427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1</a:t>
            </a:r>
            <a:endParaRPr kumimoji="1" lang="en-US" altLang="ko-KR" sz="1400">
              <a:latin typeface="Times New Roman" panose="02020603050405020304" pitchFamily="18" charset="0"/>
            </a:endParaRPr>
          </a:p>
        </p:txBody>
      </p:sp>
      <p:sp>
        <p:nvSpPr>
          <p:cNvPr id="48154" name="Text Box 28"/>
          <p:cNvSpPr txBox="1">
            <a:spLocks noChangeArrowheads="1"/>
          </p:cNvSpPr>
          <p:nvPr/>
        </p:nvSpPr>
        <p:spPr bwMode="auto">
          <a:xfrm>
            <a:off x="4343400" y="4495800"/>
            <a:ext cx="427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3</a:t>
            </a:r>
            <a:endParaRPr kumimoji="1" lang="en-US" altLang="ko-KR" sz="1400">
              <a:latin typeface="Times New Roman" panose="02020603050405020304" pitchFamily="18" charset="0"/>
            </a:endParaRPr>
          </a:p>
        </p:txBody>
      </p:sp>
      <p:sp>
        <p:nvSpPr>
          <p:cNvPr id="48155" name="Text Box 29"/>
          <p:cNvSpPr txBox="1">
            <a:spLocks noChangeArrowheads="1"/>
          </p:cNvSpPr>
          <p:nvPr/>
        </p:nvSpPr>
        <p:spPr bwMode="auto">
          <a:xfrm>
            <a:off x="3581400" y="4495800"/>
            <a:ext cx="427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dirty="0">
                <a:latin typeface="Palatino"/>
              </a:rPr>
              <a:t>2</a:t>
            </a:r>
            <a:endParaRPr kumimoji="1" lang="en-US" altLang="ko-KR" sz="1400" dirty="0">
              <a:latin typeface="Times New Roman" panose="02020603050405020304" pitchFamily="18" charset="0"/>
            </a:endParaRPr>
          </a:p>
        </p:txBody>
      </p:sp>
      <p:sp>
        <p:nvSpPr>
          <p:cNvPr id="48156" name="AutoShape 30"/>
          <p:cNvSpPr>
            <a:spLocks noChangeArrowheads="1"/>
          </p:cNvSpPr>
          <p:nvPr/>
        </p:nvSpPr>
        <p:spPr bwMode="auto">
          <a:xfrm>
            <a:off x="4953000" y="4267200"/>
            <a:ext cx="457200" cy="381000"/>
          </a:xfrm>
          <a:prstGeom prst="triangle">
            <a:avLst>
              <a:gd name="adj" fmla="val 50000"/>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48157" name="Text Box 31"/>
          <p:cNvSpPr txBox="1">
            <a:spLocks noChangeArrowheads="1"/>
          </p:cNvSpPr>
          <p:nvPr/>
        </p:nvSpPr>
        <p:spPr bwMode="auto">
          <a:xfrm>
            <a:off x="4953000" y="3962400"/>
            <a:ext cx="427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1’</a:t>
            </a:r>
            <a:endParaRPr kumimoji="1" lang="en-US" altLang="ko-KR" sz="1400">
              <a:latin typeface="Times New Roman" panose="02020603050405020304" pitchFamily="18" charset="0"/>
            </a:endParaRPr>
          </a:p>
        </p:txBody>
      </p:sp>
      <p:sp>
        <p:nvSpPr>
          <p:cNvPr id="48158" name="Text Box 32"/>
          <p:cNvSpPr txBox="1">
            <a:spLocks noChangeArrowheads="1"/>
          </p:cNvSpPr>
          <p:nvPr/>
        </p:nvSpPr>
        <p:spPr bwMode="auto">
          <a:xfrm>
            <a:off x="4648200" y="4495800"/>
            <a:ext cx="427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3’</a:t>
            </a:r>
            <a:endParaRPr kumimoji="1" lang="en-US" altLang="ko-KR" sz="1400">
              <a:latin typeface="Times New Roman" panose="02020603050405020304" pitchFamily="18" charset="0"/>
            </a:endParaRPr>
          </a:p>
        </p:txBody>
      </p:sp>
      <p:sp>
        <p:nvSpPr>
          <p:cNvPr id="48159" name="Text Box 33"/>
          <p:cNvSpPr txBox="1">
            <a:spLocks noChangeArrowheads="1"/>
          </p:cNvSpPr>
          <p:nvPr/>
        </p:nvSpPr>
        <p:spPr bwMode="auto">
          <a:xfrm>
            <a:off x="5410200" y="4495800"/>
            <a:ext cx="427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2</a:t>
            </a:r>
            <a:endParaRPr kumimoji="1" lang="en-US" altLang="ko-KR" sz="1400">
              <a:latin typeface="Times New Roman" panose="02020603050405020304" pitchFamily="18" charset="0"/>
            </a:endParaRPr>
          </a:p>
        </p:txBody>
      </p:sp>
      <p:sp>
        <p:nvSpPr>
          <p:cNvPr id="48160" name="Line 34"/>
          <p:cNvSpPr>
            <a:spLocks noChangeShapeType="1"/>
          </p:cNvSpPr>
          <p:nvPr/>
        </p:nvSpPr>
        <p:spPr bwMode="auto">
          <a:xfrm>
            <a:off x="6629400" y="4876800"/>
            <a:ext cx="1600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8161" name="Text Box 35"/>
          <p:cNvSpPr txBox="1">
            <a:spLocks noChangeArrowheads="1"/>
          </p:cNvSpPr>
          <p:nvPr/>
        </p:nvSpPr>
        <p:spPr bwMode="auto">
          <a:xfrm>
            <a:off x="8153400" y="4800600"/>
            <a:ext cx="427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x</a:t>
            </a:r>
            <a:endParaRPr kumimoji="1" lang="en-US" altLang="ko-KR" sz="1400">
              <a:latin typeface="Times New Roman" panose="02020603050405020304" pitchFamily="18" charset="0"/>
            </a:endParaRPr>
          </a:p>
        </p:txBody>
      </p:sp>
      <p:sp>
        <p:nvSpPr>
          <p:cNvPr id="48162" name="Line 36"/>
          <p:cNvSpPr>
            <a:spLocks noChangeShapeType="1"/>
          </p:cNvSpPr>
          <p:nvPr/>
        </p:nvSpPr>
        <p:spPr bwMode="auto">
          <a:xfrm flipH="1" flipV="1">
            <a:off x="7391400" y="4038600"/>
            <a:ext cx="0" cy="1905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8163" name="Text Box 37"/>
          <p:cNvSpPr txBox="1">
            <a:spLocks noChangeArrowheads="1"/>
          </p:cNvSpPr>
          <p:nvPr/>
        </p:nvSpPr>
        <p:spPr bwMode="auto">
          <a:xfrm>
            <a:off x="7010400" y="3810000"/>
            <a:ext cx="427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y</a:t>
            </a:r>
            <a:endParaRPr kumimoji="1" lang="en-US" altLang="ko-KR" sz="2400">
              <a:latin typeface="Times New Roman" panose="02020603050405020304" pitchFamily="18" charset="0"/>
            </a:endParaRPr>
          </a:p>
        </p:txBody>
      </p:sp>
      <p:sp>
        <p:nvSpPr>
          <p:cNvPr id="48164" name="Text Box 38"/>
          <p:cNvSpPr txBox="1">
            <a:spLocks noChangeArrowheads="1"/>
          </p:cNvSpPr>
          <p:nvPr/>
        </p:nvSpPr>
        <p:spPr bwMode="auto">
          <a:xfrm>
            <a:off x="7086600" y="4876800"/>
            <a:ext cx="427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3</a:t>
            </a:r>
            <a:endParaRPr kumimoji="1" lang="en-US" altLang="ko-KR" sz="1400">
              <a:latin typeface="Times New Roman" panose="02020603050405020304" pitchFamily="18" charset="0"/>
            </a:endParaRPr>
          </a:p>
        </p:txBody>
      </p:sp>
      <p:sp>
        <p:nvSpPr>
          <p:cNvPr id="48165" name="AutoShape 39"/>
          <p:cNvSpPr>
            <a:spLocks noChangeArrowheads="1"/>
          </p:cNvSpPr>
          <p:nvPr/>
        </p:nvSpPr>
        <p:spPr bwMode="auto">
          <a:xfrm>
            <a:off x="7696200" y="4267200"/>
            <a:ext cx="457200" cy="381000"/>
          </a:xfrm>
          <a:prstGeom prst="triangle">
            <a:avLst>
              <a:gd name="adj" fmla="val 50000"/>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48166" name="Text Box 40"/>
          <p:cNvSpPr txBox="1">
            <a:spLocks noChangeArrowheads="1"/>
          </p:cNvSpPr>
          <p:nvPr/>
        </p:nvSpPr>
        <p:spPr bwMode="auto">
          <a:xfrm>
            <a:off x="7696200" y="3962400"/>
            <a:ext cx="427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1’</a:t>
            </a:r>
            <a:endParaRPr kumimoji="1" lang="en-US" altLang="ko-KR" sz="1400">
              <a:latin typeface="Times New Roman" panose="02020603050405020304" pitchFamily="18" charset="0"/>
            </a:endParaRPr>
          </a:p>
        </p:txBody>
      </p:sp>
      <p:sp>
        <p:nvSpPr>
          <p:cNvPr id="48167" name="Text Box 41"/>
          <p:cNvSpPr txBox="1">
            <a:spLocks noChangeArrowheads="1"/>
          </p:cNvSpPr>
          <p:nvPr/>
        </p:nvSpPr>
        <p:spPr bwMode="auto">
          <a:xfrm>
            <a:off x="7391400" y="4495800"/>
            <a:ext cx="427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3’</a:t>
            </a:r>
            <a:endParaRPr kumimoji="1" lang="en-US" altLang="ko-KR" sz="1400">
              <a:latin typeface="Times New Roman" panose="02020603050405020304" pitchFamily="18" charset="0"/>
            </a:endParaRPr>
          </a:p>
        </p:txBody>
      </p:sp>
      <p:sp>
        <p:nvSpPr>
          <p:cNvPr id="48168" name="Text Box 42"/>
          <p:cNvSpPr txBox="1">
            <a:spLocks noChangeArrowheads="1"/>
          </p:cNvSpPr>
          <p:nvPr/>
        </p:nvSpPr>
        <p:spPr bwMode="auto">
          <a:xfrm>
            <a:off x="8153400" y="4495800"/>
            <a:ext cx="427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2</a:t>
            </a:r>
            <a:endParaRPr kumimoji="1" lang="en-US" altLang="ko-KR" sz="1400">
              <a:latin typeface="Times New Roman" panose="02020603050405020304" pitchFamily="18" charset="0"/>
            </a:endParaRPr>
          </a:p>
        </p:txBody>
      </p:sp>
      <p:sp>
        <p:nvSpPr>
          <p:cNvPr id="48169" name="AutoShape 43"/>
          <p:cNvSpPr>
            <a:spLocks noChangeArrowheads="1"/>
          </p:cNvSpPr>
          <p:nvPr/>
        </p:nvSpPr>
        <p:spPr bwMode="auto">
          <a:xfrm flipH="1" flipV="1">
            <a:off x="6629400" y="5105400"/>
            <a:ext cx="533400" cy="457200"/>
          </a:xfrm>
          <a:prstGeom prst="triangle">
            <a:avLst>
              <a:gd name="adj" fmla="val 50000"/>
            </a:avLst>
          </a:prstGeom>
          <a:noFill/>
          <a:ln w="12700">
            <a:solidFill>
              <a:srgbClr val="008080"/>
            </a:solidFill>
            <a:prstDash val="dash"/>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48170" name="Text Box 44"/>
          <p:cNvSpPr txBox="1">
            <a:spLocks noChangeArrowheads="1"/>
          </p:cNvSpPr>
          <p:nvPr/>
        </p:nvSpPr>
        <p:spPr bwMode="auto">
          <a:xfrm>
            <a:off x="6248400" y="4953000"/>
            <a:ext cx="427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1</a:t>
            </a:r>
            <a:endParaRPr kumimoji="1" lang="en-US" altLang="ko-KR" sz="1400">
              <a:latin typeface="Times New Roman" panose="02020603050405020304" pitchFamily="18" charset="0"/>
            </a:endParaRPr>
          </a:p>
        </p:txBody>
      </p:sp>
      <p:sp>
        <p:nvSpPr>
          <p:cNvPr id="48171" name="Text Box 45"/>
          <p:cNvSpPr txBox="1">
            <a:spLocks noChangeArrowheads="1"/>
          </p:cNvSpPr>
          <p:nvPr/>
        </p:nvSpPr>
        <p:spPr bwMode="auto">
          <a:xfrm>
            <a:off x="6781800" y="5486400"/>
            <a:ext cx="427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2</a:t>
            </a:r>
            <a:endParaRPr kumimoji="1" lang="en-US" altLang="ko-KR" sz="1400">
              <a:latin typeface="Times New Roman" panose="02020603050405020304" pitchFamily="18" charset="0"/>
            </a:endParaRPr>
          </a:p>
        </p:txBody>
      </p:sp>
    </p:spTree>
    <p:extLst>
      <p:ext uri="{BB962C8B-B14F-4D97-AF65-F5344CB8AC3E}">
        <p14:creationId xmlns:p14="http://schemas.microsoft.com/office/powerpoint/2010/main" val="36754532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43"/>
          <p:cNvSpPr>
            <a:spLocks noChangeArrowheads="1"/>
          </p:cNvSpPr>
          <p:nvPr/>
        </p:nvSpPr>
        <p:spPr bwMode="auto">
          <a:xfrm>
            <a:off x="685800" y="1977060"/>
            <a:ext cx="8001000" cy="4271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r>
              <a:rPr lang="en-US" altLang="ko-KR" sz="1600" b="1" dirty="0">
                <a:ea typeface="굴림체" pitchFamily="49" charset="-128"/>
              </a:rPr>
              <a:t>Reflection with respect to a Line</a:t>
            </a:r>
          </a:p>
          <a:p>
            <a:pPr eaLnBrk="1" hangingPunct="1"/>
            <a:endParaRPr lang="en-US" altLang="ko-KR" sz="2400" dirty="0">
              <a:ea typeface="굴림체" pitchFamily="49" charset="-128"/>
            </a:endParaRPr>
          </a:p>
          <a:p>
            <a:pPr eaLnBrk="1" hangingPunct="1">
              <a:buFont typeface="Wingdings" panose="05000000000000000000" pitchFamily="2" charset="2"/>
              <a:buNone/>
            </a:pPr>
            <a:r>
              <a:rPr lang="en-US" altLang="ko-KR" sz="1800" dirty="0">
                <a:ea typeface="굴림체" pitchFamily="49" charset="-128"/>
              </a:rPr>
              <a:t>       </a:t>
            </a:r>
          </a:p>
          <a:p>
            <a:pPr eaLnBrk="1" hangingPunct="1">
              <a:buFont typeface="Wingdings" panose="05000000000000000000" pitchFamily="2" charset="2"/>
              <a:buNone/>
            </a:pPr>
            <a:endParaRPr lang="en-US" altLang="ko-KR" sz="1800" dirty="0">
              <a:ea typeface="굴림체" pitchFamily="49" charset="-128"/>
            </a:endParaRPr>
          </a:p>
          <a:p>
            <a:pPr eaLnBrk="1" hangingPunct="1">
              <a:buFont typeface="Wingdings" panose="05000000000000000000" pitchFamily="2" charset="2"/>
              <a:buNone/>
            </a:pPr>
            <a:endParaRPr lang="en-US" altLang="ko-KR" sz="1800" dirty="0">
              <a:ea typeface="굴림체" pitchFamily="49" charset="-128"/>
            </a:endParaRPr>
          </a:p>
          <a:p>
            <a:pPr eaLnBrk="1" hangingPunct="1"/>
            <a:endParaRPr lang="ar-EG" altLang="ko-KR" sz="1600" b="1" dirty="0" smtClean="0">
              <a:ea typeface="굴림체" pitchFamily="49" charset="-128"/>
            </a:endParaRPr>
          </a:p>
          <a:p>
            <a:pPr eaLnBrk="1" hangingPunct="1"/>
            <a:r>
              <a:rPr lang="en-US" altLang="ko-KR" sz="1600" b="1" dirty="0" smtClean="0">
                <a:ea typeface="굴림체" pitchFamily="49" charset="-128"/>
              </a:rPr>
              <a:t>Clockwise </a:t>
            </a:r>
            <a:r>
              <a:rPr lang="en-US" altLang="ko-KR" sz="1600" b="1" dirty="0">
                <a:ea typeface="굴림체" pitchFamily="49" charset="-128"/>
              </a:rPr>
              <a:t>rotation of 45  </a:t>
            </a:r>
            <a:r>
              <a:rPr lang="en-US" altLang="ko-KR" sz="1600" b="1" dirty="0">
                <a:ea typeface="굴림체" pitchFamily="49" charset="-128"/>
                <a:sym typeface="Symbol" panose="05050102010706020507" pitchFamily="18" charset="2"/>
              </a:rPr>
              <a:t> </a:t>
            </a:r>
            <a:r>
              <a:rPr lang="en-US" altLang="ko-KR" sz="1600" b="1" dirty="0">
                <a:ea typeface="굴림체" pitchFamily="49" charset="-128"/>
              </a:rPr>
              <a:t>Reflection about the x axis </a:t>
            </a:r>
            <a:r>
              <a:rPr lang="en-US" altLang="ko-KR" sz="1600" b="1" dirty="0">
                <a:ea typeface="굴림체" pitchFamily="49" charset="-128"/>
                <a:sym typeface="Symbol" panose="05050102010706020507" pitchFamily="18" charset="2"/>
              </a:rPr>
              <a:t></a:t>
            </a:r>
            <a:r>
              <a:rPr lang="en-US" altLang="ko-KR" sz="1600" b="1" dirty="0">
                <a:ea typeface="굴림체" pitchFamily="49" charset="-128"/>
              </a:rPr>
              <a:t> Counterclockwise rotation of </a:t>
            </a:r>
            <a:r>
              <a:rPr lang="en-US" altLang="ko-KR" sz="1600" b="1" dirty="0" smtClean="0">
                <a:ea typeface="굴림체" pitchFamily="49" charset="-128"/>
              </a:rPr>
              <a:t>45</a:t>
            </a:r>
            <a:endParaRPr lang="ar-EG" altLang="ko-KR" sz="1600" b="1" dirty="0" smtClean="0">
              <a:ea typeface="굴림체" pitchFamily="49" charset="-128"/>
            </a:endParaRPr>
          </a:p>
          <a:p>
            <a:pPr eaLnBrk="1" hangingPunct="1"/>
            <a:endParaRPr lang="ar-EG" altLang="ko-KR" sz="1600" b="1" dirty="0">
              <a:ea typeface="굴림체" pitchFamily="49" charset="-128"/>
            </a:endParaRPr>
          </a:p>
          <a:p>
            <a:pPr eaLnBrk="1" hangingPunct="1"/>
            <a:endParaRPr lang="en-US" altLang="ko-KR" sz="1600" dirty="0">
              <a:ea typeface="굴림체" pitchFamily="49" charset="-128"/>
            </a:endParaRPr>
          </a:p>
          <a:p>
            <a:pPr eaLnBrk="1" hangingPunct="1">
              <a:buFont typeface="Wingdings" panose="05000000000000000000" pitchFamily="2" charset="2"/>
              <a:buNone/>
            </a:pPr>
            <a:r>
              <a:rPr lang="en-US" altLang="ko-KR" sz="1800" dirty="0">
                <a:ea typeface="굴림체" pitchFamily="49" charset="-128"/>
              </a:rPr>
              <a:t>        </a:t>
            </a:r>
          </a:p>
        </p:txBody>
      </p:sp>
      <p:sp>
        <p:nvSpPr>
          <p:cNvPr id="50180" name="Rectangle 2"/>
          <p:cNvSpPr>
            <a:spLocks noGrp="1" noChangeArrowheads="1"/>
          </p:cNvSpPr>
          <p:nvPr>
            <p:ph type="title"/>
          </p:nvPr>
        </p:nvSpPr>
        <p:spPr/>
        <p:txBody>
          <a:bodyPr/>
          <a:lstStyle/>
          <a:p>
            <a:r>
              <a:rPr lang="en-US" dirty="0"/>
              <a:t>4- reflection</a:t>
            </a:r>
            <a:endParaRPr lang="en-US" altLang="ko-KR" sz="2000" b="1" dirty="0" smtClean="0">
              <a:ea typeface="굴림체" pitchFamily="49" charset="-128"/>
            </a:endParaRPr>
          </a:p>
        </p:txBody>
      </p:sp>
      <p:graphicFrame>
        <p:nvGraphicFramePr>
          <p:cNvPr id="50181" name="Object 3"/>
          <p:cNvGraphicFramePr>
            <a:graphicFrameLocks noChangeAspect="1"/>
          </p:cNvGraphicFramePr>
          <p:nvPr/>
        </p:nvGraphicFramePr>
        <p:xfrm>
          <a:off x="2209800" y="2514600"/>
          <a:ext cx="955675" cy="990600"/>
        </p:xfrm>
        <a:graphic>
          <a:graphicData uri="http://schemas.openxmlformats.org/presentationml/2006/ole">
            <mc:AlternateContent xmlns:mc="http://schemas.openxmlformats.org/markup-compatibility/2006">
              <mc:Choice xmlns:v="urn:schemas-microsoft-com:vml" Requires="v">
                <p:oleObj spid="_x0000_s78960" name="수식" r:id="rId4" imgW="685800" imgH="711200" progId="Equation.3">
                  <p:embed/>
                </p:oleObj>
              </mc:Choice>
              <mc:Fallback>
                <p:oleObj name="수식" r:id="rId4" imgW="685800" imgH="711200" progId="Equation.3">
                  <p:embed/>
                  <p:pic>
                    <p:nvPicPr>
                      <p:cNvPr id="5018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514600"/>
                        <a:ext cx="955675"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0182" name="Group 5"/>
          <p:cNvGrpSpPr>
            <a:grpSpLocks/>
          </p:cNvGrpSpPr>
          <p:nvPr/>
        </p:nvGrpSpPr>
        <p:grpSpPr bwMode="auto">
          <a:xfrm>
            <a:off x="4122738" y="4730750"/>
            <a:ext cx="1516062" cy="1814513"/>
            <a:chOff x="882" y="2358"/>
            <a:chExt cx="1181" cy="1647"/>
          </a:xfrm>
        </p:grpSpPr>
        <p:sp>
          <p:nvSpPr>
            <p:cNvPr id="50207" name="Text Box 6"/>
            <p:cNvSpPr txBox="1">
              <a:spLocks noChangeArrowheads="1"/>
            </p:cNvSpPr>
            <p:nvPr/>
          </p:nvSpPr>
          <p:spPr bwMode="auto">
            <a:xfrm>
              <a:off x="1390" y="3699"/>
              <a:ext cx="141"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endParaRPr kumimoji="1" lang="ar-KW" altLang="ar-SA" sz="1600">
                <a:latin typeface="Times New Roman" panose="02020603050405020304" pitchFamily="18" charset="0"/>
              </a:endParaRPr>
            </a:p>
          </p:txBody>
        </p:sp>
        <p:sp>
          <p:nvSpPr>
            <p:cNvPr id="50208" name="Line 7"/>
            <p:cNvSpPr>
              <a:spLocks noChangeShapeType="1"/>
            </p:cNvSpPr>
            <p:nvPr/>
          </p:nvSpPr>
          <p:spPr bwMode="auto">
            <a:xfrm>
              <a:off x="931" y="3072"/>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50209" name="Line 8"/>
            <p:cNvSpPr>
              <a:spLocks noChangeShapeType="1"/>
            </p:cNvSpPr>
            <p:nvPr/>
          </p:nvSpPr>
          <p:spPr bwMode="auto">
            <a:xfrm flipH="1" flipV="1">
              <a:off x="1075" y="2496"/>
              <a:ext cx="0" cy="1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50210" name="Text Box 9"/>
            <p:cNvSpPr txBox="1">
              <a:spLocks noChangeArrowheads="1"/>
            </p:cNvSpPr>
            <p:nvPr/>
          </p:nvSpPr>
          <p:spPr bwMode="auto">
            <a:xfrm>
              <a:off x="1795" y="2982"/>
              <a:ext cx="26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x</a:t>
              </a:r>
              <a:endParaRPr kumimoji="1" lang="en-US" altLang="ko-KR" sz="1400">
                <a:latin typeface="Times New Roman" panose="02020603050405020304" pitchFamily="18" charset="0"/>
              </a:endParaRPr>
            </a:p>
          </p:txBody>
        </p:sp>
        <p:sp>
          <p:nvSpPr>
            <p:cNvPr id="50211" name="Text Box 10"/>
            <p:cNvSpPr txBox="1">
              <a:spLocks noChangeArrowheads="1"/>
            </p:cNvSpPr>
            <p:nvPr/>
          </p:nvSpPr>
          <p:spPr bwMode="auto">
            <a:xfrm>
              <a:off x="882" y="2358"/>
              <a:ext cx="271"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y</a:t>
              </a:r>
              <a:endParaRPr kumimoji="1" lang="en-US" altLang="ko-KR" sz="2400">
                <a:latin typeface="Times New Roman" panose="02020603050405020304" pitchFamily="18" charset="0"/>
              </a:endParaRPr>
            </a:p>
          </p:txBody>
        </p:sp>
        <p:sp>
          <p:nvSpPr>
            <p:cNvPr id="50212" name="AutoShape 11"/>
            <p:cNvSpPr>
              <a:spLocks noChangeArrowheads="1"/>
            </p:cNvSpPr>
            <p:nvPr/>
          </p:nvSpPr>
          <p:spPr bwMode="auto">
            <a:xfrm>
              <a:off x="1267" y="2688"/>
              <a:ext cx="288" cy="240"/>
            </a:xfrm>
            <a:prstGeom prst="triangle">
              <a:avLst>
                <a:gd name="adj" fmla="val 50000"/>
              </a:avLst>
            </a:prstGeom>
            <a:noFill/>
            <a:ln w="12700">
              <a:solidFill>
                <a:srgbClr val="008080"/>
              </a:solidFill>
              <a:prstDash val="dash"/>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50213" name="Text Box 12"/>
            <p:cNvSpPr txBox="1">
              <a:spLocks noChangeArrowheads="1"/>
            </p:cNvSpPr>
            <p:nvPr/>
          </p:nvSpPr>
          <p:spPr bwMode="auto">
            <a:xfrm>
              <a:off x="1286" y="2358"/>
              <a:ext cx="26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1</a:t>
              </a:r>
              <a:endParaRPr kumimoji="1" lang="en-US" altLang="ko-KR" sz="1400">
                <a:latin typeface="Times New Roman" panose="02020603050405020304" pitchFamily="18" charset="0"/>
              </a:endParaRPr>
            </a:p>
          </p:txBody>
        </p:sp>
        <p:sp>
          <p:nvSpPr>
            <p:cNvPr id="50214" name="Text Box 13"/>
            <p:cNvSpPr txBox="1">
              <a:spLocks noChangeArrowheads="1"/>
            </p:cNvSpPr>
            <p:nvPr/>
          </p:nvSpPr>
          <p:spPr bwMode="auto">
            <a:xfrm>
              <a:off x="1526" y="2790"/>
              <a:ext cx="26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3</a:t>
              </a:r>
              <a:endParaRPr kumimoji="1" lang="en-US" altLang="ko-KR" sz="1400">
                <a:latin typeface="Times New Roman" panose="02020603050405020304" pitchFamily="18" charset="0"/>
              </a:endParaRPr>
            </a:p>
          </p:txBody>
        </p:sp>
        <p:sp>
          <p:nvSpPr>
            <p:cNvPr id="50215" name="Text Box 14"/>
            <p:cNvSpPr txBox="1">
              <a:spLocks noChangeArrowheads="1"/>
            </p:cNvSpPr>
            <p:nvPr/>
          </p:nvSpPr>
          <p:spPr bwMode="auto">
            <a:xfrm>
              <a:off x="1075" y="2790"/>
              <a:ext cx="270"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2</a:t>
              </a:r>
              <a:endParaRPr kumimoji="1" lang="en-US" altLang="ko-KR" sz="1400">
                <a:latin typeface="Times New Roman" panose="02020603050405020304" pitchFamily="18" charset="0"/>
              </a:endParaRPr>
            </a:p>
          </p:txBody>
        </p:sp>
        <p:sp>
          <p:nvSpPr>
            <p:cNvPr id="50216" name="AutoShape 15"/>
            <p:cNvSpPr>
              <a:spLocks noChangeArrowheads="1"/>
            </p:cNvSpPr>
            <p:nvPr/>
          </p:nvSpPr>
          <p:spPr bwMode="auto">
            <a:xfrm flipV="1">
              <a:off x="1267" y="3168"/>
              <a:ext cx="288" cy="240"/>
            </a:xfrm>
            <a:prstGeom prst="triangle">
              <a:avLst>
                <a:gd name="adj" fmla="val 50000"/>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50217" name="Text Box 16"/>
            <p:cNvSpPr txBox="1">
              <a:spLocks noChangeArrowheads="1"/>
            </p:cNvSpPr>
            <p:nvPr/>
          </p:nvSpPr>
          <p:spPr bwMode="auto">
            <a:xfrm>
              <a:off x="1286" y="3462"/>
              <a:ext cx="26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1’</a:t>
              </a:r>
              <a:endParaRPr kumimoji="1" lang="en-US" altLang="ko-KR" sz="1400">
                <a:latin typeface="Times New Roman" panose="02020603050405020304" pitchFamily="18" charset="0"/>
              </a:endParaRPr>
            </a:p>
          </p:txBody>
        </p:sp>
        <p:sp>
          <p:nvSpPr>
            <p:cNvPr id="50218" name="Text Box 17"/>
            <p:cNvSpPr txBox="1">
              <a:spLocks noChangeArrowheads="1"/>
            </p:cNvSpPr>
            <p:nvPr/>
          </p:nvSpPr>
          <p:spPr bwMode="auto">
            <a:xfrm>
              <a:off x="1526" y="3078"/>
              <a:ext cx="26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3’</a:t>
              </a:r>
              <a:endParaRPr kumimoji="1" lang="en-US" altLang="ko-KR" sz="1400">
                <a:latin typeface="Times New Roman" panose="02020603050405020304" pitchFamily="18" charset="0"/>
              </a:endParaRPr>
            </a:p>
          </p:txBody>
        </p:sp>
        <p:sp>
          <p:nvSpPr>
            <p:cNvPr id="50219" name="Text Box 18"/>
            <p:cNvSpPr txBox="1">
              <a:spLocks noChangeArrowheads="1"/>
            </p:cNvSpPr>
            <p:nvPr/>
          </p:nvSpPr>
          <p:spPr bwMode="auto">
            <a:xfrm>
              <a:off x="1075" y="3078"/>
              <a:ext cx="270"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2’</a:t>
              </a:r>
              <a:endParaRPr kumimoji="1" lang="en-US" altLang="ko-KR" sz="1400">
                <a:latin typeface="Times New Roman" panose="02020603050405020304" pitchFamily="18" charset="0"/>
              </a:endParaRPr>
            </a:p>
          </p:txBody>
        </p:sp>
      </p:grpSp>
      <p:grpSp>
        <p:nvGrpSpPr>
          <p:cNvPr id="50183" name="Group 19"/>
          <p:cNvGrpSpPr>
            <a:grpSpLocks/>
          </p:cNvGrpSpPr>
          <p:nvPr/>
        </p:nvGrpSpPr>
        <p:grpSpPr bwMode="auto">
          <a:xfrm>
            <a:off x="2133600" y="4800600"/>
            <a:ext cx="1371600" cy="1422400"/>
            <a:chOff x="883" y="2352"/>
            <a:chExt cx="1181" cy="1344"/>
          </a:xfrm>
        </p:grpSpPr>
        <p:sp>
          <p:nvSpPr>
            <p:cNvPr id="50203" name="Line 20"/>
            <p:cNvSpPr>
              <a:spLocks noChangeShapeType="1"/>
            </p:cNvSpPr>
            <p:nvPr/>
          </p:nvSpPr>
          <p:spPr bwMode="auto">
            <a:xfrm>
              <a:off x="931" y="3072"/>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50204" name="Line 21"/>
            <p:cNvSpPr>
              <a:spLocks noChangeShapeType="1"/>
            </p:cNvSpPr>
            <p:nvPr/>
          </p:nvSpPr>
          <p:spPr bwMode="auto">
            <a:xfrm flipH="1" flipV="1">
              <a:off x="1075" y="2496"/>
              <a:ext cx="0" cy="1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50205" name="Text Box 22"/>
            <p:cNvSpPr txBox="1">
              <a:spLocks noChangeArrowheads="1"/>
            </p:cNvSpPr>
            <p:nvPr/>
          </p:nvSpPr>
          <p:spPr bwMode="auto">
            <a:xfrm>
              <a:off x="1795" y="2976"/>
              <a:ext cx="2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x</a:t>
              </a:r>
              <a:endParaRPr kumimoji="1" lang="en-US" altLang="ko-KR" sz="1400">
                <a:latin typeface="Times New Roman" panose="02020603050405020304" pitchFamily="18" charset="0"/>
              </a:endParaRPr>
            </a:p>
          </p:txBody>
        </p:sp>
        <p:sp>
          <p:nvSpPr>
            <p:cNvPr id="50206" name="Text Box 23"/>
            <p:cNvSpPr txBox="1">
              <a:spLocks noChangeArrowheads="1"/>
            </p:cNvSpPr>
            <p:nvPr/>
          </p:nvSpPr>
          <p:spPr bwMode="auto">
            <a:xfrm>
              <a:off x="883" y="2352"/>
              <a:ext cx="2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y</a:t>
              </a:r>
              <a:endParaRPr kumimoji="1" lang="en-US" altLang="ko-KR" sz="2400">
                <a:latin typeface="Times New Roman" panose="02020603050405020304" pitchFamily="18" charset="0"/>
              </a:endParaRPr>
            </a:p>
          </p:txBody>
        </p:sp>
      </p:grpSp>
      <p:sp>
        <p:nvSpPr>
          <p:cNvPr id="50184" name="Line 24"/>
          <p:cNvSpPr>
            <a:spLocks noChangeShapeType="1"/>
          </p:cNvSpPr>
          <p:nvPr/>
        </p:nvSpPr>
        <p:spPr bwMode="auto">
          <a:xfrm flipV="1">
            <a:off x="2057400" y="4876800"/>
            <a:ext cx="990600" cy="990600"/>
          </a:xfrm>
          <a:prstGeom prst="line">
            <a:avLst/>
          </a:prstGeom>
          <a:noFill/>
          <a:ln w="25400">
            <a:solidFill>
              <a:srgbClr val="000000"/>
            </a:solidFill>
            <a:prstDash val="sysDot"/>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50185" name="Line 25"/>
          <p:cNvSpPr>
            <a:spLocks noChangeShapeType="1"/>
          </p:cNvSpPr>
          <p:nvPr/>
        </p:nvSpPr>
        <p:spPr bwMode="auto">
          <a:xfrm>
            <a:off x="2590800" y="5410200"/>
            <a:ext cx="76200" cy="15240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grpSp>
        <p:nvGrpSpPr>
          <p:cNvPr id="50186" name="Group 26"/>
          <p:cNvGrpSpPr>
            <a:grpSpLocks/>
          </p:cNvGrpSpPr>
          <p:nvPr/>
        </p:nvGrpSpPr>
        <p:grpSpPr bwMode="auto">
          <a:xfrm>
            <a:off x="6172200" y="4876800"/>
            <a:ext cx="1371600" cy="1422400"/>
            <a:chOff x="883" y="2352"/>
            <a:chExt cx="1181" cy="1344"/>
          </a:xfrm>
        </p:grpSpPr>
        <p:sp>
          <p:nvSpPr>
            <p:cNvPr id="50199" name="Line 27"/>
            <p:cNvSpPr>
              <a:spLocks noChangeShapeType="1"/>
            </p:cNvSpPr>
            <p:nvPr/>
          </p:nvSpPr>
          <p:spPr bwMode="auto">
            <a:xfrm>
              <a:off x="931" y="3072"/>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50200" name="Line 28"/>
            <p:cNvSpPr>
              <a:spLocks noChangeShapeType="1"/>
            </p:cNvSpPr>
            <p:nvPr/>
          </p:nvSpPr>
          <p:spPr bwMode="auto">
            <a:xfrm flipH="1" flipV="1">
              <a:off x="1075" y="2496"/>
              <a:ext cx="0" cy="1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50201" name="Text Box 29"/>
            <p:cNvSpPr txBox="1">
              <a:spLocks noChangeArrowheads="1"/>
            </p:cNvSpPr>
            <p:nvPr/>
          </p:nvSpPr>
          <p:spPr bwMode="auto">
            <a:xfrm>
              <a:off x="1795" y="2976"/>
              <a:ext cx="2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x</a:t>
              </a:r>
              <a:endParaRPr kumimoji="1" lang="en-US" altLang="ko-KR" sz="1400">
                <a:latin typeface="Times New Roman" panose="02020603050405020304" pitchFamily="18" charset="0"/>
              </a:endParaRPr>
            </a:p>
          </p:txBody>
        </p:sp>
        <p:sp>
          <p:nvSpPr>
            <p:cNvPr id="50202" name="Text Box 30"/>
            <p:cNvSpPr txBox="1">
              <a:spLocks noChangeArrowheads="1"/>
            </p:cNvSpPr>
            <p:nvPr/>
          </p:nvSpPr>
          <p:spPr bwMode="auto">
            <a:xfrm>
              <a:off x="883" y="2352"/>
              <a:ext cx="2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y</a:t>
              </a:r>
              <a:endParaRPr kumimoji="1" lang="en-US" altLang="ko-KR" sz="2400">
                <a:latin typeface="Times New Roman" panose="02020603050405020304" pitchFamily="18" charset="0"/>
              </a:endParaRPr>
            </a:p>
          </p:txBody>
        </p:sp>
      </p:grpSp>
      <p:sp>
        <p:nvSpPr>
          <p:cNvPr id="50187" name="Line 31"/>
          <p:cNvSpPr>
            <a:spLocks noChangeShapeType="1"/>
          </p:cNvSpPr>
          <p:nvPr/>
        </p:nvSpPr>
        <p:spPr bwMode="auto">
          <a:xfrm flipV="1">
            <a:off x="6096000" y="4953000"/>
            <a:ext cx="990600" cy="990600"/>
          </a:xfrm>
          <a:prstGeom prst="line">
            <a:avLst/>
          </a:prstGeom>
          <a:noFill/>
          <a:ln w="25400">
            <a:solidFill>
              <a:srgbClr val="000000"/>
            </a:solidFill>
            <a:prstDash val="sysDot"/>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50188" name="Line 32"/>
          <p:cNvSpPr>
            <a:spLocks noChangeShapeType="1"/>
          </p:cNvSpPr>
          <p:nvPr/>
        </p:nvSpPr>
        <p:spPr bwMode="auto">
          <a:xfrm flipH="1" flipV="1">
            <a:off x="6629400" y="5410200"/>
            <a:ext cx="152400" cy="22860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grpSp>
        <p:nvGrpSpPr>
          <p:cNvPr id="50189" name="Group 33"/>
          <p:cNvGrpSpPr>
            <a:grpSpLocks/>
          </p:cNvGrpSpPr>
          <p:nvPr/>
        </p:nvGrpSpPr>
        <p:grpSpPr bwMode="auto">
          <a:xfrm>
            <a:off x="4724400" y="2362200"/>
            <a:ext cx="1371600" cy="1422400"/>
            <a:chOff x="883" y="2352"/>
            <a:chExt cx="1181" cy="1344"/>
          </a:xfrm>
        </p:grpSpPr>
        <p:sp>
          <p:nvSpPr>
            <p:cNvPr id="50195" name="Line 34"/>
            <p:cNvSpPr>
              <a:spLocks noChangeShapeType="1"/>
            </p:cNvSpPr>
            <p:nvPr/>
          </p:nvSpPr>
          <p:spPr bwMode="auto">
            <a:xfrm>
              <a:off x="931" y="3072"/>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50196" name="Line 35"/>
            <p:cNvSpPr>
              <a:spLocks noChangeShapeType="1"/>
            </p:cNvSpPr>
            <p:nvPr/>
          </p:nvSpPr>
          <p:spPr bwMode="auto">
            <a:xfrm flipH="1" flipV="1">
              <a:off x="1075" y="2496"/>
              <a:ext cx="0" cy="1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50197" name="Text Box 36"/>
            <p:cNvSpPr txBox="1">
              <a:spLocks noChangeArrowheads="1"/>
            </p:cNvSpPr>
            <p:nvPr/>
          </p:nvSpPr>
          <p:spPr bwMode="auto">
            <a:xfrm>
              <a:off x="1795" y="2976"/>
              <a:ext cx="2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x</a:t>
              </a:r>
              <a:endParaRPr kumimoji="1" lang="en-US" altLang="ko-KR" sz="1400">
                <a:latin typeface="Times New Roman" panose="02020603050405020304" pitchFamily="18" charset="0"/>
              </a:endParaRPr>
            </a:p>
          </p:txBody>
        </p:sp>
        <p:sp>
          <p:nvSpPr>
            <p:cNvPr id="50198" name="Text Box 37"/>
            <p:cNvSpPr txBox="1">
              <a:spLocks noChangeArrowheads="1"/>
            </p:cNvSpPr>
            <p:nvPr/>
          </p:nvSpPr>
          <p:spPr bwMode="auto">
            <a:xfrm>
              <a:off x="883" y="2352"/>
              <a:ext cx="2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400">
                  <a:latin typeface="Palatino"/>
                </a:rPr>
                <a:t>y</a:t>
              </a:r>
              <a:endParaRPr kumimoji="1" lang="en-US" altLang="ko-KR" sz="2400">
                <a:latin typeface="Times New Roman" panose="02020603050405020304" pitchFamily="18" charset="0"/>
              </a:endParaRPr>
            </a:p>
          </p:txBody>
        </p:sp>
      </p:grpSp>
      <p:sp>
        <p:nvSpPr>
          <p:cNvPr id="50190" name="Line 38"/>
          <p:cNvSpPr>
            <a:spLocks noChangeShapeType="1"/>
          </p:cNvSpPr>
          <p:nvPr/>
        </p:nvSpPr>
        <p:spPr bwMode="auto">
          <a:xfrm flipV="1">
            <a:off x="4648200" y="2438400"/>
            <a:ext cx="990600" cy="990600"/>
          </a:xfrm>
          <a:prstGeom prst="line">
            <a:avLst/>
          </a:prstGeom>
          <a:noFill/>
          <a:ln w="25400">
            <a:solidFill>
              <a:srgbClr val="000000"/>
            </a:solidFill>
            <a:prstDash val="sysDot"/>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50191" name="AutoShape 39"/>
          <p:cNvSpPr>
            <a:spLocks noChangeArrowheads="1"/>
          </p:cNvSpPr>
          <p:nvPr/>
        </p:nvSpPr>
        <p:spPr bwMode="auto">
          <a:xfrm>
            <a:off x="5105400" y="2057400"/>
            <a:ext cx="457200" cy="381000"/>
          </a:xfrm>
          <a:prstGeom prst="triangle">
            <a:avLst>
              <a:gd name="adj" fmla="val 13542"/>
            </a:avLst>
          </a:prstGeom>
          <a:noFill/>
          <a:ln w="12700">
            <a:solidFill>
              <a:srgbClr val="008080"/>
            </a:solidFill>
            <a:prstDash val="dash"/>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50192" name="AutoShape 40"/>
          <p:cNvSpPr>
            <a:spLocks noChangeArrowheads="1"/>
          </p:cNvSpPr>
          <p:nvPr/>
        </p:nvSpPr>
        <p:spPr bwMode="auto">
          <a:xfrm>
            <a:off x="5562600" y="2514600"/>
            <a:ext cx="457200" cy="457200"/>
          </a:xfrm>
          <a:prstGeom prst="triangle">
            <a:avLst>
              <a:gd name="adj" fmla="val 8333"/>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graphicFrame>
        <p:nvGraphicFramePr>
          <p:cNvPr id="50193" name="Object 41"/>
          <p:cNvGraphicFramePr>
            <a:graphicFrameLocks noChangeAspect="1"/>
          </p:cNvGraphicFramePr>
          <p:nvPr/>
        </p:nvGraphicFramePr>
        <p:xfrm>
          <a:off x="4643438" y="4076700"/>
          <a:ext cx="101600" cy="114300"/>
        </p:xfrm>
        <a:graphic>
          <a:graphicData uri="http://schemas.openxmlformats.org/presentationml/2006/ole">
            <mc:AlternateContent xmlns:mc="http://schemas.openxmlformats.org/markup-compatibility/2006">
              <mc:Choice xmlns:v="urn:schemas-microsoft-com:vml" Requires="v">
                <p:oleObj spid="_x0000_s78961" name="Equation" r:id="rId6" imgW="101468" imgH="114151" progId="Equation.3">
                  <p:embed/>
                </p:oleObj>
              </mc:Choice>
              <mc:Fallback>
                <p:oleObj name="Equation" r:id="rId6" imgW="101468" imgH="114151" progId="Equation.3">
                  <p:embed/>
                  <p:pic>
                    <p:nvPicPr>
                      <p:cNvPr id="50193" name="Object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3438" y="4076700"/>
                        <a:ext cx="101600" cy="11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4" name="Object 42"/>
          <p:cNvGraphicFramePr>
            <a:graphicFrameLocks noChangeAspect="1"/>
          </p:cNvGraphicFramePr>
          <p:nvPr>
            <p:extLst>
              <p:ext uri="{D42A27DB-BD31-4B8C-83A1-F6EECF244321}">
                <p14:modId xmlns:p14="http://schemas.microsoft.com/office/powerpoint/2010/main" val="2899463478"/>
              </p:ext>
            </p:extLst>
          </p:nvPr>
        </p:nvGraphicFramePr>
        <p:xfrm>
          <a:off x="1804297" y="4267201"/>
          <a:ext cx="811006" cy="152400"/>
        </p:xfrm>
        <a:graphic>
          <a:graphicData uri="http://schemas.openxmlformats.org/presentationml/2006/ole">
            <mc:AlternateContent xmlns:mc="http://schemas.openxmlformats.org/markup-compatibility/2006">
              <mc:Choice xmlns:v="urn:schemas-microsoft-com:vml" Requires="v">
                <p:oleObj spid="_x0000_s78962" name="Equation" r:id="rId8" imgW="101468" imgH="114151" progId="Equation.3">
                  <p:embed/>
                </p:oleObj>
              </mc:Choice>
              <mc:Fallback>
                <p:oleObj name="Equation" r:id="rId8" imgW="101468" imgH="114151" progId="Equation.3">
                  <p:embed/>
                  <p:pic>
                    <p:nvPicPr>
                      <p:cNvPr id="50194" name="Object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4297" y="4267201"/>
                        <a:ext cx="811006" cy="1524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2311102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reflection</a:t>
            </a:r>
          </a:p>
        </p:txBody>
      </p:sp>
      <p:sp>
        <p:nvSpPr>
          <p:cNvPr id="3" name="Content Placeholder 2"/>
          <p:cNvSpPr>
            <a:spLocks noGrp="1"/>
          </p:cNvSpPr>
          <p:nvPr>
            <p:ph idx="1"/>
          </p:nvPr>
        </p:nvSpPr>
        <p:spPr/>
        <p:txBody>
          <a:bodyPr/>
          <a:lstStyle/>
          <a:p>
            <a:r>
              <a:rPr lang="en-US" sz="1600" b="1" dirty="0" smtClean="0">
                <a:solidFill>
                  <a:srgbClr val="FF0000"/>
                </a:solidFill>
              </a:rPr>
              <a:t>Example</a:t>
            </a:r>
            <a:r>
              <a:rPr lang="en-US" sz="1600" dirty="0" smtClean="0"/>
              <a:t>: </a:t>
            </a:r>
          </a:p>
          <a:p>
            <a:r>
              <a:rPr lang="en-US" sz="1600" dirty="0" smtClean="0"/>
              <a:t>Find </a:t>
            </a:r>
            <a:r>
              <a:rPr lang="en-US" sz="1600" dirty="0"/>
              <a:t>the coordinates after reflection of the triangle [A (10, 10), B (15, 15), C (20, 10)] about x axis</a:t>
            </a:r>
            <a:r>
              <a:rPr lang="en-US" sz="1600" dirty="0" smtClean="0"/>
              <a:t>.</a:t>
            </a:r>
          </a:p>
          <a:p>
            <a:endParaRPr lang="en-US" sz="1600" dirty="0"/>
          </a:p>
          <a:p>
            <a:endParaRPr lang="en-US" sz="1600" dirty="0" smtClean="0"/>
          </a:p>
          <a:p>
            <a:endParaRPr lang="en-US" sz="1600" dirty="0"/>
          </a:p>
          <a:p>
            <a:endParaRPr lang="en-US" sz="1600" dirty="0" smtClean="0"/>
          </a:p>
          <a:p>
            <a:endParaRPr lang="en-US" sz="1600" dirty="0"/>
          </a:p>
          <a:p>
            <a:endParaRPr lang="en-US" sz="1600" dirty="0"/>
          </a:p>
          <a:p>
            <a:r>
              <a:rPr lang="en-US" sz="1600" dirty="0"/>
              <a:t>Final coordinate after reflection are [A’ (10, -10), B’ (15, -15), C’ (20, -10)]</a:t>
            </a:r>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38</a:t>
            </a:fld>
            <a:endParaRPr lang="en-US"/>
          </a:p>
        </p:txBody>
      </p:sp>
      <p:pic>
        <p:nvPicPr>
          <p:cNvPr id="76802" name="Picture 2" descr="https://lh4.googleusercontent.com/DkUGwnH2pjQ5waJyk-tE0BGX6He8_qfcd3sP_e9e7SxytiRsG3gnON1gatK35g0v7cSmWM0PiaXYJfO7Lmn4mUb6LdwkbZ75sKzP4x2FHkgOZcAp-i_hIDv7XGxo4TaC0bfE7O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701" y="3286222"/>
            <a:ext cx="3580169" cy="1660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8192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Shearing</a:t>
            </a:r>
            <a:endParaRPr lang="en-US" dirty="0"/>
          </a:p>
        </p:txBody>
      </p:sp>
      <p:sp>
        <p:nvSpPr>
          <p:cNvPr id="3" name="Content Placeholder 2"/>
          <p:cNvSpPr>
            <a:spLocks noGrp="1"/>
          </p:cNvSpPr>
          <p:nvPr>
            <p:ph idx="1"/>
          </p:nvPr>
        </p:nvSpPr>
        <p:spPr/>
        <p:txBody>
          <a:bodyPr/>
          <a:lstStyle/>
          <a:p>
            <a:pPr fontAlgn="base"/>
            <a:r>
              <a:rPr lang="en-US" sz="1600" dirty="0"/>
              <a:t>It is transformation which changes the </a:t>
            </a:r>
            <a:r>
              <a:rPr lang="en-US" sz="1600" dirty="0">
                <a:solidFill>
                  <a:srgbClr val="FF0000"/>
                </a:solidFill>
              </a:rPr>
              <a:t>shape</a:t>
            </a:r>
            <a:r>
              <a:rPr lang="en-US" sz="1600" dirty="0"/>
              <a:t> of an object. The sliding of layers of objects occurs. The shear can be in one direction or in two directions.</a:t>
            </a:r>
          </a:p>
          <a:p>
            <a:pPr fontAlgn="base"/>
            <a:r>
              <a:rPr lang="en-US" sz="1600" dirty="0"/>
              <a:t>The shape of the object is distorted by producing the sliding effect of layers over each </a:t>
            </a:r>
            <a:r>
              <a:rPr lang="en-US" sz="1600" dirty="0" smtClean="0"/>
              <a:t>other.</a:t>
            </a:r>
          </a:p>
          <a:p>
            <a:pPr fontAlgn="base"/>
            <a:r>
              <a:rPr lang="en-US" sz="1600" b="1" i="1" dirty="0" smtClean="0"/>
              <a:t>EX</a:t>
            </a:r>
            <a:r>
              <a:rPr lang="en-US" sz="1600" dirty="0"/>
              <a:t>. Shear relative to </a:t>
            </a:r>
            <a:r>
              <a:rPr lang="en-US" sz="1600" dirty="0" smtClean="0"/>
              <a:t>x</a:t>
            </a:r>
          </a:p>
          <a:p>
            <a:pPr fontAlgn="base"/>
            <a:endParaRPr lang="en-US" sz="1600" dirty="0"/>
          </a:p>
          <a:p>
            <a:pPr fontAlgn="base"/>
            <a:endParaRPr lang="en-US" sz="1600" dirty="0" smtClean="0"/>
          </a:p>
          <a:p>
            <a:pPr fontAlgn="base"/>
            <a:endParaRPr lang="en-US" sz="1600" dirty="0"/>
          </a:p>
          <a:p>
            <a:pPr fontAlgn="base"/>
            <a:endParaRPr lang="en-US" sz="1600" dirty="0" smtClean="0"/>
          </a:p>
          <a:p>
            <a:endParaRPr lang="en-US" dirty="0"/>
          </a:p>
          <a:p>
            <a:endParaRPr lang="en-US" dirty="0" smtClean="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39</a:t>
            </a:fld>
            <a:endParaRPr lang="en-US"/>
          </a:p>
        </p:txBody>
      </p:sp>
      <p:pic>
        <p:nvPicPr>
          <p:cNvPr id="81922" name="Picture 2" descr="https://lh5.googleusercontent.com/GKaWI3KWAMGg612I_SNHLe_liKhprI1uEUteAPD26PsKcsTv_rzy8tT5rHAuWKd2KEqC-i42aZ0MXtrlv2bdMEEEkyGCya3UJIvze4Ddo8EthHOoghmP1sCPBE-czVmYLD4yj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151" y="3465576"/>
            <a:ext cx="425767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161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transformation</a:t>
            </a:r>
            <a:endParaRPr lang="en-US" dirty="0"/>
          </a:p>
        </p:txBody>
      </p:sp>
      <p:sp>
        <p:nvSpPr>
          <p:cNvPr id="3" name="Content Placeholder 2"/>
          <p:cNvSpPr>
            <a:spLocks noGrp="1"/>
          </p:cNvSpPr>
          <p:nvPr>
            <p:ph idx="1"/>
          </p:nvPr>
        </p:nvSpPr>
        <p:spPr/>
        <p:txBody>
          <a:bodyPr/>
          <a:lstStyle/>
          <a:p>
            <a:pPr algn="just" fontAlgn="base"/>
            <a:r>
              <a:rPr lang="en-US" sz="1600" b="1" dirty="0">
                <a:solidFill>
                  <a:srgbClr val="FF0000"/>
                </a:solidFill>
              </a:rPr>
              <a:t>A transformation</a:t>
            </a:r>
            <a:r>
              <a:rPr lang="en-US" sz="1600" dirty="0">
                <a:solidFill>
                  <a:srgbClr val="FF0000"/>
                </a:solidFill>
              </a:rPr>
              <a:t> </a:t>
            </a:r>
            <a:r>
              <a:rPr lang="en-US" sz="1600" dirty="0"/>
              <a:t>is a function that takes a point (or vector) and maps it into another point (</a:t>
            </a:r>
            <a:r>
              <a:rPr lang="en-US" sz="1600" b="1" dirty="0"/>
              <a:t>or vector)</a:t>
            </a:r>
            <a:r>
              <a:rPr lang="en-US" sz="1600" dirty="0"/>
              <a:t>.</a:t>
            </a:r>
          </a:p>
          <a:p>
            <a:pPr algn="just" fontAlgn="base"/>
            <a:r>
              <a:rPr lang="en-US" sz="1600" dirty="0" smtClean="0"/>
              <a:t>Changing </a:t>
            </a:r>
            <a:r>
              <a:rPr lang="en-US" sz="1600" dirty="0"/>
              <a:t>Position, shape, size, or orientation of an object on </a:t>
            </a:r>
            <a:r>
              <a:rPr lang="en-US" sz="1600" dirty="0" smtClean="0"/>
              <a:t>display.</a:t>
            </a:r>
            <a:endParaRPr lang="en-US" sz="1600" dirty="0"/>
          </a:p>
          <a:p>
            <a:pPr algn="just" fontAlgn="base"/>
            <a:r>
              <a:rPr lang="en-US" sz="1600" dirty="0" smtClean="0"/>
              <a:t>Transformation </a:t>
            </a:r>
            <a:r>
              <a:rPr lang="en-US" sz="1600" dirty="0"/>
              <a:t>is needed to </a:t>
            </a:r>
            <a:r>
              <a:rPr lang="en-US" sz="1600" dirty="0">
                <a:solidFill>
                  <a:srgbClr val="FF0000"/>
                </a:solidFill>
              </a:rPr>
              <a:t>observe</a:t>
            </a:r>
            <a:r>
              <a:rPr lang="en-US" sz="1600" dirty="0"/>
              <a:t> objects in some other coordination </a:t>
            </a:r>
            <a:r>
              <a:rPr lang="en-US" sz="1600" b="1" dirty="0"/>
              <a:t>systems and animations.</a:t>
            </a:r>
            <a:endParaRPr lang="en-US" sz="1600" dirty="0"/>
          </a:p>
          <a:p>
            <a:pPr algn="just" fontAlgn="base"/>
            <a:r>
              <a:rPr lang="en-US" sz="1600" dirty="0"/>
              <a:t>A </a:t>
            </a:r>
            <a:r>
              <a:rPr lang="en-US" sz="1600" dirty="0">
                <a:solidFill>
                  <a:srgbClr val="FF0000"/>
                </a:solidFill>
              </a:rPr>
              <a:t>Cartographer</a:t>
            </a:r>
            <a:r>
              <a:rPr lang="en-US" sz="1600" dirty="0"/>
              <a:t> can change the size of charts and topographical maps. So, if graphics images are coded as numbers, the numbers can be stored in memory. These numbers are modified by mathematical operations called </a:t>
            </a:r>
            <a:r>
              <a:rPr lang="en-US" sz="1600" dirty="0">
                <a:solidFill>
                  <a:srgbClr val="FF0000"/>
                </a:solidFill>
              </a:rPr>
              <a:t>Transformation</a:t>
            </a:r>
            <a:r>
              <a:rPr lang="en-US" sz="1600" dirty="0"/>
              <a:t>.</a:t>
            </a:r>
          </a:p>
          <a:p>
            <a:pPr algn="just" fontAlgn="base"/>
            <a:r>
              <a:rPr lang="en-US" sz="1600" dirty="0"/>
              <a:t>The purpose of using computers for drawing is to provide a facility to the user to view the object from different angles, enlarging or reducing the scale or shape of the object.</a:t>
            </a:r>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4</a:t>
            </a:fld>
            <a:endParaRPr lang="en-US"/>
          </a:p>
        </p:txBody>
      </p:sp>
    </p:spTree>
    <p:extLst>
      <p:ext uri="{BB962C8B-B14F-4D97-AF65-F5344CB8AC3E}">
        <p14:creationId xmlns:p14="http://schemas.microsoft.com/office/powerpoint/2010/main" val="10297180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Shearing</a:t>
            </a:r>
            <a:endParaRPr lang="en-US" dirty="0"/>
          </a:p>
        </p:txBody>
      </p:sp>
      <p:sp>
        <p:nvSpPr>
          <p:cNvPr id="3" name="Content Placeholder 2"/>
          <p:cNvSpPr>
            <a:spLocks noGrp="1"/>
          </p:cNvSpPr>
          <p:nvPr>
            <p:ph idx="1"/>
          </p:nvPr>
        </p:nvSpPr>
        <p:spPr>
          <a:xfrm>
            <a:off x="435895" y="2423160"/>
            <a:ext cx="8272211" cy="4434840"/>
          </a:xfrm>
        </p:spPr>
        <p:txBody>
          <a:bodyPr>
            <a:noAutofit/>
          </a:bodyPr>
          <a:lstStyle/>
          <a:p>
            <a:r>
              <a:rPr lang="en-US" sz="1600" dirty="0" smtClean="0">
                <a:solidFill>
                  <a:srgbClr val="FF0000"/>
                </a:solidFill>
              </a:rPr>
              <a:t>The transformation matrix</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r>
              <a:rPr lang="en-US" sz="1600" dirty="0"/>
              <a:t>Where </a:t>
            </a:r>
            <a:r>
              <a:rPr lang="en-US" sz="1600" dirty="0" err="1"/>
              <a:t>h</a:t>
            </a:r>
            <a:r>
              <a:rPr lang="en-US" sz="1600" baseline="-25000" dirty="0" err="1"/>
              <a:t>x</a:t>
            </a:r>
            <a:r>
              <a:rPr lang="en-US" sz="1600" dirty="0"/>
              <a:t> is a shear parameter which can take any real number value.</a:t>
            </a:r>
          </a:p>
          <a:p>
            <a:pPr marL="0" indent="0">
              <a:buNone/>
            </a:pPr>
            <a:endParaRPr lang="en-US" sz="1600" dirty="0" smtClean="0"/>
          </a:p>
          <a:p>
            <a:endParaRPr lang="en-US" sz="1600" dirty="0"/>
          </a:p>
          <a:p>
            <a:endParaRPr lang="en-US" sz="1600" dirty="0"/>
          </a:p>
        </p:txBody>
      </p:sp>
      <p:sp>
        <p:nvSpPr>
          <p:cNvPr id="4" name="Slide Number Placeholder 3"/>
          <p:cNvSpPr>
            <a:spLocks noGrp="1"/>
          </p:cNvSpPr>
          <p:nvPr>
            <p:ph type="sldNum" sz="quarter" idx="12"/>
          </p:nvPr>
        </p:nvSpPr>
        <p:spPr/>
        <p:txBody>
          <a:bodyPr/>
          <a:lstStyle/>
          <a:p>
            <a:fld id="{D2CBC6F9-63DC-418A-A30A-9A9F771FE38A}" type="slidenum">
              <a:rPr lang="en-US" smtClean="0"/>
              <a:t>40</a:t>
            </a:fld>
            <a:endParaRPr lang="en-US"/>
          </a:p>
        </p:txBody>
      </p:sp>
      <p:pic>
        <p:nvPicPr>
          <p:cNvPr id="82948" name="Picture 4" descr="https://lh4.googleusercontent.com/gRJTM2KrgSSKXJl3e3ymCnnbhIdM82LxM_hr9SAjx7TYFVBNVl-QJT5Sil6Jswg2OCQkHBCr50bRtE4993DsB6csSV2xQZ4gxVNxVYBD7mb_bd4bDuOlhqZ-eVhqzwv45KrB7O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295" y="2752978"/>
            <a:ext cx="5535140" cy="8589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019171" y="3525097"/>
            <a:ext cx="1713929" cy="1587971"/>
          </a:xfrm>
          <a:prstGeom prst="rect">
            <a:avLst/>
          </a:prstGeom>
        </p:spPr>
      </p:pic>
      <p:pic>
        <p:nvPicPr>
          <p:cNvPr id="6" name="Picture 5"/>
          <p:cNvPicPr>
            <a:picLocks noChangeAspect="1"/>
          </p:cNvPicPr>
          <p:nvPr/>
        </p:nvPicPr>
        <p:blipFill>
          <a:blip r:embed="rId4"/>
          <a:stretch>
            <a:fillRect/>
          </a:stretch>
        </p:blipFill>
        <p:spPr>
          <a:xfrm>
            <a:off x="4196807" y="3876865"/>
            <a:ext cx="1381459" cy="1322985"/>
          </a:xfrm>
          <a:prstGeom prst="rect">
            <a:avLst/>
          </a:prstGeom>
        </p:spPr>
      </p:pic>
      <p:pic>
        <p:nvPicPr>
          <p:cNvPr id="7" name="Picture 6"/>
          <p:cNvPicPr>
            <a:picLocks noChangeAspect="1"/>
          </p:cNvPicPr>
          <p:nvPr/>
        </p:nvPicPr>
        <p:blipFill>
          <a:blip r:embed="rId5"/>
          <a:stretch>
            <a:fillRect/>
          </a:stretch>
        </p:blipFill>
        <p:spPr>
          <a:xfrm>
            <a:off x="6357577" y="3876865"/>
            <a:ext cx="1355281" cy="1234888"/>
          </a:xfrm>
          <a:prstGeom prst="rect">
            <a:avLst/>
          </a:prstGeom>
        </p:spPr>
      </p:pic>
    </p:spTree>
    <p:extLst>
      <p:ext uri="{BB962C8B-B14F-4D97-AF65-F5344CB8AC3E}">
        <p14:creationId xmlns:p14="http://schemas.microsoft.com/office/powerpoint/2010/main" val="42687804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Shearing</a:t>
            </a:r>
            <a:endParaRPr lang="en-US" dirty="0"/>
          </a:p>
        </p:txBody>
      </p:sp>
      <p:sp>
        <p:nvSpPr>
          <p:cNvPr id="3" name="Content Placeholder 2"/>
          <p:cNvSpPr>
            <a:spLocks noGrp="1"/>
          </p:cNvSpPr>
          <p:nvPr>
            <p:ph idx="1"/>
          </p:nvPr>
        </p:nvSpPr>
        <p:spPr/>
        <p:txBody>
          <a:bodyPr/>
          <a:lstStyle/>
          <a:p>
            <a:r>
              <a:rPr lang="en-US" sz="1600" dirty="0">
                <a:solidFill>
                  <a:schemeClr val="tx1"/>
                </a:solidFill>
              </a:rPr>
              <a:t>Given a triangle with points (1, 1), (0, 0) and (1, 0</a:t>
            </a:r>
            <a:r>
              <a:rPr lang="en-US" sz="1600" dirty="0" smtClean="0">
                <a:solidFill>
                  <a:schemeClr val="tx1"/>
                </a:solidFill>
              </a:rPr>
              <a:t>). Find </a:t>
            </a:r>
            <a:r>
              <a:rPr lang="en-US" sz="1600" dirty="0">
                <a:solidFill>
                  <a:schemeClr val="tx1"/>
                </a:solidFill>
              </a:rPr>
              <a:t>out the new coordinates of the object along x-axis, y-axis, </a:t>
            </a:r>
            <a:r>
              <a:rPr lang="en-US" sz="1600" dirty="0" err="1">
                <a:solidFill>
                  <a:schemeClr val="tx1"/>
                </a:solidFill>
              </a:rPr>
              <a:t>xy</a:t>
            </a:r>
            <a:r>
              <a:rPr lang="en-US" sz="1600" dirty="0">
                <a:solidFill>
                  <a:schemeClr val="tx1"/>
                </a:solidFill>
              </a:rPr>
              <a:t>-axis</a:t>
            </a:r>
            <a:r>
              <a:rPr lang="en-US" sz="1600" dirty="0" smtClean="0">
                <a:solidFill>
                  <a:schemeClr val="tx1"/>
                </a:solidFill>
              </a:rPr>
              <a:t>. (</a:t>
            </a:r>
            <a:r>
              <a:rPr lang="en-US" sz="1600" dirty="0">
                <a:solidFill>
                  <a:schemeClr val="tx1"/>
                </a:solidFill>
              </a:rPr>
              <a:t>Applying shear parameter 4 on X-axis and 1 on Y-axis.).</a:t>
            </a:r>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41</a:t>
            </a:fld>
            <a:endParaRPr lang="en-US"/>
          </a:p>
        </p:txBody>
      </p:sp>
    </p:spTree>
    <p:extLst>
      <p:ext uri="{BB962C8B-B14F-4D97-AF65-F5344CB8AC3E}">
        <p14:creationId xmlns:p14="http://schemas.microsoft.com/office/powerpoint/2010/main" val="24663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Shearing</a:t>
            </a:r>
            <a:endParaRPr lang="en-US" dirty="0"/>
          </a:p>
        </p:txBody>
      </p:sp>
      <p:sp>
        <p:nvSpPr>
          <p:cNvPr id="3" name="Content Placeholder 2"/>
          <p:cNvSpPr>
            <a:spLocks noGrp="1"/>
          </p:cNvSpPr>
          <p:nvPr>
            <p:ph idx="1"/>
          </p:nvPr>
        </p:nvSpPr>
        <p:spPr/>
        <p:txBody>
          <a:bodyPr/>
          <a:lstStyle/>
          <a:p>
            <a:r>
              <a:rPr lang="en-US" sz="1600" dirty="0">
                <a:solidFill>
                  <a:srgbClr val="FF0000"/>
                </a:solidFill>
              </a:rPr>
              <a:t>Given a triangle with points (1, 1), (0, 0) and (1, 0</a:t>
            </a:r>
            <a:r>
              <a:rPr lang="en-US" sz="1600" dirty="0" smtClean="0">
                <a:solidFill>
                  <a:srgbClr val="FF0000"/>
                </a:solidFill>
              </a:rPr>
              <a:t>). Find </a:t>
            </a:r>
            <a:r>
              <a:rPr lang="en-US" sz="1600" dirty="0">
                <a:solidFill>
                  <a:srgbClr val="FF0000"/>
                </a:solidFill>
              </a:rPr>
              <a:t>out the new coordinates of the object along x-axis, y-axis, </a:t>
            </a:r>
            <a:r>
              <a:rPr lang="en-US" sz="1600" dirty="0" err="1">
                <a:solidFill>
                  <a:srgbClr val="FF0000"/>
                </a:solidFill>
              </a:rPr>
              <a:t>xy</a:t>
            </a:r>
            <a:r>
              <a:rPr lang="en-US" sz="1600" dirty="0">
                <a:solidFill>
                  <a:srgbClr val="FF0000"/>
                </a:solidFill>
              </a:rPr>
              <a:t>-axis</a:t>
            </a:r>
            <a:r>
              <a:rPr lang="en-US" sz="1600" dirty="0" smtClean="0">
                <a:solidFill>
                  <a:srgbClr val="FF0000"/>
                </a:solidFill>
              </a:rPr>
              <a:t>. (</a:t>
            </a:r>
            <a:r>
              <a:rPr lang="en-US" sz="1600" dirty="0">
                <a:solidFill>
                  <a:srgbClr val="FF0000"/>
                </a:solidFill>
              </a:rPr>
              <a:t>Applying shear parameter 4 on X-axis and 1 on Y-axis.).</a:t>
            </a:r>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42</a:t>
            </a:fld>
            <a:endParaRPr lang="en-US"/>
          </a:p>
        </p:txBody>
      </p:sp>
      <p:pic>
        <p:nvPicPr>
          <p:cNvPr id="5" name="Picture 4"/>
          <p:cNvPicPr>
            <a:picLocks noChangeAspect="1"/>
          </p:cNvPicPr>
          <p:nvPr/>
        </p:nvPicPr>
        <p:blipFill>
          <a:blip r:embed="rId2"/>
          <a:stretch>
            <a:fillRect/>
          </a:stretch>
        </p:blipFill>
        <p:spPr>
          <a:xfrm>
            <a:off x="838962" y="3352898"/>
            <a:ext cx="2400300" cy="1333500"/>
          </a:xfrm>
          <a:prstGeom prst="rect">
            <a:avLst/>
          </a:prstGeom>
        </p:spPr>
      </p:pic>
    </p:spTree>
    <p:extLst>
      <p:ext uri="{BB962C8B-B14F-4D97-AF65-F5344CB8AC3E}">
        <p14:creationId xmlns:p14="http://schemas.microsoft.com/office/powerpoint/2010/main" val="13832188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Shearing</a:t>
            </a:r>
            <a:endParaRPr lang="en-US" dirty="0"/>
          </a:p>
        </p:txBody>
      </p:sp>
      <p:sp>
        <p:nvSpPr>
          <p:cNvPr id="3" name="Content Placeholder 2"/>
          <p:cNvSpPr>
            <a:spLocks noGrp="1"/>
          </p:cNvSpPr>
          <p:nvPr>
            <p:ph idx="1"/>
          </p:nvPr>
        </p:nvSpPr>
        <p:spPr/>
        <p:txBody>
          <a:bodyPr/>
          <a:lstStyle/>
          <a:p>
            <a:r>
              <a:rPr lang="en-US" sz="1600" dirty="0">
                <a:solidFill>
                  <a:srgbClr val="FF0000"/>
                </a:solidFill>
              </a:rPr>
              <a:t>Given a triangle with points (1, 1), (0, 0) and (1, 0</a:t>
            </a:r>
            <a:r>
              <a:rPr lang="en-US" sz="1600" dirty="0" smtClean="0">
                <a:solidFill>
                  <a:srgbClr val="FF0000"/>
                </a:solidFill>
              </a:rPr>
              <a:t>). Find </a:t>
            </a:r>
            <a:r>
              <a:rPr lang="en-US" sz="1600" dirty="0">
                <a:solidFill>
                  <a:srgbClr val="FF0000"/>
                </a:solidFill>
              </a:rPr>
              <a:t>out the new coordinates of the object along x-axis, y-axis, </a:t>
            </a:r>
            <a:r>
              <a:rPr lang="en-US" sz="1600" dirty="0" err="1">
                <a:solidFill>
                  <a:srgbClr val="FF0000"/>
                </a:solidFill>
              </a:rPr>
              <a:t>xy</a:t>
            </a:r>
            <a:r>
              <a:rPr lang="en-US" sz="1600" dirty="0">
                <a:solidFill>
                  <a:srgbClr val="FF0000"/>
                </a:solidFill>
              </a:rPr>
              <a:t>-axis</a:t>
            </a:r>
            <a:r>
              <a:rPr lang="en-US" sz="1600" dirty="0" smtClean="0">
                <a:solidFill>
                  <a:srgbClr val="FF0000"/>
                </a:solidFill>
              </a:rPr>
              <a:t>. (</a:t>
            </a:r>
            <a:r>
              <a:rPr lang="en-US" sz="1600" dirty="0">
                <a:solidFill>
                  <a:srgbClr val="FF0000"/>
                </a:solidFill>
              </a:rPr>
              <a:t>Applying shear parameter 4 on X-axis and 1 on Y-axis.).</a:t>
            </a:r>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43</a:t>
            </a:fld>
            <a:endParaRPr lang="en-US"/>
          </a:p>
        </p:txBody>
      </p:sp>
      <p:pic>
        <p:nvPicPr>
          <p:cNvPr id="5" name="Picture 4"/>
          <p:cNvPicPr>
            <a:picLocks noChangeAspect="1"/>
          </p:cNvPicPr>
          <p:nvPr/>
        </p:nvPicPr>
        <p:blipFill>
          <a:blip r:embed="rId2"/>
          <a:stretch>
            <a:fillRect/>
          </a:stretch>
        </p:blipFill>
        <p:spPr>
          <a:xfrm>
            <a:off x="729805" y="3367185"/>
            <a:ext cx="2600325" cy="1304925"/>
          </a:xfrm>
          <a:prstGeom prst="rect">
            <a:avLst/>
          </a:prstGeom>
        </p:spPr>
      </p:pic>
    </p:spTree>
    <p:extLst>
      <p:ext uri="{BB962C8B-B14F-4D97-AF65-F5344CB8AC3E}">
        <p14:creationId xmlns:p14="http://schemas.microsoft.com/office/powerpoint/2010/main" val="32621549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Shearing</a:t>
            </a:r>
            <a:endParaRPr lang="en-US" dirty="0"/>
          </a:p>
        </p:txBody>
      </p:sp>
      <p:sp>
        <p:nvSpPr>
          <p:cNvPr id="3" name="Content Placeholder 2"/>
          <p:cNvSpPr>
            <a:spLocks noGrp="1"/>
          </p:cNvSpPr>
          <p:nvPr>
            <p:ph idx="1"/>
          </p:nvPr>
        </p:nvSpPr>
        <p:spPr/>
        <p:txBody>
          <a:bodyPr/>
          <a:lstStyle/>
          <a:p>
            <a:r>
              <a:rPr lang="en-US" sz="1600" dirty="0">
                <a:solidFill>
                  <a:srgbClr val="FF0000"/>
                </a:solidFill>
              </a:rPr>
              <a:t>Given a triangle with points (1, 1), (0, 0) and (1, 0</a:t>
            </a:r>
            <a:r>
              <a:rPr lang="en-US" sz="1600" dirty="0" smtClean="0">
                <a:solidFill>
                  <a:srgbClr val="FF0000"/>
                </a:solidFill>
              </a:rPr>
              <a:t>). Find </a:t>
            </a:r>
            <a:r>
              <a:rPr lang="en-US" sz="1600" dirty="0">
                <a:solidFill>
                  <a:srgbClr val="FF0000"/>
                </a:solidFill>
              </a:rPr>
              <a:t>out the new coordinates of the object along x-axis, y-axis, </a:t>
            </a:r>
            <a:r>
              <a:rPr lang="en-US" sz="1600" dirty="0" err="1">
                <a:solidFill>
                  <a:srgbClr val="FF0000"/>
                </a:solidFill>
              </a:rPr>
              <a:t>xy</a:t>
            </a:r>
            <a:r>
              <a:rPr lang="en-US" sz="1600" dirty="0">
                <a:solidFill>
                  <a:srgbClr val="FF0000"/>
                </a:solidFill>
              </a:rPr>
              <a:t>-axis</a:t>
            </a:r>
            <a:r>
              <a:rPr lang="en-US" sz="1600" dirty="0" smtClean="0">
                <a:solidFill>
                  <a:srgbClr val="FF0000"/>
                </a:solidFill>
              </a:rPr>
              <a:t>. (</a:t>
            </a:r>
            <a:r>
              <a:rPr lang="en-US" sz="1600" dirty="0">
                <a:solidFill>
                  <a:srgbClr val="FF0000"/>
                </a:solidFill>
              </a:rPr>
              <a:t>Applying shear parameter 4 on X-axis and 1 on Y-axis.).</a:t>
            </a:r>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44</a:t>
            </a:fld>
            <a:endParaRPr lang="en-US"/>
          </a:p>
        </p:txBody>
      </p:sp>
      <p:pic>
        <p:nvPicPr>
          <p:cNvPr id="5" name="Picture 4"/>
          <p:cNvPicPr>
            <a:picLocks noChangeAspect="1"/>
          </p:cNvPicPr>
          <p:nvPr/>
        </p:nvPicPr>
        <p:blipFill>
          <a:blip r:embed="rId2"/>
          <a:stretch>
            <a:fillRect/>
          </a:stretch>
        </p:blipFill>
        <p:spPr>
          <a:xfrm>
            <a:off x="705802" y="3302889"/>
            <a:ext cx="2886075" cy="1276350"/>
          </a:xfrm>
          <a:prstGeom prst="rect">
            <a:avLst/>
          </a:prstGeom>
        </p:spPr>
      </p:pic>
    </p:spTree>
    <p:extLst>
      <p:ext uri="{BB962C8B-B14F-4D97-AF65-F5344CB8AC3E}">
        <p14:creationId xmlns:p14="http://schemas.microsoft.com/office/powerpoint/2010/main" val="6782000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altLang="ko-KR" smtClean="0">
                <a:ea typeface="굴림" pitchFamily="50" charset="-128"/>
              </a:rPr>
              <a:t>2×2 Matrices</a:t>
            </a:r>
          </a:p>
        </p:txBody>
      </p:sp>
      <p:sp>
        <p:nvSpPr>
          <p:cNvPr id="33796" name="Rectangle 3"/>
          <p:cNvSpPr>
            <a:spLocks noGrp="1" noChangeArrowheads="1"/>
          </p:cNvSpPr>
          <p:nvPr>
            <p:ph type="body" idx="1"/>
          </p:nvPr>
        </p:nvSpPr>
        <p:spPr/>
        <p:txBody>
          <a:bodyPr/>
          <a:lstStyle/>
          <a:p>
            <a:pPr eaLnBrk="1" hangingPunct="1"/>
            <a:r>
              <a:rPr lang="en-US" altLang="ko-KR" sz="1600" b="1" dirty="0" smtClean="0">
                <a:ea typeface="굴림" pitchFamily="50" charset="-128"/>
              </a:rPr>
              <a:t>What types of transformations can be represented with a 2×2 matrix?</a:t>
            </a:r>
            <a:endParaRPr lang="ar-EG" altLang="ko-KR" sz="1600" b="1" dirty="0" smtClean="0">
              <a:ea typeface="굴림" pitchFamily="50" charset="-128"/>
            </a:endParaRPr>
          </a:p>
          <a:p>
            <a:r>
              <a:rPr lang="en-US" altLang="ko-KR" sz="1600" dirty="0">
                <a:ea typeface="굴림" pitchFamily="50" charset="-128"/>
              </a:rPr>
              <a:t>	</a:t>
            </a:r>
            <a:r>
              <a:rPr lang="en-US" altLang="ko-KR" sz="1800" b="1" dirty="0">
                <a:solidFill>
                  <a:schemeClr val="accent2"/>
                </a:solidFill>
                <a:ea typeface="굴림" pitchFamily="50" charset="-128"/>
              </a:rPr>
              <a:t>2D Identity</a:t>
            </a:r>
          </a:p>
          <a:p>
            <a:pPr eaLnBrk="1" hangingPunct="1"/>
            <a:endParaRPr lang="ar-EG" altLang="ko-KR" b="1" dirty="0">
              <a:ea typeface="굴림" pitchFamily="50" charset="-128"/>
            </a:endParaRPr>
          </a:p>
          <a:p>
            <a:pPr eaLnBrk="1" hangingPunct="1"/>
            <a:endParaRPr lang="ar-EG" altLang="ko-KR" b="1" dirty="0" smtClean="0">
              <a:ea typeface="굴림" pitchFamily="50" charset="-128"/>
            </a:endParaRPr>
          </a:p>
          <a:p>
            <a:endParaRPr lang="ar-EG" altLang="ko-KR" sz="1400" dirty="0" smtClean="0">
              <a:solidFill>
                <a:srgbClr val="3366FF"/>
              </a:solidFill>
              <a:ea typeface="굴림" pitchFamily="50" charset="-128"/>
            </a:endParaRPr>
          </a:p>
          <a:p>
            <a:r>
              <a:rPr lang="en-US" altLang="ko-KR" sz="1800" dirty="0">
                <a:solidFill>
                  <a:srgbClr val="3366FF"/>
                </a:solidFill>
                <a:ea typeface="굴림" pitchFamily="50" charset="-128"/>
              </a:rPr>
              <a:t>	</a:t>
            </a:r>
            <a:r>
              <a:rPr lang="en-US" altLang="ko-KR" sz="1800" b="1" dirty="0">
                <a:solidFill>
                  <a:schemeClr val="accent2"/>
                </a:solidFill>
                <a:ea typeface="굴림" pitchFamily="50" charset="-128"/>
              </a:rPr>
              <a:t>2D Scaling</a:t>
            </a:r>
          </a:p>
          <a:p>
            <a:pPr eaLnBrk="1" hangingPunct="1"/>
            <a:endParaRPr lang="ar-EG" altLang="ko-KR" b="1" dirty="0">
              <a:ea typeface="굴림" pitchFamily="50" charset="-128"/>
            </a:endParaRPr>
          </a:p>
          <a:p>
            <a:pPr eaLnBrk="1" hangingPunct="1"/>
            <a:endParaRPr lang="en-US" altLang="ko-KR" b="1" dirty="0" smtClean="0">
              <a:ea typeface="굴림" pitchFamily="50" charset="-128"/>
            </a:endParaRPr>
          </a:p>
          <a:p>
            <a:pPr eaLnBrk="1" hangingPunct="1">
              <a:buFont typeface="Wingdings" panose="05000000000000000000" pitchFamily="2" charset="2"/>
              <a:buNone/>
            </a:pPr>
            <a:endParaRPr lang="en-US" altLang="ko-KR" sz="2400" dirty="0" smtClean="0">
              <a:solidFill>
                <a:schemeClr val="accent2"/>
              </a:solidFill>
              <a:ea typeface="굴림" pitchFamily="50" charset="-128"/>
            </a:endParaRPr>
          </a:p>
          <a:p>
            <a:pPr eaLnBrk="1" hangingPunct="1">
              <a:buFont typeface="Wingdings" panose="05000000000000000000" pitchFamily="2" charset="2"/>
              <a:buNone/>
            </a:pPr>
            <a:endParaRPr lang="en-US" altLang="ko-KR" sz="2400" dirty="0" smtClean="0">
              <a:solidFill>
                <a:srgbClr val="3366FF"/>
              </a:solidFill>
              <a:ea typeface="굴림" pitchFamily="50" charset="-128"/>
            </a:endParaRPr>
          </a:p>
        </p:txBody>
      </p:sp>
      <p:graphicFrame>
        <p:nvGraphicFramePr>
          <p:cNvPr id="33797" name="Object 4"/>
          <p:cNvGraphicFramePr>
            <a:graphicFrameLocks noChangeAspect="1"/>
          </p:cNvGraphicFramePr>
          <p:nvPr/>
        </p:nvGraphicFramePr>
        <p:xfrm>
          <a:off x="1524000" y="2895600"/>
          <a:ext cx="860425" cy="914400"/>
        </p:xfrm>
        <a:graphic>
          <a:graphicData uri="http://schemas.openxmlformats.org/presentationml/2006/ole">
            <mc:AlternateContent xmlns:mc="http://schemas.openxmlformats.org/markup-compatibility/2006">
              <mc:Choice xmlns:v="urn:schemas-microsoft-com:vml" Requires="v">
                <p:oleObj spid="_x0000_s22798" name="Equation" r:id="rId3" imgW="406224" imgH="431613" progId="Equation.3">
                  <p:embed/>
                </p:oleObj>
              </mc:Choice>
              <mc:Fallback>
                <p:oleObj name="Equation" r:id="rId3" imgW="406224" imgH="431613" progId="Equation.3">
                  <p:embed/>
                  <p:pic>
                    <p:nvPicPr>
                      <p:cNvPr id="3379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895600"/>
                        <a:ext cx="8604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8" name="Object 5"/>
          <p:cNvGraphicFramePr>
            <a:graphicFrameLocks noChangeAspect="1"/>
          </p:cNvGraphicFramePr>
          <p:nvPr/>
        </p:nvGraphicFramePr>
        <p:xfrm>
          <a:off x="1524000" y="4267200"/>
          <a:ext cx="1447800" cy="946150"/>
        </p:xfrm>
        <a:graphic>
          <a:graphicData uri="http://schemas.openxmlformats.org/presentationml/2006/ole">
            <mc:AlternateContent xmlns:mc="http://schemas.openxmlformats.org/markup-compatibility/2006">
              <mc:Choice xmlns:v="urn:schemas-microsoft-com:vml" Requires="v">
                <p:oleObj spid="_x0000_s22799" name="Equation" r:id="rId5" imgW="660113" imgH="431613" progId="Equation.3">
                  <p:embed/>
                </p:oleObj>
              </mc:Choice>
              <mc:Fallback>
                <p:oleObj name="Equation" r:id="rId5" imgW="660113" imgH="431613" progId="Equation.3">
                  <p:embed/>
                  <p:pic>
                    <p:nvPicPr>
                      <p:cNvPr id="33798"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4267200"/>
                        <a:ext cx="14478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9" name="Object 6"/>
          <p:cNvGraphicFramePr>
            <a:graphicFrameLocks noChangeAspect="1"/>
          </p:cNvGraphicFramePr>
          <p:nvPr/>
        </p:nvGraphicFramePr>
        <p:xfrm>
          <a:off x="3200400" y="2895600"/>
          <a:ext cx="2076450" cy="889000"/>
        </p:xfrm>
        <a:graphic>
          <a:graphicData uri="http://schemas.openxmlformats.org/presentationml/2006/ole">
            <mc:AlternateContent xmlns:mc="http://schemas.openxmlformats.org/markup-compatibility/2006">
              <mc:Choice xmlns:v="urn:schemas-microsoft-com:vml" Requires="v">
                <p:oleObj spid="_x0000_s22800" name="Equation" r:id="rId7" imgW="1066800" imgH="457200" progId="Equation.3">
                  <p:embed/>
                </p:oleObj>
              </mc:Choice>
              <mc:Fallback>
                <p:oleObj name="Equation" r:id="rId7" imgW="1066800" imgH="457200" progId="Equation.3">
                  <p:embed/>
                  <p:pic>
                    <p:nvPicPr>
                      <p:cNvPr id="33799"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2895600"/>
                        <a:ext cx="207645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0" name="Object 7"/>
          <p:cNvGraphicFramePr>
            <a:graphicFrameLocks noChangeAspect="1"/>
          </p:cNvGraphicFramePr>
          <p:nvPr/>
        </p:nvGraphicFramePr>
        <p:xfrm>
          <a:off x="3200400" y="4256088"/>
          <a:ext cx="2590800" cy="993775"/>
        </p:xfrm>
        <a:graphic>
          <a:graphicData uri="http://schemas.openxmlformats.org/presentationml/2006/ole">
            <mc:AlternateContent xmlns:mc="http://schemas.openxmlformats.org/markup-compatibility/2006">
              <mc:Choice xmlns:v="urn:schemas-microsoft-com:vml" Requires="v">
                <p:oleObj spid="_x0000_s22801" name="Equation" r:id="rId9" imgW="1193800" imgH="457200" progId="Equation.3">
                  <p:embed/>
                </p:oleObj>
              </mc:Choice>
              <mc:Fallback>
                <p:oleObj name="Equation" r:id="rId9" imgW="1193800" imgH="457200" progId="Equation.3">
                  <p:embed/>
                  <p:pic>
                    <p:nvPicPr>
                      <p:cNvPr id="3380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0400" y="4256088"/>
                        <a:ext cx="2590800"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441400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altLang="ko-KR" smtClean="0">
                <a:ea typeface="굴림" pitchFamily="50" charset="-128"/>
              </a:rPr>
              <a:t>2×2 Matrices</a:t>
            </a:r>
          </a:p>
        </p:txBody>
      </p:sp>
      <p:sp>
        <p:nvSpPr>
          <p:cNvPr id="34820" name="Rectangle 3"/>
          <p:cNvSpPr>
            <a:spLocks noGrp="1" noChangeArrowheads="1"/>
          </p:cNvSpPr>
          <p:nvPr>
            <p:ph type="body" idx="1"/>
          </p:nvPr>
        </p:nvSpPr>
        <p:spPr>
          <a:xfrm>
            <a:off x="435895" y="2002537"/>
            <a:ext cx="8272211" cy="4169664"/>
          </a:xfrm>
        </p:spPr>
        <p:txBody>
          <a:bodyPr/>
          <a:lstStyle/>
          <a:p>
            <a:pPr eaLnBrk="1" hangingPunct="1">
              <a:buFont typeface="Wingdings" panose="05000000000000000000" pitchFamily="2" charset="2"/>
              <a:buNone/>
            </a:pPr>
            <a:endParaRPr lang="ar-EG" altLang="ko-KR" sz="1600" dirty="0" smtClean="0">
              <a:solidFill>
                <a:srgbClr val="3366FF"/>
              </a:solidFill>
              <a:ea typeface="굴림" pitchFamily="50" charset="-128"/>
            </a:endParaRPr>
          </a:p>
          <a:p>
            <a:pPr eaLnBrk="1" hangingPunct="1">
              <a:buFont typeface="Wingdings" panose="05000000000000000000" pitchFamily="2" charset="2"/>
              <a:buNone/>
            </a:pPr>
            <a:endParaRPr lang="en-US" altLang="ko-KR" sz="1600" dirty="0" smtClean="0">
              <a:solidFill>
                <a:srgbClr val="3366FF"/>
              </a:solidFill>
              <a:ea typeface="굴림" pitchFamily="50" charset="-128"/>
            </a:endParaRPr>
          </a:p>
          <a:p>
            <a:r>
              <a:rPr lang="en-US" altLang="ko-KR" sz="1600" b="1" dirty="0">
                <a:ea typeface="굴림" pitchFamily="50" charset="-128"/>
              </a:rPr>
              <a:t>What types of transformations can be represented with a 2×2 matrix?</a:t>
            </a:r>
          </a:p>
          <a:p>
            <a:pPr>
              <a:buNone/>
            </a:pPr>
            <a:r>
              <a:rPr lang="en-US" altLang="ko-KR" sz="1600" dirty="0">
                <a:ea typeface="굴림" pitchFamily="50" charset="-128"/>
              </a:rPr>
              <a:t>	</a:t>
            </a:r>
            <a:r>
              <a:rPr lang="en-US" altLang="ko-KR" sz="1600" b="1" dirty="0">
                <a:solidFill>
                  <a:schemeClr val="accent2"/>
                </a:solidFill>
                <a:ea typeface="굴림" pitchFamily="50" charset="-128"/>
              </a:rPr>
              <a:t>2D Rotation</a:t>
            </a:r>
          </a:p>
          <a:p>
            <a:pPr eaLnBrk="1" hangingPunct="1">
              <a:buFont typeface="Wingdings" panose="05000000000000000000" pitchFamily="2" charset="2"/>
              <a:buNone/>
            </a:pPr>
            <a:endParaRPr lang="ar-EG" altLang="ko-KR" sz="1600" dirty="0" smtClean="0">
              <a:solidFill>
                <a:srgbClr val="3366FF"/>
              </a:solidFill>
              <a:ea typeface="굴림" pitchFamily="50" charset="-128"/>
            </a:endParaRPr>
          </a:p>
          <a:p>
            <a:pPr eaLnBrk="1" hangingPunct="1">
              <a:buFont typeface="Wingdings" panose="05000000000000000000" pitchFamily="2" charset="2"/>
              <a:buNone/>
            </a:pPr>
            <a:endParaRPr lang="en-US" altLang="ko-KR" sz="1600" dirty="0" smtClean="0">
              <a:solidFill>
                <a:srgbClr val="3366FF"/>
              </a:solidFill>
              <a:ea typeface="굴림" pitchFamily="50" charset="-128"/>
            </a:endParaRPr>
          </a:p>
          <a:p>
            <a:pPr eaLnBrk="1" hangingPunct="1">
              <a:buFont typeface="Wingdings" panose="05000000000000000000" pitchFamily="2" charset="2"/>
              <a:buNone/>
            </a:pPr>
            <a:r>
              <a:rPr lang="en-US" altLang="ko-KR" sz="1600" dirty="0" smtClean="0">
                <a:solidFill>
                  <a:srgbClr val="3366FF"/>
                </a:solidFill>
                <a:ea typeface="굴림" pitchFamily="50" charset="-128"/>
              </a:rPr>
              <a:t>	</a:t>
            </a:r>
            <a:r>
              <a:rPr lang="en-US" altLang="ko-KR" sz="1600" b="1" dirty="0" smtClean="0">
                <a:solidFill>
                  <a:schemeClr val="accent2"/>
                </a:solidFill>
                <a:ea typeface="굴림" pitchFamily="50" charset="-128"/>
              </a:rPr>
              <a:t>2D Shearing</a:t>
            </a:r>
            <a:endParaRPr lang="ar-EG" altLang="ko-KR" sz="1600" b="1" dirty="0" smtClean="0">
              <a:solidFill>
                <a:schemeClr val="accent2"/>
              </a:solidFill>
              <a:ea typeface="굴림" pitchFamily="50" charset="-128"/>
            </a:endParaRPr>
          </a:p>
          <a:p>
            <a:pPr eaLnBrk="1" hangingPunct="1">
              <a:buFont typeface="Wingdings" panose="05000000000000000000" pitchFamily="2" charset="2"/>
              <a:buNone/>
            </a:pPr>
            <a:endParaRPr lang="ar-EG" altLang="ko-KR" sz="2400" b="1" dirty="0">
              <a:solidFill>
                <a:schemeClr val="accent2"/>
              </a:solidFill>
              <a:ea typeface="굴림" pitchFamily="50" charset="-128"/>
            </a:endParaRPr>
          </a:p>
          <a:p>
            <a:pPr eaLnBrk="1" hangingPunct="1">
              <a:buFont typeface="Wingdings" panose="05000000000000000000" pitchFamily="2" charset="2"/>
              <a:buNone/>
            </a:pPr>
            <a:endParaRPr lang="ar-EG" altLang="ko-KR" sz="2400" b="1" dirty="0" smtClean="0">
              <a:solidFill>
                <a:schemeClr val="accent2"/>
              </a:solidFill>
              <a:ea typeface="굴림" pitchFamily="50" charset="-128"/>
            </a:endParaRPr>
          </a:p>
          <a:p>
            <a:pPr eaLnBrk="1" hangingPunct="1">
              <a:buFont typeface="Wingdings" panose="05000000000000000000" pitchFamily="2" charset="2"/>
              <a:buNone/>
            </a:pPr>
            <a:endParaRPr lang="ar-EG" altLang="ko-KR" sz="2400" b="1" dirty="0">
              <a:solidFill>
                <a:schemeClr val="accent2"/>
              </a:solidFill>
              <a:ea typeface="굴림" pitchFamily="50" charset="-128"/>
            </a:endParaRPr>
          </a:p>
          <a:p>
            <a:pPr eaLnBrk="1" hangingPunct="1">
              <a:buFont typeface="Wingdings" panose="05000000000000000000" pitchFamily="2" charset="2"/>
              <a:buNone/>
            </a:pPr>
            <a:endParaRPr lang="ar-EG" altLang="ko-KR" sz="2400" b="1" dirty="0" smtClean="0">
              <a:solidFill>
                <a:schemeClr val="accent2"/>
              </a:solidFill>
              <a:ea typeface="굴림" pitchFamily="50" charset="-128"/>
            </a:endParaRPr>
          </a:p>
          <a:p>
            <a:pPr eaLnBrk="1" hangingPunct="1">
              <a:buFont typeface="Wingdings" panose="05000000000000000000" pitchFamily="2" charset="2"/>
              <a:buNone/>
            </a:pPr>
            <a:endParaRPr lang="en-US" altLang="ko-KR" sz="2400" b="1" dirty="0" smtClean="0">
              <a:solidFill>
                <a:schemeClr val="accent2"/>
              </a:solidFill>
              <a:ea typeface="굴림" pitchFamily="50" charset="-128"/>
            </a:endParaRPr>
          </a:p>
        </p:txBody>
      </p:sp>
      <p:graphicFrame>
        <p:nvGraphicFramePr>
          <p:cNvPr id="34821" name="Object 4"/>
          <p:cNvGraphicFramePr>
            <a:graphicFrameLocks noChangeAspect="1"/>
          </p:cNvGraphicFramePr>
          <p:nvPr/>
        </p:nvGraphicFramePr>
        <p:xfrm>
          <a:off x="4648200" y="2895600"/>
          <a:ext cx="3111500" cy="860425"/>
        </p:xfrm>
        <a:graphic>
          <a:graphicData uri="http://schemas.openxmlformats.org/presentationml/2006/ole">
            <mc:AlternateContent xmlns:mc="http://schemas.openxmlformats.org/markup-compatibility/2006">
              <mc:Choice xmlns:v="urn:schemas-microsoft-com:vml" Requires="v">
                <p:oleObj spid="_x0000_s23822" name="Equation" r:id="rId3" imgW="1651000" imgH="457200" progId="Equation.3">
                  <p:embed/>
                </p:oleObj>
              </mc:Choice>
              <mc:Fallback>
                <p:oleObj name="Equation" r:id="rId3" imgW="1651000" imgH="457200" progId="Equation.3">
                  <p:embed/>
                  <p:pic>
                    <p:nvPicPr>
                      <p:cNvPr id="3482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895600"/>
                        <a:ext cx="3111500"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2" name="Object 5"/>
          <p:cNvGraphicFramePr>
            <a:graphicFrameLocks noChangeAspect="1"/>
          </p:cNvGraphicFramePr>
          <p:nvPr/>
        </p:nvGraphicFramePr>
        <p:xfrm>
          <a:off x="4648200" y="4191000"/>
          <a:ext cx="2273300" cy="862013"/>
        </p:xfrm>
        <a:graphic>
          <a:graphicData uri="http://schemas.openxmlformats.org/presentationml/2006/ole">
            <mc:AlternateContent xmlns:mc="http://schemas.openxmlformats.org/markup-compatibility/2006">
              <mc:Choice xmlns:v="urn:schemas-microsoft-com:vml" Requires="v">
                <p:oleObj spid="_x0000_s23823" name="Equation" r:id="rId5" imgW="1206500" imgH="457200" progId="Equation.3">
                  <p:embed/>
                </p:oleObj>
              </mc:Choice>
              <mc:Fallback>
                <p:oleObj name="Equation" r:id="rId5" imgW="1206500" imgH="457200" progId="Equation.3">
                  <p:embed/>
                  <p:pic>
                    <p:nvPicPr>
                      <p:cNvPr id="34822"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4191000"/>
                        <a:ext cx="2273300"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3" name="Object 6"/>
          <p:cNvGraphicFramePr>
            <a:graphicFrameLocks noChangeAspect="1"/>
          </p:cNvGraphicFramePr>
          <p:nvPr/>
        </p:nvGraphicFramePr>
        <p:xfrm>
          <a:off x="1371600" y="2895600"/>
          <a:ext cx="2971800" cy="877888"/>
        </p:xfrm>
        <a:graphic>
          <a:graphicData uri="http://schemas.openxmlformats.org/presentationml/2006/ole">
            <mc:AlternateContent xmlns:mc="http://schemas.openxmlformats.org/markup-compatibility/2006">
              <mc:Choice xmlns:v="urn:schemas-microsoft-com:vml" Requires="v">
                <p:oleObj spid="_x0000_s23824" name="Equation" r:id="rId7" imgW="1459866" imgH="431613" progId="Equation.3">
                  <p:embed/>
                </p:oleObj>
              </mc:Choice>
              <mc:Fallback>
                <p:oleObj name="Equation" r:id="rId7" imgW="1459866" imgH="431613" progId="Equation.3">
                  <p:embed/>
                  <p:pic>
                    <p:nvPicPr>
                      <p:cNvPr id="34823"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2895600"/>
                        <a:ext cx="2971800" cy="877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4" name="Object 7"/>
          <p:cNvGraphicFramePr>
            <a:graphicFrameLocks noChangeAspect="1"/>
          </p:cNvGraphicFramePr>
          <p:nvPr/>
        </p:nvGraphicFramePr>
        <p:xfrm>
          <a:off x="1371600" y="4191000"/>
          <a:ext cx="1828800" cy="828675"/>
        </p:xfrm>
        <a:graphic>
          <a:graphicData uri="http://schemas.openxmlformats.org/presentationml/2006/ole">
            <mc:AlternateContent xmlns:mc="http://schemas.openxmlformats.org/markup-compatibility/2006">
              <mc:Choice xmlns:v="urn:schemas-microsoft-com:vml" Requires="v">
                <p:oleObj spid="_x0000_s23825" name="Equation" r:id="rId9" imgW="952087" imgH="431613" progId="Equation.3">
                  <p:embed/>
                </p:oleObj>
              </mc:Choice>
              <mc:Fallback>
                <p:oleObj name="Equation" r:id="rId9" imgW="952087" imgH="431613" progId="Equation.3">
                  <p:embed/>
                  <p:pic>
                    <p:nvPicPr>
                      <p:cNvPr id="34824"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4191000"/>
                        <a:ext cx="1828800"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709434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altLang="ko-KR" smtClean="0">
                <a:ea typeface="굴림" pitchFamily="50" charset="-128"/>
              </a:rPr>
              <a:t>2×2 Matrices</a:t>
            </a:r>
          </a:p>
        </p:txBody>
      </p:sp>
      <p:sp>
        <p:nvSpPr>
          <p:cNvPr id="35844" name="Rectangle 3"/>
          <p:cNvSpPr>
            <a:spLocks noGrp="1" noChangeArrowheads="1"/>
          </p:cNvSpPr>
          <p:nvPr>
            <p:ph type="body" idx="1"/>
          </p:nvPr>
        </p:nvSpPr>
        <p:spPr/>
        <p:txBody>
          <a:bodyPr/>
          <a:lstStyle/>
          <a:p>
            <a:pPr eaLnBrk="1" hangingPunct="1"/>
            <a:r>
              <a:rPr lang="en-US" altLang="ko-KR" sz="1600" b="1" dirty="0" smtClean="0">
                <a:ea typeface="굴림" pitchFamily="50" charset="-128"/>
              </a:rPr>
              <a:t>What types of transformations can be represented with a 2×2 matrix?</a:t>
            </a:r>
          </a:p>
          <a:p>
            <a:pPr eaLnBrk="1" hangingPunct="1">
              <a:buFont typeface="Wingdings" panose="05000000000000000000" pitchFamily="2" charset="2"/>
              <a:buNone/>
            </a:pPr>
            <a:r>
              <a:rPr lang="en-US" altLang="ko-KR" sz="1600" dirty="0" smtClean="0">
                <a:ea typeface="굴림" pitchFamily="50" charset="-128"/>
              </a:rPr>
              <a:t>	</a:t>
            </a:r>
            <a:r>
              <a:rPr lang="en-US" altLang="ko-KR" sz="1600" b="1" dirty="0" smtClean="0">
                <a:solidFill>
                  <a:schemeClr val="accent2"/>
                </a:solidFill>
                <a:ea typeface="굴림" pitchFamily="50" charset="-128"/>
              </a:rPr>
              <a:t>2D Mirror over Y axis</a:t>
            </a:r>
          </a:p>
          <a:p>
            <a:pPr eaLnBrk="1" hangingPunct="1">
              <a:buFont typeface="Wingdings" panose="05000000000000000000" pitchFamily="2" charset="2"/>
              <a:buNone/>
            </a:pPr>
            <a:endParaRPr lang="en-US" altLang="ko-KR" sz="1600" b="1" dirty="0" smtClean="0">
              <a:solidFill>
                <a:schemeClr val="accent2"/>
              </a:solidFill>
              <a:ea typeface="굴림" pitchFamily="50" charset="-128"/>
            </a:endParaRPr>
          </a:p>
          <a:p>
            <a:pPr eaLnBrk="1" hangingPunct="1">
              <a:buFont typeface="Wingdings" panose="05000000000000000000" pitchFamily="2" charset="2"/>
              <a:buNone/>
            </a:pPr>
            <a:endParaRPr lang="ar-EG" altLang="ko-KR" sz="1600" dirty="0" smtClean="0">
              <a:solidFill>
                <a:srgbClr val="3366FF"/>
              </a:solidFill>
              <a:ea typeface="굴림" pitchFamily="50" charset="-128"/>
            </a:endParaRPr>
          </a:p>
          <a:p>
            <a:pPr eaLnBrk="1" hangingPunct="1">
              <a:buFont typeface="Wingdings" panose="05000000000000000000" pitchFamily="2" charset="2"/>
              <a:buNone/>
            </a:pPr>
            <a:endParaRPr lang="en-US" altLang="ko-KR" sz="1600" dirty="0" smtClean="0">
              <a:solidFill>
                <a:srgbClr val="3366FF"/>
              </a:solidFill>
              <a:ea typeface="굴림" pitchFamily="50" charset="-128"/>
            </a:endParaRPr>
          </a:p>
          <a:p>
            <a:pPr eaLnBrk="1" hangingPunct="1">
              <a:buFont typeface="Wingdings" panose="05000000000000000000" pitchFamily="2" charset="2"/>
              <a:buNone/>
            </a:pPr>
            <a:r>
              <a:rPr lang="en-US" altLang="ko-KR" sz="1600" dirty="0" smtClean="0">
                <a:solidFill>
                  <a:srgbClr val="3366FF"/>
                </a:solidFill>
                <a:ea typeface="굴림" pitchFamily="50" charset="-128"/>
              </a:rPr>
              <a:t>	</a:t>
            </a:r>
            <a:r>
              <a:rPr lang="en-US" altLang="ko-KR" sz="1600" b="1" dirty="0" smtClean="0">
                <a:solidFill>
                  <a:schemeClr val="accent2"/>
                </a:solidFill>
                <a:ea typeface="굴림" pitchFamily="50" charset="-128"/>
              </a:rPr>
              <a:t>2D Mirror over (0,0)</a:t>
            </a:r>
            <a:endParaRPr lang="ar-EG" altLang="ko-KR" sz="1600" b="1" dirty="0" smtClean="0">
              <a:solidFill>
                <a:schemeClr val="accent2"/>
              </a:solidFill>
              <a:ea typeface="굴림" pitchFamily="50" charset="-128"/>
            </a:endParaRPr>
          </a:p>
          <a:p>
            <a:pPr eaLnBrk="1" hangingPunct="1">
              <a:buFont typeface="Wingdings" panose="05000000000000000000" pitchFamily="2" charset="2"/>
              <a:buNone/>
            </a:pPr>
            <a:endParaRPr lang="ar-EG" altLang="ko-KR" sz="2400" b="1" dirty="0">
              <a:solidFill>
                <a:schemeClr val="accent2"/>
              </a:solidFill>
              <a:ea typeface="굴림" pitchFamily="50" charset="-128"/>
            </a:endParaRPr>
          </a:p>
          <a:p>
            <a:pPr eaLnBrk="1" hangingPunct="1">
              <a:buFont typeface="Wingdings" panose="05000000000000000000" pitchFamily="2" charset="2"/>
              <a:buNone/>
            </a:pPr>
            <a:endParaRPr lang="ar-EG" altLang="ko-KR" sz="2400" b="1" dirty="0" smtClean="0">
              <a:solidFill>
                <a:schemeClr val="accent2"/>
              </a:solidFill>
              <a:ea typeface="굴림" pitchFamily="50" charset="-128"/>
            </a:endParaRPr>
          </a:p>
          <a:p>
            <a:pPr eaLnBrk="1" hangingPunct="1">
              <a:buFont typeface="Wingdings" panose="05000000000000000000" pitchFamily="2" charset="2"/>
              <a:buNone/>
            </a:pPr>
            <a:endParaRPr lang="ar-EG" altLang="ko-KR" sz="2400" b="1" dirty="0">
              <a:solidFill>
                <a:schemeClr val="accent2"/>
              </a:solidFill>
              <a:ea typeface="굴림" pitchFamily="50" charset="-128"/>
            </a:endParaRPr>
          </a:p>
          <a:p>
            <a:pPr eaLnBrk="1" hangingPunct="1">
              <a:buFont typeface="Wingdings" panose="05000000000000000000" pitchFamily="2" charset="2"/>
              <a:buNone/>
            </a:pPr>
            <a:endParaRPr lang="en-US" altLang="ko-KR" sz="2400" b="1" dirty="0" smtClean="0">
              <a:solidFill>
                <a:schemeClr val="accent2"/>
              </a:solidFill>
              <a:ea typeface="굴림" pitchFamily="50" charset="-128"/>
            </a:endParaRPr>
          </a:p>
        </p:txBody>
      </p:sp>
      <p:graphicFrame>
        <p:nvGraphicFramePr>
          <p:cNvPr id="35845" name="Object 4"/>
          <p:cNvGraphicFramePr>
            <a:graphicFrameLocks noChangeAspect="1"/>
          </p:cNvGraphicFramePr>
          <p:nvPr/>
        </p:nvGraphicFramePr>
        <p:xfrm>
          <a:off x="1371600" y="2895600"/>
          <a:ext cx="990600" cy="885825"/>
        </p:xfrm>
        <a:graphic>
          <a:graphicData uri="http://schemas.openxmlformats.org/presentationml/2006/ole">
            <mc:AlternateContent xmlns:mc="http://schemas.openxmlformats.org/markup-compatibility/2006">
              <mc:Choice xmlns:v="urn:schemas-microsoft-com:vml" Requires="v">
                <p:oleObj spid="_x0000_s24846" name="Equation" r:id="rId3" imgW="482391" imgH="431613" progId="Equation.3">
                  <p:embed/>
                </p:oleObj>
              </mc:Choice>
              <mc:Fallback>
                <p:oleObj name="Equation" r:id="rId3" imgW="482391" imgH="431613" progId="Equation.3">
                  <p:embed/>
                  <p:pic>
                    <p:nvPicPr>
                      <p:cNvPr id="3584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895600"/>
                        <a:ext cx="990600"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6" name="Object 5"/>
          <p:cNvGraphicFramePr>
            <a:graphicFrameLocks noChangeAspect="1"/>
          </p:cNvGraphicFramePr>
          <p:nvPr/>
        </p:nvGraphicFramePr>
        <p:xfrm>
          <a:off x="1371600" y="4191000"/>
          <a:ext cx="990600" cy="863600"/>
        </p:xfrm>
        <a:graphic>
          <a:graphicData uri="http://schemas.openxmlformats.org/presentationml/2006/ole">
            <mc:AlternateContent xmlns:mc="http://schemas.openxmlformats.org/markup-compatibility/2006">
              <mc:Choice xmlns:v="urn:schemas-microsoft-com:vml" Requires="v">
                <p:oleObj spid="_x0000_s24847" name="Equation" r:id="rId5" imgW="495085" imgH="431613" progId="Equation.3">
                  <p:embed/>
                </p:oleObj>
              </mc:Choice>
              <mc:Fallback>
                <p:oleObj name="Equation" r:id="rId5" imgW="495085" imgH="431613" progId="Equation.3">
                  <p:embed/>
                  <p:pic>
                    <p:nvPicPr>
                      <p:cNvPr id="3584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4191000"/>
                        <a:ext cx="9906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7" name="Object 6"/>
          <p:cNvGraphicFramePr>
            <a:graphicFrameLocks noChangeAspect="1"/>
          </p:cNvGraphicFramePr>
          <p:nvPr/>
        </p:nvGraphicFramePr>
        <p:xfrm>
          <a:off x="3962400" y="2895600"/>
          <a:ext cx="2362200" cy="912813"/>
        </p:xfrm>
        <a:graphic>
          <a:graphicData uri="http://schemas.openxmlformats.org/presentationml/2006/ole">
            <mc:AlternateContent xmlns:mc="http://schemas.openxmlformats.org/markup-compatibility/2006">
              <mc:Choice xmlns:v="urn:schemas-microsoft-com:vml" Requires="v">
                <p:oleObj spid="_x0000_s24848" name="Equation" r:id="rId7" imgW="1181100" imgH="457200" progId="Equation.3">
                  <p:embed/>
                </p:oleObj>
              </mc:Choice>
              <mc:Fallback>
                <p:oleObj name="Equation" r:id="rId7" imgW="1181100" imgH="457200" progId="Equation.3">
                  <p:embed/>
                  <p:pic>
                    <p:nvPicPr>
                      <p:cNvPr id="35847"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2895600"/>
                        <a:ext cx="2362200" cy="91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8" name="Object 7"/>
          <p:cNvGraphicFramePr>
            <a:graphicFrameLocks noChangeAspect="1"/>
          </p:cNvGraphicFramePr>
          <p:nvPr/>
        </p:nvGraphicFramePr>
        <p:xfrm>
          <a:off x="3962400" y="4191000"/>
          <a:ext cx="2362200" cy="912813"/>
        </p:xfrm>
        <a:graphic>
          <a:graphicData uri="http://schemas.openxmlformats.org/presentationml/2006/ole">
            <mc:AlternateContent xmlns:mc="http://schemas.openxmlformats.org/markup-compatibility/2006">
              <mc:Choice xmlns:v="urn:schemas-microsoft-com:vml" Requires="v">
                <p:oleObj spid="_x0000_s24849" name="Equation" r:id="rId9" imgW="1181100" imgH="457200" progId="Equation.3">
                  <p:embed/>
                </p:oleObj>
              </mc:Choice>
              <mc:Fallback>
                <p:oleObj name="Equation" r:id="rId9" imgW="1181100" imgH="457200" progId="Equation.3">
                  <p:embed/>
                  <p:pic>
                    <p:nvPicPr>
                      <p:cNvPr id="35848"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2400" y="4191000"/>
                        <a:ext cx="2362200" cy="91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777429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US" altLang="ko-KR" smtClean="0">
                <a:ea typeface="굴림" pitchFamily="50" charset="-128"/>
              </a:rPr>
              <a:t>2×2 Matrices</a:t>
            </a:r>
          </a:p>
        </p:txBody>
      </p:sp>
      <p:sp>
        <p:nvSpPr>
          <p:cNvPr id="36868" name="Rectangle 3"/>
          <p:cNvSpPr>
            <a:spLocks noGrp="1" noChangeArrowheads="1"/>
          </p:cNvSpPr>
          <p:nvPr>
            <p:ph type="body" idx="1"/>
          </p:nvPr>
        </p:nvSpPr>
        <p:spPr/>
        <p:txBody>
          <a:bodyPr/>
          <a:lstStyle/>
          <a:p>
            <a:pPr eaLnBrk="1" hangingPunct="1"/>
            <a:r>
              <a:rPr lang="en-US" altLang="ko-KR" sz="1600" b="1" dirty="0" smtClean="0">
                <a:ea typeface="굴림" pitchFamily="50" charset="-128"/>
              </a:rPr>
              <a:t>What types of transformations can be represented with a 2×2 matrix?</a:t>
            </a:r>
          </a:p>
          <a:p>
            <a:pPr eaLnBrk="1" hangingPunct="1">
              <a:buFont typeface="Wingdings" panose="05000000000000000000" pitchFamily="2" charset="2"/>
              <a:buNone/>
            </a:pPr>
            <a:r>
              <a:rPr lang="en-US" altLang="ko-KR" dirty="0" smtClean="0">
                <a:solidFill>
                  <a:srgbClr val="0000FF"/>
                </a:solidFill>
                <a:ea typeface="굴림" pitchFamily="50" charset="-128"/>
              </a:rPr>
              <a:t>	</a:t>
            </a:r>
            <a:r>
              <a:rPr lang="en-US" altLang="ko-KR" sz="2400" b="1" dirty="0" smtClean="0">
                <a:solidFill>
                  <a:schemeClr val="accent2"/>
                </a:solidFill>
                <a:ea typeface="굴림" pitchFamily="50" charset="-128"/>
              </a:rPr>
              <a:t>2D Translation</a:t>
            </a:r>
            <a:endParaRPr lang="ar-EG" altLang="ko-KR" sz="2400" b="1" dirty="0" smtClean="0">
              <a:solidFill>
                <a:schemeClr val="accent2"/>
              </a:solidFill>
              <a:ea typeface="굴림" pitchFamily="50" charset="-128"/>
            </a:endParaRPr>
          </a:p>
          <a:p>
            <a:pPr eaLnBrk="1" hangingPunct="1">
              <a:buFont typeface="Wingdings" panose="05000000000000000000" pitchFamily="2" charset="2"/>
              <a:buNone/>
            </a:pPr>
            <a:endParaRPr lang="ar-EG" altLang="ko-KR" sz="2400" b="1" dirty="0">
              <a:solidFill>
                <a:schemeClr val="accent2"/>
              </a:solidFill>
              <a:ea typeface="굴림" pitchFamily="50" charset="-128"/>
            </a:endParaRPr>
          </a:p>
          <a:p>
            <a:pPr eaLnBrk="1" hangingPunct="1">
              <a:buFont typeface="Wingdings" panose="05000000000000000000" pitchFamily="2" charset="2"/>
              <a:buNone/>
            </a:pPr>
            <a:endParaRPr lang="ar-EG" altLang="ko-KR" sz="2400" b="1" dirty="0" smtClean="0">
              <a:solidFill>
                <a:schemeClr val="accent2"/>
              </a:solidFill>
              <a:ea typeface="굴림" pitchFamily="50" charset="-128"/>
            </a:endParaRPr>
          </a:p>
          <a:p>
            <a:pPr eaLnBrk="1" hangingPunct="1">
              <a:buFont typeface="Wingdings" panose="05000000000000000000" pitchFamily="2" charset="2"/>
              <a:buNone/>
            </a:pPr>
            <a:endParaRPr lang="ar-EG" altLang="ko-KR" sz="2400" b="1" dirty="0">
              <a:solidFill>
                <a:schemeClr val="accent2"/>
              </a:solidFill>
              <a:ea typeface="굴림" pitchFamily="50" charset="-128"/>
            </a:endParaRPr>
          </a:p>
          <a:p>
            <a:pPr eaLnBrk="1" hangingPunct="1">
              <a:buFont typeface="Wingdings" panose="05000000000000000000" pitchFamily="2" charset="2"/>
              <a:buNone/>
            </a:pPr>
            <a:endParaRPr lang="ar-EG" altLang="ko-KR" sz="2400" b="1" dirty="0" smtClean="0">
              <a:solidFill>
                <a:schemeClr val="accent2"/>
              </a:solidFill>
              <a:ea typeface="굴림" pitchFamily="50" charset="-128"/>
            </a:endParaRPr>
          </a:p>
          <a:p>
            <a:pPr eaLnBrk="1" hangingPunct="1">
              <a:buFont typeface="Wingdings" panose="05000000000000000000" pitchFamily="2" charset="2"/>
              <a:buNone/>
            </a:pPr>
            <a:endParaRPr lang="ar-EG" altLang="ko-KR" sz="2400" b="1" dirty="0">
              <a:solidFill>
                <a:schemeClr val="accent2"/>
              </a:solidFill>
              <a:ea typeface="굴림" pitchFamily="50" charset="-128"/>
            </a:endParaRPr>
          </a:p>
          <a:p>
            <a:pPr eaLnBrk="1" hangingPunct="1">
              <a:buFont typeface="Wingdings" panose="05000000000000000000" pitchFamily="2" charset="2"/>
              <a:buNone/>
            </a:pPr>
            <a:endParaRPr lang="en-US" altLang="ko-KR" sz="2400" b="1" dirty="0" smtClean="0">
              <a:solidFill>
                <a:schemeClr val="accent2"/>
              </a:solidFill>
              <a:ea typeface="굴림" pitchFamily="50" charset="-128"/>
            </a:endParaRPr>
          </a:p>
        </p:txBody>
      </p:sp>
      <p:grpSp>
        <p:nvGrpSpPr>
          <p:cNvPr id="36869" name="Group 4"/>
          <p:cNvGrpSpPr>
            <a:grpSpLocks/>
          </p:cNvGrpSpPr>
          <p:nvPr/>
        </p:nvGrpSpPr>
        <p:grpSpPr bwMode="auto">
          <a:xfrm>
            <a:off x="1447800" y="2895600"/>
            <a:ext cx="1524000" cy="990600"/>
            <a:chOff x="1152" y="2112"/>
            <a:chExt cx="783" cy="476"/>
          </a:xfrm>
        </p:grpSpPr>
        <p:graphicFrame>
          <p:nvGraphicFramePr>
            <p:cNvPr id="36872" name="Object 5"/>
            <p:cNvGraphicFramePr>
              <a:graphicFrameLocks noChangeAspect="1"/>
            </p:cNvGraphicFramePr>
            <p:nvPr/>
          </p:nvGraphicFramePr>
          <p:xfrm>
            <a:off x="1152" y="2112"/>
            <a:ext cx="783" cy="207"/>
          </p:xfrm>
          <a:graphic>
            <a:graphicData uri="http://schemas.openxmlformats.org/presentationml/2006/ole">
              <mc:AlternateContent xmlns:mc="http://schemas.openxmlformats.org/markup-compatibility/2006">
                <mc:Choice xmlns:v="urn:schemas-microsoft-com:vml" Requires="v">
                  <p:oleObj spid="_x0000_s25736" name="Equation" r:id="rId3" imgW="672516" imgH="177646" progId="Equation.3">
                    <p:embed/>
                  </p:oleObj>
                </mc:Choice>
                <mc:Fallback>
                  <p:oleObj name="Equation" r:id="rId3" imgW="672516" imgH="177646" progId="Equation.3">
                    <p:embed/>
                    <p:pic>
                      <p:nvPicPr>
                        <p:cNvPr id="3687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2112"/>
                          <a:ext cx="783"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3" name="Object 6"/>
            <p:cNvGraphicFramePr>
              <a:graphicFrameLocks noChangeAspect="1"/>
            </p:cNvGraphicFramePr>
            <p:nvPr/>
          </p:nvGraphicFramePr>
          <p:xfrm>
            <a:off x="1152" y="2352"/>
            <a:ext cx="768" cy="236"/>
          </p:xfrm>
          <a:graphic>
            <a:graphicData uri="http://schemas.openxmlformats.org/presentationml/2006/ole">
              <mc:AlternateContent xmlns:mc="http://schemas.openxmlformats.org/markup-compatibility/2006">
                <mc:Choice xmlns:v="urn:schemas-microsoft-com:vml" Requires="v">
                  <p:oleObj spid="_x0000_s25737" name="Equation" r:id="rId5" imgW="660113" imgH="203112" progId="Equation.3">
                    <p:embed/>
                  </p:oleObj>
                </mc:Choice>
                <mc:Fallback>
                  <p:oleObj name="Equation" r:id="rId5" imgW="660113" imgH="203112" progId="Equation.3">
                    <p:embed/>
                    <p:pic>
                      <p:nvPicPr>
                        <p:cNvPr id="36873"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2352"/>
                          <a:ext cx="768"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6870" name="Text Box 7"/>
          <p:cNvSpPr txBox="1">
            <a:spLocks noChangeArrowheads="1"/>
          </p:cNvSpPr>
          <p:nvPr/>
        </p:nvSpPr>
        <p:spPr bwMode="auto">
          <a:xfrm>
            <a:off x="4800600" y="3276600"/>
            <a:ext cx="82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r>
              <a:rPr lang="en-US" altLang="ko-KR" sz="2400">
                <a:latin typeface="Times New Roman" panose="02020603050405020304" pitchFamily="18" charset="0"/>
              </a:rPr>
              <a:t>NO!!</a:t>
            </a:r>
          </a:p>
        </p:txBody>
      </p:sp>
      <p:sp>
        <p:nvSpPr>
          <p:cNvPr id="36871" name="Text Box 8"/>
          <p:cNvSpPr txBox="1">
            <a:spLocks noChangeArrowheads="1"/>
          </p:cNvSpPr>
          <p:nvPr/>
        </p:nvSpPr>
        <p:spPr bwMode="auto">
          <a:xfrm>
            <a:off x="1874838" y="4494213"/>
            <a:ext cx="5392737" cy="847725"/>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hangingPunct="1">
              <a:spcBef>
                <a:spcPct val="0"/>
              </a:spcBef>
              <a:buClrTx/>
              <a:buSzTx/>
              <a:buFontTx/>
              <a:buNone/>
            </a:pPr>
            <a:r>
              <a:rPr lang="en-US" altLang="ko-KR" sz="2400" b="1">
                <a:solidFill>
                  <a:schemeClr val="accent2"/>
                </a:solidFill>
              </a:rPr>
              <a:t>Only </a:t>
            </a:r>
            <a:r>
              <a:rPr lang="en-US" altLang="ko-KR" sz="2400" b="1" u="sng">
                <a:solidFill>
                  <a:schemeClr val="accent2"/>
                </a:solidFill>
              </a:rPr>
              <a:t>linear 2D transformations</a:t>
            </a:r>
          </a:p>
          <a:p>
            <a:pPr algn="ctr" eaLnBrk="1" hangingPunct="1">
              <a:spcBef>
                <a:spcPct val="0"/>
              </a:spcBef>
              <a:buClrTx/>
              <a:buSzTx/>
              <a:buFontTx/>
              <a:buNone/>
            </a:pPr>
            <a:r>
              <a:rPr lang="en-US" altLang="ko-KR" sz="2400" b="1">
                <a:solidFill>
                  <a:schemeClr val="accent2"/>
                </a:solidFill>
              </a:rPr>
              <a:t>can be Represented with 2x2 matrix</a:t>
            </a:r>
          </a:p>
        </p:txBody>
      </p:sp>
    </p:spTree>
    <p:extLst>
      <p:ext uri="{BB962C8B-B14F-4D97-AF65-F5344CB8AC3E}">
        <p14:creationId xmlns:p14="http://schemas.microsoft.com/office/powerpoint/2010/main" val="36066970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altLang="ko-KR" smtClean="0">
                <a:ea typeface="굴림" pitchFamily="50" charset="-128"/>
              </a:rPr>
              <a:t>2D Translation</a:t>
            </a:r>
          </a:p>
        </p:txBody>
      </p:sp>
      <p:sp>
        <p:nvSpPr>
          <p:cNvPr id="37892" name="Rectangle 3"/>
          <p:cNvSpPr>
            <a:spLocks noGrp="1" noChangeArrowheads="1"/>
          </p:cNvSpPr>
          <p:nvPr>
            <p:ph type="body" idx="1"/>
          </p:nvPr>
        </p:nvSpPr>
        <p:spPr/>
        <p:txBody>
          <a:bodyPr/>
          <a:lstStyle/>
          <a:p>
            <a:pPr eaLnBrk="1" hangingPunct="1"/>
            <a:r>
              <a:rPr lang="en-US" altLang="ko-KR" sz="1600" b="1" dirty="0" smtClean="0">
                <a:ea typeface="굴림" pitchFamily="50" charset="-128"/>
              </a:rPr>
              <a:t>2D translation can be represented by a 3×3 matrix</a:t>
            </a:r>
          </a:p>
          <a:p>
            <a:pPr lvl="1" eaLnBrk="1" hangingPunct="1"/>
            <a:r>
              <a:rPr lang="en-US" altLang="ko-KR" sz="1600" dirty="0" smtClean="0">
                <a:ea typeface="굴림" pitchFamily="50" charset="-128"/>
              </a:rPr>
              <a:t>Point represented with </a:t>
            </a:r>
            <a:r>
              <a:rPr lang="en-US" altLang="ko-KR" sz="1600" b="1" i="1" dirty="0" smtClean="0">
                <a:solidFill>
                  <a:srgbClr val="FF0000"/>
                </a:solidFill>
                <a:ea typeface="굴림" pitchFamily="50" charset="-128"/>
              </a:rPr>
              <a:t>homogeneous coordinates</a:t>
            </a:r>
            <a:endParaRPr lang="ar-EG" altLang="ko-KR" sz="1600" b="1" i="1" dirty="0" smtClean="0">
              <a:solidFill>
                <a:srgbClr val="FF0000"/>
              </a:solidFill>
              <a:ea typeface="굴림" pitchFamily="50" charset="-128"/>
            </a:endParaRPr>
          </a:p>
          <a:p>
            <a:pPr lvl="1" eaLnBrk="1" hangingPunct="1"/>
            <a:endParaRPr lang="ar-EG" altLang="ko-KR" dirty="0">
              <a:ea typeface="굴림" pitchFamily="50" charset="-128"/>
            </a:endParaRPr>
          </a:p>
          <a:p>
            <a:pPr lvl="1" eaLnBrk="1" hangingPunct="1"/>
            <a:endParaRPr lang="ar-EG" altLang="ko-KR" dirty="0" smtClean="0">
              <a:ea typeface="굴림" pitchFamily="50" charset="-128"/>
            </a:endParaRPr>
          </a:p>
          <a:p>
            <a:pPr lvl="1" eaLnBrk="1" hangingPunct="1"/>
            <a:endParaRPr lang="ar-EG" altLang="ko-KR" dirty="0">
              <a:ea typeface="굴림" pitchFamily="50" charset="-128"/>
            </a:endParaRPr>
          </a:p>
          <a:p>
            <a:pPr lvl="1" eaLnBrk="1" hangingPunct="1"/>
            <a:endParaRPr lang="ar-EG" altLang="ko-KR" dirty="0" smtClean="0">
              <a:ea typeface="굴림" pitchFamily="50" charset="-128"/>
            </a:endParaRPr>
          </a:p>
          <a:p>
            <a:pPr lvl="1" eaLnBrk="1" hangingPunct="1"/>
            <a:endParaRPr lang="ar-EG" altLang="ko-KR" dirty="0">
              <a:ea typeface="굴림" pitchFamily="50" charset="-128"/>
            </a:endParaRPr>
          </a:p>
          <a:p>
            <a:pPr lvl="1" eaLnBrk="1" hangingPunct="1"/>
            <a:endParaRPr lang="ar-EG" altLang="ko-KR" dirty="0" smtClean="0">
              <a:ea typeface="굴림" pitchFamily="50" charset="-128"/>
            </a:endParaRPr>
          </a:p>
          <a:p>
            <a:pPr lvl="1" eaLnBrk="1" hangingPunct="1"/>
            <a:endParaRPr lang="ar-EG" altLang="ko-KR" dirty="0">
              <a:ea typeface="굴림" pitchFamily="50" charset="-128"/>
            </a:endParaRPr>
          </a:p>
          <a:p>
            <a:pPr lvl="1" eaLnBrk="1" hangingPunct="1"/>
            <a:endParaRPr lang="ar-EG" altLang="ko-KR" dirty="0" smtClean="0">
              <a:ea typeface="굴림" pitchFamily="50" charset="-128"/>
            </a:endParaRPr>
          </a:p>
          <a:p>
            <a:pPr lvl="1" eaLnBrk="1" hangingPunct="1"/>
            <a:endParaRPr lang="ar-EG" altLang="ko-KR" dirty="0">
              <a:ea typeface="굴림" pitchFamily="50" charset="-128"/>
            </a:endParaRPr>
          </a:p>
          <a:p>
            <a:pPr lvl="1" eaLnBrk="1" hangingPunct="1"/>
            <a:endParaRPr lang="en-US" altLang="ko-KR" dirty="0" smtClean="0">
              <a:ea typeface="굴림" pitchFamily="50" charset="-128"/>
            </a:endParaRPr>
          </a:p>
        </p:txBody>
      </p:sp>
      <p:grpSp>
        <p:nvGrpSpPr>
          <p:cNvPr id="37893" name="Group 4"/>
          <p:cNvGrpSpPr>
            <a:grpSpLocks/>
          </p:cNvGrpSpPr>
          <p:nvPr/>
        </p:nvGrpSpPr>
        <p:grpSpPr bwMode="auto">
          <a:xfrm>
            <a:off x="1828800" y="3429000"/>
            <a:ext cx="1243013" cy="755650"/>
            <a:chOff x="1152" y="2112"/>
            <a:chExt cx="783" cy="476"/>
          </a:xfrm>
        </p:grpSpPr>
        <p:graphicFrame>
          <p:nvGraphicFramePr>
            <p:cNvPr id="37895" name="Object 5"/>
            <p:cNvGraphicFramePr>
              <a:graphicFrameLocks noChangeAspect="1"/>
            </p:cNvGraphicFramePr>
            <p:nvPr/>
          </p:nvGraphicFramePr>
          <p:xfrm>
            <a:off x="1152" y="2112"/>
            <a:ext cx="783" cy="207"/>
          </p:xfrm>
          <a:graphic>
            <a:graphicData uri="http://schemas.openxmlformats.org/presentationml/2006/ole">
              <mc:AlternateContent xmlns:mc="http://schemas.openxmlformats.org/markup-compatibility/2006">
                <mc:Choice xmlns:v="urn:schemas-microsoft-com:vml" Requires="v">
                  <p:oleObj spid="_x0000_s26830" name="Equation" r:id="rId3" imgW="672516" imgH="177646" progId="Equation.3">
                    <p:embed/>
                  </p:oleObj>
                </mc:Choice>
                <mc:Fallback>
                  <p:oleObj name="Equation" r:id="rId3" imgW="672516" imgH="177646" progId="Equation.3">
                    <p:embed/>
                    <p:pic>
                      <p:nvPicPr>
                        <p:cNvPr id="3789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2112"/>
                          <a:ext cx="783"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6" name="Object 6"/>
            <p:cNvGraphicFramePr>
              <a:graphicFrameLocks noChangeAspect="1"/>
            </p:cNvGraphicFramePr>
            <p:nvPr/>
          </p:nvGraphicFramePr>
          <p:xfrm>
            <a:off x="1152" y="2352"/>
            <a:ext cx="768" cy="236"/>
          </p:xfrm>
          <a:graphic>
            <a:graphicData uri="http://schemas.openxmlformats.org/presentationml/2006/ole">
              <mc:AlternateContent xmlns:mc="http://schemas.openxmlformats.org/markup-compatibility/2006">
                <mc:Choice xmlns:v="urn:schemas-microsoft-com:vml" Requires="v">
                  <p:oleObj spid="_x0000_s26831" name="Equation" r:id="rId5" imgW="660113" imgH="203112" progId="Equation.3">
                    <p:embed/>
                  </p:oleObj>
                </mc:Choice>
                <mc:Fallback>
                  <p:oleObj name="Equation" r:id="rId5" imgW="660113" imgH="203112" progId="Equation.3">
                    <p:embed/>
                    <p:pic>
                      <p:nvPicPr>
                        <p:cNvPr id="3789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2352"/>
                          <a:ext cx="768"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7894" name="Object 7"/>
          <p:cNvGraphicFramePr>
            <a:graphicFrameLocks noChangeAspect="1"/>
          </p:cNvGraphicFramePr>
          <p:nvPr/>
        </p:nvGraphicFramePr>
        <p:xfrm>
          <a:off x="4038600" y="3048000"/>
          <a:ext cx="2895600" cy="1558925"/>
        </p:xfrm>
        <a:graphic>
          <a:graphicData uri="http://schemas.openxmlformats.org/presentationml/2006/ole">
            <mc:AlternateContent xmlns:mc="http://schemas.openxmlformats.org/markup-compatibility/2006">
              <mc:Choice xmlns:v="urn:schemas-microsoft-com:vml" Requires="v">
                <p:oleObj spid="_x0000_s26832" name="Equation" r:id="rId7" imgW="1320227" imgH="710891" progId="Equation.3">
                  <p:embed/>
                </p:oleObj>
              </mc:Choice>
              <mc:Fallback>
                <p:oleObj name="Equation" r:id="rId7" imgW="1320227" imgH="710891" progId="Equation.3">
                  <p:embed/>
                  <p:pic>
                    <p:nvPicPr>
                      <p:cNvPr id="37894"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8600" y="3048000"/>
                        <a:ext cx="2895600" cy="155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34753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2D transformation</a:t>
            </a:r>
          </a:p>
        </p:txBody>
      </p:sp>
      <p:sp>
        <p:nvSpPr>
          <p:cNvPr id="3" name="Content Placeholder 2"/>
          <p:cNvSpPr>
            <a:spLocks noGrp="1"/>
          </p:cNvSpPr>
          <p:nvPr>
            <p:ph idx="1"/>
          </p:nvPr>
        </p:nvSpPr>
        <p:spPr/>
        <p:txBody>
          <a:bodyPr/>
          <a:lstStyle/>
          <a:p>
            <a:pPr algn="just" fontAlgn="base">
              <a:buFont typeface="Arial" panose="020B0604020202020204" pitchFamily="34" charset="0"/>
              <a:buChar char="•"/>
            </a:pPr>
            <a:r>
              <a:rPr lang="en-US" dirty="0">
                <a:solidFill>
                  <a:srgbClr val="000000"/>
                </a:solidFill>
                <a:latin typeface="+mj-lt"/>
              </a:rPr>
              <a:t> </a:t>
            </a:r>
            <a:r>
              <a:rPr lang="en-US" sz="1600" dirty="0">
                <a:solidFill>
                  <a:srgbClr val="000000"/>
                </a:solidFill>
                <a:latin typeface="+mj-lt"/>
              </a:rPr>
              <a:t>Basic transformation includes three transformations </a:t>
            </a:r>
            <a:r>
              <a:rPr lang="en-US" sz="1600" b="1" dirty="0">
                <a:solidFill>
                  <a:srgbClr val="FF0000"/>
                </a:solidFill>
                <a:latin typeface="+mj-lt"/>
              </a:rPr>
              <a:t>Translation</a:t>
            </a:r>
            <a:r>
              <a:rPr lang="en-US" sz="1600" dirty="0">
                <a:solidFill>
                  <a:srgbClr val="FF0000"/>
                </a:solidFill>
                <a:latin typeface="+mj-lt"/>
              </a:rPr>
              <a:t>, </a:t>
            </a:r>
            <a:r>
              <a:rPr lang="en-US" sz="1600" b="1" dirty="0">
                <a:solidFill>
                  <a:srgbClr val="FF0000"/>
                </a:solidFill>
                <a:latin typeface="+mj-lt"/>
              </a:rPr>
              <a:t>Rotation</a:t>
            </a:r>
            <a:r>
              <a:rPr lang="en-US" sz="1600" dirty="0">
                <a:solidFill>
                  <a:srgbClr val="FF0000"/>
                </a:solidFill>
                <a:latin typeface="+mj-lt"/>
              </a:rPr>
              <a:t>, and </a:t>
            </a:r>
            <a:r>
              <a:rPr lang="en-US" sz="1600" b="1" dirty="0">
                <a:solidFill>
                  <a:srgbClr val="FF0000"/>
                </a:solidFill>
                <a:latin typeface="+mj-lt"/>
              </a:rPr>
              <a:t>Scaling</a:t>
            </a:r>
            <a:r>
              <a:rPr lang="en-US" sz="1600" dirty="0">
                <a:solidFill>
                  <a:srgbClr val="000000"/>
                </a:solidFill>
                <a:latin typeface="+mj-lt"/>
              </a:rPr>
              <a:t>.</a:t>
            </a:r>
          </a:p>
          <a:p>
            <a:pPr algn="just" fontAlgn="base">
              <a:buFont typeface="Arial" panose="020B0604020202020204" pitchFamily="34" charset="0"/>
              <a:buChar char="•"/>
            </a:pPr>
            <a:r>
              <a:rPr lang="en-US" sz="1600" dirty="0">
                <a:solidFill>
                  <a:srgbClr val="000000"/>
                </a:solidFill>
                <a:latin typeface="+mj-lt"/>
              </a:rPr>
              <a:t>These three transformations are known as </a:t>
            </a:r>
            <a:r>
              <a:rPr lang="en-US" sz="1600" i="1" dirty="0">
                <a:solidFill>
                  <a:srgbClr val="FF0000"/>
                </a:solidFill>
                <a:latin typeface="+mj-lt"/>
              </a:rPr>
              <a:t>basic transformations </a:t>
            </a:r>
            <a:r>
              <a:rPr lang="en-US" sz="1600" dirty="0">
                <a:solidFill>
                  <a:srgbClr val="000000"/>
                </a:solidFill>
                <a:latin typeface="+mj-lt"/>
              </a:rPr>
              <a:t>because with the combination of these three transformations we can obtain any transformation.</a:t>
            </a:r>
          </a:p>
          <a:p>
            <a:endParaRPr lang="en-US" dirty="0" smtClean="0"/>
          </a:p>
          <a:p>
            <a:endParaRPr lang="en-US" dirty="0"/>
          </a:p>
          <a:p>
            <a:endParaRPr lang="en-US" dirty="0" smtClean="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5</a:t>
            </a:fld>
            <a:endParaRPr lang="en-US"/>
          </a:p>
        </p:txBody>
      </p:sp>
    </p:spTree>
    <p:extLst>
      <p:ext uri="{BB962C8B-B14F-4D97-AF65-F5344CB8AC3E}">
        <p14:creationId xmlns:p14="http://schemas.microsoft.com/office/powerpoint/2010/main" val="8558173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ko-KR" smtClean="0">
                <a:ea typeface="굴림" pitchFamily="50" charset="-128"/>
              </a:rPr>
              <a:t>Basic 2D Transformations</a:t>
            </a:r>
          </a:p>
        </p:txBody>
      </p:sp>
      <p:sp>
        <p:nvSpPr>
          <p:cNvPr id="38916" name="Rectangle 3"/>
          <p:cNvSpPr>
            <a:spLocks noGrp="1" noChangeArrowheads="1"/>
          </p:cNvSpPr>
          <p:nvPr>
            <p:ph type="body" idx="1"/>
          </p:nvPr>
        </p:nvSpPr>
        <p:spPr/>
        <p:txBody>
          <a:bodyPr/>
          <a:lstStyle/>
          <a:p>
            <a:pPr eaLnBrk="1" hangingPunct="1"/>
            <a:r>
              <a:rPr lang="en-US" altLang="ko-KR" sz="1600" b="1" dirty="0" smtClean="0">
                <a:ea typeface="굴림" pitchFamily="50" charset="-128"/>
              </a:rPr>
              <a:t>Basic 2D transformations as 3x3 Matrices</a:t>
            </a:r>
            <a:endParaRPr lang="ar-EG" altLang="ko-KR" sz="1600" b="1" dirty="0" smtClean="0">
              <a:ea typeface="굴림" pitchFamily="50" charset="-128"/>
            </a:endParaRPr>
          </a:p>
          <a:p>
            <a:pPr eaLnBrk="1" hangingPunct="1"/>
            <a:endParaRPr lang="ar-EG" altLang="ko-KR" b="1" dirty="0">
              <a:ea typeface="굴림" pitchFamily="50" charset="-128"/>
            </a:endParaRPr>
          </a:p>
          <a:p>
            <a:pPr eaLnBrk="1" hangingPunct="1"/>
            <a:endParaRPr lang="ar-EG" altLang="ko-KR" b="1" dirty="0" smtClean="0">
              <a:ea typeface="굴림" pitchFamily="50" charset="-128"/>
            </a:endParaRPr>
          </a:p>
          <a:p>
            <a:pPr eaLnBrk="1" hangingPunct="1"/>
            <a:endParaRPr lang="ar-EG" altLang="ko-KR" b="1" dirty="0">
              <a:ea typeface="굴림" pitchFamily="50" charset="-128"/>
            </a:endParaRPr>
          </a:p>
          <a:p>
            <a:pPr eaLnBrk="1" hangingPunct="1"/>
            <a:endParaRPr lang="ar-EG" altLang="ko-KR" b="1" dirty="0" smtClean="0">
              <a:ea typeface="굴림" pitchFamily="50" charset="-128"/>
            </a:endParaRPr>
          </a:p>
          <a:p>
            <a:pPr eaLnBrk="1" hangingPunct="1"/>
            <a:endParaRPr lang="ar-EG" altLang="ko-KR" b="1" dirty="0">
              <a:ea typeface="굴림" pitchFamily="50" charset="-128"/>
            </a:endParaRPr>
          </a:p>
          <a:p>
            <a:pPr eaLnBrk="1" hangingPunct="1"/>
            <a:endParaRPr lang="ar-EG" altLang="ko-KR" b="1" dirty="0" smtClean="0">
              <a:ea typeface="굴림" pitchFamily="50" charset="-128"/>
            </a:endParaRPr>
          </a:p>
          <a:p>
            <a:pPr eaLnBrk="1" hangingPunct="1"/>
            <a:endParaRPr lang="ar-EG" altLang="ko-KR" b="1" dirty="0">
              <a:ea typeface="굴림" pitchFamily="50" charset="-128"/>
            </a:endParaRPr>
          </a:p>
          <a:p>
            <a:pPr eaLnBrk="1" hangingPunct="1"/>
            <a:endParaRPr lang="ar-EG" altLang="ko-KR" b="1" dirty="0" smtClean="0">
              <a:ea typeface="굴림" pitchFamily="50" charset="-128"/>
            </a:endParaRPr>
          </a:p>
          <a:p>
            <a:pPr eaLnBrk="1" hangingPunct="1"/>
            <a:endParaRPr lang="ar-EG" altLang="ko-KR" b="1" dirty="0">
              <a:ea typeface="굴림" pitchFamily="50" charset="-128"/>
            </a:endParaRPr>
          </a:p>
          <a:p>
            <a:pPr eaLnBrk="1" hangingPunct="1"/>
            <a:endParaRPr lang="ar-EG" altLang="ko-KR" b="1" dirty="0" smtClean="0">
              <a:ea typeface="굴림" pitchFamily="50" charset="-128"/>
            </a:endParaRPr>
          </a:p>
          <a:p>
            <a:pPr eaLnBrk="1" hangingPunct="1"/>
            <a:endParaRPr lang="ar-EG" altLang="ko-KR" b="1" dirty="0">
              <a:ea typeface="굴림" pitchFamily="50" charset="-128"/>
            </a:endParaRPr>
          </a:p>
          <a:p>
            <a:pPr eaLnBrk="1" hangingPunct="1"/>
            <a:endParaRPr lang="ar-EG" altLang="ko-KR" b="1" dirty="0" smtClean="0">
              <a:ea typeface="굴림" pitchFamily="50" charset="-128"/>
            </a:endParaRPr>
          </a:p>
          <a:p>
            <a:pPr eaLnBrk="1" hangingPunct="1"/>
            <a:endParaRPr lang="en-US" altLang="ko-KR" b="1" dirty="0" smtClean="0">
              <a:ea typeface="굴림" pitchFamily="50" charset="-128"/>
            </a:endParaRPr>
          </a:p>
        </p:txBody>
      </p:sp>
      <p:graphicFrame>
        <p:nvGraphicFramePr>
          <p:cNvPr id="38917" name="Object 4"/>
          <p:cNvGraphicFramePr>
            <a:graphicFrameLocks noChangeAspect="1"/>
          </p:cNvGraphicFramePr>
          <p:nvPr/>
        </p:nvGraphicFramePr>
        <p:xfrm>
          <a:off x="1435100" y="2133600"/>
          <a:ext cx="2489200" cy="1339850"/>
        </p:xfrm>
        <a:graphic>
          <a:graphicData uri="http://schemas.openxmlformats.org/presentationml/2006/ole">
            <mc:AlternateContent xmlns:mc="http://schemas.openxmlformats.org/markup-compatibility/2006">
              <mc:Choice xmlns:v="urn:schemas-microsoft-com:vml" Requires="v">
                <p:oleObj spid="_x0000_s27918" name="Equation" r:id="rId3" imgW="1320227" imgH="710891" progId="Equation.3">
                  <p:embed/>
                </p:oleObj>
              </mc:Choice>
              <mc:Fallback>
                <p:oleObj name="Equation" r:id="rId3" imgW="1320227" imgH="710891" progId="Equation.3">
                  <p:embed/>
                  <p:pic>
                    <p:nvPicPr>
                      <p:cNvPr id="3891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5100" y="2133600"/>
                        <a:ext cx="2489200" cy="1339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8" name="Object 5"/>
          <p:cNvGraphicFramePr>
            <a:graphicFrameLocks noChangeAspect="1"/>
          </p:cNvGraphicFramePr>
          <p:nvPr/>
        </p:nvGraphicFramePr>
        <p:xfrm>
          <a:off x="901700" y="4114800"/>
          <a:ext cx="3517900" cy="1339850"/>
        </p:xfrm>
        <a:graphic>
          <a:graphicData uri="http://schemas.openxmlformats.org/presentationml/2006/ole">
            <mc:AlternateContent xmlns:mc="http://schemas.openxmlformats.org/markup-compatibility/2006">
              <mc:Choice xmlns:v="urn:schemas-microsoft-com:vml" Requires="v">
                <p:oleObj spid="_x0000_s27919" name="Equation" r:id="rId5" imgW="1866900" imgH="711200" progId="Equation.3">
                  <p:embed/>
                </p:oleObj>
              </mc:Choice>
              <mc:Fallback>
                <p:oleObj name="Equation" r:id="rId5" imgW="1866900" imgH="711200" progId="Equation.3">
                  <p:embed/>
                  <p:pic>
                    <p:nvPicPr>
                      <p:cNvPr id="38918"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700" y="4114800"/>
                        <a:ext cx="3517900" cy="1339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9" name="Object 6"/>
          <p:cNvGraphicFramePr>
            <a:graphicFrameLocks noChangeAspect="1"/>
          </p:cNvGraphicFramePr>
          <p:nvPr/>
        </p:nvGraphicFramePr>
        <p:xfrm>
          <a:off x="5111750" y="2133600"/>
          <a:ext cx="2584450" cy="1339850"/>
        </p:xfrm>
        <a:graphic>
          <a:graphicData uri="http://schemas.openxmlformats.org/presentationml/2006/ole">
            <mc:AlternateContent xmlns:mc="http://schemas.openxmlformats.org/markup-compatibility/2006">
              <mc:Choice xmlns:v="urn:schemas-microsoft-com:vml" Requires="v">
                <p:oleObj spid="_x0000_s27920" name="Equation" r:id="rId7" imgW="1371600" imgH="711200" progId="Equation.3">
                  <p:embed/>
                </p:oleObj>
              </mc:Choice>
              <mc:Fallback>
                <p:oleObj name="Equation" r:id="rId7" imgW="1371600" imgH="711200" progId="Equation.3">
                  <p:embed/>
                  <p:pic>
                    <p:nvPicPr>
                      <p:cNvPr id="38919"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11750" y="2133600"/>
                        <a:ext cx="2584450" cy="1339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0" name="Object 7"/>
          <p:cNvGraphicFramePr>
            <a:graphicFrameLocks noChangeAspect="1"/>
          </p:cNvGraphicFramePr>
          <p:nvPr/>
        </p:nvGraphicFramePr>
        <p:xfrm>
          <a:off x="5029200" y="4114800"/>
          <a:ext cx="2681288" cy="1339850"/>
        </p:xfrm>
        <a:graphic>
          <a:graphicData uri="http://schemas.openxmlformats.org/presentationml/2006/ole">
            <mc:AlternateContent xmlns:mc="http://schemas.openxmlformats.org/markup-compatibility/2006">
              <mc:Choice xmlns:v="urn:schemas-microsoft-com:vml" Requires="v">
                <p:oleObj spid="_x0000_s27921" name="Equation" r:id="rId9" imgW="1422400" imgH="711200" progId="Equation.3">
                  <p:embed/>
                </p:oleObj>
              </mc:Choice>
              <mc:Fallback>
                <p:oleObj name="Equation" r:id="rId9" imgW="1422400" imgH="711200" progId="Equation.3">
                  <p:embed/>
                  <p:pic>
                    <p:nvPicPr>
                      <p:cNvPr id="3892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29200" y="4114800"/>
                        <a:ext cx="2681288" cy="1339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1" name="Text Box 8"/>
          <p:cNvSpPr txBox="1">
            <a:spLocks noChangeArrowheads="1"/>
          </p:cNvSpPr>
          <p:nvPr/>
        </p:nvSpPr>
        <p:spPr bwMode="auto">
          <a:xfrm>
            <a:off x="1960563" y="3503613"/>
            <a:ext cx="1455737" cy="4572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r>
              <a:rPr lang="en-US" altLang="ko-KR" sz="2400"/>
              <a:t>Translate</a:t>
            </a:r>
          </a:p>
        </p:txBody>
      </p:sp>
      <p:sp>
        <p:nvSpPr>
          <p:cNvPr id="38922" name="Text Box 9"/>
          <p:cNvSpPr txBox="1">
            <a:spLocks noChangeArrowheads="1"/>
          </p:cNvSpPr>
          <p:nvPr/>
        </p:nvSpPr>
        <p:spPr bwMode="auto">
          <a:xfrm>
            <a:off x="5867400" y="5638800"/>
            <a:ext cx="998538" cy="4572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r>
              <a:rPr lang="en-US" altLang="ko-KR" sz="2400"/>
              <a:t>Shear</a:t>
            </a:r>
            <a:endParaRPr lang="en-US" altLang="ko-KR" sz="2400">
              <a:latin typeface="Times New Roman" panose="02020603050405020304" pitchFamily="18" charset="0"/>
            </a:endParaRPr>
          </a:p>
        </p:txBody>
      </p:sp>
      <p:sp>
        <p:nvSpPr>
          <p:cNvPr id="38923" name="Text Box 10"/>
          <p:cNvSpPr txBox="1">
            <a:spLocks noChangeArrowheads="1"/>
          </p:cNvSpPr>
          <p:nvPr/>
        </p:nvSpPr>
        <p:spPr bwMode="auto">
          <a:xfrm>
            <a:off x="5943600" y="3505200"/>
            <a:ext cx="947738" cy="4572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r>
              <a:rPr lang="en-US" altLang="ko-KR" sz="2400"/>
              <a:t>Scale</a:t>
            </a:r>
            <a:endParaRPr lang="en-US" altLang="ko-KR" sz="2400">
              <a:latin typeface="Times New Roman" panose="02020603050405020304" pitchFamily="18" charset="0"/>
            </a:endParaRPr>
          </a:p>
        </p:txBody>
      </p:sp>
      <p:sp>
        <p:nvSpPr>
          <p:cNvPr id="38924" name="Text Box 11"/>
          <p:cNvSpPr txBox="1">
            <a:spLocks noChangeArrowheads="1"/>
          </p:cNvSpPr>
          <p:nvPr/>
        </p:nvSpPr>
        <p:spPr bwMode="auto">
          <a:xfrm>
            <a:off x="2120900" y="5638800"/>
            <a:ext cx="1082675" cy="4572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r>
              <a:rPr lang="en-US" altLang="ko-KR" sz="2400"/>
              <a:t>Rotate</a:t>
            </a:r>
            <a:endParaRPr lang="en-US" altLang="ko-KR" sz="2400">
              <a:latin typeface="Times New Roman" panose="02020603050405020304" pitchFamily="18" charset="0"/>
            </a:endParaRPr>
          </a:p>
        </p:txBody>
      </p:sp>
    </p:spTree>
    <p:extLst>
      <p:ext uri="{BB962C8B-B14F-4D97-AF65-F5344CB8AC3E}">
        <p14:creationId xmlns:p14="http://schemas.microsoft.com/office/powerpoint/2010/main" val="17442290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altLang="ko-KR" smtClean="0">
                <a:ea typeface="굴림" pitchFamily="50" charset="-128"/>
              </a:rPr>
              <a:t>Matrix Composition</a:t>
            </a:r>
          </a:p>
        </p:txBody>
      </p:sp>
      <p:sp>
        <p:nvSpPr>
          <p:cNvPr id="44036" name="Rectangle 3"/>
          <p:cNvSpPr>
            <a:spLocks noGrp="1" noChangeArrowheads="1"/>
          </p:cNvSpPr>
          <p:nvPr>
            <p:ph type="body" idx="1"/>
          </p:nvPr>
        </p:nvSpPr>
        <p:spPr/>
        <p:txBody>
          <a:bodyPr/>
          <a:lstStyle/>
          <a:p>
            <a:pPr eaLnBrk="1" hangingPunct="1"/>
            <a:endParaRPr lang="en-US" altLang="ko-KR" b="1" dirty="0" smtClean="0">
              <a:ea typeface="굴림" pitchFamily="50" charset="-128"/>
            </a:endParaRPr>
          </a:p>
          <a:p>
            <a:r>
              <a:rPr lang="en-US" altLang="ko-KR" sz="1400" b="1" dirty="0">
                <a:ea typeface="굴림" pitchFamily="50" charset="-128"/>
              </a:rPr>
              <a:t>Transformations can be combined by matrix multiplication</a:t>
            </a:r>
          </a:p>
          <a:p>
            <a:pPr eaLnBrk="1" hangingPunct="1"/>
            <a:endParaRPr lang="ar-EG" altLang="ko-KR" b="1" dirty="0" smtClean="0">
              <a:ea typeface="굴림" pitchFamily="50" charset="-128"/>
            </a:endParaRPr>
          </a:p>
          <a:p>
            <a:pPr eaLnBrk="1" hangingPunct="1"/>
            <a:endParaRPr lang="en-US" altLang="ko-KR" b="1" dirty="0" smtClean="0">
              <a:ea typeface="굴림" pitchFamily="50" charset="-128"/>
            </a:endParaRPr>
          </a:p>
          <a:p>
            <a:pPr eaLnBrk="1" hangingPunct="1"/>
            <a:endParaRPr lang="en-US" altLang="ko-KR" b="1" dirty="0" smtClean="0">
              <a:ea typeface="굴림" pitchFamily="50" charset="-128"/>
            </a:endParaRPr>
          </a:p>
          <a:p>
            <a:pPr eaLnBrk="1" hangingPunct="1"/>
            <a:endParaRPr lang="en-US" altLang="ko-KR" b="1" dirty="0" smtClean="0">
              <a:ea typeface="굴림" pitchFamily="50" charset="-128"/>
            </a:endParaRPr>
          </a:p>
          <a:p>
            <a:pPr lvl="1" eaLnBrk="1" hangingPunct="1"/>
            <a:endParaRPr lang="ar-EG" altLang="ko-KR" b="1" dirty="0" smtClean="0">
              <a:ea typeface="굴림" pitchFamily="50" charset="-128"/>
            </a:endParaRPr>
          </a:p>
          <a:p>
            <a:pPr lvl="1" eaLnBrk="1" hangingPunct="1"/>
            <a:endParaRPr lang="ar-EG" altLang="ko-KR" b="1" dirty="0" smtClean="0">
              <a:ea typeface="굴림" pitchFamily="50" charset="-128"/>
            </a:endParaRPr>
          </a:p>
          <a:p>
            <a:r>
              <a:rPr lang="en-US" altLang="ko-KR" sz="1400" b="1" dirty="0">
                <a:ea typeface="굴림" pitchFamily="50" charset="-128"/>
              </a:rPr>
              <a:t>Efficiency with premultiplication</a:t>
            </a:r>
          </a:p>
          <a:p>
            <a:pPr lvl="1"/>
            <a:r>
              <a:rPr lang="en-US" altLang="ko-KR" sz="1400" dirty="0">
                <a:ea typeface="굴림" pitchFamily="50" charset="-128"/>
              </a:rPr>
              <a:t>Matrix multiplication is </a:t>
            </a:r>
            <a:r>
              <a:rPr lang="en-US" altLang="ko-KR" sz="1400" dirty="0">
                <a:solidFill>
                  <a:srgbClr val="FF0000"/>
                </a:solidFill>
                <a:ea typeface="굴림" pitchFamily="50" charset="-128"/>
              </a:rPr>
              <a:t>associative</a:t>
            </a:r>
            <a:endParaRPr lang="ar-EG" altLang="ko-KR" sz="1400" dirty="0">
              <a:solidFill>
                <a:srgbClr val="FF0000"/>
              </a:solidFill>
              <a:ea typeface="굴림" pitchFamily="50" charset="-128"/>
            </a:endParaRPr>
          </a:p>
          <a:p>
            <a:pPr lvl="1" eaLnBrk="1" hangingPunct="1"/>
            <a:endParaRPr lang="ar-EG" altLang="ko-KR" b="1" dirty="0">
              <a:ea typeface="굴림" pitchFamily="50" charset="-128"/>
            </a:endParaRPr>
          </a:p>
          <a:p>
            <a:pPr lvl="1" eaLnBrk="1" hangingPunct="1"/>
            <a:endParaRPr lang="ar-EG" altLang="ko-KR" b="1" dirty="0" smtClean="0">
              <a:ea typeface="굴림" pitchFamily="50" charset="-128"/>
            </a:endParaRPr>
          </a:p>
          <a:p>
            <a:pPr lvl="1" eaLnBrk="1" hangingPunct="1"/>
            <a:endParaRPr lang="ar-EG" altLang="ko-KR" b="1" dirty="0">
              <a:ea typeface="굴림" pitchFamily="50" charset="-128"/>
            </a:endParaRPr>
          </a:p>
          <a:p>
            <a:pPr lvl="1" eaLnBrk="1" hangingPunct="1"/>
            <a:endParaRPr lang="ar-EG" altLang="ko-KR" b="1" dirty="0" smtClean="0">
              <a:ea typeface="굴림" pitchFamily="50" charset="-128"/>
            </a:endParaRPr>
          </a:p>
          <a:p>
            <a:pPr lvl="1" eaLnBrk="1" hangingPunct="1"/>
            <a:endParaRPr lang="en-US" altLang="ko-KR" b="1" dirty="0" smtClean="0">
              <a:ea typeface="굴림" pitchFamily="50" charset="-128"/>
            </a:endParaRPr>
          </a:p>
        </p:txBody>
      </p:sp>
      <p:graphicFrame>
        <p:nvGraphicFramePr>
          <p:cNvPr id="44037" name="Object 4"/>
          <p:cNvGraphicFramePr>
            <a:graphicFrameLocks noChangeAspect="1"/>
          </p:cNvGraphicFramePr>
          <p:nvPr>
            <p:extLst>
              <p:ext uri="{D42A27DB-BD31-4B8C-83A1-F6EECF244321}">
                <p14:modId xmlns:p14="http://schemas.microsoft.com/office/powerpoint/2010/main" val="2506089434"/>
              </p:ext>
            </p:extLst>
          </p:nvPr>
        </p:nvGraphicFramePr>
        <p:xfrm>
          <a:off x="1776984" y="2486022"/>
          <a:ext cx="4166616" cy="947254"/>
        </p:xfrm>
        <a:graphic>
          <a:graphicData uri="http://schemas.openxmlformats.org/presentationml/2006/ole">
            <mc:AlternateContent xmlns:mc="http://schemas.openxmlformats.org/markup-compatibility/2006">
              <mc:Choice xmlns:v="urn:schemas-microsoft-com:vml" Requires="v">
                <p:oleObj spid="_x0000_s32306" name="Equation" r:id="rId3" imgW="3238500" imgH="736600" progId="Equation.3">
                  <p:embed/>
                </p:oleObj>
              </mc:Choice>
              <mc:Fallback>
                <p:oleObj name="Equation" r:id="rId3" imgW="3238500" imgH="736600" progId="Equation.3">
                  <p:embed/>
                  <p:pic>
                    <p:nvPicPr>
                      <p:cNvPr id="4403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984" y="2486022"/>
                        <a:ext cx="4166616" cy="947254"/>
                      </a:xfrm>
                      <a:prstGeom prst="rect">
                        <a:avLst/>
                      </a:prstGeom>
                      <a:noFill/>
                      <a:ln>
                        <a:noFill/>
                      </a:ln>
                      <a:effectLst/>
                    </p:spPr>
                  </p:pic>
                </p:oleObj>
              </mc:Fallback>
            </mc:AlternateContent>
          </a:graphicData>
        </a:graphic>
      </p:graphicFrame>
      <p:graphicFrame>
        <p:nvGraphicFramePr>
          <p:cNvPr id="44038" name="Object 5"/>
          <p:cNvGraphicFramePr>
            <a:graphicFrameLocks noChangeAspect="1"/>
          </p:cNvGraphicFramePr>
          <p:nvPr>
            <p:extLst>
              <p:ext uri="{D42A27DB-BD31-4B8C-83A1-F6EECF244321}">
                <p14:modId xmlns:p14="http://schemas.microsoft.com/office/powerpoint/2010/main" val="2107435108"/>
              </p:ext>
            </p:extLst>
          </p:nvPr>
        </p:nvGraphicFramePr>
        <p:xfrm>
          <a:off x="1776984" y="3437011"/>
          <a:ext cx="604104" cy="321502"/>
        </p:xfrm>
        <a:graphic>
          <a:graphicData uri="http://schemas.openxmlformats.org/presentationml/2006/ole">
            <mc:AlternateContent xmlns:mc="http://schemas.openxmlformats.org/markup-compatibility/2006">
              <mc:Choice xmlns:v="urn:schemas-microsoft-com:vml" Requires="v">
                <p:oleObj spid="_x0000_s32307" name="Equation" r:id="rId5" imgW="380835" imgH="203112" progId="Equation.3">
                  <p:embed/>
                </p:oleObj>
              </mc:Choice>
              <mc:Fallback>
                <p:oleObj name="Equation" r:id="rId5" imgW="380835" imgH="203112" progId="Equation.3">
                  <p:embed/>
                  <p:pic>
                    <p:nvPicPr>
                      <p:cNvPr id="44038"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6984" y="3437011"/>
                        <a:ext cx="604104" cy="321502"/>
                      </a:xfrm>
                      <a:prstGeom prst="rect">
                        <a:avLst/>
                      </a:prstGeom>
                      <a:noFill/>
                      <a:ln>
                        <a:noFill/>
                      </a:ln>
                      <a:effectLst/>
                    </p:spPr>
                  </p:pic>
                </p:oleObj>
              </mc:Fallback>
            </mc:AlternateContent>
          </a:graphicData>
        </a:graphic>
      </p:graphicFrame>
      <p:graphicFrame>
        <p:nvGraphicFramePr>
          <p:cNvPr id="44039" name="Object 6"/>
          <p:cNvGraphicFramePr>
            <a:graphicFrameLocks noChangeAspect="1"/>
          </p:cNvGraphicFramePr>
          <p:nvPr>
            <p:extLst>
              <p:ext uri="{D42A27DB-BD31-4B8C-83A1-F6EECF244321}">
                <p14:modId xmlns:p14="http://schemas.microsoft.com/office/powerpoint/2010/main" val="1895140543"/>
              </p:ext>
            </p:extLst>
          </p:nvPr>
        </p:nvGraphicFramePr>
        <p:xfrm>
          <a:off x="2381088" y="3454474"/>
          <a:ext cx="897693" cy="325948"/>
        </p:xfrm>
        <a:graphic>
          <a:graphicData uri="http://schemas.openxmlformats.org/presentationml/2006/ole">
            <mc:AlternateContent xmlns:mc="http://schemas.openxmlformats.org/markup-compatibility/2006">
              <mc:Choice xmlns:v="urn:schemas-microsoft-com:vml" Requires="v">
                <p:oleObj spid="_x0000_s32308" name="Equation" r:id="rId7" imgW="558558" imgH="203112" progId="Equation.3">
                  <p:embed/>
                </p:oleObj>
              </mc:Choice>
              <mc:Fallback>
                <p:oleObj name="Equation" r:id="rId7" imgW="558558" imgH="203112" progId="Equation.3">
                  <p:embed/>
                  <p:pic>
                    <p:nvPicPr>
                      <p:cNvPr id="44039"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1088" y="3454474"/>
                        <a:ext cx="897693" cy="325948"/>
                      </a:xfrm>
                      <a:prstGeom prst="rect">
                        <a:avLst/>
                      </a:prstGeom>
                      <a:noFill/>
                      <a:ln>
                        <a:noFill/>
                      </a:ln>
                      <a:effectLst/>
                    </p:spPr>
                  </p:pic>
                </p:oleObj>
              </mc:Fallback>
            </mc:AlternateContent>
          </a:graphicData>
        </a:graphic>
      </p:graphicFrame>
      <p:graphicFrame>
        <p:nvGraphicFramePr>
          <p:cNvPr id="44040" name="Object 7"/>
          <p:cNvGraphicFramePr>
            <a:graphicFrameLocks noChangeAspect="1"/>
          </p:cNvGraphicFramePr>
          <p:nvPr>
            <p:extLst>
              <p:ext uri="{D42A27DB-BD31-4B8C-83A1-F6EECF244321}">
                <p14:modId xmlns:p14="http://schemas.microsoft.com/office/powerpoint/2010/main" val="3885159043"/>
              </p:ext>
            </p:extLst>
          </p:nvPr>
        </p:nvGraphicFramePr>
        <p:xfrm>
          <a:off x="3722177" y="3441123"/>
          <a:ext cx="503390" cy="297678"/>
        </p:xfrm>
        <a:graphic>
          <a:graphicData uri="http://schemas.openxmlformats.org/presentationml/2006/ole">
            <mc:AlternateContent xmlns:mc="http://schemas.openxmlformats.org/markup-compatibility/2006">
              <mc:Choice xmlns:v="urn:schemas-microsoft-com:vml" Requires="v">
                <p:oleObj spid="_x0000_s32309" name="Equation" r:id="rId9" imgW="342751" imgH="203112" progId="Equation.3">
                  <p:embed/>
                </p:oleObj>
              </mc:Choice>
              <mc:Fallback>
                <p:oleObj name="Equation" r:id="rId9" imgW="342751" imgH="203112" progId="Equation.3">
                  <p:embed/>
                  <p:pic>
                    <p:nvPicPr>
                      <p:cNvPr id="4404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22177" y="3441123"/>
                        <a:ext cx="503390" cy="297678"/>
                      </a:xfrm>
                      <a:prstGeom prst="rect">
                        <a:avLst/>
                      </a:prstGeom>
                      <a:noFill/>
                      <a:ln>
                        <a:noFill/>
                      </a:ln>
                      <a:effectLst/>
                    </p:spPr>
                  </p:pic>
                </p:oleObj>
              </mc:Fallback>
            </mc:AlternateContent>
          </a:graphicData>
        </a:graphic>
      </p:graphicFrame>
      <p:graphicFrame>
        <p:nvGraphicFramePr>
          <p:cNvPr id="44041" name="Object 8"/>
          <p:cNvGraphicFramePr>
            <a:graphicFrameLocks noChangeAspect="1"/>
          </p:cNvGraphicFramePr>
          <p:nvPr>
            <p:extLst>
              <p:ext uri="{D42A27DB-BD31-4B8C-83A1-F6EECF244321}">
                <p14:modId xmlns:p14="http://schemas.microsoft.com/office/powerpoint/2010/main" val="1517741569"/>
              </p:ext>
            </p:extLst>
          </p:nvPr>
        </p:nvGraphicFramePr>
        <p:xfrm>
          <a:off x="4516319" y="3435795"/>
          <a:ext cx="916537" cy="325223"/>
        </p:xfrm>
        <a:graphic>
          <a:graphicData uri="http://schemas.openxmlformats.org/presentationml/2006/ole">
            <mc:AlternateContent xmlns:mc="http://schemas.openxmlformats.org/markup-compatibility/2006">
              <mc:Choice xmlns:v="urn:schemas-microsoft-com:vml" Requires="v">
                <p:oleObj spid="_x0000_s32310" name="Equation" r:id="rId11" imgW="571252" imgH="203112" progId="Equation.3">
                  <p:embed/>
                </p:oleObj>
              </mc:Choice>
              <mc:Fallback>
                <p:oleObj name="Equation" r:id="rId11" imgW="571252" imgH="203112" progId="Equation.3">
                  <p:embed/>
                  <p:pic>
                    <p:nvPicPr>
                      <p:cNvPr id="44041"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16319" y="3435795"/>
                        <a:ext cx="916537" cy="325223"/>
                      </a:xfrm>
                      <a:prstGeom prst="rect">
                        <a:avLst/>
                      </a:prstGeom>
                      <a:noFill/>
                      <a:ln>
                        <a:noFill/>
                      </a:ln>
                      <a:effectLst/>
                    </p:spPr>
                  </p:pic>
                </p:oleObj>
              </mc:Fallback>
            </mc:AlternateContent>
          </a:graphicData>
        </a:graphic>
      </p:graphicFrame>
      <p:graphicFrame>
        <p:nvGraphicFramePr>
          <p:cNvPr id="44042" name="Object 9"/>
          <p:cNvGraphicFramePr>
            <a:graphicFrameLocks noChangeAspect="1"/>
          </p:cNvGraphicFramePr>
          <p:nvPr>
            <p:extLst>
              <p:ext uri="{D42A27DB-BD31-4B8C-83A1-F6EECF244321}">
                <p14:modId xmlns:p14="http://schemas.microsoft.com/office/powerpoint/2010/main" val="841944368"/>
              </p:ext>
            </p:extLst>
          </p:nvPr>
        </p:nvGraphicFramePr>
        <p:xfrm>
          <a:off x="5566656" y="3447097"/>
          <a:ext cx="264300" cy="285730"/>
        </p:xfrm>
        <a:graphic>
          <a:graphicData uri="http://schemas.openxmlformats.org/presentationml/2006/ole">
            <mc:AlternateContent xmlns:mc="http://schemas.openxmlformats.org/markup-compatibility/2006">
              <mc:Choice xmlns:v="urn:schemas-microsoft-com:vml" Requires="v">
                <p:oleObj spid="_x0000_s32311" name="Equation" r:id="rId13" imgW="152280" imgH="164880" progId="Equation.3">
                  <p:embed/>
                </p:oleObj>
              </mc:Choice>
              <mc:Fallback>
                <p:oleObj name="Equation" r:id="rId13" imgW="152280" imgH="164880" progId="Equation.3">
                  <p:embed/>
                  <p:pic>
                    <p:nvPicPr>
                      <p:cNvPr id="44042" name="Object 9"/>
                      <p:cNvPicPr>
                        <a:picLocks noChangeAspect="1" noChangeArrowheads="1"/>
                      </p:cNvPicPr>
                      <p:nvPr/>
                    </p:nvPicPr>
                    <p:blipFill>
                      <a:blip r:embed="rId14"/>
                      <a:srcRect/>
                      <a:stretch>
                        <a:fillRect/>
                      </a:stretch>
                    </p:blipFill>
                    <p:spPr bwMode="auto">
                      <a:xfrm>
                        <a:off x="5566656" y="3447097"/>
                        <a:ext cx="264300" cy="285730"/>
                      </a:xfrm>
                      <a:prstGeom prst="rect">
                        <a:avLst/>
                      </a:prstGeom>
                      <a:noFill/>
                      <a:ln>
                        <a:noFill/>
                      </a:ln>
                      <a:effectLst/>
                    </p:spPr>
                  </p:pic>
                </p:oleObj>
              </mc:Fallback>
            </mc:AlternateContent>
          </a:graphicData>
        </a:graphic>
      </p:graphicFrame>
      <p:graphicFrame>
        <p:nvGraphicFramePr>
          <p:cNvPr id="44043" name="Object 10"/>
          <p:cNvGraphicFramePr>
            <a:graphicFrameLocks noChangeAspect="1"/>
          </p:cNvGraphicFramePr>
          <p:nvPr>
            <p:extLst>
              <p:ext uri="{D42A27DB-BD31-4B8C-83A1-F6EECF244321}">
                <p14:modId xmlns:p14="http://schemas.microsoft.com/office/powerpoint/2010/main" val="2758918455"/>
              </p:ext>
            </p:extLst>
          </p:nvPr>
        </p:nvGraphicFramePr>
        <p:xfrm>
          <a:off x="1214438" y="4972132"/>
          <a:ext cx="3357562" cy="511175"/>
        </p:xfrm>
        <a:graphic>
          <a:graphicData uri="http://schemas.openxmlformats.org/presentationml/2006/ole">
            <mc:AlternateContent xmlns:mc="http://schemas.openxmlformats.org/markup-compatibility/2006">
              <mc:Choice xmlns:v="urn:schemas-microsoft-com:vml" Requires="v">
                <p:oleObj spid="_x0000_s32312" name="Equation" r:id="rId15" imgW="1333500" imgH="203200" progId="Equation.3">
                  <p:embed/>
                </p:oleObj>
              </mc:Choice>
              <mc:Fallback>
                <p:oleObj name="Equation" r:id="rId15" imgW="1333500" imgH="203200" progId="Equation.3">
                  <p:embed/>
                  <p:pic>
                    <p:nvPicPr>
                      <p:cNvPr id="44043"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4438" y="4972132"/>
                        <a:ext cx="3357562"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4" name="Object 11"/>
          <p:cNvGraphicFramePr>
            <a:graphicFrameLocks noChangeAspect="1"/>
          </p:cNvGraphicFramePr>
          <p:nvPr>
            <p:extLst>
              <p:ext uri="{D42A27DB-BD31-4B8C-83A1-F6EECF244321}">
                <p14:modId xmlns:p14="http://schemas.microsoft.com/office/powerpoint/2010/main" val="2408291008"/>
              </p:ext>
            </p:extLst>
          </p:nvPr>
        </p:nvGraphicFramePr>
        <p:xfrm>
          <a:off x="5099304" y="4948642"/>
          <a:ext cx="2895600" cy="514350"/>
        </p:xfrm>
        <a:graphic>
          <a:graphicData uri="http://schemas.openxmlformats.org/presentationml/2006/ole">
            <mc:AlternateContent xmlns:mc="http://schemas.openxmlformats.org/markup-compatibility/2006">
              <mc:Choice xmlns:v="urn:schemas-microsoft-com:vml" Requires="v">
                <p:oleObj spid="_x0000_s32313" name="Equation" r:id="rId17" imgW="1143000" imgH="203200" progId="Equation.3">
                  <p:embed/>
                </p:oleObj>
              </mc:Choice>
              <mc:Fallback>
                <p:oleObj name="Equation" r:id="rId17" imgW="1143000" imgH="203200" progId="Equation.3">
                  <p:embed/>
                  <p:pic>
                    <p:nvPicPr>
                      <p:cNvPr id="44044"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99304" y="4948642"/>
                        <a:ext cx="289560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5" name="AutoShape 12"/>
          <p:cNvSpPr>
            <a:spLocks noChangeArrowheads="1"/>
          </p:cNvSpPr>
          <p:nvPr/>
        </p:nvSpPr>
        <p:spPr bwMode="auto">
          <a:xfrm>
            <a:off x="4572000" y="5091517"/>
            <a:ext cx="457200" cy="228600"/>
          </a:xfrm>
          <a:prstGeom prst="rightArrow">
            <a:avLst>
              <a:gd name="adj1" fmla="val 50000"/>
              <a:gd name="adj2" fmla="val 50000"/>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Tree>
    <p:extLst>
      <p:ext uri="{BB962C8B-B14F-4D97-AF65-F5344CB8AC3E}">
        <p14:creationId xmlns:p14="http://schemas.microsoft.com/office/powerpoint/2010/main" val="13814588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en-US" altLang="ko-KR" b="1" smtClean="0">
                <a:ea typeface="굴림체" pitchFamily="49" charset="-128"/>
              </a:rPr>
              <a:t>Pivot-Point Rotation</a:t>
            </a:r>
          </a:p>
        </p:txBody>
      </p:sp>
      <p:graphicFrame>
        <p:nvGraphicFramePr>
          <p:cNvPr id="46084" name="Object 3"/>
          <p:cNvGraphicFramePr>
            <a:graphicFrameLocks noChangeAspect="1"/>
          </p:cNvGraphicFramePr>
          <p:nvPr/>
        </p:nvGraphicFramePr>
        <p:xfrm>
          <a:off x="381000" y="4800600"/>
          <a:ext cx="8382000" cy="1231900"/>
        </p:xfrm>
        <a:graphic>
          <a:graphicData uri="http://schemas.openxmlformats.org/presentationml/2006/ole">
            <mc:AlternateContent xmlns:mc="http://schemas.openxmlformats.org/markup-compatibility/2006">
              <mc:Choice xmlns:v="urn:schemas-microsoft-com:vml" Requires="v">
                <p:oleObj spid="_x0000_s33926" name="수식" r:id="rId3" imgW="5676900" imgH="711200" progId="Equation.3">
                  <p:embed/>
                </p:oleObj>
              </mc:Choice>
              <mc:Fallback>
                <p:oleObj name="수식" r:id="rId3" imgW="5676900" imgH="711200" progId="Equation.3">
                  <p:embed/>
                  <p:pic>
                    <p:nvPicPr>
                      <p:cNvPr id="4608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800600"/>
                        <a:ext cx="8382000" cy="1231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5" name="Object 4"/>
          <p:cNvGraphicFramePr>
            <a:graphicFrameLocks noChangeAspect="1"/>
          </p:cNvGraphicFramePr>
          <p:nvPr/>
        </p:nvGraphicFramePr>
        <p:xfrm>
          <a:off x="1676400" y="4030663"/>
          <a:ext cx="5638800" cy="565150"/>
        </p:xfrm>
        <a:graphic>
          <a:graphicData uri="http://schemas.openxmlformats.org/presentationml/2006/ole">
            <mc:AlternateContent xmlns:mc="http://schemas.openxmlformats.org/markup-compatibility/2006">
              <mc:Choice xmlns:v="urn:schemas-microsoft-com:vml" Requires="v">
                <p:oleObj spid="_x0000_s33927" name="Equation" r:id="rId5" imgW="2514600" imgH="215900" progId="Equation.3">
                  <p:embed/>
                </p:oleObj>
              </mc:Choice>
              <mc:Fallback>
                <p:oleObj name="Equation" r:id="rId5" imgW="2514600" imgH="215900" progId="Equation.3">
                  <p:embed/>
                  <p:pic>
                    <p:nvPicPr>
                      <p:cNvPr id="4608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4030663"/>
                        <a:ext cx="563880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6" name="Text Box 5"/>
          <p:cNvSpPr txBox="1">
            <a:spLocks noChangeArrowheads="1"/>
          </p:cNvSpPr>
          <p:nvPr/>
        </p:nvSpPr>
        <p:spPr bwMode="auto">
          <a:xfrm>
            <a:off x="1524000" y="3200400"/>
            <a:ext cx="1455738" cy="4572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r>
              <a:rPr lang="en-US" altLang="ko-KR" sz="2400"/>
              <a:t>Translate</a:t>
            </a:r>
          </a:p>
        </p:txBody>
      </p:sp>
      <p:sp>
        <p:nvSpPr>
          <p:cNvPr id="46087" name="Text Box 6"/>
          <p:cNvSpPr txBox="1">
            <a:spLocks noChangeArrowheads="1"/>
          </p:cNvSpPr>
          <p:nvPr/>
        </p:nvSpPr>
        <p:spPr bwMode="auto">
          <a:xfrm>
            <a:off x="4038600" y="3200400"/>
            <a:ext cx="1082675" cy="4572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r>
              <a:rPr lang="en-US" altLang="ko-KR" sz="2400"/>
              <a:t>Rotate</a:t>
            </a:r>
            <a:endParaRPr lang="en-US" altLang="ko-KR" sz="2400">
              <a:latin typeface="Times New Roman" panose="02020603050405020304" pitchFamily="18" charset="0"/>
            </a:endParaRPr>
          </a:p>
        </p:txBody>
      </p:sp>
      <p:sp>
        <p:nvSpPr>
          <p:cNvPr id="46088" name="Text Box 7"/>
          <p:cNvSpPr txBox="1">
            <a:spLocks noChangeArrowheads="1"/>
          </p:cNvSpPr>
          <p:nvPr/>
        </p:nvSpPr>
        <p:spPr bwMode="auto">
          <a:xfrm>
            <a:off x="6240463" y="3200400"/>
            <a:ext cx="1455737" cy="4572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r>
              <a:rPr lang="en-US" altLang="ko-KR" sz="2400"/>
              <a:t>Translate</a:t>
            </a:r>
          </a:p>
        </p:txBody>
      </p:sp>
      <p:grpSp>
        <p:nvGrpSpPr>
          <p:cNvPr id="46089" name="Group 8"/>
          <p:cNvGrpSpPr>
            <a:grpSpLocks/>
          </p:cNvGrpSpPr>
          <p:nvPr/>
        </p:nvGrpSpPr>
        <p:grpSpPr bwMode="auto">
          <a:xfrm>
            <a:off x="609600" y="1828800"/>
            <a:ext cx="8001000" cy="1219200"/>
            <a:chOff x="96" y="1056"/>
            <a:chExt cx="5616" cy="864"/>
          </a:xfrm>
        </p:grpSpPr>
        <p:grpSp>
          <p:nvGrpSpPr>
            <p:cNvPr id="46090" name="Group 9"/>
            <p:cNvGrpSpPr>
              <a:grpSpLocks/>
            </p:cNvGrpSpPr>
            <p:nvPr/>
          </p:nvGrpSpPr>
          <p:grpSpPr bwMode="auto">
            <a:xfrm>
              <a:off x="96" y="1056"/>
              <a:ext cx="1178" cy="864"/>
              <a:chOff x="288" y="1968"/>
              <a:chExt cx="1322" cy="1008"/>
            </a:xfrm>
          </p:grpSpPr>
          <p:grpSp>
            <p:nvGrpSpPr>
              <p:cNvPr id="46124" name="Group 10"/>
              <p:cNvGrpSpPr>
                <a:grpSpLocks/>
              </p:cNvGrpSpPr>
              <p:nvPr/>
            </p:nvGrpSpPr>
            <p:grpSpPr bwMode="auto">
              <a:xfrm>
                <a:off x="288" y="1968"/>
                <a:ext cx="1322" cy="1008"/>
                <a:chOff x="288" y="1968"/>
                <a:chExt cx="1322" cy="1008"/>
              </a:xfrm>
            </p:grpSpPr>
            <p:sp>
              <p:nvSpPr>
                <p:cNvPr id="46126" name="AutoShape 11"/>
                <p:cNvSpPr>
                  <a:spLocks noChangeArrowheads="1"/>
                </p:cNvSpPr>
                <p:nvPr/>
              </p:nvSpPr>
              <p:spPr bwMode="auto">
                <a:xfrm>
                  <a:off x="747" y="2016"/>
                  <a:ext cx="432" cy="672"/>
                </a:xfrm>
                <a:prstGeom prst="triangle">
                  <a:avLst>
                    <a:gd name="adj" fmla="val 50000"/>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46127" name="Text Box 12"/>
                <p:cNvSpPr txBox="1">
                  <a:spLocks noChangeArrowheads="1"/>
                </p:cNvSpPr>
                <p:nvPr/>
              </p:nvSpPr>
              <p:spPr bwMode="auto">
                <a:xfrm>
                  <a:off x="1008" y="2258"/>
                  <a:ext cx="602"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700" b="1">
                      <a:latin typeface="Arial Rounded MT Bold" panose="020F0704030504030204" pitchFamily="34" charset="0"/>
                    </a:rPr>
                    <a:t>(x</a:t>
                  </a:r>
                  <a:r>
                    <a:rPr kumimoji="1" lang="en-US" altLang="ko-KR" sz="1300" b="1" baseline="-25000">
                      <a:latin typeface="Arial Rounded MT Bold" panose="020F0704030504030204" pitchFamily="34" charset="0"/>
                    </a:rPr>
                    <a:t>r</a:t>
                  </a:r>
                  <a:r>
                    <a:rPr kumimoji="1" lang="en-US" altLang="ko-KR" sz="1700" b="1">
                      <a:latin typeface="Arial Rounded MT Bold" panose="020F0704030504030204" pitchFamily="34" charset="0"/>
                    </a:rPr>
                    <a:t>,y</a:t>
                  </a:r>
                  <a:r>
                    <a:rPr kumimoji="1" lang="en-US" altLang="ko-KR" sz="1300" b="1" baseline="-25000">
                      <a:latin typeface="Arial Rounded MT Bold" panose="020F0704030504030204" pitchFamily="34" charset="0"/>
                    </a:rPr>
                    <a:t>r</a:t>
                  </a:r>
                  <a:r>
                    <a:rPr kumimoji="1" lang="en-US" altLang="ko-KR" sz="1700" b="1">
                      <a:latin typeface="Arial Rounded MT Bold" panose="020F0704030504030204" pitchFamily="34" charset="0"/>
                    </a:rPr>
                    <a:t>)</a:t>
                  </a:r>
                </a:p>
              </p:txBody>
            </p:sp>
            <p:sp>
              <p:nvSpPr>
                <p:cNvPr id="46128" name="Oval 13"/>
                <p:cNvSpPr>
                  <a:spLocks noChangeArrowheads="1"/>
                </p:cNvSpPr>
                <p:nvPr/>
              </p:nvSpPr>
              <p:spPr bwMode="auto">
                <a:xfrm>
                  <a:off x="917" y="2400"/>
                  <a:ext cx="91" cy="91"/>
                </a:xfrm>
                <a:prstGeom prst="ellipse">
                  <a:avLst/>
                </a:prstGeom>
                <a:solidFill>
                  <a:schemeClr val="tx1"/>
                </a:solidFill>
                <a:ln w="12700">
                  <a:solidFill>
                    <a:schemeClr val="tx1"/>
                  </a:solidFill>
                  <a:round/>
                  <a:headEnd/>
                  <a:tailEnd/>
                </a:ln>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46129" name="Line 14"/>
                <p:cNvSpPr>
                  <a:spLocks noChangeShapeType="1"/>
                </p:cNvSpPr>
                <p:nvPr/>
              </p:nvSpPr>
              <p:spPr bwMode="auto">
                <a:xfrm>
                  <a:off x="288" y="2592"/>
                  <a:ext cx="129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6130" name="Line 15"/>
                <p:cNvSpPr>
                  <a:spLocks noChangeShapeType="1"/>
                </p:cNvSpPr>
                <p:nvPr/>
              </p:nvSpPr>
              <p:spPr bwMode="auto">
                <a:xfrm flipV="1">
                  <a:off x="672" y="1968"/>
                  <a:ext cx="0" cy="100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grpSp>
          <p:sp>
            <p:nvSpPr>
              <p:cNvPr id="46125" name="Rectangle 16"/>
              <p:cNvSpPr>
                <a:spLocks noChangeArrowheads="1"/>
              </p:cNvSpPr>
              <p:nvPr/>
            </p:nvSpPr>
            <p:spPr bwMode="auto">
              <a:xfrm>
                <a:off x="288" y="1968"/>
                <a:ext cx="1296" cy="100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grpSp>
        <p:grpSp>
          <p:nvGrpSpPr>
            <p:cNvPr id="46091" name="Group 17"/>
            <p:cNvGrpSpPr>
              <a:grpSpLocks/>
            </p:cNvGrpSpPr>
            <p:nvPr/>
          </p:nvGrpSpPr>
          <p:grpSpPr bwMode="auto">
            <a:xfrm>
              <a:off x="1558" y="1056"/>
              <a:ext cx="1178" cy="864"/>
              <a:chOff x="1824" y="1968"/>
              <a:chExt cx="1322" cy="1008"/>
            </a:xfrm>
          </p:grpSpPr>
          <p:grpSp>
            <p:nvGrpSpPr>
              <p:cNvPr id="46115" name="Group 18"/>
              <p:cNvGrpSpPr>
                <a:grpSpLocks/>
              </p:cNvGrpSpPr>
              <p:nvPr/>
            </p:nvGrpSpPr>
            <p:grpSpPr bwMode="auto">
              <a:xfrm>
                <a:off x="1824" y="1968"/>
                <a:ext cx="1322" cy="1008"/>
                <a:chOff x="1824" y="1968"/>
                <a:chExt cx="1322" cy="1008"/>
              </a:xfrm>
            </p:grpSpPr>
            <p:sp>
              <p:nvSpPr>
                <p:cNvPr id="46117" name="AutoShape 19"/>
                <p:cNvSpPr>
                  <a:spLocks noChangeArrowheads="1"/>
                </p:cNvSpPr>
                <p:nvPr/>
              </p:nvSpPr>
              <p:spPr bwMode="auto">
                <a:xfrm>
                  <a:off x="1968" y="2160"/>
                  <a:ext cx="432" cy="672"/>
                </a:xfrm>
                <a:prstGeom prst="triangle">
                  <a:avLst>
                    <a:gd name="adj" fmla="val 50000"/>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46118" name="Text Box 20"/>
                <p:cNvSpPr txBox="1">
                  <a:spLocks noChangeArrowheads="1"/>
                </p:cNvSpPr>
                <p:nvPr/>
              </p:nvSpPr>
              <p:spPr bwMode="auto">
                <a:xfrm>
                  <a:off x="2544" y="2258"/>
                  <a:ext cx="602"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700" b="1">
                      <a:solidFill>
                        <a:schemeClr val="folHlink"/>
                      </a:solidFill>
                      <a:latin typeface="Arial Rounded MT Bold" panose="020F0704030504030204" pitchFamily="34" charset="0"/>
                    </a:rPr>
                    <a:t>(x</a:t>
                  </a:r>
                  <a:r>
                    <a:rPr kumimoji="1" lang="en-US" altLang="ko-KR" sz="1300" b="1" baseline="-25000">
                      <a:solidFill>
                        <a:schemeClr val="folHlink"/>
                      </a:solidFill>
                      <a:latin typeface="Arial Rounded MT Bold" panose="020F0704030504030204" pitchFamily="34" charset="0"/>
                    </a:rPr>
                    <a:t>r</a:t>
                  </a:r>
                  <a:r>
                    <a:rPr kumimoji="1" lang="en-US" altLang="ko-KR" sz="1700" b="1">
                      <a:solidFill>
                        <a:schemeClr val="folHlink"/>
                      </a:solidFill>
                      <a:latin typeface="Arial Rounded MT Bold" panose="020F0704030504030204" pitchFamily="34" charset="0"/>
                    </a:rPr>
                    <a:t>,y</a:t>
                  </a:r>
                  <a:r>
                    <a:rPr kumimoji="1" lang="en-US" altLang="ko-KR" sz="1300" b="1" baseline="-25000">
                      <a:solidFill>
                        <a:schemeClr val="folHlink"/>
                      </a:solidFill>
                      <a:latin typeface="Arial Rounded MT Bold" panose="020F0704030504030204" pitchFamily="34" charset="0"/>
                    </a:rPr>
                    <a:t>r</a:t>
                  </a:r>
                  <a:r>
                    <a:rPr kumimoji="1" lang="en-US" altLang="ko-KR" sz="1700" b="1">
                      <a:solidFill>
                        <a:schemeClr val="folHlink"/>
                      </a:solidFill>
                      <a:latin typeface="Arial Rounded MT Bold" panose="020F0704030504030204" pitchFamily="34" charset="0"/>
                    </a:rPr>
                    <a:t>)</a:t>
                  </a:r>
                </a:p>
              </p:txBody>
            </p:sp>
            <p:sp>
              <p:nvSpPr>
                <p:cNvPr id="46119" name="Oval 21"/>
                <p:cNvSpPr>
                  <a:spLocks noChangeArrowheads="1"/>
                </p:cNvSpPr>
                <p:nvPr/>
              </p:nvSpPr>
              <p:spPr bwMode="auto">
                <a:xfrm>
                  <a:off x="2138" y="2544"/>
                  <a:ext cx="91" cy="91"/>
                </a:xfrm>
                <a:prstGeom prst="ellipse">
                  <a:avLst/>
                </a:prstGeom>
                <a:solidFill>
                  <a:schemeClr val="tx1"/>
                </a:solidFill>
                <a:ln w="12700">
                  <a:solidFill>
                    <a:schemeClr val="tx1"/>
                  </a:solidFill>
                  <a:round/>
                  <a:headEnd/>
                  <a:tailEnd/>
                </a:ln>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46120" name="Line 22"/>
                <p:cNvSpPr>
                  <a:spLocks noChangeShapeType="1"/>
                </p:cNvSpPr>
                <p:nvPr/>
              </p:nvSpPr>
              <p:spPr bwMode="auto">
                <a:xfrm>
                  <a:off x="1824" y="2592"/>
                  <a:ext cx="129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6121" name="Line 23"/>
                <p:cNvSpPr>
                  <a:spLocks noChangeShapeType="1"/>
                </p:cNvSpPr>
                <p:nvPr/>
              </p:nvSpPr>
              <p:spPr bwMode="auto">
                <a:xfrm flipV="1">
                  <a:off x="2208" y="1968"/>
                  <a:ext cx="0" cy="100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6122" name="Oval 24"/>
                <p:cNvSpPr>
                  <a:spLocks noChangeArrowheads="1"/>
                </p:cNvSpPr>
                <p:nvPr/>
              </p:nvSpPr>
              <p:spPr bwMode="auto">
                <a:xfrm>
                  <a:off x="2453" y="2400"/>
                  <a:ext cx="91" cy="9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cxnSp>
              <p:nvCxnSpPr>
                <p:cNvPr id="46123" name="AutoShape 25"/>
                <p:cNvCxnSpPr>
                  <a:cxnSpLocks noChangeShapeType="1"/>
                  <a:stCxn id="46122" idx="2"/>
                  <a:endCxn id="46119" idx="7"/>
                </p:cNvCxnSpPr>
                <p:nvPr/>
              </p:nvCxnSpPr>
              <p:spPr bwMode="auto">
                <a:xfrm flipH="1">
                  <a:off x="2216" y="2446"/>
                  <a:ext cx="237" cy="111"/>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46116" name="Rectangle 26"/>
              <p:cNvSpPr>
                <a:spLocks noChangeArrowheads="1"/>
              </p:cNvSpPr>
              <p:nvPr/>
            </p:nvSpPr>
            <p:spPr bwMode="auto">
              <a:xfrm>
                <a:off x="1824" y="1968"/>
                <a:ext cx="1296" cy="100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grpSp>
        <p:grpSp>
          <p:nvGrpSpPr>
            <p:cNvPr id="46092" name="Group 27"/>
            <p:cNvGrpSpPr>
              <a:grpSpLocks/>
            </p:cNvGrpSpPr>
            <p:nvPr/>
          </p:nvGrpSpPr>
          <p:grpSpPr bwMode="auto">
            <a:xfrm>
              <a:off x="4534" y="1056"/>
              <a:ext cx="1178" cy="864"/>
              <a:chOff x="4368" y="1968"/>
              <a:chExt cx="1322" cy="1008"/>
            </a:xfrm>
          </p:grpSpPr>
          <p:grpSp>
            <p:nvGrpSpPr>
              <p:cNvPr id="46106" name="Group 28"/>
              <p:cNvGrpSpPr>
                <a:grpSpLocks/>
              </p:cNvGrpSpPr>
              <p:nvPr/>
            </p:nvGrpSpPr>
            <p:grpSpPr bwMode="auto">
              <a:xfrm>
                <a:off x="4368" y="1968"/>
                <a:ext cx="1322" cy="1008"/>
                <a:chOff x="4486" y="1968"/>
                <a:chExt cx="1322" cy="1008"/>
              </a:xfrm>
            </p:grpSpPr>
            <p:sp>
              <p:nvSpPr>
                <p:cNvPr id="46108" name="AutoShape 29"/>
                <p:cNvSpPr>
                  <a:spLocks noChangeArrowheads="1"/>
                </p:cNvSpPr>
                <p:nvPr/>
              </p:nvSpPr>
              <p:spPr bwMode="auto">
                <a:xfrm rot="-5400000">
                  <a:off x="4872" y="2088"/>
                  <a:ext cx="432" cy="672"/>
                </a:xfrm>
                <a:prstGeom prst="triangle">
                  <a:avLst>
                    <a:gd name="adj" fmla="val 50000"/>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46109" name="Text Box 30"/>
                <p:cNvSpPr txBox="1">
                  <a:spLocks noChangeArrowheads="1"/>
                </p:cNvSpPr>
                <p:nvPr/>
              </p:nvSpPr>
              <p:spPr bwMode="auto">
                <a:xfrm>
                  <a:off x="5206" y="2258"/>
                  <a:ext cx="602"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700" b="1">
                      <a:latin typeface="Arial Rounded MT Bold" panose="020F0704030504030204" pitchFamily="34" charset="0"/>
                    </a:rPr>
                    <a:t>(x</a:t>
                  </a:r>
                  <a:r>
                    <a:rPr kumimoji="1" lang="en-US" altLang="ko-KR" sz="1300" b="1" baseline="-25000">
                      <a:latin typeface="Arial Rounded MT Bold" panose="020F0704030504030204" pitchFamily="34" charset="0"/>
                    </a:rPr>
                    <a:t>r</a:t>
                  </a:r>
                  <a:r>
                    <a:rPr kumimoji="1" lang="en-US" altLang="ko-KR" sz="1700" b="1">
                      <a:latin typeface="Arial Rounded MT Bold" panose="020F0704030504030204" pitchFamily="34" charset="0"/>
                    </a:rPr>
                    <a:t>,y</a:t>
                  </a:r>
                  <a:r>
                    <a:rPr kumimoji="1" lang="en-US" altLang="ko-KR" sz="1300" b="1" baseline="-25000">
                      <a:latin typeface="Arial Rounded MT Bold" panose="020F0704030504030204" pitchFamily="34" charset="0"/>
                    </a:rPr>
                    <a:t>r</a:t>
                  </a:r>
                  <a:r>
                    <a:rPr kumimoji="1" lang="en-US" altLang="ko-KR" sz="1700" b="1">
                      <a:latin typeface="Arial Rounded MT Bold" panose="020F0704030504030204" pitchFamily="34" charset="0"/>
                    </a:rPr>
                    <a:t>)</a:t>
                  </a:r>
                </a:p>
              </p:txBody>
            </p:sp>
            <p:sp>
              <p:nvSpPr>
                <p:cNvPr id="46110" name="Oval 31"/>
                <p:cNvSpPr>
                  <a:spLocks noChangeArrowheads="1"/>
                </p:cNvSpPr>
                <p:nvPr/>
              </p:nvSpPr>
              <p:spPr bwMode="auto">
                <a:xfrm>
                  <a:off x="5114" y="2400"/>
                  <a:ext cx="91" cy="91"/>
                </a:xfrm>
                <a:prstGeom prst="ellipse">
                  <a:avLst/>
                </a:prstGeom>
                <a:solidFill>
                  <a:schemeClr val="tx1"/>
                </a:solidFill>
                <a:ln w="12700">
                  <a:solidFill>
                    <a:schemeClr val="tx1"/>
                  </a:solidFill>
                  <a:round/>
                  <a:headEnd/>
                  <a:tailEnd/>
                </a:ln>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46111" name="Line 32"/>
                <p:cNvSpPr>
                  <a:spLocks noChangeShapeType="1"/>
                </p:cNvSpPr>
                <p:nvPr/>
              </p:nvSpPr>
              <p:spPr bwMode="auto">
                <a:xfrm>
                  <a:off x="4486" y="2592"/>
                  <a:ext cx="129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6112" name="Line 33"/>
                <p:cNvSpPr>
                  <a:spLocks noChangeShapeType="1"/>
                </p:cNvSpPr>
                <p:nvPr/>
              </p:nvSpPr>
              <p:spPr bwMode="auto">
                <a:xfrm flipV="1">
                  <a:off x="4870" y="1968"/>
                  <a:ext cx="0" cy="100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6113" name="Oval 34"/>
                <p:cNvSpPr>
                  <a:spLocks noChangeArrowheads="1"/>
                </p:cNvSpPr>
                <p:nvPr/>
              </p:nvSpPr>
              <p:spPr bwMode="auto">
                <a:xfrm>
                  <a:off x="4805" y="2549"/>
                  <a:ext cx="91" cy="9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cxnSp>
              <p:nvCxnSpPr>
                <p:cNvPr id="46114" name="AutoShape 35"/>
                <p:cNvCxnSpPr>
                  <a:cxnSpLocks noChangeShapeType="1"/>
                  <a:stCxn id="46113" idx="7"/>
                  <a:endCxn id="46110" idx="2"/>
                </p:cNvCxnSpPr>
                <p:nvPr/>
              </p:nvCxnSpPr>
              <p:spPr bwMode="auto">
                <a:xfrm flipV="1">
                  <a:off x="4883" y="2446"/>
                  <a:ext cx="231" cy="116"/>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46107" name="Rectangle 36"/>
              <p:cNvSpPr>
                <a:spLocks noChangeArrowheads="1"/>
              </p:cNvSpPr>
              <p:nvPr/>
            </p:nvSpPr>
            <p:spPr bwMode="auto">
              <a:xfrm>
                <a:off x="4368" y="1968"/>
                <a:ext cx="1296" cy="100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grpSp>
        <p:sp>
          <p:nvSpPr>
            <p:cNvPr id="46093" name="AutoShape 37"/>
            <p:cNvSpPr>
              <a:spLocks noChangeArrowheads="1"/>
            </p:cNvSpPr>
            <p:nvPr/>
          </p:nvSpPr>
          <p:spPr bwMode="auto">
            <a:xfrm>
              <a:off x="1296" y="1320"/>
              <a:ext cx="192" cy="334"/>
            </a:xfrm>
            <a:prstGeom prst="rightArrow">
              <a:avLst>
                <a:gd name="adj1" fmla="val 45241"/>
                <a:gd name="adj2" fmla="val 59028"/>
              </a:avLst>
            </a:prstGeom>
            <a:solidFill>
              <a:schemeClr val="hlink"/>
            </a:solidFill>
            <a:ln>
              <a:noFill/>
            </a:ln>
            <a:effectLst>
              <a:outerShdw dist="81320" dir="3080412" algn="ctr" rotWithShape="0">
                <a:srgbClr val="5F5F5F"/>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en-US" sz="2400">
                <a:latin typeface="Times New Roman" panose="02020603050405020304" pitchFamily="18" charset="0"/>
              </a:endParaRPr>
            </a:p>
          </p:txBody>
        </p:sp>
        <p:sp>
          <p:nvSpPr>
            <p:cNvPr id="46094" name="AutoShape 38"/>
            <p:cNvSpPr>
              <a:spLocks noChangeArrowheads="1"/>
            </p:cNvSpPr>
            <p:nvPr/>
          </p:nvSpPr>
          <p:spPr bwMode="auto">
            <a:xfrm>
              <a:off x="2784" y="1320"/>
              <a:ext cx="194" cy="334"/>
            </a:xfrm>
            <a:prstGeom prst="rightArrow">
              <a:avLst>
                <a:gd name="adj1" fmla="val 45241"/>
                <a:gd name="adj2" fmla="val 59028"/>
              </a:avLst>
            </a:prstGeom>
            <a:solidFill>
              <a:schemeClr val="hlink"/>
            </a:solidFill>
            <a:ln>
              <a:noFill/>
            </a:ln>
            <a:effectLst>
              <a:outerShdw dist="81320" dir="3080412" algn="ctr" rotWithShape="0">
                <a:srgbClr val="5F5F5F"/>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en-US" sz="2400">
                <a:latin typeface="Times New Roman" panose="02020603050405020304" pitchFamily="18" charset="0"/>
              </a:endParaRPr>
            </a:p>
          </p:txBody>
        </p:sp>
        <p:sp>
          <p:nvSpPr>
            <p:cNvPr id="46095" name="AutoShape 39"/>
            <p:cNvSpPr>
              <a:spLocks noChangeArrowheads="1"/>
            </p:cNvSpPr>
            <p:nvPr/>
          </p:nvSpPr>
          <p:spPr bwMode="auto">
            <a:xfrm>
              <a:off x="4272" y="1320"/>
              <a:ext cx="192" cy="334"/>
            </a:xfrm>
            <a:prstGeom prst="rightArrow">
              <a:avLst>
                <a:gd name="adj1" fmla="val 45241"/>
                <a:gd name="adj2" fmla="val 59028"/>
              </a:avLst>
            </a:prstGeom>
            <a:solidFill>
              <a:schemeClr val="hlink"/>
            </a:solidFill>
            <a:ln>
              <a:noFill/>
            </a:ln>
            <a:effectLst>
              <a:outerShdw dist="81320" dir="3080412" algn="ctr" rotWithShape="0">
                <a:srgbClr val="5F5F5F"/>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en-US" sz="2400">
                <a:latin typeface="Times New Roman" panose="02020603050405020304" pitchFamily="18" charset="0"/>
              </a:endParaRPr>
            </a:p>
          </p:txBody>
        </p:sp>
        <p:grpSp>
          <p:nvGrpSpPr>
            <p:cNvPr id="46096" name="Group 40"/>
            <p:cNvGrpSpPr>
              <a:grpSpLocks/>
            </p:cNvGrpSpPr>
            <p:nvPr/>
          </p:nvGrpSpPr>
          <p:grpSpPr bwMode="auto">
            <a:xfrm>
              <a:off x="3024" y="1056"/>
              <a:ext cx="1221" cy="864"/>
              <a:chOff x="3024" y="1056"/>
              <a:chExt cx="1221" cy="864"/>
            </a:xfrm>
          </p:grpSpPr>
          <p:grpSp>
            <p:nvGrpSpPr>
              <p:cNvPr id="46097" name="Group 41"/>
              <p:cNvGrpSpPr>
                <a:grpSpLocks/>
              </p:cNvGrpSpPr>
              <p:nvPr/>
            </p:nvGrpSpPr>
            <p:grpSpPr bwMode="auto">
              <a:xfrm>
                <a:off x="3024" y="1056"/>
                <a:ext cx="1221" cy="864"/>
                <a:chOff x="3024" y="1056"/>
                <a:chExt cx="1221" cy="864"/>
              </a:xfrm>
            </p:grpSpPr>
            <p:sp>
              <p:nvSpPr>
                <p:cNvPr id="46099" name="AutoShape 42"/>
                <p:cNvSpPr>
                  <a:spLocks noChangeArrowheads="1"/>
                </p:cNvSpPr>
                <p:nvPr/>
              </p:nvSpPr>
              <p:spPr bwMode="auto">
                <a:xfrm rot="-5400000">
                  <a:off x="3139" y="1270"/>
                  <a:ext cx="370" cy="599"/>
                </a:xfrm>
                <a:prstGeom prst="triangle">
                  <a:avLst>
                    <a:gd name="adj" fmla="val 50000"/>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46100" name="Text Box 43"/>
                <p:cNvSpPr txBox="1">
                  <a:spLocks noChangeArrowheads="1"/>
                </p:cNvSpPr>
                <p:nvPr/>
              </p:nvSpPr>
              <p:spPr bwMode="auto">
                <a:xfrm>
                  <a:off x="3708" y="1305"/>
                  <a:ext cx="53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700" b="1">
                      <a:solidFill>
                        <a:schemeClr val="folHlink"/>
                      </a:solidFill>
                      <a:latin typeface="Arial Rounded MT Bold" panose="020F0704030504030204" pitchFamily="34" charset="0"/>
                    </a:rPr>
                    <a:t>(x</a:t>
                  </a:r>
                  <a:r>
                    <a:rPr kumimoji="1" lang="en-US" altLang="ko-KR" sz="1300" b="1" baseline="-25000">
                      <a:solidFill>
                        <a:schemeClr val="folHlink"/>
                      </a:solidFill>
                      <a:latin typeface="Arial Rounded MT Bold" panose="020F0704030504030204" pitchFamily="34" charset="0"/>
                    </a:rPr>
                    <a:t>r</a:t>
                  </a:r>
                  <a:r>
                    <a:rPr kumimoji="1" lang="en-US" altLang="ko-KR" sz="1700" b="1">
                      <a:solidFill>
                        <a:schemeClr val="folHlink"/>
                      </a:solidFill>
                      <a:latin typeface="Arial Rounded MT Bold" panose="020F0704030504030204" pitchFamily="34" charset="0"/>
                    </a:rPr>
                    <a:t>,y</a:t>
                  </a:r>
                  <a:r>
                    <a:rPr kumimoji="1" lang="en-US" altLang="ko-KR" sz="1300" b="1" baseline="-25000">
                      <a:solidFill>
                        <a:schemeClr val="folHlink"/>
                      </a:solidFill>
                      <a:latin typeface="Arial Rounded MT Bold" panose="020F0704030504030204" pitchFamily="34" charset="0"/>
                    </a:rPr>
                    <a:t>r</a:t>
                  </a:r>
                  <a:r>
                    <a:rPr kumimoji="1" lang="en-US" altLang="ko-KR" sz="1700" b="1">
                      <a:solidFill>
                        <a:schemeClr val="folHlink"/>
                      </a:solidFill>
                      <a:latin typeface="Arial Rounded MT Bold" panose="020F0704030504030204" pitchFamily="34" charset="0"/>
                    </a:rPr>
                    <a:t>)</a:t>
                  </a:r>
                </a:p>
              </p:txBody>
            </p:sp>
            <p:sp>
              <p:nvSpPr>
                <p:cNvPr id="46101" name="Oval 44"/>
                <p:cNvSpPr>
                  <a:spLocks noChangeArrowheads="1"/>
                </p:cNvSpPr>
                <p:nvPr/>
              </p:nvSpPr>
              <p:spPr bwMode="auto">
                <a:xfrm>
                  <a:off x="3347" y="1550"/>
                  <a:ext cx="81" cy="78"/>
                </a:xfrm>
                <a:prstGeom prst="ellipse">
                  <a:avLst/>
                </a:prstGeom>
                <a:solidFill>
                  <a:schemeClr val="tx1"/>
                </a:solidFill>
                <a:ln w="12700">
                  <a:solidFill>
                    <a:schemeClr val="tx1"/>
                  </a:solidFill>
                  <a:round/>
                  <a:headEnd/>
                  <a:tailEnd/>
                </a:ln>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46102" name="Line 45"/>
                <p:cNvSpPr>
                  <a:spLocks noChangeShapeType="1"/>
                </p:cNvSpPr>
                <p:nvPr/>
              </p:nvSpPr>
              <p:spPr bwMode="auto">
                <a:xfrm>
                  <a:off x="3067" y="1591"/>
                  <a:ext cx="115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6103" name="Line 46"/>
                <p:cNvSpPr>
                  <a:spLocks noChangeShapeType="1"/>
                </p:cNvSpPr>
                <p:nvPr/>
              </p:nvSpPr>
              <p:spPr bwMode="auto">
                <a:xfrm flipV="1">
                  <a:off x="3409" y="1056"/>
                  <a:ext cx="0" cy="86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6104" name="Oval 47"/>
                <p:cNvSpPr>
                  <a:spLocks noChangeArrowheads="1"/>
                </p:cNvSpPr>
                <p:nvPr/>
              </p:nvSpPr>
              <p:spPr bwMode="auto">
                <a:xfrm>
                  <a:off x="3627" y="1426"/>
                  <a:ext cx="81" cy="7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46105" name="Freeform 48"/>
                <p:cNvSpPr>
                  <a:spLocks/>
                </p:cNvSpPr>
                <p:nvPr/>
              </p:nvSpPr>
              <p:spPr bwMode="auto">
                <a:xfrm>
                  <a:off x="3150" y="1306"/>
                  <a:ext cx="176" cy="212"/>
                </a:xfrm>
                <a:custGeom>
                  <a:avLst/>
                  <a:gdLst>
                    <a:gd name="T0" fmla="*/ 176 w 176"/>
                    <a:gd name="T1" fmla="*/ 0 h 212"/>
                    <a:gd name="T2" fmla="*/ 87 w 176"/>
                    <a:gd name="T3" fmla="*/ 17 h 212"/>
                    <a:gd name="T4" fmla="*/ 15 w 176"/>
                    <a:gd name="T5" fmla="*/ 100 h 212"/>
                    <a:gd name="T6" fmla="*/ 0 w 176"/>
                    <a:gd name="T7" fmla="*/ 212 h 212"/>
                    <a:gd name="T8" fmla="*/ 0 60000 65536"/>
                    <a:gd name="T9" fmla="*/ 0 60000 65536"/>
                    <a:gd name="T10" fmla="*/ 0 60000 65536"/>
                    <a:gd name="T11" fmla="*/ 0 60000 65536"/>
                    <a:gd name="T12" fmla="*/ 0 w 176"/>
                    <a:gd name="T13" fmla="*/ 0 h 212"/>
                    <a:gd name="T14" fmla="*/ 176 w 176"/>
                    <a:gd name="T15" fmla="*/ 212 h 212"/>
                  </a:gdLst>
                  <a:ahLst/>
                  <a:cxnLst>
                    <a:cxn ang="T8">
                      <a:pos x="T0" y="T1"/>
                    </a:cxn>
                    <a:cxn ang="T9">
                      <a:pos x="T2" y="T3"/>
                    </a:cxn>
                    <a:cxn ang="T10">
                      <a:pos x="T4" y="T5"/>
                    </a:cxn>
                    <a:cxn ang="T11">
                      <a:pos x="T6" y="T7"/>
                    </a:cxn>
                  </a:cxnLst>
                  <a:rect l="T12" t="T13" r="T14" b="T15"/>
                  <a:pathLst>
                    <a:path w="176" h="212">
                      <a:moveTo>
                        <a:pt x="176" y="0"/>
                      </a:moveTo>
                      <a:cubicBezTo>
                        <a:pt x="161" y="1"/>
                        <a:pt x="114" y="0"/>
                        <a:pt x="87" y="17"/>
                      </a:cubicBezTo>
                      <a:cubicBezTo>
                        <a:pt x="60" y="34"/>
                        <a:pt x="29" y="68"/>
                        <a:pt x="15" y="100"/>
                      </a:cubicBezTo>
                      <a:cubicBezTo>
                        <a:pt x="1" y="133"/>
                        <a:pt x="4" y="189"/>
                        <a:pt x="0" y="212"/>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grpSp>
          <p:sp>
            <p:nvSpPr>
              <p:cNvPr id="46098" name="Rectangle 49"/>
              <p:cNvSpPr>
                <a:spLocks noChangeArrowheads="1"/>
              </p:cNvSpPr>
              <p:nvPr/>
            </p:nvSpPr>
            <p:spPr bwMode="auto">
              <a:xfrm>
                <a:off x="3024" y="1056"/>
                <a:ext cx="1198" cy="8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grpSp>
      </p:grpSp>
    </p:spTree>
    <p:extLst>
      <p:ext uri="{BB962C8B-B14F-4D97-AF65-F5344CB8AC3E}">
        <p14:creationId xmlns:p14="http://schemas.microsoft.com/office/powerpoint/2010/main" val="16174354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n-US" altLang="ko-KR" b="1" smtClean="0">
                <a:ea typeface="굴림체" pitchFamily="49" charset="-128"/>
              </a:rPr>
              <a:t>General Fixed-Point Scaling</a:t>
            </a:r>
          </a:p>
        </p:txBody>
      </p:sp>
      <p:graphicFrame>
        <p:nvGraphicFramePr>
          <p:cNvPr id="47108" name="Object 3"/>
          <p:cNvGraphicFramePr>
            <a:graphicFrameLocks noChangeAspect="1"/>
          </p:cNvGraphicFramePr>
          <p:nvPr/>
        </p:nvGraphicFramePr>
        <p:xfrm>
          <a:off x="685800" y="4800600"/>
          <a:ext cx="7848600" cy="1273175"/>
        </p:xfrm>
        <a:graphic>
          <a:graphicData uri="http://schemas.openxmlformats.org/presentationml/2006/ole">
            <mc:AlternateContent xmlns:mc="http://schemas.openxmlformats.org/markup-compatibility/2006">
              <mc:Choice xmlns:v="urn:schemas-microsoft-com:vml" Requires="v">
                <p:oleObj spid="_x0000_s34950" name="수식" r:id="rId3" imgW="4102100" imgH="711200" progId="Equation.3">
                  <p:embed/>
                </p:oleObj>
              </mc:Choice>
              <mc:Fallback>
                <p:oleObj name="수식" r:id="rId3" imgW="4102100" imgH="711200" progId="Equation.3">
                  <p:embed/>
                  <p:pic>
                    <p:nvPicPr>
                      <p:cNvPr id="4710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800600"/>
                        <a:ext cx="7848600" cy="127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9" name="Text Box 4"/>
          <p:cNvSpPr txBox="1">
            <a:spLocks noChangeArrowheads="1"/>
          </p:cNvSpPr>
          <p:nvPr/>
        </p:nvSpPr>
        <p:spPr bwMode="auto">
          <a:xfrm>
            <a:off x="1524000" y="3200400"/>
            <a:ext cx="1455738" cy="4572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r>
              <a:rPr lang="en-US" altLang="ko-KR" sz="2400"/>
              <a:t>Translate</a:t>
            </a:r>
          </a:p>
        </p:txBody>
      </p:sp>
      <p:sp>
        <p:nvSpPr>
          <p:cNvPr id="47110" name="Text Box 5"/>
          <p:cNvSpPr txBox="1">
            <a:spLocks noChangeArrowheads="1"/>
          </p:cNvSpPr>
          <p:nvPr/>
        </p:nvSpPr>
        <p:spPr bwMode="auto">
          <a:xfrm>
            <a:off x="4038600" y="3200400"/>
            <a:ext cx="947738" cy="4572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r>
              <a:rPr lang="en-US" altLang="ko-KR" sz="2400"/>
              <a:t>Scale</a:t>
            </a:r>
            <a:endParaRPr lang="en-US" altLang="ko-KR" sz="2400">
              <a:latin typeface="Times New Roman" panose="02020603050405020304" pitchFamily="18" charset="0"/>
            </a:endParaRPr>
          </a:p>
        </p:txBody>
      </p:sp>
      <p:sp>
        <p:nvSpPr>
          <p:cNvPr id="47111" name="Text Box 6"/>
          <p:cNvSpPr txBox="1">
            <a:spLocks noChangeArrowheads="1"/>
          </p:cNvSpPr>
          <p:nvPr/>
        </p:nvSpPr>
        <p:spPr bwMode="auto">
          <a:xfrm>
            <a:off x="6019800" y="3200400"/>
            <a:ext cx="1455738" cy="4572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r>
              <a:rPr lang="en-US" altLang="ko-KR" sz="2400"/>
              <a:t>Translate</a:t>
            </a:r>
          </a:p>
        </p:txBody>
      </p:sp>
      <p:grpSp>
        <p:nvGrpSpPr>
          <p:cNvPr id="47112" name="Group 7"/>
          <p:cNvGrpSpPr>
            <a:grpSpLocks/>
          </p:cNvGrpSpPr>
          <p:nvPr/>
        </p:nvGrpSpPr>
        <p:grpSpPr bwMode="auto">
          <a:xfrm>
            <a:off x="533400" y="1828800"/>
            <a:ext cx="8001000" cy="1243013"/>
            <a:chOff x="96" y="1056"/>
            <a:chExt cx="5616" cy="864"/>
          </a:xfrm>
        </p:grpSpPr>
        <p:sp>
          <p:nvSpPr>
            <p:cNvPr id="47114" name="AutoShape 8"/>
            <p:cNvSpPr>
              <a:spLocks noChangeArrowheads="1"/>
            </p:cNvSpPr>
            <p:nvPr/>
          </p:nvSpPr>
          <p:spPr bwMode="auto">
            <a:xfrm>
              <a:off x="4992" y="1152"/>
              <a:ext cx="288" cy="401"/>
            </a:xfrm>
            <a:prstGeom prst="triangle">
              <a:avLst>
                <a:gd name="adj" fmla="val 50000"/>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grpSp>
          <p:nvGrpSpPr>
            <p:cNvPr id="47115" name="Group 9"/>
            <p:cNvGrpSpPr>
              <a:grpSpLocks/>
            </p:cNvGrpSpPr>
            <p:nvPr/>
          </p:nvGrpSpPr>
          <p:grpSpPr bwMode="auto">
            <a:xfrm>
              <a:off x="96" y="1056"/>
              <a:ext cx="1178" cy="864"/>
              <a:chOff x="288" y="1968"/>
              <a:chExt cx="1322" cy="1008"/>
            </a:xfrm>
          </p:grpSpPr>
          <p:grpSp>
            <p:nvGrpSpPr>
              <p:cNvPr id="47144" name="Group 10"/>
              <p:cNvGrpSpPr>
                <a:grpSpLocks/>
              </p:cNvGrpSpPr>
              <p:nvPr/>
            </p:nvGrpSpPr>
            <p:grpSpPr bwMode="auto">
              <a:xfrm>
                <a:off x="288" y="1968"/>
                <a:ext cx="1322" cy="1008"/>
                <a:chOff x="288" y="1968"/>
                <a:chExt cx="1322" cy="1008"/>
              </a:xfrm>
            </p:grpSpPr>
            <p:sp>
              <p:nvSpPr>
                <p:cNvPr id="47146" name="AutoShape 11"/>
                <p:cNvSpPr>
                  <a:spLocks noChangeArrowheads="1"/>
                </p:cNvSpPr>
                <p:nvPr/>
              </p:nvSpPr>
              <p:spPr bwMode="auto">
                <a:xfrm>
                  <a:off x="747" y="2016"/>
                  <a:ext cx="432" cy="672"/>
                </a:xfrm>
                <a:prstGeom prst="triangle">
                  <a:avLst>
                    <a:gd name="adj" fmla="val 50000"/>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47147" name="Text Box 12"/>
                <p:cNvSpPr txBox="1">
                  <a:spLocks noChangeArrowheads="1"/>
                </p:cNvSpPr>
                <p:nvPr/>
              </p:nvSpPr>
              <p:spPr bwMode="auto">
                <a:xfrm>
                  <a:off x="1006" y="2264"/>
                  <a:ext cx="60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700" b="1">
                      <a:latin typeface="Arial Rounded MT Bold" panose="020F0704030504030204" pitchFamily="34" charset="0"/>
                    </a:rPr>
                    <a:t>(x</a:t>
                  </a:r>
                  <a:r>
                    <a:rPr kumimoji="1" lang="en-US" altLang="ko-KR" sz="1300" b="1" baseline="-25000">
                      <a:latin typeface="Arial Rounded MT Bold" panose="020F0704030504030204" pitchFamily="34" charset="0"/>
                    </a:rPr>
                    <a:t>f</a:t>
                  </a:r>
                  <a:r>
                    <a:rPr kumimoji="1" lang="en-US" altLang="ko-KR" sz="1700" b="1">
                      <a:latin typeface="Arial Rounded MT Bold" panose="020F0704030504030204" pitchFamily="34" charset="0"/>
                    </a:rPr>
                    <a:t>,y</a:t>
                  </a:r>
                  <a:r>
                    <a:rPr kumimoji="1" lang="en-US" altLang="ko-KR" sz="1300" b="1" baseline="-25000">
                      <a:latin typeface="Arial Rounded MT Bold" panose="020F0704030504030204" pitchFamily="34" charset="0"/>
                    </a:rPr>
                    <a:t>f</a:t>
                  </a:r>
                  <a:r>
                    <a:rPr kumimoji="1" lang="en-US" altLang="ko-KR" sz="1700" b="1">
                      <a:latin typeface="Arial Rounded MT Bold" panose="020F0704030504030204" pitchFamily="34" charset="0"/>
                    </a:rPr>
                    <a:t>)</a:t>
                  </a:r>
                </a:p>
              </p:txBody>
            </p:sp>
            <p:sp>
              <p:nvSpPr>
                <p:cNvPr id="47148" name="Oval 13"/>
                <p:cNvSpPr>
                  <a:spLocks noChangeArrowheads="1"/>
                </p:cNvSpPr>
                <p:nvPr/>
              </p:nvSpPr>
              <p:spPr bwMode="auto">
                <a:xfrm>
                  <a:off x="917" y="2400"/>
                  <a:ext cx="91" cy="91"/>
                </a:xfrm>
                <a:prstGeom prst="ellipse">
                  <a:avLst/>
                </a:prstGeom>
                <a:solidFill>
                  <a:schemeClr val="tx1"/>
                </a:solidFill>
                <a:ln w="12700">
                  <a:solidFill>
                    <a:schemeClr val="tx1"/>
                  </a:solidFill>
                  <a:round/>
                  <a:headEnd/>
                  <a:tailEnd/>
                </a:ln>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47149" name="Line 14"/>
                <p:cNvSpPr>
                  <a:spLocks noChangeShapeType="1"/>
                </p:cNvSpPr>
                <p:nvPr/>
              </p:nvSpPr>
              <p:spPr bwMode="auto">
                <a:xfrm>
                  <a:off x="288" y="2592"/>
                  <a:ext cx="129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7150" name="Line 15"/>
                <p:cNvSpPr>
                  <a:spLocks noChangeShapeType="1"/>
                </p:cNvSpPr>
                <p:nvPr/>
              </p:nvSpPr>
              <p:spPr bwMode="auto">
                <a:xfrm flipV="1">
                  <a:off x="672" y="1968"/>
                  <a:ext cx="0" cy="100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grpSp>
          <p:sp>
            <p:nvSpPr>
              <p:cNvPr id="47145" name="Rectangle 16"/>
              <p:cNvSpPr>
                <a:spLocks noChangeArrowheads="1"/>
              </p:cNvSpPr>
              <p:nvPr/>
            </p:nvSpPr>
            <p:spPr bwMode="auto">
              <a:xfrm>
                <a:off x="288" y="1968"/>
                <a:ext cx="1296" cy="100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grpSp>
        <p:grpSp>
          <p:nvGrpSpPr>
            <p:cNvPr id="47116" name="Group 17"/>
            <p:cNvGrpSpPr>
              <a:grpSpLocks/>
            </p:cNvGrpSpPr>
            <p:nvPr/>
          </p:nvGrpSpPr>
          <p:grpSpPr bwMode="auto">
            <a:xfrm>
              <a:off x="1558" y="1056"/>
              <a:ext cx="1178" cy="864"/>
              <a:chOff x="1824" y="1968"/>
              <a:chExt cx="1322" cy="1008"/>
            </a:xfrm>
          </p:grpSpPr>
          <p:grpSp>
            <p:nvGrpSpPr>
              <p:cNvPr id="47135" name="Group 18"/>
              <p:cNvGrpSpPr>
                <a:grpSpLocks/>
              </p:cNvGrpSpPr>
              <p:nvPr/>
            </p:nvGrpSpPr>
            <p:grpSpPr bwMode="auto">
              <a:xfrm>
                <a:off x="1824" y="1968"/>
                <a:ext cx="1322" cy="1008"/>
                <a:chOff x="1824" y="1968"/>
                <a:chExt cx="1322" cy="1008"/>
              </a:xfrm>
            </p:grpSpPr>
            <p:sp>
              <p:nvSpPr>
                <p:cNvPr id="47137" name="AutoShape 19"/>
                <p:cNvSpPr>
                  <a:spLocks noChangeArrowheads="1"/>
                </p:cNvSpPr>
                <p:nvPr/>
              </p:nvSpPr>
              <p:spPr bwMode="auto">
                <a:xfrm>
                  <a:off x="1968" y="2160"/>
                  <a:ext cx="432" cy="672"/>
                </a:xfrm>
                <a:prstGeom prst="triangle">
                  <a:avLst>
                    <a:gd name="adj" fmla="val 50000"/>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47138" name="Text Box 20"/>
                <p:cNvSpPr txBox="1">
                  <a:spLocks noChangeArrowheads="1"/>
                </p:cNvSpPr>
                <p:nvPr/>
              </p:nvSpPr>
              <p:spPr bwMode="auto">
                <a:xfrm>
                  <a:off x="2544" y="2264"/>
                  <a:ext cx="602"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700" b="1">
                      <a:solidFill>
                        <a:schemeClr val="folHlink"/>
                      </a:solidFill>
                      <a:latin typeface="Arial Rounded MT Bold" panose="020F0704030504030204" pitchFamily="34" charset="0"/>
                    </a:rPr>
                    <a:t>(x</a:t>
                  </a:r>
                  <a:r>
                    <a:rPr kumimoji="1" lang="en-US" altLang="ko-KR" sz="1300" b="1" baseline="-25000">
                      <a:solidFill>
                        <a:schemeClr val="folHlink"/>
                      </a:solidFill>
                      <a:latin typeface="Arial Rounded MT Bold" panose="020F0704030504030204" pitchFamily="34" charset="0"/>
                    </a:rPr>
                    <a:t>f</a:t>
                  </a:r>
                  <a:r>
                    <a:rPr kumimoji="1" lang="en-US" altLang="ko-KR" sz="1700" b="1">
                      <a:solidFill>
                        <a:schemeClr val="folHlink"/>
                      </a:solidFill>
                      <a:latin typeface="Arial Rounded MT Bold" panose="020F0704030504030204" pitchFamily="34" charset="0"/>
                    </a:rPr>
                    <a:t>,y</a:t>
                  </a:r>
                  <a:r>
                    <a:rPr kumimoji="1" lang="en-US" altLang="ko-KR" sz="1300" b="1" baseline="-25000">
                      <a:solidFill>
                        <a:schemeClr val="folHlink"/>
                      </a:solidFill>
                      <a:latin typeface="Arial Rounded MT Bold" panose="020F0704030504030204" pitchFamily="34" charset="0"/>
                    </a:rPr>
                    <a:t>f</a:t>
                  </a:r>
                  <a:r>
                    <a:rPr kumimoji="1" lang="en-US" altLang="ko-KR" sz="1700" b="1">
                      <a:solidFill>
                        <a:schemeClr val="folHlink"/>
                      </a:solidFill>
                      <a:latin typeface="Arial Rounded MT Bold" panose="020F0704030504030204" pitchFamily="34" charset="0"/>
                    </a:rPr>
                    <a:t>)</a:t>
                  </a:r>
                </a:p>
              </p:txBody>
            </p:sp>
            <p:sp>
              <p:nvSpPr>
                <p:cNvPr id="47139" name="Oval 21"/>
                <p:cNvSpPr>
                  <a:spLocks noChangeArrowheads="1"/>
                </p:cNvSpPr>
                <p:nvPr/>
              </p:nvSpPr>
              <p:spPr bwMode="auto">
                <a:xfrm>
                  <a:off x="2138" y="2544"/>
                  <a:ext cx="91" cy="91"/>
                </a:xfrm>
                <a:prstGeom prst="ellipse">
                  <a:avLst/>
                </a:prstGeom>
                <a:solidFill>
                  <a:schemeClr val="tx1"/>
                </a:solidFill>
                <a:ln w="12700">
                  <a:solidFill>
                    <a:schemeClr val="tx1"/>
                  </a:solidFill>
                  <a:round/>
                  <a:headEnd/>
                  <a:tailEnd/>
                </a:ln>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47140" name="Line 22"/>
                <p:cNvSpPr>
                  <a:spLocks noChangeShapeType="1"/>
                </p:cNvSpPr>
                <p:nvPr/>
              </p:nvSpPr>
              <p:spPr bwMode="auto">
                <a:xfrm>
                  <a:off x="1824" y="2592"/>
                  <a:ext cx="129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7141" name="Line 23"/>
                <p:cNvSpPr>
                  <a:spLocks noChangeShapeType="1"/>
                </p:cNvSpPr>
                <p:nvPr/>
              </p:nvSpPr>
              <p:spPr bwMode="auto">
                <a:xfrm flipV="1">
                  <a:off x="2208" y="1968"/>
                  <a:ext cx="0" cy="100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7142" name="Oval 24"/>
                <p:cNvSpPr>
                  <a:spLocks noChangeArrowheads="1"/>
                </p:cNvSpPr>
                <p:nvPr/>
              </p:nvSpPr>
              <p:spPr bwMode="auto">
                <a:xfrm>
                  <a:off x="2453" y="2400"/>
                  <a:ext cx="91" cy="9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cxnSp>
              <p:nvCxnSpPr>
                <p:cNvPr id="47143" name="AutoShape 25"/>
                <p:cNvCxnSpPr>
                  <a:cxnSpLocks noChangeShapeType="1"/>
                  <a:stCxn id="47142" idx="2"/>
                  <a:endCxn id="47139" idx="7"/>
                </p:cNvCxnSpPr>
                <p:nvPr/>
              </p:nvCxnSpPr>
              <p:spPr bwMode="auto">
                <a:xfrm flipH="1">
                  <a:off x="2216" y="2446"/>
                  <a:ext cx="237" cy="111"/>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47136" name="Rectangle 26"/>
              <p:cNvSpPr>
                <a:spLocks noChangeArrowheads="1"/>
              </p:cNvSpPr>
              <p:nvPr/>
            </p:nvSpPr>
            <p:spPr bwMode="auto">
              <a:xfrm>
                <a:off x="1824" y="1968"/>
                <a:ext cx="1296" cy="100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grpSp>
        <p:sp>
          <p:nvSpPr>
            <p:cNvPr id="47117" name="AutoShape 27"/>
            <p:cNvSpPr>
              <a:spLocks noChangeArrowheads="1"/>
            </p:cNvSpPr>
            <p:nvPr/>
          </p:nvSpPr>
          <p:spPr bwMode="auto">
            <a:xfrm>
              <a:off x="1296" y="1320"/>
              <a:ext cx="192" cy="339"/>
            </a:xfrm>
            <a:prstGeom prst="rightArrow">
              <a:avLst>
                <a:gd name="adj1" fmla="val 45241"/>
                <a:gd name="adj2" fmla="val 59028"/>
              </a:avLst>
            </a:prstGeom>
            <a:solidFill>
              <a:schemeClr val="hlink"/>
            </a:solidFill>
            <a:ln>
              <a:noFill/>
            </a:ln>
            <a:effectLst>
              <a:outerShdw dist="81320" dir="3080412" algn="ctr" rotWithShape="0">
                <a:srgbClr val="5F5F5F"/>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en-US" sz="2400">
                <a:latin typeface="Times New Roman" panose="02020603050405020304" pitchFamily="18" charset="0"/>
              </a:endParaRPr>
            </a:p>
          </p:txBody>
        </p:sp>
        <p:sp>
          <p:nvSpPr>
            <p:cNvPr id="47118" name="AutoShape 28"/>
            <p:cNvSpPr>
              <a:spLocks noChangeArrowheads="1"/>
            </p:cNvSpPr>
            <p:nvPr/>
          </p:nvSpPr>
          <p:spPr bwMode="auto">
            <a:xfrm>
              <a:off x="2784" y="1320"/>
              <a:ext cx="194" cy="339"/>
            </a:xfrm>
            <a:prstGeom prst="rightArrow">
              <a:avLst>
                <a:gd name="adj1" fmla="val 45241"/>
                <a:gd name="adj2" fmla="val 59028"/>
              </a:avLst>
            </a:prstGeom>
            <a:solidFill>
              <a:schemeClr val="hlink"/>
            </a:solidFill>
            <a:ln>
              <a:noFill/>
            </a:ln>
            <a:effectLst>
              <a:outerShdw dist="81320" dir="3080412" algn="ctr" rotWithShape="0">
                <a:srgbClr val="5F5F5F"/>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en-US" sz="2400">
                <a:latin typeface="Times New Roman" panose="02020603050405020304" pitchFamily="18" charset="0"/>
              </a:endParaRPr>
            </a:p>
          </p:txBody>
        </p:sp>
        <p:sp>
          <p:nvSpPr>
            <p:cNvPr id="47119" name="AutoShape 29"/>
            <p:cNvSpPr>
              <a:spLocks noChangeArrowheads="1"/>
            </p:cNvSpPr>
            <p:nvPr/>
          </p:nvSpPr>
          <p:spPr bwMode="auto">
            <a:xfrm>
              <a:off x="4272" y="1320"/>
              <a:ext cx="192" cy="339"/>
            </a:xfrm>
            <a:prstGeom prst="rightArrow">
              <a:avLst>
                <a:gd name="adj1" fmla="val 45241"/>
                <a:gd name="adj2" fmla="val 59028"/>
              </a:avLst>
            </a:prstGeom>
            <a:solidFill>
              <a:schemeClr val="hlink"/>
            </a:solidFill>
            <a:ln>
              <a:noFill/>
            </a:ln>
            <a:effectLst>
              <a:outerShdw dist="81320" dir="3080412" algn="ctr" rotWithShape="0">
                <a:srgbClr val="5F5F5F"/>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en-US" sz="2400">
                <a:latin typeface="Times New Roman" panose="02020603050405020304" pitchFamily="18" charset="0"/>
              </a:endParaRPr>
            </a:p>
          </p:txBody>
        </p:sp>
        <p:sp>
          <p:nvSpPr>
            <p:cNvPr id="47120" name="AutoShape 30"/>
            <p:cNvSpPr>
              <a:spLocks noChangeArrowheads="1"/>
            </p:cNvSpPr>
            <p:nvPr/>
          </p:nvSpPr>
          <p:spPr bwMode="auto">
            <a:xfrm>
              <a:off x="3264" y="1327"/>
              <a:ext cx="288" cy="401"/>
            </a:xfrm>
            <a:prstGeom prst="triangle">
              <a:avLst>
                <a:gd name="adj" fmla="val 50000"/>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47121" name="Text Box 31"/>
            <p:cNvSpPr txBox="1">
              <a:spLocks noChangeArrowheads="1"/>
            </p:cNvSpPr>
            <p:nvPr/>
          </p:nvSpPr>
          <p:spPr bwMode="auto">
            <a:xfrm>
              <a:off x="3714" y="1309"/>
              <a:ext cx="53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700" b="1">
                  <a:solidFill>
                    <a:schemeClr val="folHlink"/>
                  </a:solidFill>
                  <a:latin typeface="Arial Rounded MT Bold" panose="020F0704030504030204" pitchFamily="34" charset="0"/>
                </a:rPr>
                <a:t>(x</a:t>
              </a:r>
              <a:r>
                <a:rPr kumimoji="1" lang="en-US" altLang="ko-KR" sz="1300" b="1" baseline="-25000">
                  <a:solidFill>
                    <a:schemeClr val="folHlink"/>
                  </a:solidFill>
                  <a:latin typeface="Arial Rounded MT Bold" panose="020F0704030504030204" pitchFamily="34" charset="0"/>
                </a:rPr>
                <a:t>f</a:t>
              </a:r>
              <a:r>
                <a:rPr kumimoji="1" lang="en-US" altLang="ko-KR" sz="1700" b="1">
                  <a:solidFill>
                    <a:schemeClr val="folHlink"/>
                  </a:solidFill>
                  <a:latin typeface="Arial Rounded MT Bold" panose="020F0704030504030204" pitchFamily="34" charset="0"/>
                </a:rPr>
                <a:t>,y</a:t>
              </a:r>
              <a:r>
                <a:rPr kumimoji="1" lang="en-US" altLang="ko-KR" sz="1300" b="1" baseline="-25000">
                  <a:solidFill>
                    <a:schemeClr val="folHlink"/>
                  </a:solidFill>
                  <a:latin typeface="Arial Rounded MT Bold" panose="020F0704030504030204" pitchFamily="34" charset="0"/>
                </a:rPr>
                <a:t>f</a:t>
              </a:r>
              <a:r>
                <a:rPr kumimoji="1" lang="en-US" altLang="ko-KR" sz="1700" b="1">
                  <a:solidFill>
                    <a:schemeClr val="folHlink"/>
                  </a:solidFill>
                  <a:latin typeface="Arial Rounded MT Bold" panose="020F0704030504030204" pitchFamily="34" charset="0"/>
                </a:rPr>
                <a:t>)</a:t>
              </a:r>
            </a:p>
          </p:txBody>
        </p:sp>
        <p:sp>
          <p:nvSpPr>
            <p:cNvPr id="47122" name="Oval 32"/>
            <p:cNvSpPr>
              <a:spLocks noChangeArrowheads="1"/>
            </p:cNvSpPr>
            <p:nvPr/>
          </p:nvSpPr>
          <p:spPr bwMode="auto">
            <a:xfrm>
              <a:off x="3352" y="1550"/>
              <a:ext cx="81" cy="78"/>
            </a:xfrm>
            <a:prstGeom prst="ellipse">
              <a:avLst/>
            </a:prstGeom>
            <a:solidFill>
              <a:schemeClr val="tx1"/>
            </a:solidFill>
            <a:ln w="12700">
              <a:solidFill>
                <a:schemeClr val="tx1"/>
              </a:solidFill>
              <a:round/>
              <a:headEnd/>
              <a:tailEnd/>
            </a:ln>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47123" name="Line 33"/>
            <p:cNvSpPr>
              <a:spLocks noChangeShapeType="1"/>
            </p:cNvSpPr>
            <p:nvPr/>
          </p:nvSpPr>
          <p:spPr bwMode="auto">
            <a:xfrm>
              <a:off x="3072" y="1591"/>
              <a:ext cx="115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7124" name="Line 34"/>
            <p:cNvSpPr>
              <a:spLocks noChangeShapeType="1"/>
            </p:cNvSpPr>
            <p:nvPr/>
          </p:nvSpPr>
          <p:spPr bwMode="auto">
            <a:xfrm flipV="1">
              <a:off x="3414" y="1056"/>
              <a:ext cx="0" cy="86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7125" name="Oval 35"/>
            <p:cNvSpPr>
              <a:spLocks noChangeArrowheads="1"/>
            </p:cNvSpPr>
            <p:nvPr/>
          </p:nvSpPr>
          <p:spPr bwMode="auto">
            <a:xfrm>
              <a:off x="3632" y="1426"/>
              <a:ext cx="82" cy="7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cxnSp>
          <p:nvCxnSpPr>
            <p:cNvPr id="47126" name="AutoShape 36"/>
            <p:cNvCxnSpPr>
              <a:cxnSpLocks noChangeShapeType="1"/>
              <a:stCxn id="47125" idx="2"/>
              <a:endCxn id="47122" idx="7"/>
            </p:cNvCxnSpPr>
            <p:nvPr/>
          </p:nvCxnSpPr>
          <p:spPr bwMode="auto">
            <a:xfrm flipH="1">
              <a:off x="3421" y="1466"/>
              <a:ext cx="211" cy="95"/>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7127" name="Rectangle 37"/>
            <p:cNvSpPr>
              <a:spLocks noChangeArrowheads="1"/>
            </p:cNvSpPr>
            <p:nvPr/>
          </p:nvSpPr>
          <p:spPr bwMode="auto">
            <a:xfrm>
              <a:off x="3072" y="1056"/>
              <a:ext cx="1155" cy="8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47128" name="Text Box 38"/>
            <p:cNvSpPr txBox="1">
              <a:spLocks noChangeArrowheads="1"/>
            </p:cNvSpPr>
            <p:nvPr/>
          </p:nvSpPr>
          <p:spPr bwMode="auto">
            <a:xfrm>
              <a:off x="5176" y="1309"/>
              <a:ext cx="53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latinLnBrk="1" hangingPunct="1">
                <a:spcBef>
                  <a:spcPct val="0"/>
                </a:spcBef>
                <a:buClrTx/>
                <a:buSzTx/>
                <a:buFontTx/>
                <a:buNone/>
              </a:pPr>
              <a:r>
                <a:rPr kumimoji="1" lang="en-US" altLang="ko-KR" sz="1700" b="1">
                  <a:latin typeface="Arial Rounded MT Bold" panose="020F0704030504030204" pitchFamily="34" charset="0"/>
                </a:rPr>
                <a:t>(x</a:t>
              </a:r>
              <a:r>
                <a:rPr kumimoji="1" lang="en-US" altLang="ko-KR" sz="1300" b="1" baseline="-25000">
                  <a:latin typeface="Arial Rounded MT Bold" panose="020F0704030504030204" pitchFamily="34" charset="0"/>
                </a:rPr>
                <a:t>f</a:t>
              </a:r>
              <a:r>
                <a:rPr kumimoji="1" lang="en-US" altLang="ko-KR" sz="1700" b="1">
                  <a:latin typeface="Arial Rounded MT Bold" panose="020F0704030504030204" pitchFamily="34" charset="0"/>
                </a:rPr>
                <a:t>,y</a:t>
              </a:r>
              <a:r>
                <a:rPr kumimoji="1" lang="en-US" altLang="ko-KR" sz="1300" b="1" baseline="-25000">
                  <a:latin typeface="Arial Rounded MT Bold" panose="020F0704030504030204" pitchFamily="34" charset="0"/>
                </a:rPr>
                <a:t>f</a:t>
              </a:r>
              <a:r>
                <a:rPr kumimoji="1" lang="en-US" altLang="ko-KR" sz="1700" b="1">
                  <a:latin typeface="Arial Rounded MT Bold" panose="020F0704030504030204" pitchFamily="34" charset="0"/>
                </a:rPr>
                <a:t>)</a:t>
              </a:r>
            </a:p>
          </p:txBody>
        </p:sp>
        <p:sp>
          <p:nvSpPr>
            <p:cNvPr id="47129" name="Oval 39"/>
            <p:cNvSpPr>
              <a:spLocks noChangeArrowheads="1"/>
            </p:cNvSpPr>
            <p:nvPr/>
          </p:nvSpPr>
          <p:spPr bwMode="auto">
            <a:xfrm>
              <a:off x="5094" y="1426"/>
              <a:ext cx="81" cy="78"/>
            </a:xfrm>
            <a:prstGeom prst="ellipse">
              <a:avLst/>
            </a:prstGeom>
            <a:solidFill>
              <a:schemeClr val="tx1"/>
            </a:solidFill>
            <a:ln w="12700">
              <a:solidFill>
                <a:schemeClr val="tx1"/>
              </a:solidFill>
              <a:round/>
              <a:headEnd/>
              <a:tailEnd/>
            </a:ln>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47130" name="Line 40"/>
            <p:cNvSpPr>
              <a:spLocks noChangeShapeType="1"/>
            </p:cNvSpPr>
            <p:nvPr/>
          </p:nvSpPr>
          <p:spPr bwMode="auto">
            <a:xfrm>
              <a:off x="4534" y="1591"/>
              <a:ext cx="115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7131" name="Line 41"/>
            <p:cNvSpPr>
              <a:spLocks noChangeShapeType="1"/>
            </p:cNvSpPr>
            <p:nvPr/>
          </p:nvSpPr>
          <p:spPr bwMode="auto">
            <a:xfrm flipV="1">
              <a:off x="4876" y="1056"/>
              <a:ext cx="0" cy="86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7132" name="Oval 42"/>
            <p:cNvSpPr>
              <a:spLocks noChangeArrowheads="1"/>
            </p:cNvSpPr>
            <p:nvPr/>
          </p:nvSpPr>
          <p:spPr bwMode="auto">
            <a:xfrm>
              <a:off x="4818" y="1554"/>
              <a:ext cx="81" cy="7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cxnSp>
          <p:nvCxnSpPr>
            <p:cNvPr id="47133" name="AutoShape 43"/>
            <p:cNvCxnSpPr>
              <a:cxnSpLocks noChangeShapeType="1"/>
              <a:stCxn id="47132" idx="7"/>
              <a:endCxn id="47129" idx="2"/>
            </p:cNvCxnSpPr>
            <p:nvPr/>
          </p:nvCxnSpPr>
          <p:spPr bwMode="auto">
            <a:xfrm flipV="1">
              <a:off x="4888" y="1466"/>
              <a:ext cx="206" cy="99"/>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7134" name="Rectangle 44"/>
            <p:cNvSpPr>
              <a:spLocks noChangeArrowheads="1"/>
            </p:cNvSpPr>
            <p:nvPr/>
          </p:nvSpPr>
          <p:spPr bwMode="auto">
            <a:xfrm>
              <a:off x="4534" y="1056"/>
              <a:ext cx="1155" cy="8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grpSp>
      <p:graphicFrame>
        <p:nvGraphicFramePr>
          <p:cNvPr id="47113" name="Object 45"/>
          <p:cNvGraphicFramePr>
            <a:graphicFrameLocks noChangeAspect="1"/>
          </p:cNvGraphicFramePr>
          <p:nvPr/>
        </p:nvGraphicFramePr>
        <p:xfrm>
          <a:off x="1371600" y="4114800"/>
          <a:ext cx="6345238" cy="604838"/>
        </p:xfrm>
        <a:graphic>
          <a:graphicData uri="http://schemas.openxmlformats.org/presentationml/2006/ole">
            <mc:AlternateContent xmlns:mc="http://schemas.openxmlformats.org/markup-compatibility/2006">
              <mc:Choice xmlns:v="urn:schemas-microsoft-com:vml" Requires="v">
                <p:oleObj spid="_x0000_s34951" name="Equation" r:id="rId5" imgW="2959100" imgH="241300" progId="Equation.3">
                  <p:embed/>
                </p:oleObj>
              </mc:Choice>
              <mc:Fallback>
                <p:oleObj name="Equation" r:id="rId5" imgW="2959100" imgH="241300" progId="Equation.3">
                  <p:embed/>
                  <p:pic>
                    <p:nvPicPr>
                      <p:cNvPr id="47113" name="Object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4114800"/>
                        <a:ext cx="6345238"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249609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 </a:t>
            </a:r>
            <a:endParaRPr lang="en-US" dirty="0"/>
          </a:p>
        </p:txBody>
      </p:sp>
      <p:sp>
        <p:nvSpPr>
          <p:cNvPr id="3" name="Content Placeholder 2"/>
          <p:cNvSpPr>
            <a:spLocks noGrp="1"/>
          </p:cNvSpPr>
          <p:nvPr>
            <p:ph idx="1"/>
          </p:nvPr>
        </p:nvSpPr>
        <p:spPr/>
        <p:txBody>
          <a:bodyPr/>
          <a:lstStyle/>
          <a:p>
            <a:r>
              <a:rPr lang="en-US" b="1" i="1" dirty="0">
                <a:solidFill>
                  <a:srgbClr val="FF0000"/>
                </a:solidFill>
              </a:rPr>
              <a:t>Example</a:t>
            </a:r>
            <a:r>
              <a:rPr lang="en-US" b="1" dirty="0"/>
              <a:t>: </a:t>
            </a:r>
            <a:r>
              <a:rPr lang="en-US" dirty="0"/>
              <a:t>Obtain the final coordinates after two rotations on point 𝑝 (6,9) with rotation angles are 30</a:t>
            </a:r>
            <a:r>
              <a:rPr lang="en-US" baseline="30000" dirty="0"/>
              <a:t>𝑜</a:t>
            </a:r>
            <a:r>
              <a:rPr lang="en-US" dirty="0"/>
              <a:t> and 60</a:t>
            </a:r>
            <a:r>
              <a:rPr lang="en-US" baseline="30000" dirty="0"/>
              <a:t>𝑜</a:t>
            </a:r>
            <a:r>
              <a:rPr lang="en-US" dirty="0"/>
              <a:t> respectively</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54</a:t>
            </a:fld>
            <a:endParaRPr lang="en-US"/>
          </a:p>
        </p:txBody>
      </p:sp>
      <p:pic>
        <p:nvPicPr>
          <p:cNvPr id="81922" name="Picture 2" descr="https://lh4.googleusercontent.com/F0UN7eBi2w3e_l6CbrBhpPpJ_e3t1cnJP6BRDCTeBXlOZJEdqvF6fFJB_j9kkXFAd9CrWOsgpm9ujGMqUCml-_mL-O9zAMYYk7rwv7jL22lvR5hy8lkV1Nmnuebz7PocxMdBH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6955" y="2882223"/>
            <a:ext cx="4530090" cy="2976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9937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idx="1"/>
          </p:nvPr>
        </p:nvSpPr>
        <p:spPr/>
        <p:txBody>
          <a:bodyPr/>
          <a:lstStyle/>
          <a:p>
            <a:r>
              <a:rPr lang="en-US" sz="1600" dirty="0" smtClean="0"/>
              <a:t>A triangle is defined by (2,2) , (4,2) , (4,4)</a:t>
            </a:r>
          </a:p>
          <a:p>
            <a:r>
              <a:rPr lang="en-US" sz="1600" dirty="0" smtClean="0"/>
              <a:t>Find the transformed coordinates after the following transformations</a:t>
            </a:r>
          </a:p>
          <a:p>
            <a:r>
              <a:rPr lang="en-US" sz="1600" dirty="0" smtClean="0"/>
              <a:t>1- 90</a:t>
            </a:r>
            <a:r>
              <a:rPr lang="en-US" sz="1600" dirty="0"/>
              <a:t> </a:t>
            </a:r>
            <a:r>
              <a:rPr lang="en-US" sz="1600" dirty="0" smtClean="0"/>
              <a:t>degree counter clockwise about the origin</a:t>
            </a:r>
          </a:p>
          <a:p>
            <a:r>
              <a:rPr lang="en-US" sz="1600" dirty="0" smtClean="0"/>
              <a:t>2- reflection about the line y=-x</a:t>
            </a:r>
          </a:p>
          <a:p>
            <a:endParaRPr lang="en-US" sz="1600" dirty="0"/>
          </a:p>
          <a:p>
            <a:pPr marL="0" indent="0">
              <a:buNone/>
            </a:pPr>
            <a:endParaRPr lang="en-US" sz="1600" dirty="0" smtClean="0"/>
          </a:p>
          <a:p>
            <a:endParaRPr lang="en-US" sz="1600" dirty="0"/>
          </a:p>
          <a:p>
            <a:endParaRPr lang="en-US" sz="1600" dirty="0" smtClean="0"/>
          </a:p>
          <a:p>
            <a:endParaRPr lang="en-US" sz="1600" dirty="0" smtClean="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55</a:t>
            </a:fld>
            <a:endParaRPr lang="en-US"/>
          </a:p>
        </p:txBody>
      </p:sp>
    </p:spTree>
    <p:extLst>
      <p:ext uri="{BB962C8B-B14F-4D97-AF65-F5344CB8AC3E}">
        <p14:creationId xmlns:p14="http://schemas.microsoft.com/office/powerpoint/2010/main" val="26213616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idx="1"/>
          </p:nvPr>
        </p:nvSpPr>
        <p:spPr/>
        <p:txBody>
          <a:bodyPr/>
          <a:lstStyle/>
          <a:p>
            <a:r>
              <a:rPr lang="en-US" sz="1600" dirty="0" smtClean="0"/>
              <a:t>A triangle is defined by (2,2) , (4,2) , (4,4)</a:t>
            </a:r>
          </a:p>
          <a:p>
            <a:r>
              <a:rPr lang="en-US" sz="1600" dirty="0" smtClean="0"/>
              <a:t>Find the transformed coordinates after the following transformations</a:t>
            </a:r>
          </a:p>
          <a:p>
            <a:r>
              <a:rPr lang="en-US" sz="1600" dirty="0" smtClean="0">
                <a:solidFill>
                  <a:srgbClr val="FF0000"/>
                </a:solidFill>
              </a:rPr>
              <a:t>1- 90</a:t>
            </a:r>
            <a:r>
              <a:rPr lang="en-US" sz="1600" dirty="0">
                <a:solidFill>
                  <a:srgbClr val="FF0000"/>
                </a:solidFill>
              </a:rPr>
              <a:t> </a:t>
            </a:r>
            <a:r>
              <a:rPr lang="en-US" sz="1600" dirty="0" smtClean="0">
                <a:solidFill>
                  <a:srgbClr val="FF0000"/>
                </a:solidFill>
              </a:rPr>
              <a:t>degree counter clockwise about the origin</a:t>
            </a:r>
          </a:p>
          <a:p>
            <a:r>
              <a:rPr lang="en-US" sz="1600" dirty="0" smtClean="0"/>
              <a:t>2- reflection about the line y=-x</a:t>
            </a:r>
          </a:p>
          <a:p>
            <a:endParaRPr lang="en-US" sz="1600" dirty="0"/>
          </a:p>
          <a:p>
            <a:r>
              <a:rPr lang="en-US" sz="1600" dirty="0" smtClean="0"/>
              <a:t>1- </a:t>
            </a:r>
          </a:p>
          <a:p>
            <a:endParaRPr lang="en-US" sz="1600" dirty="0"/>
          </a:p>
          <a:p>
            <a:endParaRPr lang="en-US" sz="1600" dirty="0" smtClean="0"/>
          </a:p>
          <a:p>
            <a:endParaRPr lang="en-US" sz="1600" dirty="0" smtClean="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56</a:t>
            </a:fld>
            <a:endParaRPr lang="en-US"/>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2535720" y="4135819"/>
            <a:ext cx="3409950" cy="1771650"/>
          </a:xfrm>
          <a:prstGeom prst="rect">
            <a:avLst/>
          </a:prstGeom>
        </p:spPr>
      </p:pic>
    </p:spTree>
    <p:extLst>
      <p:ext uri="{BB962C8B-B14F-4D97-AF65-F5344CB8AC3E}">
        <p14:creationId xmlns:p14="http://schemas.microsoft.com/office/powerpoint/2010/main" val="5178312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idx="1"/>
          </p:nvPr>
        </p:nvSpPr>
        <p:spPr/>
        <p:txBody>
          <a:bodyPr/>
          <a:lstStyle/>
          <a:p>
            <a:r>
              <a:rPr lang="en-US" sz="1600" dirty="0" smtClean="0"/>
              <a:t>A triangle is defined by (2,2) , (4,2) , (4,4)</a:t>
            </a:r>
          </a:p>
          <a:p>
            <a:r>
              <a:rPr lang="en-US" sz="1600" dirty="0" smtClean="0"/>
              <a:t>Find the transformed coordinates after the following transformations</a:t>
            </a:r>
          </a:p>
          <a:p>
            <a:r>
              <a:rPr lang="en-US" sz="1600" dirty="0" smtClean="0"/>
              <a:t>1- 90</a:t>
            </a:r>
            <a:r>
              <a:rPr lang="en-US" sz="1600" dirty="0"/>
              <a:t> </a:t>
            </a:r>
            <a:r>
              <a:rPr lang="en-US" sz="1600" dirty="0" smtClean="0"/>
              <a:t>degree counter clockwise about the origin</a:t>
            </a:r>
          </a:p>
          <a:p>
            <a:r>
              <a:rPr lang="en-US" sz="1600" dirty="0" smtClean="0">
                <a:solidFill>
                  <a:srgbClr val="FF0000"/>
                </a:solidFill>
              </a:rPr>
              <a:t>2- reflection about the line y=-x</a:t>
            </a:r>
          </a:p>
          <a:p>
            <a:endParaRPr lang="en-US" sz="1600" dirty="0"/>
          </a:p>
          <a:p>
            <a:r>
              <a:rPr lang="en-US" sz="1600" dirty="0" smtClean="0"/>
              <a:t>2- </a:t>
            </a:r>
          </a:p>
          <a:p>
            <a:endParaRPr lang="en-US" sz="1600" dirty="0"/>
          </a:p>
          <a:p>
            <a:endParaRPr lang="en-US" sz="1600" dirty="0" smtClean="0"/>
          </a:p>
          <a:p>
            <a:endParaRPr lang="en-US" sz="1600" dirty="0" smtClean="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57</a:t>
            </a:fld>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2689777" y="3829050"/>
            <a:ext cx="3021910" cy="2877148"/>
          </a:xfrm>
          <a:prstGeom prst="rect">
            <a:avLst/>
          </a:prstGeom>
        </p:spPr>
      </p:pic>
    </p:spTree>
    <p:extLst>
      <p:ext uri="{BB962C8B-B14F-4D97-AF65-F5344CB8AC3E}">
        <p14:creationId xmlns:p14="http://schemas.microsoft.com/office/powerpoint/2010/main" val="29774967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p:txBody>
          <a:bodyPr>
            <a:normAutofit/>
          </a:bodyPr>
          <a:lstStyle/>
          <a:p>
            <a:r>
              <a:rPr lang="en-US" sz="1600" dirty="0">
                <a:solidFill>
                  <a:srgbClr val="FF0000"/>
                </a:solidFill>
              </a:rPr>
              <a:t>Remember:</a:t>
            </a:r>
          </a:p>
          <a:p>
            <a:r>
              <a:rPr lang="en-US" sz="1600" dirty="0"/>
              <a:t>• Matrix multiplication is associative, not commutative!</a:t>
            </a:r>
          </a:p>
          <a:p>
            <a:r>
              <a:rPr lang="en-US" sz="1600" dirty="0"/>
              <a:t>• Transform matrices must be pre-multiplied</a:t>
            </a:r>
          </a:p>
          <a:p>
            <a:r>
              <a:rPr lang="en-US" sz="1600" dirty="0"/>
              <a:t>• The first transformation you want to perform will be at the far</a:t>
            </a:r>
          </a:p>
          <a:p>
            <a:r>
              <a:rPr lang="en-US" sz="1600" dirty="0"/>
              <a:t>right, just before the </a:t>
            </a:r>
            <a:r>
              <a:rPr lang="en-US" sz="1600" dirty="0" smtClean="0"/>
              <a:t>point</a:t>
            </a:r>
            <a:endParaRPr lang="ar-EG" sz="1600" dirty="0" smtClean="0"/>
          </a:p>
          <a:p>
            <a:endParaRPr lang="ar-EG" sz="1600" dirty="0"/>
          </a:p>
          <a:p>
            <a:endParaRPr lang="ar-EG" sz="1600" dirty="0" smtClean="0"/>
          </a:p>
          <a:p>
            <a:endParaRPr lang="ar-EG" sz="1600" dirty="0"/>
          </a:p>
          <a:p>
            <a:endParaRPr lang="ar-EG" sz="1600" dirty="0" smtClean="0"/>
          </a:p>
          <a:p>
            <a:endParaRPr lang="en-US" sz="1600" dirty="0"/>
          </a:p>
        </p:txBody>
      </p:sp>
      <p:sp>
        <p:nvSpPr>
          <p:cNvPr id="4" name="Slide Number Placeholder 3"/>
          <p:cNvSpPr>
            <a:spLocks noGrp="1"/>
          </p:cNvSpPr>
          <p:nvPr>
            <p:ph type="sldNum" sz="quarter" idx="12"/>
          </p:nvPr>
        </p:nvSpPr>
        <p:spPr/>
        <p:txBody>
          <a:bodyPr/>
          <a:lstStyle/>
          <a:p>
            <a:fld id="{D2CBC6F9-63DC-418A-A30A-9A9F771FE38A}" type="slidenum">
              <a:rPr lang="en-US" smtClean="0"/>
              <a:t>58</a:t>
            </a:fld>
            <a:endParaRPr lang="en-US"/>
          </a:p>
        </p:txBody>
      </p:sp>
    </p:spTree>
    <p:extLst>
      <p:ext uri="{BB962C8B-B14F-4D97-AF65-F5344CB8AC3E}">
        <p14:creationId xmlns:p14="http://schemas.microsoft.com/office/powerpoint/2010/main" val="2339672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400" dirty="0" smtClean="0">
                <a:solidFill>
                  <a:srgbClr val="FF0000"/>
                </a:solidFill>
              </a:rPr>
              <a:t>Thanks </a:t>
            </a:r>
            <a:endParaRPr lang="en-US" sz="4400" dirty="0">
              <a:solidFill>
                <a:srgbClr val="FF0000"/>
              </a:solidFill>
            </a:endParaRPr>
          </a:p>
        </p:txBody>
      </p:sp>
      <p:sp>
        <p:nvSpPr>
          <p:cNvPr id="4" name="Slide Number Placeholder 3"/>
          <p:cNvSpPr>
            <a:spLocks noGrp="1"/>
          </p:cNvSpPr>
          <p:nvPr>
            <p:ph type="sldNum" sz="quarter" idx="12"/>
          </p:nvPr>
        </p:nvSpPr>
        <p:spPr/>
        <p:txBody>
          <a:bodyPr/>
          <a:lstStyle/>
          <a:p>
            <a:fld id="{D2CBC6F9-63DC-418A-A30A-9A9F771FE38A}" type="slidenum">
              <a:rPr lang="en-US" smtClean="0"/>
              <a:t>59</a:t>
            </a:fld>
            <a:endParaRPr lang="en-US"/>
          </a:p>
        </p:txBody>
      </p:sp>
    </p:spTree>
    <p:extLst>
      <p:ext uri="{BB962C8B-B14F-4D97-AF65-F5344CB8AC3E}">
        <p14:creationId xmlns:p14="http://schemas.microsoft.com/office/powerpoint/2010/main" val="1001972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1"/>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spcBef>
                <a:spcPct val="0"/>
              </a:spcBef>
              <a:buClrTx/>
              <a:buSzTx/>
              <a:buFontTx/>
              <a:buNone/>
            </a:pPr>
            <a:fld id="{C1230338-587E-4A0C-89E1-8C5C1A7FA9A3}" type="slidenum">
              <a:rPr lang="en-US" altLang="ar-SA" sz="1000" smtClean="0">
                <a:solidFill>
                  <a:schemeClr val="bg1"/>
                </a:solidFill>
                <a:ea typeface="굴림" pitchFamily="50" charset="-128"/>
              </a:rPr>
              <a:pPr>
                <a:spcBef>
                  <a:spcPct val="0"/>
                </a:spcBef>
                <a:buClrTx/>
                <a:buSzTx/>
                <a:buFontTx/>
                <a:buNone/>
              </a:pPr>
              <a:t>6</a:t>
            </a:fld>
            <a:endParaRPr lang="en-US" altLang="ar-SA" sz="1000" smtClean="0">
              <a:solidFill>
                <a:schemeClr val="bg1"/>
              </a:solidFill>
              <a:ea typeface="굴림" pitchFamily="50" charset="-128"/>
            </a:endParaRPr>
          </a:p>
        </p:txBody>
      </p:sp>
      <p:sp>
        <p:nvSpPr>
          <p:cNvPr id="17411" name="Rectangle 2"/>
          <p:cNvSpPr>
            <a:spLocks noGrp="1" noChangeArrowheads="1"/>
          </p:cNvSpPr>
          <p:nvPr>
            <p:ph type="title"/>
          </p:nvPr>
        </p:nvSpPr>
        <p:spPr/>
        <p:txBody>
          <a:bodyPr/>
          <a:lstStyle/>
          <a:p>
            <a:pPr eaLnBrk="1" hangingPunct="1"/>
            <a:r>
              <a:rPr lang="en-US" altLang="ar-SA" dirty="0" smtClean="0"/>
              <a:t>2D Transformation</a:t>
            </a:r>
          </a:p>
        </p:txBody>
      </p:sp>
      <p:sp>
        <p:nvSpPr>
          <p:cNvPr id="17412" name="Rectangle 3"/>
          <p:cNvSpPr>
            <a:spLocks noGrp="1" noChangeArrowheads="1"/>
          </p:cNvSpPr>
          <p:nvPr>
            <p:ph idx="1"/>
          </p:nvPr>
        </p:nvSpPr>
        <p:spPr>
          <a:xfrm>
            <a:off x="762000" y="1600200"/>
            <a:ext cx="8229600" cy="4114800"/>
          </a:xfrm>
        </p:spPr>
        <p:txBody>
          <a:bodyPr/>
          <a:lstStyle/>
          <a:p>
            <a:pPr eaLnBrk="1" hangingPunct="1"/>
            <a:r>
              <a:rPr lang="en-US" altLang="ar-SA" sz="1600" b="1" dirty="0" smtClean="0"/>
              <a:t>Given a 2D object, transformation is to change the object’s </a:t>
            </a:r>
          </a:p>
          <a:p>
            <a:pPr lvl="1" eaLnBrk="1" hangingPunct="1"/>
            <a:r>
              <a:rPr lang="en-US" altLang="ar-SA" sz="1600" dirty="0" smtClean="0"/>
              <a:t>Position (</a:t>
            </a:r>
            <a:r>
              <a:rPr lang="en-US" altLang="ar-SA" sz="1600" dirty="0" smtClean="0">
                <a:solidFill>
                  <a:srgbClr val="FF0000"/>
                </a:solidFill>
              </a:rPr>
              <a:t>translation</a:t>
            </a:r>
            <a:r>
              <a:rPr lang="en-US" altLang="ar-SA" sz="1600" dirty="0" smtClean="0"/>
              <a:t>)</a:t>
            </a:r>
          </a:p>
          <a:p>
            <a:pPr lvl="1" eaLnBrk="1" hangingPunct="1"/>
            <a:r>
              <a:rPr lang="en-US" altLang="ar-SA" sz="1600" dirty="0" smtClean="0"/>
              <a:t>Size (</a:t>
            </a:r>
            <a:r>
              <a:rPr lang="en-US" altLang="ar-SA" sz="1600" dirty="0" smtClean="0">
                <a:solidFill>
                  <a:srgbClr val="FF0000"/>
                </a:solidFill>
              </a:rPr>
              <a:t>scaling</a:t>
            </a:r>
            <a:r>
              <a:rPr lang="en-US" altLang="ar-SA" sz="1600" dirty="0" smtClean="0"/>
              <a:t>)</a:t>
            </a:r>
          </a:p>
          <a:p>
            <a:pPr lvl="1" eaLnBrk="1" hangingPunct="1"/>
            <a:r>
              <a:rPr lang="en-US" altLang="ar-SA" sz="1600" dirty="0" smtClean="0"/>
              <a:t>Orientation (</a:t>
            </a:r>
            <a:r>
              <a:rPr lang="en-US" altLang="ar-SA" sz="1600" dirty="0" smtClean="0">
                <a:solidFill>
                  <a:srgbClr val="FF0000"/>
                </a:solidFill>
              </a:rPr>
              <a:t>rotation</a:t>
            </a:r>
            <a:r>
              <a:rPr lang="en-US" altLang="ar-SA" sz="1600" dirty="0" smtClean="0"/>
              <a:t>)</a:t>
            </a:r>
          </a:p>
          <a:p>
            <a:pPr lvl="1" eaLnBrk="1" hangingPunct="1"/>
            <a:r>
              <a:rPr lang="en-US" altLang="ar-SA" sz="1600" dirty="0" smtClean="0"/>
              <a:t>Shapes (</a:t>
            </a:r>
            <a:r>
              <a:rPr lang="en-US" altLang="ar-SA" sz="1600" dirty="0" smtClean="0">
                <a:solidFill>
                  <a:srgbClr val="FF0000"/>
                </a:solidFill>
              </a:rPr>
              <a:t>shear</a:t>
            </a:r>
            <a:r>
              <a:rPr lang="en-US" altLang="ar-SA" sz="1600" dirty="0" smtClean="0"/>
              <a:t>)</a:t>
            </a:r>
          </a:p>
          <a:p>
            <a:pPr eaLnBrk="1" hangingPunct="1"/>
            <a:r>
              <a:rPr lang="en-US" altLang="ar-SA" sz="1600" dirty="0" smtClean="0"/>
              <a:t>Apply a sequence of matrix multiplications to the object vertices </a:t>
            </a:r>
          </a:p>
          <a:p>
            <a:pPr lvl="1" eaLnBrk="1" hangingPunct="1"/>
            <a:endParaRPr lang="en-US" altLang="ar-SA" dirty="0" smtClean="0"/>
          </a:p>
        </p:txBody>
      </p:sp>
    </p:spTree>
    <p:extLst>
      <p:ext uri="{BB962C8B-B14F-4D97-AF65-F5344CB8AC3E}">
        <p14:creationId xmlns:p14="http://schemas.microsoft.com/office/powerpoint/2010/main" val="3716104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ko-KR" smtClean="0">
                <a:ea typeface="굴림" pitchFamily="50" charset="-128"/>
              </a:rPr>
              <a:t>Example: 2D Geometric Transformation</a:t>
            </a:r>
          </a:p>
        </p:txBody>
      </p:sp>
      <p:sp>
        <p:nvSpPr>
          <p:cNvPr id="19460" name="Rectangle 3"/>
          <p:cNvSpPr>
            <a:spLocks noChangeArrowheads="1"/>
          </p:cNvSpPr>
          <p:nvPr/>
        </p:nvSpPr>
        <p:spPr bwMode="auto">
          <a:xfrm>
            <a:off x="990600" y="2209800"/>
            <a:ext cx="1752600" cy="1295400"/>
          </a:xfrm>
          <a:prstGeom prst="rect">
            <a:avLst/>
          </a:prstGeom>
          <a:noFill/>
          <a:ln w="254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19461" name="Rectangle 4"/>
          <p:cNvSpPr>
            <a:spLocks noChangeArrowheads="1"/>
          </p:cNvSpPr>
          <p:nvPr/>
        </p:nvSpPr>
        <p:spPr bwMode="auto">
          <a:xfrm>
            <a:off x="3200400" y="3124200"/>
            <a:ext cx="5334000" cy="2362200"/>
          </a:xfrm>
          <a:prstGeom prst="rect">
            <a:avLst/>
          </a:prstGeom>
          <a:noFill/>
          <a:ln w="254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19462" name="Line 5"/>
          <p:cNvSpPr>
            <a:spLocks noChangeShapeType="1"/>
          </p:cNvSpPr>
          <p:nvPr/>
        </p:nvSpPr>
        <p:spPr bwMode="auto">
          <a:xfrm>
            <a:off x="1143000" y="3352800"/>
            <a:ext cx="1447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3" name="Line 6"/>
          <p:cNvSpPr>
            <a:spLocks noChangeShapeType="1"/>
          </p:cNvSpPr>
          <p:nvPr/>
        </p:nvSpPr>
        <p:spPr bwMode="auto">
          <a:xfrm flipV="1">
            <a:off x="1143000" y="2362200"/>
            <a:ext cx="0" cy="990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4" name="Rectangle 7"/>
          <p:cNvSpPr>
            <a:spLocks noChangeArrowheads="1"/>
          </p:cNvSpPr>
          <p:nvPr/>
        </p:nvSpPr>
        <p:spPr bwMode="auto">
          <a:xfrm>
            <a:off x="1295400" y="2514600"/>
            <a:ext cx="1143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19465" name="Line 8"/>
          <p:cNvSpPr>
            <a:spLocks noChangeShapeType="1"/>
          </p:cNvSpPr>
          <p:nvPr/>
        </p:nvSpPr>
        <p:spPr bwMode="auto">
          <a:xfrm flipV="1">
            <a:off x="3200400" y="4495800"/>
            <a:ext cx="0" cy="990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6" name="Rectangle 9"/>
          <p:cNvSpPr>
            <a:spLocks noChangeArrowheads="1"/>
          </p:cNvSpPr>
          <p:nvPr/>
        </p:nvSpPr>
        <p:spPr bwMode="auto">
          <a:xfrm>
            <a:off x="3200400" y="4800600"/>
            <a:ext cx="1143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19467" name="Text Box 10"/>
          <p:cNvSpPr txBox="1">
            <a:spLocks noChangeArrowheads="1"/>
          </p:cNvSpPr>
          <p:nvPr/>
        </p:nvSpPr>
        <p:spPr bwMode="auto">
          <a:xfrm>
            <a:off x="1307161" y="1715956"/>
            <a:ext cx="10839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hangingPunct="1">
              <a:spcBef>
                <a:spcPct val="0"/>
              </a:spcBef>
              <a:buClrTx/>
              <a:buSzTx/>
              <a:buFontTx/>
              <a:buNone/>
            </a:pPr>
            <a:r>
              <a:rPr lang="en-US" altLang="ko-KR" sz="1400" b="1" i="1" dirty="0">
                <a:solidFill>
                  <a:srgbClr val="FF0000"/>
                </a:solidFill>
                <a:latin typeface="Times New Roman" panose="02020603050405020304" pitchFamily="18" charset="0"/>
              </a:rPr>
              <a:t>Modeling</a:t>
            </a:r>
          </a:p>
          <a:p>
            <a:pPr algn="ctr" eaLnBrk="1" hangingPunct="1">
              <a:spcBef>
                <a:spcPct val="0"/>
              </a:spcBef>
              <a:buClrTx/>
              <a:buSzTx/>
              <a:buFontTx/>
              <a:buNone/>
            </a:pPr>
            <a:r>
              <a:rPr lang="en-US" altLang="ko-KR" sz="1400" b="1" i="1" dirty="0">
                <a:solidFill>
                  <a:srgbClr val="FF0000"/>
                </a:solidFill>
                <a:latin typeface="Times New Roman" panose="02020603050405020304" pitchFamily="18" charset="0"/>
              </a:rPr>
              <a:t>Coordinates</a:t>
            </a:r>
          </a:p>
        </p:txBody>
      </p:sp>
      <p:sp>
        <p:nvSpPr>
          <p:cNvPr id="19468" name="Line 11"/>
          <p:cNvSpPr>
            <a:spLocks noChangeShapeType="1"/>
          </p:cNvSpPr>
          <p:nvPr/>
        </p:nvSpPr>
        <p:spPr bwMode="auto">
          <a:xfrm>
            <a:off x="3200400" y="5486400"/>
            <a:ext cx="1447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9" name="Text Box 12"/>
          <p:cNvSpPr txBox="1">
            <a:spLocks noChangeArrowheads="1"/>
          </p:cNvSpPr>
          <p:nvPr/>
        </p:nvSpPr>
        <p:spPr bwMode="auto">
          <a:xfrm>
            <a:off x="4800600" y="5486400"/>
            <a:ext cx="2509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r>
              <a:rPr lang="en-US" altLang="ko-KR" sz="2400">
                <a:latin typeface="Times New Roman" panose="02020603050405020304" pitchFamily="18" charset="0"/>
              </a:rPr>
              <a:t>World Coordinates</a:t>
            </a:r>
          </a:p>
        </p:txBody>
      </p:sp>
    </p:spTree>
    <p:extLst>
      <p:ext uri="{BB962C8B-B14F-4D97-AF65-F5344CB8AC3E}">
        <p14:creationId xmlns:p14="http://schemas.microsoft.com/office/powerpoint/2010/main" val="292442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ko-KR" smtClean="0">
                <a:ea typeface="굴림" pitchFamily="50" charset="-128"/>
              </a:rPr>
              <a:t>Example: 2D Scaling</a:t>
            </a:r>
          </a:p>
        </p:txBody>
      </p:sp>
      <p:sp>
        <p:nvSpPr>
          <p:cNvPr id="20484" name="Rectangle 3"/>
          <p:cNvSpPr>
            <a:spLocks noChangeArrowheads="1"/>
          </p:cNvSpPr>
          <p:nvPr/>
        </p:nvSpPr>
        <p:spPr bwMode="auto">
          <a:xfrm>
            <a:off x="990600" y="2209800"/>
            <a:ext cx="1752600" cy="1295400"/>
          </a:xfrm>
          <a:prstGeom prst="rect">
            <a:avLst/>
          </a:prstGeom>
          <a:noFill/>
          <a:ln w="254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20485" name="Rectangle 4"/>
          <p:cNvSpPr>
            <a:spLocks noChangeArrowheads="1"/>
          </p:cNvSpPr>
          <p:nvPr/>
        </p:nvSpPr>
        <p:spPr bwMode="auto">
          <a:xfrm>
            <a:off x="3200400" y="3124200"/>
            <a:ext cx="5334000" cy="2362200"/>
          </a:xfrm>
          <a:prstGeom prst="rect">
            <a:avLst/>
          </a:prstGeom>
          <a:noFill/>
          <a:ln w="254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20486" name="Line 5"/>
          <p:cNvSpPr>
            <a:spLocks noChangeShapeType="1"/>
          </p:cNvSpPr>
          <p:nvPr/>
        </p:nvSpPr>
        <p:spPr bwMode="auto">
          <a:xfrm>
            <a:off x="1143000" y="3352800"/>
            <a:ext cx="1447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7" name="Line 6"/>
          <p:cNvSpPr>
            <a:spLocks noChangeShapeType="1"/>
          </p:cNvSpPr>
          <p:nvPr/>
        </p:nvSpPr>
        <p:spPr bwMode="auto">
          <a:xfrm flipV="1">
            <a:off x="1143000" y="2362200"/>
            <a:ext cx="0" cy="990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8" name="Rectangle 7"/>
          <p:cNvSpPr>
            <a:spLocks noChangeArrowheads="1"/>
          </p:cNvSpPr>
          <p:nvPr/>
        </p:nvSpPr>
        <p:spPr bwMode="auto">
          <a:xfrm>
            <a:off x="1295400" y="2514600"/>
            <a:ext cx="1143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20489" name="Rectangle 8"/>
          <p:cNvSpPr>
            <a:spLocks noChangeArrowheads="1"/>
          </p:cNvSpPr>
          <p:nvPr/>
        </p:nvSpPr>
        <p:spPr bwMode="auto">
          <a:xfrm>
            <a:off x="3200400" y="4800600"/>
            <a:ext cx="1143000" cy="685800"/>
          </a:xfrm>
          <a:prstGeom prst="rect">
            <a:avLst/>
          </a:prstGeom>
          <a:solidFill>
            <a:schemeClr val="accent2">
              <a:alpha val="50195"/>
            </a:schemeClr>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20491" name="Line 10"/>
          <p:cNvSpPr>
            <a:spLocks noChangeShapeType="1"/>
          </p:cNvSpPr>
          <p:nvPr/>
        </p:nvSpPr>
        <p:spPr bwMode="auto">
          <a:xfrm>
            <a:off x="3200400" y="5486400"/>
            <a:ext cx="762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2" name="Line 11"/>
          <p:cNvSpPr>
            <a:spLocks noChangeShapeType="1"/>
          </p:cNvSpPr>
          <p:nvPr/>
        </p:nvSpPr>
        <p:spPr bwMode="auto">
          <a:xfrm flipV="1">
            <a:off x="3200400" y="4953000"/>
            <a:ext cx="0" cy="533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3" name="Rectangle 12"/>
          <p:cNvSpPr>
            <a:spLocks noChangeArrowheads="1"/>
          </p:cNvSpPr>
          <p:nvPr/>
        </p:nvSpPr>
        <p:spPr bwMode="auto">
          <a:xfrm>
            <a:off x="3200400" y="5181600"/>
            <a:ext cx="533400" cy="2921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20494" name="Line 13"/>
          <p:cNvSpPr>
            <a:spLocks noChangeShapeType="1"/>
          </p:cNvSpPr>
          <p:nvPr/>
        </p:nvSpPr>
        <p:spPr bwMode="auto">
          <a:xfrm flipH="1">
            <a:off x="3733800" y="4800600"/>
            <a:ext cx="609600" cy="381000"/>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6" name="Text Box 15"/>
          <p:cNvSpPr txBox="1">
            <a:spLocks noChangeArrowheads="1"/>
          </p:cNvSpPr>
          <p:nvPr/>
        </p:nvSpPr>
        <p:spPr bwMode="auto">
          <a:xfrm>
            <a:off x="4800600" y="5486400"/>
            <a:ext cx="2509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r>
              <a:rPr lang="en-US" altLang="ko-KR" sz="2400">
                <a:latin typeface="Times New Roman" panose="02020603050405020304" pitchFamily="18" charset="0"/>
              </a:rPr>
              <a:t>World Coordinates</a:t>
            </a:r>
          </a:p>
        </p:txBody>
      </p:sp>
      <p:sp>
        <p:nvSpPr>
          <p:cNvPr id="20497" name="Text Box 16"/>
          <p:cNvSpPr txBox="1">
            <a:spLocks noChangeArrowheads="1"/>
          </p:cNvSpPr>
          <p:nvPr/>
        </p:nvSpPr>
        <p:spPr bwMode="auto">
          <a:xfrm>
            <a:off x="914400" y="4038600"/>
            <a:ext cx="1960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r>
              <a:rPr lang="en-US" altLang="ko-KR" sz="2400">
                <a:solidFill>
                  <a:schemeClr val="accent1"/>
                </a:solidFill>
                <a:latin typeface="Times New Roman" panose="02020603050405020304" pitchFamily="18" charset="0"/>
              </a:rPr>
              <a:t>Scale(0.3, 0.3)</a:t>
            </a:r>
          </a:p>
        </p:txBody>
      </p:sp>
      <p:sp>
        <p:nvSpPr>
          <p:cNvPr id="18" name="Text Box 10"/>
          <p:cNvSpPr txBox="1">
            <a:spLocks noChangeArrowheads="1"/>
          </p:cNvSpPr>
          <p:nvPr/>
        </p:nvSpPr>
        <p:spPr bwMode="auto">
          <a:xfrm>
            <a:off x="1287925" y="1715956"/>
            <a:ext cx="11224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hangingPunct="1">
              <a:spcBef>
                <a:spcPct val="0"/>
              </a:spcBef>
              <a:buClrTx/>
              <a:buSzTx/>
              <a:buFontTx/>
              <a:buNone/>
            </a:pPr>
            <a:r>
              <a:rPr lang="en-US" altLang="ko-KR" sz="1400" b="1" i="1" dirty="0">
                <a:solidFill>
                  <a:srgbClr val="FF0000"/>
                </a:solidFill>
                <a:latin typeface="Times New Roman" panose="02020603050405020304" pitchFamily="18" charset="0"/>
              </a:rPr>
              <a:t>Modeling</a:t>
            </a:r>
          </a:p>
          <a:p>
            <a:pPr algn="ctr" eaLnBrk="1" hangingPunct="1">
              <a:spcBef>
                <a:spcPct val="0"/>
              </a:spcBef>
              <a:buClrTx/>
              <a:buSzTx/>
              <a:buFontTx/>
              <a:buNone/>
            </a:pPr>
            <a:r>
              <a:rPr lang="en-US" altLang="ko-KR" sz="1400" b="1" i="1" dirty="0">
                <a:solidFill>
                  <a:srgbClr val="FF0000"/>
                </a:solidFill>
                <a:latin typeface="Times New Roman" panose="02020603050405020304" pitchFamily="18" charset="0"/>
              </a:rPr>
              <a:t>Coordinates</a:t>
            </a:r>
          </a:p>
        </p:txBody>
      </p:sp>
    </p:spTree>
    <p:extLst>
      <p:ext uri="{BB962C8B-B14F-4D97-AF65-F5344CB8AC3E}">
        <p14:creationId xmlns:p14="http://schemas.microsoft.com/office/powerpoint/2010/main" val="934032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ltLang="ko-KR" smtClean="0">
                <a:ea typeface="굴림" pitchFamily="50" charset="-128"/>
              </a:rPr>
              <a:t>Example: 2D Rotation</a:t>
            </a:r>
          </a:p>
        </p:txBody>
      </p:sp>
      <p:sp>
        <p:nvSpPr>
          <p:cNvPr id="21508" name="Rectangle 3"/>
          <p:cNvSpPr>
            <a:spLocks noChangeArrowheads="1"/>
          </p:cNvSpPr>
          <p:nvPr/>
        </p:nvSpPr>
        <p:spPr bwMode="auto">
          <a:xfrm>
            <a:off x="990600" y="2209800"/>
            <a:ext cx="1752600" cy="1295400"/>
          </a:xfrm>
          <a:prstGeom prst="rect">
            <a:avLst/>
          </a:prstGeom>
          <a:noFill/>
          <a:ln w="254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21509" name="Rectangle 4"/>
          <p:cNvSpPr>
            <a:spLocks noChangeArrowheads="1"/>
          </p:cNvSpPr>
          <p:nvPr/>
        </p:nvSpPr>
        <p:spPr bwMode="auto">
          <a:xfrm>
            <a:off x="3200400" y="3124200"/>
            <a:ext cx="5334000" cy="2362200"/>
          </a:xfrm>
          <a:prstGeom prst="rect">
            <a:avLst/>
          </a:prstGeom>
          <a:noFill/>
          <a:ln w="254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21510" name="Line 5"/>
          <p:cNvSpPr>
            <a:spLocks noChangeShapeType="1"/>
          </p:cNvSpPr>
          <p:nvPr/>
        </p:nvSpPr>
        <p:spPr bwMode="auto">
          <a:xfrm>
            <a:off x="1143000" y="3352800"/>
            <a:ext cx="1447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1" name="Line 6"/>
          <p:cNvSpPr>
            <a:spLocks noChangeShapeType="1"/>
          </p:cNvSpPr>
          <p:nvPr/>
        </p:nvSpPr>
        <p:spPr bwMode="auto">
          <a:xfrm flipV="1">
            <a:off x="1143000" y="2362200"/>
            <a:ext cx="0" cy="990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2" name="Rectangle 7"/>
          <p:cNvSpPr>
            <a:spLocks noChangeArrowheads="1"/>
          </p:cNvSpPr>
          <p:nvPr/>
        </p:nvSpPr>
        <p:spPr bwMode="auto">
          <a:xfrm>
            <a:off x="1295400" y="2514600"/>
            <a:ext cx="1143000" cy="685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21514" name="Line 9"/>
          <p:cNvSpPr>
            <a:spLocks noChangeShapeType="1"/>
          </p:cNvSpPr>
          <p:nvPr/>
        </p:nvSpPr>
        <p:spPr bwMode="auto">
          <a:xfrm rot="5400000">
            <a:off x="2819400" y="5867400"/>
            <a:ext cx="762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5" name="Line 10"/>
          <p:cNvSpPr>
            <a:spLocks noChangeShapeType="1"/>
          </p:cNvSpPr>
          <p:nvPr/>
        </p:nvSpPr>
        <p:spPr bwMode="auto">
          <a:xfrm rot="5400000" flipV="1">
            <a:off x="3543300" y="5219700"/>
            <a:ext cx="0" cy="533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6" name="Rectangle 11"/>
          <p:cNvSpPr>
            <a:spLocks noChangeArrowheads="1"/>
          </p:cNvSpPr>
          <p:nvPr/>
        </p:nvSpPr>
        <p:spPr bwMode="auto">
          <a:xfrm rot="5400000">
            <a:off x="3079750" y="5607050"/>
            <a:ext cx="533400" cy="2921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21517" name="Freeform 12"/>
          <p:cNvSpPr>
            <a:spLocks/>
          </p:cNvSpPr>
          <p:nvPr/>
        </p:nvSpPr>
        <p:spPr bwMode="auto">
          <a:xfrm>
            <a:off x="3505200" y="5562600"/>
            <a:ext cx="381000" cy="381000"/>
          </a:xfrm>
          <a:custGeom>
            <a:avLst/>
            <a:gdLst>
              <a:gd name="T0" fmla="*/ 2147483646 w 192"/>
              <a:gd name="T1" fmla="*/ 0 h 240"/>
              <a:gd name="T2" fmla="*/ 0 w 192"/>
              <a:gd name="T3" fmla="*/ 2147483646 h 240"/>
              <a:gd name="T4" fmla="*/ 0 60000 65536"/>
              <a:gd name="T5" fmla="*/ 0 60000 65536"/>
              <a:gd name="T6" fmla="*/ 0 w 192"/>
              <a:gd name="T7" fmla="*/ 0 h 240"/>
              <a:gd name="T8" fmla="*/ 192 w 192"/>
              <a:gd name="T9" fmla="*/ 240 h 240"/>
            </a:gdLst>
            <a:ahLst/>
            <a:cxnLst>
              <a:cxn ang="T4">
                <a:pos x="T0" y="T1"/>
              </a:cxn>
              <a:cxn ang="T5">
                <a:pos x="T2" y="T3"/>
              </a:cxn>
            </a:cxnLst>
            <a:rect l="T6" t="T7" r="T8" b="T9"/>
            <a:pathLst>
              <a:path w="192" h="240">
                <a:moveTo>
                  <a:pt x="192" y="0"/>
                </a:moveTo>
                <a:cubicBezTo>
                  <a:pt x="152" y="84"/>
                  <a:pt x="112" y="168"/>
                  <a:pt x="0" y="240"/>
                </a:cubicBezTo>
              </a:path>
            </a:pathLst>
          </a:custGeom>
          <a:noFill/>
          <a:ln w="254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8" name="Rectangle 13"/>
          <p:cNvSpPr>
            <a:spLocks noChangeArrowheads="1"/>
          </p:cNvSpPr>
          <p:nvPr/>
        </p:nvSpPr>
        <p:spPr bwMode="auto">
          <a:xfrm>
            <a:off x="3200400" y="5181600"/>
            <a:ext cx="533400" cy="292100"/>
          </a:xfrm>
          <a:prstGeom prst="rect">
            <a:avLst/>
          </a:prstGeom>
          <a:solidFill>
            <a:schemeClr val="accent2">
              <a:alpha val="50195"/>
            </a:schemeClr>
          </a:solidFill>
          <a:ln w="9525">
            <a:solidFill>
              <a:schemeClr val="tx1"/>
            </a:solidFill>
            <a:miter lim="800000"/>
            <a:headEnd/>
            <a:tailEnd/>
          </a:ln>
        </p:spPr>
        <p:txBody>
          <a:bodyPr wrap="none" anchor="ct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endParaRPr lang="ar-KW" altLang="ar-SA" sz="2400">
              <a:latin typeface="Times New Roman" panose="02020603050405020304" pitchFamily="18" charset="0"/>
            </a:endParaRPr>
          </a:p>
        </p:txBody>
      </p:sp>
      <p:sp>
        <p:nvSpPr>
          <p:cNvPr id="21520" name="Text Box 15"/>
          <p:cNvSpPr txBox="1">
            <a:spLocks noChangeArrowheads="1"/>
          </p:cNvSpPr>
          <p:nvPr/>
        </p:nvSpPr>
        <p:spPr bwMode="auto">
          <a:xfrm>
            <a:off x="914400" y="4038600"/>
            <a:ext cx="19605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r>
              <a:rPr lang="en-US" altLang="ko-KR" sz="2400">
                <a:solidFill>
                  <a:schemeClr val="accent1"/>
                </a:solidFill>
                <a:latin typeface="Times New Roman" panose="02020603050405020304" pitchFamily="18" charset="0"/>
              </a:rPr>
              <a:t>Scale(0.3, 0.3)</a:t>
            </a:r>
          </a:p>
          <a:p>
            <a:pPr eaLnBrk="1" hangingPunct="1">
              <a:spcBef>
                <a:spcPct val="0"/>
              </a:spcBef>
              <a:buClrTx/>
              <a:buSzTx/>
              <a:buFontTx/>
              <a:buNone/>
            </a:pPr>
            <a:r>
              <a:rPr lang="en-US" altLang="ko-KR" sz="2400">
                <a:solidFill>
                  <a:schemeClr val="accent1"/>
                </a:solidFill>
                <a:latin typeface="Times New Roman" panose="02020603050405020304" pitchFamily="18" charset="0"/>
              </a:rPr>
              <a:t>Rotate(-90)</a:t>
            </a:r>
          </a:p>
        </p:txBody>
      </p:sp>
      <p:sp>
        <p:nvSpPr>
          <p:cNvPr id="21521" name="Text Box 16"/>
          <p:cNvSpPr txBox="1">
            <a:spLocks noChangeArrowheads="1"/>
          </p:cNvSpPr>
          <p:nvPr/>
        </p:nvSpPr>
        <p:spPr bwMode="auto">
          <a:xfrm>
            <a:off x="4800600" y="5486400"/>
            <a:ext cx="2509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eaLnBrk="1" hangingPunct="1">
              <a:spcBef>
                <a:spcPct val="0"/>
              </a:spcBef>
              <a:buClrTx/>
              <a:buSzTx/>
              <a:buFontTx/>
              <a:buNone/>
            </a:pPr>
            <a:r>
              <a:rPr lang="en-US" altLang="ko-KR" sz="2400">
                <a:latin typeface="Times New Roman" panose="02020603050405020304" pitchFamily="18" charset="0"/>
              </a:rPr>
              <a:t>World Coordinates</a:t>
            </a:r>
          </a:p>
        </p:txBody>
      </p:sp>
      <p:sp>
        <p:nvSpPr>
          <p:cNvPr id="18" name="Text Box 10"/>
          <p:cNvSpPr txBox="1">
            <a:spLocks noChangeArrowheads="1"/>
          </p:cNvSpPr>
          <p:nvPr/>
        </p:nvSpPr>
        <p:spPr bwMode="auto">
          <a:xfrm>
            <a:off x="1307161" y="1715956"/>
            <a:ext cx="10839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o"/>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o"/>
              <a:defRPr sz="2000">
                <a:solidFill>
                  <a:schemeClr val="tx1"/>
                </a:solidFill>
                <a:latin typeface="Arial" panose="020B0604020202020204" pitchFamily="34" charset="0"/>
              </a:defRPr>
            </a:lvl4pPr>
            <a:lvl5pPr marL="2057400" indent="-228600">
              <a:spcBef>
                <a:spcPct val="20000"/>
              </a:spcBef>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buChar char="o"/>
              <a:defRPr sz="1600">
                <a:solidFill>
                  <a:schemeClr val="tx1"/>
                </a:solidFill>
                <a:latin typeface="Arial" panose="020B0604020202020204" pitchFamily="34" charset="0"/>
              </a:defRPr>
            </a:lvl9pPr>
          </a:lstStyle>
          <a:p>
            <a:pPr algn="ctr" eaLnBrk="1" hangingPunct="1">
              <a:spcBef>
                <a:spcPct val="0"/>
              </a:spcBef>
              <a:buClrTx/>
              <a:buSzTx/>
              <a:buFontTx/>
              <a:buNone/>
            </a:pPr>
            <a:r>
              <a:rPr lang="en-US" altLang="ko-KR" sz="1400" b="1" i="1" dirty="0">
                <a:solidFill>
                  <a:srgbClr val="FF0000"/>
                </a:solidFill>
                <a:latin typeface="Times New Roman" panose="02020603050405020304" pitchFamily="18" charset="0"/>
              </a:rPr>
              <a:t>Modeling</a:t>
            </a:r>
          </a:p>
          <a:p>
            <a:pPr algn="ctr" eaLnBrk="1" hangingPunct="1">
              <a:spcBef>
                <a:spcPct val="0"/>
              </a:spcBef>
              <a:buClrTx/>
              <a:buSzTx/>
              <a:buFontTx/>
              <a:buNone/>
            </a:pPr>
            <a:r>
              <a:rPr lang="en-US" altLang="ko-KR" sz="1400" b="1" i="1" dirty="0">
                <a:solidFill>
                  <a:srgbClr val="FF0000"/>
                </a:solidFill>
                <a:latin typeface="Times New Roman" panose="02020603050405020304" pitchFamily="18" charset="0"/>
              </a:rPr>
              <a:t>Coordinates</a:t>
            </a:r>
          </a:p>
        </p:txBody>
      </p:sp>
    </p:spTree>
    <p:extLst>
      <p:ext uri="{BB962C8B-B14F-4D97-AF65-F5344CB8AC3E}">
        <p14:creationId xmlns:p14="http://schemas.microsoft.com/office/powerpoint/2010/main" val="448773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11345</TotalTime>
  <Words>2052</Words>
  <Application>Microsoft Office PowerPoint</Application>
  <PresentationFormat>On-screen Show (4:3)</PresentationFormat>
  <Paragraphs>643</Paragraphs>
  <Slides>59</Slides>
  <Notes>4</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59</vt:i4>
      </vt:variant>
    </vt:vector>
  </HeadingPairs>
  <TitlesOfParts>
    <vt:vector size="75" baseType="lpstr">
      <vt:lpstr>Arial</vt:lpstr>
      <vt:lpstr>Arial Rounded MT Bold</vt:lpstr>
      <vt:lpstr>Calibri</vt:lpstr>
      <vt:lpstr>Gill Sans MT</vt:lpstr>
      <vt:lpstr>굴림</vt:lpstr>
      <vt:lpstr>굴림체</vt:lpstr>
      <vt:lpstr>휴먼매직체</vt:lpstr>
      <vt:lpstr>Majalla UI</vt:lpstr>
      <vt:lpstr>Palatino</vt:lpstr>
      <vt:lpstr>Symbol</vt:lpstr>
      <vt:lpstr>Times New Roman</vt:lpstr>
      <vt:lpstr>Wingdings</vt:lpstr>
      <vt:lpstr>Wingdings 2</vt:lpstr>
      <vt:lpstr>Dividend</vt:lpstr>
      <vt:lpstr>Equation</vt:lpstr>
      <vt:lpstr>수식</vt:lpstr>
      <vt:lpstr>Mansoura University  Faculty of Computers and Information Second Semester- 2020-2021 </vt:lpstr>
      <vt:lpstr>PowerPoint Presentation</vt:lpstr>
      <vt:lpstr>Applications of 2D Transformations</vt:lpstr>
      <vt:lpstr>2D transformation</vt:lpstr>
      <vt:lpstr>2D transformation</vt:lpstr>
      <vt:lpstr>2D Transformation</vt:lpstr>
      <vt:lpstr>Example: 2D Geometric Transformation</vt:lpstr>
      <vt:lpstr>Example: 2D Scaling</vt:lpstr>
      <vt:lpstr>Example: 2D Rotation</vt:lpstr>
      <vt:lpstr>Example: 2D Translation</vt:lpstr>
      <vt:lpstr>Basic 2D Transformations</vt:lpstr>
      <vt:lpstr>Basic 2D Transformations</vt:lpstr>
      <vt:lpstr>Basic 2D Transformations</vt:lpstr>
      <vt:lpstr>Basic 2D Transformations</vt:lpstr>
      <vt:lpstr>Basic 2D Transformations</vt:lpstr>
      <vt:lpstr>Basic 2D Transformations</vt:lpstr>
      <vt:lpstr>Matrix Representation</vt:lpstr>
      <vt:lpstr>Matrix Representation</vt:lpstr>
      <vt:lpstr>1- translation </vt:lpstr>
      <vt:lpstr>1- translation </vt:lpstr>
      <vt:lpstr>1- translation </vt:lpstr>
      <vt:lpstr>1- translation </vt:lpstr>
      <vt:lpstr>2- rotation</vt:lpstr>
      <vt:lpstr>2- rotation</vt:lpstr>
      <vt:lpstr>2- rotation</vt:lpstr>
      <vt:lpstr>2- rotation</vt:lpstr>
      <vt:lpstr>2- rotation</vt:lpstr>
      <vt:lpstr>2- rotation</vt:lpstr>
      <vt:lpstr>3- scaling</vt:lpstr>
      <vt:lpstr>3- scaling</vt:lpstr>
      <vt:lpstr>3- scaling</vt:lpstr>
      <vt:lpstr>Matrix Representation and homogeneous coordinates </vt:lpstr>
      <vt:lpstr>Matrix Representation and homogeneous coordinates </vt:lpstr>
      <vt:lpstr>Inverse Transformations</vt:lpstr>
      <vt:lpstr>4- reflection</vt:lpstr>
      <vt:lpstr>4- reflection</vt:lpstr>
      <vt:lpstr>4- reflection</vt:lpstr>
      <vt:lpstr>4- reflection</vt:lpstr>
      <vt:lpstr>5- Shearing</vt:lpstr>
      <vt:lpstr>5- Shearing</vt:lpstr>
      <vt:lpstr>5- Shearing</vt:lpstr>
      <vt:lpstr>5- Shearing</vt:lpstr>
      <vt:lpstr>5- Shearing</vt:lpstr>
      <vt:lpstr>5- Shearing</vt:lpstr>
      <vt:lpstr>2×2 Matrices</vt:lpstr>
      <vt:lpstr>2×2 Matrices</vt:lpstr>
      <vt:lpstr>2×2 Matrices</vt:lpstr>
      <vt:lpstr>2×2 Matrices</vt:lpstr>
      <vt:lpstr>2D Translation</vt:lpstr>
      <vt:lpstr>Basic 2D Transformations</vt:lpstr>
      <vt:lpstr>Matrix Composition</vt:lpstr>
      <vt:lpstr>Pivot-Point Rotation</vt:lpstr>
      <vt:lpstr>General Fixed-Point Scaling</vt:lpstr>
      <vt:lpstr>Question 1 </vt:lpstr>
      <vt:lpstr>Question 2</vt:lpstr>
      <vt:lpstr>Question 2</vt:lpstr>
      <vt:lpstr>Question 2</vt:lpstr>
      <vt:lpstr>remember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07- Math and Animation for game Developers</dc:title>
  <dc:creator>Waleed M. Mohamed Eladrowsy</dc:creator>
  <cp:lastModifiedBy>user</cp:lastModifiedBy>
  <cp:revision>186</cp:revision>
  <dcterms:created xsi:type="dcterms:W3CDTF">2021-03-19T16:59:30Z</dcterms:created>
  <dcterms:modified xsi:type="dcterms:W3CDTF">2021-04-08T23:01:03Z</dcterms:modified>
</cp:coreProperties>
</file>