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6" r:id="rId4"/>
    <p:sldId id="258" r:id="rId5"/>
    <p:sldId id="259" r:id="rId6"/>
    <p:sldId id="260" r:id="rId7"/>
    <p:sldId id="261" r:id="rId8"/>
    <p:sldId id="263" r:id="rId9"/>
    <p:sldId id="264" r:id="rId10"/>
    <p:sldId id="262"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03A01A-0C1C-4E0D-BE03-BD955DF1FC56}" type="datetimeFigureOut">
              <a:rPr lang="en-AU" smtClean="0"/>
              <a:t>21/03/2021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77379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03A01A-0C1C-4E0D-BE03-BD955DF1FC56}" type="datetimeFigureOut">
              <a:rPr lang="en-AU" smtClean="0"/>
              <a:t>21/03/2021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44853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03A01A-0C1C-4E0D-BE03-BD955DF1FC56}" type="datetimeFigureOut">
              <a:rPr lang="en-AU" smtClean="0"/>
              <a:t>21/03/2021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1608034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36B2EE88-2FE1-4158-A303-A6629C414B0F}" type="datetime1">
              <a:rPr lang="en-US" smtClean="0">
                <a:solidFill>
                  <a:srgbClr val="1A3260">
                    <a:lumMod val="75000"/>
                    <a:lumOff val="25000"/>
                  </a:srgbClr>
                </a:solidFill>
              </a:rPr>
              <a:pPr/>
              <a:t>3/21/2021</a:t>
            </a:fld>
            <a:endParaRPr lang="en-US">
              <a:solidFill>
                <a:srgbClr val="1A3260">
                  <a:lumMod val="75000"/>
                  <a:lumOff val="25000"/>
                </a:srgbClr>
              </a:solidFill>
            </a:endParaRPr>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solidFill>
                <a:srgbClr val="1A3260">
                  <a:lumMod val="75000"/>
                  <a:lumOff val="25000"/>
                </a:srgbClr>
              </a:solidFill>
            </a:endParaRPr>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D2CBC6F9-63DC-418A-A30A-9A9F771FE38A}" type="slidenum">
              <a:rPr lang="en-US" smtClean="0">
                <a:solidFill>
                  <a:srgbClr val="1A3260">
                    <a:lumMod val="75000"/>
                    <a:lumOff val="25000"/>
                  </a:srgbClr>
                </a:solidFill>
              </a:rPr>
              <a:pPr/>
              <a:t>‹#›</a:t>
            </a:fld>
            <a:endParaRPr lang="en-US">
              <a:solidFill>
                <a:srgbClr val="1A3260">
                  <a:lumMod val="75000"/>
                  <a:lumOff val="25000"/>
                </a:srgbClr>
              </a:solidFill>
            </a:endParaRPr>
          </a:p>
        </p:txBody>
      </p:sp>
    </p:spTree>
    <p:extLst>
      <p:ext uri="{BB962C8B-B14F-4D97-AF65-F5344CB8AC3E}">
        <p14:creationId xmlns:p14="http://schemas.microsoft.com/office/powerpoint/2010/main" val="2442601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1360F-8904-427E-8439-4E252C808532}" type="datetime1">
              <a:rPr lang="en-US" smtClean="0">
                <a:solidFill>
                  <a:srgbClr val="4590B8"/>
                </a:solidFill>
              </a:rPr>
              <a:pPr/>
              <a:t>3/21/2021</a:t>
            </a:fld>
            <a:endParaRPr lang="en-US">
              <a:solidFill>
                <a:srgbClr val="4590B8"/>
              </a:solidFill>
            </a:endParaRPr>
          </a:p>
        </p:txBody>
      </p:sp>
      <p:sp>
        <p:nvSpPr>
          <p:cNvPr id="5" name="Footer Placeholder 4"/>
          <p:cNvSpPr>
            <a:spLocks noGrp="1"/>
          </p:cNvSpPr>
          <p:nvPr>
            <p:ph type="ftr" sz="quarter" idx="11"/>
          </p:nvPr>
        </p:nvSpPr>
        <p:spPr/>
        <p:txBody>
          <a:bodyPr/>
          <a:lstStyle/>
          <a:p>
            <a:endParaRPr lang="en-US">
              <a:solidFill>
                <a:srgbClr val="4590B8"/>
              </a:solidFill>
            </a:endParaRPr>
          </a:p>
        </p:txBody>
      </p:sp>
      <p:sp>
        <p:nvSpPr>
          <p:cNvPr id="6" name="Slide Number Placeholder 5"/>
          <p:cNvSpPr>
            <a:spLocks noGrp="1"/>
          </p:cNvSpPr>
          <p:nvPr>
            <p:ph type="sldNum" sz="quarter" idx="12"/>
          </p:nvPr>
        </p:nvSpPr>
        <p:spPr>
          <a:xfrm>
            <a:off x="7918725" y="5956138"/>
            <a:ext cx="789381" cy="365125"/>
          </a:xfrm>
        </p:spPr>
        <p:txBody>
          <a:bodyPr/>
          <a:lstStyle/>
          <a:p>
            <a:fld id="{D2CBC6F9-63DC-418A-A30A-9A9F771FE38A}" type="slidenum">
              <a:rPr lang="en-US" smtClean="0">
                <a:solidFill>
                  <a:srgbClr val="4590B8"/>
                </a:solidFill>
              </a:rPr>
              <a:pPr/>
              <a:t>‹#›</a:t>
            </a:fld>
            <a:endParaRPr lang="en-US">
              <a:solidFill>
                <a:srgbClr val="4590B8"/>
              </a:solidFill>
            </a:endParaRPr>
          </a:p>
        </p:txBody>
      </p:sp>
    </p:spTree>
    <p:extLst>
      <p:ext uri="{BB962C8B-B14F-4D97-AF65-F5344CB8AC3E}">
        <p14:creationId xmlns:p14="http://schemas.microsoft.com/office/powerpoint/2010/main" val="1323335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230EA8A-5069-462A-B3B2-EEDFB7FD2898}" type="datetime1">
              <a:rPr lang="en-US" smtClean="0">
                <a:solidFill>
                  <a:srgbClr val="1A3260">
                    <a:lumMod val="75000"/>
                    <a:lumOff val="25000"/>
                  </a:srgbClr>
                </a:solidFill>
              </a:rPr>
              <a:pPr/>
              <a:t>3/21/2021</a:t>
            </a:fld>
            <a:endParaRPr lang="en-US">
              <a:solidFill>
                <a:srgbClr val="1A3260">
                  <a:lumMod val="75000"/>
                  <a:lumOff val="25000"/>
                </a:srgbClr>
              </a:solidFill>
            </a:endParaRP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solidFill>
                <a:srgbClr val="1A3260">
                  <a:lumMod val="75000"/>
                  <a:lumOff val="25000"/>
                </a:srgbClr>
              </a:solidFill>
            </a:endParaRP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solidFill>
                  <a:srgbClr val="1A3260">
                    <a:lumMod val="75000"/>
                    <a:lumOff val="25000"/>
                  </a:srgbClr>
                </a:solidFill>
              </a:rPr>
              <a:pPr/>
              <a:t>‹#›</a:t>
            </a:fld>
            <a:endParaRPr lang="en-US">
              <a:solidFill>
                <a:srgbClr val="1A3260">
                  <a:lumMod val="75000"/>
                  <a:lumOff val="25000"/>
                </a:srgbClr>
              </a:solidFill>
            </a:endParaRPr>
          </a:p>
        </p:txBody>
      </p:sp>
    </p:spTree>
    <p:extLst>
      <p:ext uri="{BB962C8B-B14F-4D97-AF65-F5344CB8AC3E}">
        <p14:creationId xmlns:p14="http://schemas.microsoft.com/office/powerpoint/2010/main" val="1640715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AB341-5828-4F2A-B4B5-97B2CDC081D3}" type="datetime1">
              <a:rPr lang="en-US" smtClean="0">
                <a:solidFill>
                  <a:srgbClr val="4590B8"/>
                </a:solidFill>
              </a:rPr>
              <a:pPr/>
              <a:t>3/21/2021</a:t>
            </a:fld>
            <a:endParaRPr lang="en-US">
              <a:solidFill>
                <a:srgbClr val="4590B8"/>
              </a:solidFill>
            </a:endParaRPr>
          </a:p>
        </p:txBody>
      </p:sp>
      <p:sp>
        <p:nvSpPr>
          <p:cNvPr id="6" name="Footer Placeholder 5"/>
          <p:cNvSpPr>
            <a:spLocks noGrp="1"/>
          </p:cNvSpPr>
          <p:nvPr>
            <p:ph type="ftr" sz="quarter" idx="11"/>
          </p:nvPr>
        </p:nvSpPr>
        <p:spPr/>
        <p:txBody>
          <a:bodyPr/>
          <a:lstStyle/>
          <a:p>
            <a:endParaRPr lang="en-US">
              <a:solidFill>
                <a:srgbClr val="4590B8"/>
              </a:solidFill>
            </a:endParaRPr>
          </a:p>
        </p:txBody>
      </p:sp>
      <p:sp>
        <p:nvSpPr>
          <p:cNvPr id="7" name="Slide Number Placeholder 6"/>
          <p:cNvSpPr>
            <a:spLocks noGrp="1"/>
          </p:cNvSpPr>
          <p:nvPr>
            <p:ph type="sldNum" sz="quarter" idx="12"/>
          </p:nvPr>
        </p:nvSpPr>
        <p:spPr/>
        <p:txBody>
          <a:bodyPr/>
          <a:lstStyle/>
          <a:p>
            <a:fld id="{D2CBC6F9-63DC-418A-A30A-9A9F771FE38A}" type="slidenum">
              <a:rPr lang="en-US" smtClean="0">
                <a:solidFill>
                  <a:srgbClr val="4590B8"/>
                </a:solidFill>
              </a:rPr>
              <a:pPr/>
              <a:t>‹#›</a:t>
            </a:fld>
            <a:endParaRPr lang="en-US">
              <a:solidFill>
                <a:srgbClr val="4590B8"/>
              </a:solidFill>
            </a:endParaRPr>
          </a:p>
        </p:txBody>
      </p:sp>
    </p:spTree>
    <p:extLst>
      <p:ext uri="{BB962C8B-B14F-4D97-AF65-F5344CB8AC3E}">
        <p14:creationId xmlns:p14="http://schemas.microsoft.com/office/powerpoint/2010/main" val="276674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FB9E8-5B04-4B3B-9CE8-9F3B55503B69}" type="datetime1">
              <a:rPr lang="en-US" smtClean="0">
                <a:solidFill>
                  <a:srgbClr val="4590B8"/>
                </a:solidFill>
              </a:rPr>
              <a:pPr/>
              <a:t>3/21/2021</a:t>
            </a:fld>
            <a:endParaRPr lang="en-US">
              <a:solidFill>
                <a:srgbClr val="4590B8"/>
              </a:solidFill>
            </a:endParaRPr>
          </a:p>
        </p:txBody>
      </p:sp>
      <p:sp>
        <p:nvSpPr>
          <p:cNvPr id="8" name="Footer Placeholder 7"/>
          <p:cNvSpPr>
            <a:spLocks noGrp="1"/>
          </p:cNvSpPr>
          <p:nvPr>
            <p:ph type="ftr" sz="quarter" idx="11"/>
          </p:nvPr>
        </p:nvSpPr>
        <p:spPr/>
        <p:txBody>
          <a:bodyPr/>
          <a:lstStyle/>
          <a:p>
            <a:endParaRPr lang="en-US">
              <a:solidFill>
                <a:srgbClr val="4590B8"/>
              </a:solidFill>
            </a:endParaRPr>
          </a:p>
        </p:txBody>
      </p:sp>
      <p:sp>
        <p:nvSpPr>
          <p:cNvPr id="9" name="Slide Number Placeholder 8"/>
          <p:cNvSpPr>
            <a:spLocks noGrp="1"/>
          </p:cNvSpPr>
          <p:nvPr>
            <p:ph type="sldNum" sz="quarter" idx="12"/>
          </p:nvPr>
        </p:nvSpPr>
        <p:spPr/>
        <p:txBody>
          <a:bodyPr/>
          <a:lstStyle/>
          <a:p>
            <a:fld id="{D2CBC6F9-63DC-418A-A30A-9A9F771FE38A}" type="slidenum">
              <a:rPr lang="en-US" smtClean="0">
                <a:solidFill>
                  <a:srgbClr val="4590B8"/>
                </a:solidFill>
              </a:rPr>
              <a:pPr/>
              <a:t>‹#›</a:t>
            </a:fld>
            <a:endParaRPr lang="en-US">
              <a:solidFill>
                <a:srgbClr val="4590B8"/>
              </a:solidFill>
            </a:endParaRPr>
          </a:p>
        </p:txBody>
      </p:sp>
    </p:spTree>
    <p:extLst>
      <p:ext uri="{BB962C8B-B14F-4D97-AF65-F5344CB8AC3E}">
        <p14:creationId xmlns:p14="http://schemas.microsoft.com/office/powerpoint/2010/main" val="1959490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7753D3-068C-40B4-A53D-531E7C06DF3D}" type="datetime1">
              <a:rPr lang="en-US" smtClean="0">
                <a:solidFill>
                  <a:srgbClr val="4590B8"/>
                </a:solidFill>
              </a:rPr>
              <a:pPr/>
              <a:t>3/21/2021</a:t>
            </a:fld>
            <a:endParaRPr lang="en-US">
              <a:solidFill>
                <a:srgbClr val="4590B8"/>
              </a:solidFill>
            </a:endParaRPr>
          </a:p>
        </p:txBody>
      </p:sp>
      <p:sp>
        <p:nvSpPr>
          <p:cNvPr id="4" name="Footer Placeholder 3"/>
          <p:cNvSpPr>
            <a:spLocks noGrp="1"/>
          </p:cNvSpPr>
          <p:nvPr>
            <p:ph type="ftr" sz="quarter" idx="11"/>
          </p:nvPr>
        </p:nvSpPr>
        <p:spPr/>
        <p:txBody>
          <a:bodyPr/>
          <a:lstStyle/>
          <a:p>
            <a:endParaRPr lang="en-US">
              <a:solidFill>
                <a:srgbClr val="4590B8"/>
              </a:solidFill>
            </a:endParaRPr>
          </a:p>
        </p:txBody>
      </p:sp>
      <p:sp>
        <p:nvSpPr>
          <p:cNvPr id="5" name="Slide Number Placeholder 4"/>
          <p:cNvSpPr>
            <a:spLocks noGrp="1"/>
          </p:cNvSpPr>
          <p:nvPr>
            <p:ph type="sldNum" sz="quarter" idx="12"/>
          </p:nvPr>
        </p:nvSpPr>
        <p:spPr/>
        <p:txBody>
          <a:bodyPr/>
          <a:lstStyle/>
          <a:p>
            <a:fld id="{D2CBC6F9-63DC-418A-A30A-9A9F771FE38A}" type="slidenum">
              <a:rPr lang="en-US" smtClean="0">
                <a:solidFill>
                  <a:srgbClr val="4590B8"/>
                </a:solidFill>
              </a:rPr>
              <a:pPr/>
              <a:t>‹#›</a:t>
            </a:fld>
            <a:endParaRPr lang="en-US">
              <a:solidFill>
                <a:srgbClr val="4590B8"/>
              </a:solidFill>
            </a:endParaRPr>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271620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D5050-5CC0-4025-A56F-71C1DD32D07A}" type="datetime1">
              <a:rPr lang="en-US" smtClean="0">
                <a:solidFill>
                  <a:srgbClr val="4590B8"/>
                </a:solidFill>
              </a:rPr>
              <a:pPr/>
              <a:t>3/21/2021</a:t>
            </a:fld>
            <a:endParaRPr lang="en-US">
              <a:solidFill>
                <a:srgbClr val="4590B8"/>
              </a:solidFill>
            </a:endParaRPr>
          </a:p>
        </p:txBody>
      </p:sp>
      <p:sp>
        <p:nvSpPr>
          <p:cNvPr id="3" name="Footer Placeholder 2"/>
          <p:cNvSpPr>
            <a:spLocks noGrp="1"/>
          </p:cNvSpPr>
          <p:nvPr>
            <p:ph type="ftr" sz="quarter" idx="11"/>
          </p:nvPr>
        </p:nvSpPr>
        <p:spPr/>
        <p:txBody>
          <a:bodyPr/>
          <a:lstStyle/>
          <a:p>
            <a:endParaRPr lang="en-US">
              <a:solidFill>
                <a:srgbClr val="4590B8"/>
              </a:solidFill>
            </a:endParaRPr>
          </a:p>
        </p:txBody>
      </p:sp>
      <p:sp>
        <p:nvSpPr>
          <p:cNvPr id="4" name="Slide Number Placeholder 3"/>
          <p:cNvSpPr>
            <a:spLocks noGrp="1"/>
          </p:cNvSpPr>
          <p:nvPr>
            <p:ph type="sldNum" sz="quarter" idx="12"/>
          </p:nvPr>
        </p:nvSpPr>
        <p:spPr/>
        <p:txBody>
          <a:bodyPr/>
          <a:lstStyle/>
          <a:p>
            <a:fld id="{D2CBC6F9-63DC-418A-A30A-9A9F771FE38A}" type="slidenum">
              <a:rPr lang="en-US" smtClean="0">
                <a:solidFill>
                  <a:srgbClr val="4590B8"/>
                </a:solidFill>
              </a:rPr>
              <a:pPr/>
              <a:t>‹#›</a:t>
            </a:fld>
            <a:endParaRPr lang="en-US">
              <a:solidFill>
                <a:srgbClr val="4590B8"/>
              </a:solidFill>
            </a:endParaRPr>
          </a:p>
        </p:txBody>
      </p:sp>
    </p:spTree>
    <p:extLst>
      <p:ext uri="{BB962C8B-B14F-4D97-AF65-F5344CB8AC3E}">
        <p14:creationId xmlns:p14="http://schemas.microsoft.com/office/powerpoint/2010/main" val="1147872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8DBBFD9-A65D-4908-BC38-18FC29CE1D90}" type="datetime1">
              <a:rPr lang="en-US" smtClean="0">
                <a:solidFill>
                  <a:srgbClr val="1A3260">
                    <a:lumMod val="75000"/>
                    <a:lumOff val="25000"/>
                  </a:srgbClr>
                </a:solidFill>
              </a:rPr>
              <a:pPr/>
              <a:t>3/21/2021</a:t>
            </a:fld>
            <a:endParaRPr lang="en-US">
              <a:solidFill>
                <a:srgbClr val="1A3260">
                  <a:lumMod val="75000"/>
                  <a:lumOff val="25000"/>
                </a:srgbClr>
              </a:solidFill>
            </a:endParaRP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solidFill>
                <a:srgbClr val="1A3260">
                  <a:lumMod val="75000"/>
                  <a:lumOff val="25000"/>
                </a:srgbClr>
              </a:solidFill>
            </a:endParaRP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solidFill>
                  <a:srgbClr val="1A3260">
                    <a:lumMod val="75000"/>
                    <a:lumOff val="25000"/>
                  </a:srgbClr>
                </a:solidFill>
              </a:rPr>
              <a:pPr/>
              <a:t>‹#›</a:t>
            </a:fld>
            <a:endParaRPr lang="en-US">
              <a:solidFill>
                <a:srgbClr val="1A3260">
                  <a:lumMod val="75000"/>
                  <a:lumOff val="25000"/>
                </a:srgbClr>
              </a:solidFill>
            </a:endParaRPr>
          </a:p>
        </p:txBody>
      </p:sp>
    </p:spTree>
    <p:extLst>
      <p:ext uri="{BB962C8B-B14F-4D97-AF65-F5344CB8AC3E}">
        <p14:creationId xmlns:p14="http://schemas.microsoft.com/office/powerpoint/2010/main" val="187967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03A01A-0C1C-4E0D-BE03-BD955DF1FC56}" type="datetimeFigureOut">
              <a:rPr lang="en-AU" smtClean="0"/>
              <a:t>21/03/2021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1916745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7ECD135-96A2-4107-ADF6-532E8E2D5CE6}" type="datetime1">
              <a:rPr lang="en-US" smtClean="0">
                <a:solidFill>
                  <a:srgbClr val="4590B8"/>
                </a:solidFill>
              </a:rPr>
              <a:pPr/>
              <a:t>3/21/2021</a:t>
            </a:fld>
            <a:endParaRPr lang="en-US">
              <a:solidFill>
                <a:srgbClr val="4590B8"/>
              </a:solidFill>
            </a:endParaRPr>
          </a:p>
        </p:txBody>
      </p:sp>
      <p:sp>
        <p:nvSpPr>
          <p:cNvPr id="6" name="Footer Placeholder 5"/>
          <p:cNvSpPr>
            <a:spLocks noGrp="1"/>
          </p:cNvSpPr>
          <p:nvPr>
            <p:ph type="ftr" sz="quarter" idx="11"/>
          </p:nvPr>
        </p:nvSpPr>
        <p:spPr/>
        <p:txBody>
          <a:bodyPr/>
          <a:lstStyle/>
          <a:p>
            <a:endParaRPr lang="en-US">
              <a:solidFill>
                <a:srgbClr val="4590B8"/>
              </a:solidFill>
            </a:endParaRPr>
          </a:p>
        </p:txBody>
      </p:sp>
      <p:sp>
        <p:nvSpPr>
          <p:cNvPr id="7" name="Slide Number Placeholder 6"/>
          <p:cNvSpPr>
            <a:spLocks noGrp="1"/>
          </p:cNvSpPr>
          <p:nvPr>
            <p:ph type="sldNum" sz="quarter" idx="12"/>
          </p:nvPr>
        </p:nvSpPr>
        <p:spPr/>
        <p:txBody>
          <a:bodyPr/>
          <a:lstStyle/>
          <a:p>
            <a:fld id="{D2CBC6F9-63DC-418A-A30A-9A9F771FE38A}" type="slidenum">
              <a:rPr lang="en-US" smtClean="0">
                <a:solidFill>
                  <a:srgbClr val="4590B8"/>
                </a:solidFill>
              </a:rPr>
              <a:pPr/>
              <a:t>‹#›</a:t>
            </a:fld>
            <a:endParaRPr lang="en-US">
              <a:solidFill>
                <a:srgbClr val="4590B8"/>
              </a:solidFill>
            </a:endParaRPr>
          </a:p>
        </p:txBody>
      </p:sp>
    </p:spTree>
    <p:extLst>
      <p:ext uri="{BB962C8B-B14F-4D97-AF65-F5344CB8AC3E}">
        <p14:creationId xmlns:p14="http://schemas.microsoft.com/office/powerpoint/2010/main" val="343547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CF3B0-BDDA-41D9-9287-41A35EB9CD8C}" type="datetime1">
              <a:rPr lang="en-US" smtClean="0">
                <a:solidFill>
                  <a:srgbClr val="4590B8"/>
                </a:solidFill>
              </a:rPr>
              <a:pPr/>
              <a:t>3/21/2021</a:t>
            </a:fld>
            <a:endParaRPr lang="en-US">
              <a:solidFill>
                <a:srgbClr val="4590B8"/>
              </a:solidFill>
            </a:endParaRPr>
          </a:p>
        </p:txBody>
      </p:sp>
      <p:sp>
        <p:nvSpPr>
          <p:cNvPr id="5" name="Footer Placeholder 4"/>
          <p:cNvSpPr>
            <a:spLocks noGrp="1"/>
          </p:cNvSpPr>
          <p:nvPr>
            <p:ph type="ftr" sz="quarter" idx="11"/>
          </p:nvPr>
        </p:nvSpPr>
        <p:spPr/>
        <p:txBody>
          <a:bodyPr/>
          <a:lstStyle/>
          <a:p>
            <a:endParaRPr lang="en-US">
              <a:solidFill>
                <a:srgbClr val="4590B8"/>
              </a:solidFill>
            </a:endParaRPr>
          </a:p>
        </p:txBody>
      </p:sp>
      <p:sp>
        <p:nvSpPr>
          <p:cNvPr id="6" name="Slide Number Placeholder 5"/>
          <p:cNvSpPr>
            <a:spLocks noGrp="1"/>
          </p:cNvSpPr>
          <p:nvPr>
            <p:ph type="sldNum" sz="quarter" idx="12"/>
          </p:nvPr>
        </p:nvSpPr>
        <p:spPr/>
        <p:txBody>
          <a:bodyPr/>
          <a:lstStyle/>
          <a:p>
            <a:fld id="{D2CBC6F9-63DC-418A-A30A-9A9F771FE38A}" type="slidenum">
              <a:rPr lang="en-US" smtClean="0">
                <a:solidFill>
                  <a:srgbClr val="4590B8"/>
                </a:solidFill>
              </a:rPr>
              <a:pPr/>
              <a:t>‹#›</a:t>
            </a:fld>
            <a:endParaRPr lang="en-US">
              <a:solidFill>
                <a:srgbClr val="4590B8"/>
              </a:solidFill>
            </a:endParaRPr>
          </a:p>
        </p:txBody>
      </p:sp>
    </p:spTree>
    <p:extLst>
      <p:ext uri="{BB962C8B-B14F-4D97-AF65-F5344CB8AC3E}">
        <p14:creationId xmlns:p14="http://schemas.microsoft.com/office/powerpoint/2010/main" val="2977972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3CE3ED13-B75C-419F-BD61-C1C3742FFF2C}" type="datetime1">
              <a:rPr lang="en-US" smtClean="0">
                <a:solidFill>
                  <a:srgbClr val="1A3260">
                    <a:lumMod val="75000"/>
                    <a:lumOff val="25000"/>
                  </a:srgbClr>
                </a:solidFill>
              </a:rPr>
              <a:pPr/>
              <a:t>3/21/2021</a:t>
            </a:fld>
            <a:endParaRPr lang="en-US">
              <a:solidFill>
                <a:srgbClr val="1A3260">
                  <a:lumMod val="75000"/>
                  <a:lumOff val="25000"/>
                </a:srgbClr>
              </a:solidFill>
            </a:endParaRPr>
          </a:p>
        </p:txBody>
      </p:sp>
      <p:sp>
        <p:nvSpPr>
          <p:cNvPr id="5" name="Footer Placeholder 4"/>
          <p:cNvSpPr>
            <a:spLocks noGrp="1"/>
          </p:cNvSpPr>
          <p:nvPr>
            <p:ph type="ftr" sz="quarter" idx="11"/>
          </p:nvPr>
        </p:nvSpPr>
        <p:spPr>
          <a:xfrm>
            <a:off x="581193" y="5951812"/>
            <a:ext cx="5922209" cy="365125"/>
          </a:xfrm>
        </p:spPr>
        <p:txBody>
          <a:bodyPr/>
          <a:lstStyle/>
          <a:p>
            <a:endParaRPr lang="en-US">
              <a:solidFill>
                <a:srgbClr val="4590B8"/>
              </a:solidFill>
            </a:endParaRPr>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D2CBC6F9-63DC-418A-A30A-9A9F771FE38A}" type="slidenum">
              <a:rPr lang="en-US" smtClean="0">
                <a:solidFill>
                  <a:srgbClr val="1A3260">
                    <a:lumMod val="75000"/>
                    <a:lumOff val="25000"/>
                  </a:srgbClr>
                </a:solidFill>
              </a:rPr>
              <a:pPr/>
              <a:t>‹#›</a:t>
            </a:fld>
            <a:endParaRPr lang="en-US">
              <a:solidFill>
                <a:srgbClr val="1A3260">
                  <a:lumMod val="75000"/>
                  <a:lumOff val="25000"/>
                </a:srgbClr>
              </a:solidFill>
            </a:endParaRPr>
          </a:p>
        </p:txBody>
      </p:sp>
    </p:spTree>
    <p:extLst>
      <p:ext uri="{BB962C8B-B14F-4D97-AF65-F5344CB8AC3E}">
        <p14:creationId xmlns:p14="http://schemas.microsoft.com/office/powerpoint/2010/main" val="707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03A01A-0C1C-4E0D-BE03-BD955DF1FC56}" type="datetimeFigureOut">
              <a:rPr lang="en-AU" smtClean="0"/>
              <a:t>21/03/2021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292317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03A01A-0C1C-4E0D-BE03-BD955DF1FC56}" type="datetimeFigureOut">
              <a:rPr lang="en-AU" smtClean="0"/>
              <a:t>21/03/2021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1754268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03A01A-0C1C-4E0D-BE03-BD955DF1FC56}" type="datetimeFigureOut">
              <a:rPr lang="en-AU" smtClean="0"/>
              <a:t>21/03/2021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255759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03A01A-0C1C-4E0D-BE03-BD955DF1FC56}" type="datetimeFigureOut">
              <a:rPr lang="en-AU" smtClean="0"/>
              <a:t>21/03/2021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1730234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3A01A-0C1C-4E0D-BE03-BD955DF1FC56}" type="datetimeFigureOut">
              <a:rPr lang="en-AU" smtClean="0"/>
              <a:t>21/03/2021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344816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3A01A-0C1C-4E0D-BE03-BD955DF1FC56}" type="datetimeFigureOut">
              <a:rPr lang="en-AU" smtClean="0"/>
              <a:t>21/03/2021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20934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3A01A-0C1C-4E0D-BE03-BD955DF1FC56}" type="datetimeFigureOut">
              <a:rPr lang="en-AU" smtClean="0"/>
              <a:t>21/03/2021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B9460E-8E28-4509-BECA-9166A3ACCC05}" type="slidenum">
              <a:rPr lang="en-AU" smtClean="0"/>
              <a:t>‹#›</a:t>
            </a:fld>
            <a:endParaRPr lang="en-AU"/>
          </a:p>
        </p:txBody>
      </p:sp>
    </p:spTree>
    <p:extLst>
      <p:ext uri="{BB962C8B-B14F-4D97-AF65-F5344CB8AC3E}">
        <p14:creationId xmlns:p14="http://schemas.microsoft.com/office/powerpoint/2010/main" val="427592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3A01A-0C1C-4E0D-BE03-BD955DF1FC56}" type="datetimeFigureOut">
              <a:rPr lang="en-AU" smtClean="0"/>
              <a:t>21/03/2021</a:t>
            </a:fld>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9460E-8E28-4509-BECA-9166A3ACCC05}" type="slidenum">
              <a:rPr lang="en-AU" smtClean="0"/>
              <a:t>‹#›</a:t>
            </a:fld>
            <a:endParaRPr lang="en-AU"/>
          </a:p>
        </p:txBody>
      </p:sp>
    </p:spTree>
    <p:extLst>
      <p:ext uri="{BB962C8B-B14F-4D97-AF65-F5344CB8AC3E}">
        <p14:creationId xmlns:p14="http://schemas.microsoft.com/office/powerpoint/2010/main" val="3906274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pPr defTabSz="457200"/>
            <a:fld id="{4C970A1D-5DA7-45AC-B505-2B1B1A217DD4}" type="datetime1">
              <a:rPr lang="en-US" smtClean="0">
                <a:solidFill>
                  <a:srgbClr val="4590B8"/>
                </a:solidFill>
              </a:rPr>
              <a:pPr defTabSz="457200"/>
              <a:t>3/21/2021</a:t>
            </a:fld>
            <a:endParaRPr lang="en-US">
              <a:solidFill>
                <a:srgbClr val="4590B8"/>
              </a:solidFill>
            </a:endParaRPr>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pPr defTabSz="457200"/>
            <a:endParaRPr lang="en-US">
              <a:solidFill>
                <a:srgbClr val="4590B8"/>
              </a:solidFill>
            </a:endParaRPr>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pPr defTabSz="457200"/>
            <a:fld id="{D2CBC6F9-63DC-418A-A30A-9A9F771FE38A}" type="slidenum">
              <a:rPr lang="en-US" smtClean="0">
                <a:solidFill>
                  <a:srgbClr val="4590B8"/>
                </a:solidFill>
              </a:rPr>
              <a:pPr defTabSz="457200"/>
              <a:t>‹#›</a:t>
            </a:fld>
            <a:endParaRPr lang="en-US">
              <a:solidFill>
                <a:srgbClr val="4590B8"/>
              </a:solidFill>
            </a:endParaRPr>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16667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ephtracy.github.io/" TargetMode="Externa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D68685-B359-45DA-B460-1EECCD6023A2}"/>
              </a:ext>
            </a:extLst>
          </p:cNvPr>
          <p:cNvSpPr>
            <a:spLocks noGrp="1"/>
          </p:cNvSpPr>
          <p:nvPr>
            <p:ph type="ctrTitle"/>
          </p:nvPr>
        </p:nvSpPr>
        <p:spPr>
          <a:xfrm>
            <a:off x="2645443" y="1438517"/>
            <a:ext cx="3853113" cy="1165860"/>
          </a:xfrm>
        </p:spPr>
        <p:txBody>
          <a:bodyPr>
            <a:normAutofit/>
          </a:bodyPr>
          <a:lstStyle/>
          <a:p>
            <a:pPr algn="ctr" defTabSz="685800" eaLnBrk="0" fontAlgn="base" hangingPunct="0">
              <a:spcAft>
                <a:spcPct val="0"/>
              </a:spcAft>
            </a:pP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Mansoura University</a:t>
            </a:r>
            <a:r>
              <a:rPr lang="en-US" altLang="en-US" sz="1500" cap="none" dirty="0">
                <a:solidFill>
                  <a:schemeClr val="tx1"/>
                </a:solidFill>
              </a:rPr>
              <a:t/>
            </a:r>
            <a:br>
              <a:rPr lang="en-US" altLang="en-US" sz="1500" cap="none" dirty="0">
                <a:solidFill>
                  <a:schemeClr val="tx1"/>
                </a:solidFill>
              </a:rPr>
            </a:b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Faculty of Computers and Information</a:t>
            </a:r>
            <a:r>
              <a:rPr lang="en-US" altLang="en-US" sz="1500" cap="none" dirty="0">
                <a:solidFill>
                  <a:schemeClr val="tx1"/>
                </a:solidFill>
              </a:rPr>
              <a:t/>
            </a:r>
            <a:br>
              <a:rPr lang="en-US" altLang="en-US" sz="1500" cap="none" dirty="0">
                <a:solidFill>
                  <a:schemeClr val="tx1"/>
                </a:solidFill>
              </a:rPr>
            </a:br>
            <a:r>
              <a:rPr lang="en-US" altLang="en-US" sz="1500" b="1" cap="none" dirty="0">
                <a:solidFill>
                  <a:schemeClr val="tx1"/>
                </a:solidFill>
                <a:latin typeface="Times New Roman" panose="02020603050405020304" pitchFamily="18" charset="0"/>
                <a:cs typeface="Times New Roman" panose="02020603050405020304" pitchFamily="18" charset="0"/>
              </a:rPr>
              <a:t>First</a:t>
            </a: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Semester- 2020-2021</a:t>
            </a:r>
            <a:b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US" sz="1500" dirty="0">
              <a:solidFill>
                <a:schemeClr val="tx1"/>
              </a:solidFill>
            </a:endParaRPr>
          </a:p>
        </p:txBody>
      </p:sp>
      <p:sp>
        <p:nvSpPr>
          <p:cNvPr id="3" name="Subtitle 2">
            <a:extLst>
              <a:ext uri="{FF2B5EF4-FFF2-40B4-BE49-F238E27FC236}">
                <a16:creationId xmlns="" xmlns:a16="http://schemas.microsoft.com/office/drawing/2014/main" id="{6DA7A5C2-8543-44E4-A501-03CF3E33BB27}"/>
              </a:ext>
            </a:extLst>
          </p:cNvPr>
          <p:cNvSpPr>
            <a:spLocks noGrp="1"/>
          </p:cNvSpPr>
          <p:nvPr>
            <p:ph type="subTitle" idx="1"/>
          </p:nvPr>
        </p:nvSpPr>
        <p:spPr>
          <a:xfrm>
            <a:off x="1691680" y="3167040"/>
            <a:ext cx="5760640" cy="3070272"/>
          </a:xfrm>
          <a:effectLst/>
        </p:spPr>
        <p:txBody>
          <a:bodyPr vert="horz" lIns="68580" tIns="34290" rIns="68580" bIns="34290" rtlCol="0" anchor="b">
            <a:normAutofit/>
          </a:bodyPr>
          <a:lstStyle/>
          <a:p>
            <a:pPr algn="ctr" defTabSz="685800" eaLnBrk="0" fontAlgn="base" hangingPunct="0">
              <a:lnSpc>
                <a:spcPct val="150000"/>
              </a:lnSpc>
              <a:spcBef>
                <a:spcPct val="0"/>
              </a:spcBef>
              <a:spcAft>
                <a:spcPct val="0"/>
              </a:spcAft>
            </a:pPr>
            <a:r>
              <a:rPr lang="en-US" sz="1400" dirty="0">
                <a:latin typeface="Times New Roman" panose="02020603050405020304" pitchFamily="18" charset="0"/>
              </a:rPr>
              <a:t>Computer Graphics</a:t>
            </a:r>
            <a:endParaRPr lang="en-US" sz="2000" b="1" cap="none" dirty="0">
              <a:solidFill>
                <a:schemeClr val="bg1"/>
              </a:solidFill>
              <a:latin typeface="Times New Roman" panose="02020603050405020304" pitchFamily="18" charset="0"/>
              <a:cs typeface="Times New Roman" panose="02020603050405020304" pitchFamily="18" charset="0"/>
            </a:endParaRPr>
          </a:p>
          <a:p>
            <a:pPr algn="ctr" defTabSz="685800" eaLnBrk="0" fontAlgn="base" hangingPunct="0">
              <a:lnSpc>
                <a:spcPct val="150000"/>
              </a:lnSpc>
              <a:spcBef>
                <a:spcPct val="0"/>
              </a:spcBef>
              <a:spcAft>
                <a:spcPct val="0"/>
              </a:spcAft>
            </a:pPr>
            <a:r>
              <a:rPr lang="en-US" sz="2000" b="1" cap="none" dirty="0">
                <a:solidFill>
                  <a:schemeClr val="bg1"/>
                </a:solidFill>
                <a:latin typeface="Times New Roman" panose="02020603050405020304" pitchFamily="18" charset="0"/>
                <a:cs typeface="Times New Roman" panose="02020603050405020304" pitchFamily="18" charset="0"/>
              </a:rPr>
              <a:t>Grade</a:t>
            </a:r>
            <a:r>
              <a:rPr lang="en-US" sz="1400" b="1" dirty="0">
                <a:solidFill>
                  <a:schemeClr val="bg1"/>
                </a:solidFill>
              </a:rPr>
              <a:t>: 2</a:t>
            </a:r>
            <a:r>
              <a:rPr lang="en-US" sz="1400" b="1" baseline="30000" dirty="0">
                <a:solidFill>
                  <a:schemeClr val="bg1"/>
                </a:solidFill>
              </a:rPr>
              <a:t>nd</a:t>
            </a:r>
            <a:r>
              <a:rPr lang="en-US" sz="1400" b="1" dirty="0">
                <a:solidFill>
                  <a:schemeClr val="bg1"/>
                </a:solidFill>
              </a:rPr>
              <a:t> Year (General –BIO)</a:t>
            </a:r>
          </a:p>
          <a:p>
            <a:pPr algn="ctr" defTabSz="685800" eaLnBrk="0" fontAlgn="base" hangingPunct="0">
              <a:lnSpc>
                <a:spcPct val="150000"/>
              </a:lnSpc>
              <a:spcBef>
                <a:spcPct val="0"/>
              </a:spcBef>
              <a:spcAft>
                <a:spcPct val="0"/>
              </a:spcAft>
            </a:pPr>
            <a:r>
              <a:rPr lang="en-US" sz="2000" b="1" cap="none" dirty="0" smtClean="0">
                <a:solidFill>
                  <a:schemeClr val="bg1"/>
                </a:solidFill>
                <a:latin typeface="Times New Roman" panose="02020603050405020304" pitchFamily="18" charset="0"/>
                <a:cs typeface="Times New Roman" panose="02020603050405020304" pitchFamily="18" charset="0"/>
              </a:rPr>
              <a:t>Course Instructors :</a:t>
            </a:r>
          </a:p>
          <a:p>
            <a:pPr algn="ctr" defTabSz="685800" eaLnBrk="0" fontAlgn="base" hangingPunct="0">
              <a:lnSpc>
                <a:spcPct val="150000"/>
              </a:lnSpc>
              <a:spcBef>
                <a:spcPct val="0"/>
              </a:spcBef>
              <a:spcAft>
                <a:spcPct val="0"/>
              </a:spcAft>
            </a:pPr>
            <a:r>
              <a:rPr lang="en-US" sz="1600" b="1" cap="none" dirty="0" smtClean="0">
                <a:solidFill>
                  <a:schemeClr val="bg1"/>
                </a:solidFill>
                <a:latin typeface="Times New Roman" panose="02020603050405020304" pitchFamily="18" charset="0"/>
                <a:cs typeface="Times New Roman" panose="02020603050405020304" pitchFamily="18" charset="0"/>
              </a:rPr>
              <a:t>Assoc. Prof. </a:t>
            </a:r>
            <a:r>
              <a:rPr lang="en-US" sz="1600" b="1" cap="none" dirty="0" err="1" smtClean="0">
                <a:solidFill>
                  <a:schemeClr val="bg1"/>
                </a:solidFill>
                <a:latin typeface="Times New Roman" panose="02020603050405020304" pitchFamily="18" charset="0"/>
                <a:cs typeface="Times New Roman" panose="02020603050405020304" pitchFamily="18" charset="0"/>
              </a:rPr>
              <a:t>Dr-Haitham</a:t>
            </a:r>
            <a:r>
              <a:rPr lang="en-US" sz="1600" b="1" cap="none" dirty="0" smtClean="0">
                <a:solidFill>
                  <a:schemeClr val="bg1"/>
                </a:solidFill>
                <a:latin typeface="Times New Roman" panose="02020603050405020304" pitchFamily="18" charset="0"/>
                <a:cs typeface="Times New Roman" panose="02020603050405020304" pitchFamily="18" charset="0"/>
              </a:rPr>
              <a:t> El-</a:t>
            </a:r>
            <a:r>
              <a:rPr lang="en-US" sz="1600" b="1" cap="none" dirty="0" err="1" smtClean="0">
                <a:solidFill>
                  <a:schemeClr val="bg1"/>
                </a:solidFill>
                <a:latin typeface="Times New Roman" panose="02020603050405020304" pitchFamily="18" charset="0"/>
                <a:cs typeface="Times New Roman" panose="02020603050405020304" pitchFamily="18" charset="0"/>
              </a:rPr>
              <a:t>Ghareeb</a:t>
            </a:r>
            <a:endParaRPr lang="en-US" sz="1600" b="1" cap="none" dirty="0" smtClean="0">
              <a:solidFill>
                <a:schemeClr val="bg1"/>
              </a:solidFill>
              <a:latin typeface="Times New Roman" panose="02020603050405020304" pitchFamily="18" charset="0"/>
              <a:cs typeface="Times New Roman" panose="02020603050405020304" pitchFamily="18" charset="0"/>
            </a:endParaRPr>
          </a:p>
          <a:p>
            <a:pPr algn="ctr" defTabSz="685800" eaLnBrk="0" fontAlgn="base" hangingPunct="0">
              <a:lnSpc>
                <a:spcPct val="150000"/>
              </a:lnSpc>
              <a:spcBef>
                <a:spcPct val="0"/>
              </a:spcBef>
              <a:spcAft>
                <a:spcPct val="0"/>
              </a:spcAft>
            </a:pPr>
            <a:r>
              <a:rPr lang="en-US" sz="1600" b="1" cap="none" dirty="0" err="1" smtClean="0">
                <a:solidFill>
                  <a:schemeClr val="bg1"/>
                </a:solidFill>
                <a:latin typeface="Times New Roman" panose="02020603050405020304" pitchFamily="18" charset="0"/>
                <a:cs typeface="Times New Roman" panose="02020603050405020304" pitchFamily="18" charset="0"/>
              </a:rPr>
              <a:t>Dr</a:t>
            </a:r>
            <a:r>
              <a:rPr lang="en-US" sz="1600" b="1" cap="none" dirty="0" smtClean="0">
                <a:solidFill>
                  <a:schemeClr val="bg1"/>
                </a:solidFill>
                <a:latin typeface="Times New Roman" panose="02020603050405020304" pitchFamily="18" charset="0"/>
                <a:cs typeface="Times New Roman" panose="02020603050405020304" pitchFamily="18" charset="0"/>
              </a:rPr>
              <a:t>-Ibrahim El-</a:t>
            </a:r>
            <a:r>
              <a:rPr lang="en-US" sz="1600" b="1" cap="none" dirty="0" err="1" smtClean="0">
                <a:solidFill>
                  <a:schemeClr val="bg1"/>
                </a:solidFill>
                <a:latin typeface="Times New Roman" panose="02020603050405020304" pitchFamily="18" charset="0"/>
                <a:cs typeface="Times New Roman" panose="02020603050405020304" pitchFamily="18" charset="0"/>
              </a:rPr>
              <a:t>Hassanoni</a:t>
            </a:r>
            <a:r>
              <a:rPr lang="en-US" sz="1600" b="1" cap="none" dirty="0">
                <a:solidFill>
                  <a:schemeClr val="bg1"/>
                </a:solidFill>
                <a:latin typeface="Times New Roman" panose="02020603050405020304" pitchFamily="18" charset="0"/>
                <a:cs typeface="Times New Roman" panose="02020603050405020304" pitchFamily="18" charset="0"/>
              </a:rPr>
              <a:t/>
            </a:r>
            <a:br>
              <a:rPr lang="en-US" sz="1600" b="1" cap="none" dirty="0">
                <a:solidFill>
                  <a:schemeClr val="bg1"/>
                </a:solidFill>
                <a:latin typeface="Times New Roman" panose="02020603050405020304" pitchFamily="18" charset="0"/>
                <a:cs typeface="Times New Roman" panose="02020603050405020304" pitchFamily="18" charset="0"/>
              </a:rPr>
            </a:br>
            <a:r>
              <a:rPr lang="en-US" sz="1600" b="1" cap="none" dirty="0" err="1">
                <a:solidFill>
                  <a:schemeClr val="bg1"/>
                </a:solidFill>
                <a:latin typeface="Times New Roman" panose="02020603050405020304" pitchFamily="18" charset="0"/>
                <a:cs typeface="Times New Roman" panose="02020603050405020304" pitchFamily="18" charset="0"/>
              </a:rPr>
              <a:t>waleed</a:t>
            </a:r>
            <a:r>
              <a:rPr lang="en-US" sz="1600" b="1" cap="none" dirty="0">
                <a:solidFill>
                  <a:schemeClr val="bg1"/>
                </a:solidFill>
                <a:latin typeface="Times New Roman" panose="02020603050405020304" pitchFamily="18" charset="0"/>
                <a:cs typeface="Times New Roman" panose="02020603050405020304" pitchFamily="18" charset="0"/>
              </a:rPr>
              <a:t> </a:t>
            </a:r>
            <a:r>
              <a:rPr lang="en-US" sz="1600" b="1" cap="none" dirty="0" err="1">
                <a:solidFill>
                  <a:schemeClr val="bg1"/>
                </a:solidFill>
                <a:latin typeface="Times New Roman" panose="02020603050405020304" pitchFamily="18" charset="0"/>
                <a:cs typeface="Times New Roman" panose="02020603050405020304" pitchFamily="18" charset="0"/>
              </a:rPr>
              <a:t>mohamed</a:t>
            </a:r>
            <a:endParaRPr lang="en-US" sz="1600" b="1" cap="none" dirty="0">
              <a:solidFill>
                <a:schemeClr val="bg1"/>
              </a:solidFill>
              <a:latin typeface="Times New Roman" panose="02020603050405020304" pitchFamily="18" charset="0"/>
              <a:cs typeface="Times New Roman" panose="02020603050405020304" pitchFamily="18" charset="0"/>
            </a:endParaRPr>
          </a:p>
          <a:p>
            <a:pPr algn="ctr" defTabSz="685800" eaLnBrk="0" fontAlgn="base" hangingPunct="0">
              <a:lnSpc>
                <a:spcPct val="150000"/>
              </a:lnSpc>
              <a:spcBef>
                <a:spcPct val="0"/>
              </a:spcBef>
              <a:spcAft>
                <a:spcPct val="0"/>
              </a:spcAft>
            </a:pPr>
            <a:endParaRPr lang="en-US" sz="2000" b="1" cap="none" dirty="0">
              <a:solidFill>
                <a:schemeClr val="bg1"/>
              </a:solidFill>
              <a:latin typeface="Times New Roman" panose="02020603050405020304" pitchFamily="18" charset="0"/>
              <a:cs typeface="Times New Roman" panose="02020603050405020304" pitchFamily="18" charset="0"/>
            </a:endParaRPr>
          </a:p>
        </p:txBody>
      </p:sp>
      <p:pic>
        <p:nvPicPr>
          <p:cNvPr id="6" name="Picture 5" descr="Logo&#10;&#10;Description automatically generated">
            <a:extLst>
              <a:ext uri="{FF2B5EF4-FFF2-40B4-BE49-F238E27FC236}">
                <a16:creationId xmlns="" xmlns:a16="http://schemas.microsoft.com/office/drawing/2014/main" id="{38BA3B7A-16DD-43FB-B4E4-A617E0AF1E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805" y="1378028"/>
            <a:ext cx="1040802" cy="1028700"/>
          </a:xfrm>
          <a:prstGeom prst="rect">
            <a:avLst/>
          </a:prstGeom>
        </p:spPr>
      </p:pic>
      <p:sp>
        <p:nvSpPr>
          <p:cNvPr id="7" name="Rectangle 3">
            <a:extLst>
              <a:ext uri="{FF2B5EF4-FFF2-40B4-BE49-F238E27FC236}">
                <a16:creationId xmlns="" xmlns:a16="http://schemas.microsoft.com/office/drawing/2014/main" id="{A2F97E60-F597-46ED-9EAB-60EC86B9B537}"/>
              </a:ext>
            </a:extLst>
          </p:cNvPr>
          <p:cNvSpPr>
            <a:spLocks noChangeArrowheads="1"/>
          </p:cNvSpPr>
          <p:nvPr/>
        </p:nvSpPr>
        <p:spPr bwMode="auto">
          <a:xfrm>
            <a:off x="243640" y="147146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342900">
              <a:buFont typeface="Times New Roman" panose="02020603050405020304" pitchFamily="18" charset="0"/>
              <a:buNone/>
              <a:defRPr/>
            </a:pPr>
            <a:endParaRPr lang="en-US" sz="1350">
              <a:solidFill>
                <a:prstClr val="black"/>
              </a:solidFill>
            </a:endParaRPr>
          </a:p>
        </p:txBody>
      </p:sp>
      <p:pic>
        <p:nvPicPr>
          <p:cNvPr id="5" name="Picture 4">
            <a:extLst>
              <a:ext uri="{FF2B5EF4-FFF2-40B4-BE49-F238E27FC236}">
                <a16:creationId xmlns="" xmlns:a16="http://schemas.microsoft.com/office/drawing/2014/main" id="{635D71B2-AACA-489A-8F54-3A76BCF731FE}"/>
              </a:ext>
            </a:extLst>
          </p:cNvPr>
          <p:cNvPicPr>
            <a:picLocks noChangeAspect="1"/>
          </p:cNvPicPr>
          <p:nvPr/>
        </p:nvPicPr>
        <p:blipFill>
          <a:blip r:embed="rId3"/>
          <a:stretch>
            <a:fillRect/>
          </a:stretch>
        </p:blipFill>
        <p:spPr>
          <a:xfrm>
            <a:off x="7017421" y="1438517"/>
            <a:ext cx="1047840" cy="1028700"/>
          </a:xfrm>
          <a:prstGeom prst="rect">
            <a:avLst/>
          </a:prstGeom>
        </p:spPr>
      </p:pic>
    </p:spTree>
    <p:extLst>
      <p:ext uri="{BB962C8B-B14F-4D97-AF65-F5344CB8AC3E}">
        <p14:creationId xmlns:p14="http://schemas.microsoft.com/office/powerpoint/2010/main" val="396969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Vertex </a:t>
            </a:r>
            <a:r>
              <a:rPr lang="en-AU" dirty="0" smtClean="0"/>
              <a:t>Normal-2</a:t>
            </a:r>
            <a:endParaRPr lang="en-AU" dirty="0"/>
          </a:p>
        </p:txBody>
      </p:sp>
      <p:sp>
        <p:nvSpPr>
          <p:cNvPr id="3" name="Content Placeholder 2"/>
          <p:cNvSpPr>
            <a:spLocks noGrp="1"/>
          </p:cNvSpPr>
          <p:nvPr>
            <p:ph idx="1"/>
          </p:nvPr>
        </p:nvSpPr>
        <p:spPr>
          <a:xfrm>
            <a:off x="525619" y="1555169"/>
            <a:ext cx="7886700" cy="2115310"/>
          </a:xfrm>
        </p:spPr>
        <p:txBody>
          <a:bodyPr>
            <a:normAutofit fontScale="92500" lnSpcReduction="20000"/>
          </a:bodyPr>
          <a:lstStyle/>
          <a:p>
            <a:r>
              <a:rPr lang="en-AU" dirty="0"/>
              <a:t>The left and right surface correspond to the left and right ball in the previous image, respectively. </a:t>
            </a:r>
            <a:endParaRPr lang="en-AU" dirty="0" smtClean="0"/>
          </a:p>
          <a:p>
            <a:r>
              <a:rPr lang="en-AU" dirty="0" smtClean="0"/>
              <a:t>The </a:t>
            </a:r>
            <a:r>
              <a:rPr lang="en-AU" dirty="0"/>
              <a:t>red arrows represent </a:t>
            </a:r>
            <a:r>
              <a:rPr lang="en-AU" dirty="0" err="1"/>
              <a:t>normals</a:t>
            </a:r>
            <a:r>
              <a:rPr lang="en-AU" dirty="0"/>
              <a:t> that are specified for a vertex, while the blue arrows represent the renderer’s calculations of how the normal should look for all the points between the vertices. </a:t>
            </a:r>
            <a:endParaRPr lang="en-AU" dirty="0"/>
          </a:p>
        </p:txBody>
      </p:sp>
      <p:pic>
        <p:nvPicPr>
          <p:cNvPr id="6148" name="Picture 4" descr="Spheres with the same wireframe, that have flat and smooth shading applie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43" r="12379"/>
          <a:stretch/>
        </p:blipFill>
        <p:spPr bwMode="auto">
          <a:xfrm>
            <a:off x="5525038" y="3901046"/>
            <a:ext cx="3133910" cy="191895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mparison between normals for flat and smooth shad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228" y="4017559"/>
            <a:ext cx="5286375"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49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Vertex </a:t>
            </a:r>
            <a:r>
              <a:rPr lang="en-AU" dirty="0" smtClean="0"/>
              <a:t>Normal-3</a:t>
            </a:r>
            <a:endParaRPr lang="en-AU" dirty="0"/>
          </a:p>
        </p:txBody>
      </p:sp>
      <p:sp>
        <p:nvSpPr>
          <p:cNvPr id="3" name="Content Placeholder 2"/>
          <p:cNvSpPr>
            <a:spLocks noGrp="1"/>
          </p:cNvSpPr>
          <p:nvPr>
            <p:ph idx="1"/>
          </p:nvPr>
        </p:nvSpPr>
        <p:spPr>
          <a:xfrm>
            <a:off x="525619" y="1555169"/>
            <a:ext cx="7886700" cy="2115310"/>
          </a:xfrm>
        </p:spPr>
        <p:txBody>
          <a:bodyPr>
            <a:normAutofit fontScale="92500"/>
          </a:bodyPr>
          <a:lstStyle/>
          <a:p>
            <a:r>
              <a:rPr lang="en-AU" dirty="0" smtClean="0"/>
              <a:t>In </a:t>
            </a:r>
            <a:r>
              <a:rPr lang="en-AU" dirty="0"/>
              <a:t>the case of a single triangle, all the vertex </a:t>
            </a:r>
            <a:r>
              <a:rPr lang="en-AU" dirty="0" err="1"/>
              <a:t>normals</a:t>
            </a:r>
            <a:r>
              <a:rPr lang="en-AU" dirty="0"/>
              <a:t> point in the same direction as the face normal - unless explicitly changed by the artist/designer. This is not particularly useful for a single triangle but it gets interesting if we have </a:t>
            </a:r>
            <a:r>
              <a:rPr lang="en-AU" dirty="0" err="1"/>
              <a:t>neighboring</a:t>
            </a:r>
            <a:r>
              <a:rPr lang="en-AU" dirty="0"/>
              <a:t> polygons.</a:t>
            </a:r>
            <a:endParaRPr lang="en-AU" dirty="0">
              <a:effectLst/>
            </a:endParaRPr>
          </a:p>
        </p:txBody>
      </p:sp>
      <p:pic>
        <p:nvPicPr>
          <p:cNvPr id="8194" name="Picture 2" descr="https://lh5.googleusercontent.com/sILMHPx1g1cuB4LKPplvsOahoyms6tuzM0OA6Z9UOxkyZgwf-wjLphIY1W1v8BSDO5Um3Hax_4v5UCokZIUxkmISvNOJSnOMRkdVhfwwH2NCFWGojR1SbvXa-4Ip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182" y="3563041"/>
            <a:ext cx="6426277" cy="24127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26770" y="6129201"/>
            <a:ext cx="3884397" cy="369332"/>
          </a:xfrm>
          <a:prstGeom prst="rect">
            <a:avLst/>
          </a:prstGeom>
        </p:spPr>
        <p:txBody>
          <a:bodyPr wrap="none">
            <a:spAutoFit/>
          </a:bodyPr>
          <a:lstStyle/>
          <a:p>
            <a:r>
              <a:rPr lang="en-AU" b="0" i="0" u="none" strike="noStrike" dirty="0" smtClean="0">
                <a:solidFill>
                  <a:srgbClr val="000000"/>
                </a:solidFill>
                <a:effectLst/>
                <a:latin typeface="Times New Roman" panose="02020603050405020304" pitchFamily="18" charset="0"/>
              </a:rPr>
              <a:t>vertex </a:t>
            </a:r>
            <a:r>
              <a:rPr lang="en-AU" b="0" i="0" u="none" strike="noStrike" dirty="0" err="1" smtClean="0">
                <a:solidFill>
                  <a:srgbClr val="000000"/>
                </a:solidFill>
                <a:effectLst/>
                <a:latin typeface="Times New Roman" panose="02020603050405020304" pitchFamily="18" charset="0"/>
              </a:rPr>
              <a:t>normals</a:t>
            </a:r>
            <a:r>
              <a:rPr lang="en-AU" b="0" i="0" u="none" strike="noStrike" dirty="0" smtClean="0">
                <a:solidFill>
                  <a:srgbClr val="000000"/>
                </a:solidFill>
                <a:effectLst/>
                <a:latin typeface="Times New Roman" panose="02020603050405020304" pitchFamily="18" charset="0"/>
              </a:rPr>
              <a:t> in a multi-polygon mesh</a:t>
            </a:r>
            <a:endParaRPr lang="en-AU" dirty="0"/>
          </a:p>
        </p:txBody>
      </p:sp>
    </p:spTree>
    <p:extLst>
      <p:ext uri="{BB962C8B-B14F-4D97-AF65-F5344CB8AC3E}">
        <p14:creationId xmlns:p14="http://schemas.microsoft.com/office/powerpoint/2010/main" val="176655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Smoothing normal-p1</a:t>
            </a:r>
            <a:endParaRPr lang="en-AU" dirty="0"/>
          </a:p>
        </p:txBody>
      </p:sp>
      <p:sp>
        <p:nvSpPr>
          <p:cNvPr id="3" name="Content Placeholder 2"/>
          <p:cNvSpPr>
            <a:spLocks noGrp="1"/>
          </p:cNvSpPr>
          <p:nvPr>
            <p:ph idx="1"/>
          </p:nvPr>
        </p:nvSpPr>
        <p:spPr>
          <a:xfrm>
            <a:off x="525619" y="1555169"/>
            <a:ext cx="7886700" cy="2115310"/>
          </a:xfrm>
        </p:spPr>
        <p:txBody>
          <a:bodyPr>
            <a:normAutofit/>
          </a:bodyPr>
          <a:lstStyle/>
          <a:p>
            <a:r>
              <a:rPr lang="en-AU" dirty="0"/>
              <a:t>We can average multiple </a:t>
            </a:r>
            <a:r>
              <a:rPr lang="en-AU" dirty="0" err="1"/>
              <a:t>normals</a:t>
            </a:r>
            <a:r>
              <a:rPr lang="en-AU" dirty="0"/>
              <a:t> together to make the surface look smooth and much more detailed than it actually is. Now, several faces share the same vertex normal which is used to calculate the shading on the surface. </a:t>
            </a:r>
            <a:endParaRPr lang="en-AU" dirty="0">
              <a:effectLst/>
            </a:endParaRPr>
          </a:p>
        </p:txBody>
      </p:sp>
      <p:sp>
        <p:nvSpPr>
          <p:cNvPr id="4" name="Rectangle 3"/>
          <p:cNvSpPr/>
          <p:nvPr/>
        </p:nvSpPr>
        <p:spPr>
          <a:xfrm>
            <a:off x="2526770" y="6129201"/>
            <a:ext cx="3544368" cy="369332"/>
          </a:xfrm>
          <a:prstGeom prst="rect">
            <a:avLst/>
          </a:prstGeom>
        </p:spPr>
        <p:txBody>
          <a:bodyPr wrap="none">
            <a:spAutoFit/>
          </a:bodyPr>
          <a:lstStyle/>
          <a:p>
            <a:r>
              <a:rPr lang="en-AU" dirty="0"/>
              <a:t>vertex </a:t>
            </a:r>
            <a:r>
              <a:rPr lang="en-AU" dirty="0" err="1"/>
              <a:t>normals</a:t>
            </a:r>
            <a:r>
              <a:rPr lang="en-AU" dirty="0"/>
              <a:t> in a </a:t>
            </a:r>
            <a:r>
              <a:rPr lang="en-AU" b="1" dirty="0"/>
              <a:t>smoothed</a:t>
            </a:r>
            <a:r>
              <a:rPr lang="en-AU" dirty="0"/>
              <a:t> mesh</a:t>
            </a:r>
          </a:p>
        </p:txBody>
      </p:sp>
      <p:pic>
        <p:nvPicPr>
          <p:cNvPr id="9218" name="Picture 2" descr="https://lh3.googleusercontent.com/XW_K-KJpPLwIuyzYIVJsSiVnlqLFbhUpifla9A8GLJPtU8jzK242Spp2jfEEwyAiA71WV0m2hUoWU-zB89Yi4c8IoU0bHAqHP5IG7oIRVwd71gD9974CLcjj4Nfy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367" y="3670479"/>
            <a:ext cx="6517378" cy="245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6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Smoothing normal-p2</a:t>
            </a:r>
            <a:endParaRPr lang="en-AU" dirty="0"/>
          </a:p>
        </p:txBody>
      </p:sp>
      <p:sp>
        <p:nvSpPr>
          <p:cNvPr id="3" name="Content Placeholder 2"/>
          <p:cNvSpPr>
            <a:spLocks noGrp="1"/>
          </p:cNvSpPr>
          <p:nvPr>
            <p:ph idx="1"/>
          </p:nvPr>
        </p:nvSpPr>
        <p:spPr>
          <a:xfrm>
            <a:off x="525619" y="1555169"/>
            <a:ext cx="7886700" cy="2115310"/>
          </a:xfrm>
        </p:spPr>
        <p:txBody>
          <a:bodyPr>
            <a:normAutofit/>
          </a:bodyPr>
          <a:lstStyle/>
          <a:p>
            <a:r>
              <a:rPr lang="en-AU" dirty="0"/>
              <a:t>Or another way,  we define 3 smooth areas with hard edges between them. You can see on the right that the vertices on those edges still have some of their vertex </a:t>
            </a:r>
            <a:r>
              <a:rPr lang="en-AU" dirty="0" err="1"/>
              <a:t>normals</a:t>
            </a:r>
            <a:r>
              <a:rPr lang="en-AU" dirty="0"/>
              <a:t> diverging from another.</a:t>
            </a:r>
            <a:endParaRPr lang="en-AU" dirty="0">
              <a:effectLst/>
            </a:endParaRPr>
          </a:p>
        </p:txBody>
      </p:sp>
      <p:sp>
        <p:nvSpPr>
          <p:cNvPr id="4" name="Rectangle 3"/>
          <p:cNvSpPr/>
          <p:nvPr/>
        </p:nvSpPr>
        <p:spPr>
          <a:xfrm>
            <a:off x="3788900" y="6077686"/>
            <a:ext cx="1877373" cy="369332"/>
          </a:xfrm>
          <a:prstGeom prst="rect">
            <a:avLst/>
          </a:prstGeom>
        </p:spPr>
        <p:txBody>
          <a:bodyPr wrap="none">
            <a:spAutoFit/>
          </a:bodyPr>
          <a:lstStyle/>
          <a:p>
            <a:r>
              <a:rPr lang="en-AU" dirty="0"/>
              <a:t>smoothing groups</a:t>
            </a:r>
          </a:p>
        </p:txBody>
      </p:sp>
      <p:pic>
        <p:nvPicPr>
          <p:cNvPr id="10242" name="Picture 2" descr="https://lh4.googleusercontent.com/vhYyB01WiMVbLi3hXRqSbgvhQIFYNm3usjD2tALXKv43RhnFDJ-wrV4p__ZH8Mdwo73iZb5IC6FZwbRtuBVcaxLWNpnNY-uJR8ntGhsEgawRpff56mMZM1AiGMUd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23" y="3242255"/>
            <a:ext cx="7353491" cy="270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Indexed Face </a:t>
            </a:r>
            <a:r>
              <a:rPr lang="en-AU" b="1" dirty="0" smtClean="0"/>
              <a:t>Sets	</a:t>
            </a:r>
            <a:endParaRPr lang="en-AU" dirty="0"/>
          </a:p>
        </p:txBody>
      </p:sp>
      <p:sp>
        <p:nvSpPr>
          <p:cNvPr id="3" name="Content Placeholder 2"/>
          <p:cNvSpPr>
            <a:spLocks noGrp="1"/>
          </p:cNvSpPr>
          <p:nvPr>
            <p:ph idx="1"/>
          </p:nvPr>
        </p:nvSpPr>
        <p:spPr>
          <a:xfrm>
            <a:off x="628650" y="1825625"/>
            <a:ext cx="3840320" cy="4742600"/>
          </a:xfrm>
        </p:spPr>
        <p:txBody>
          <a:bodyPr>
            <a:normAutofit fontScale="85000" lnSpcReduction="20000"/>
          </a:bodyPr>
          <a:lstStyle/>
          <a:p>
            <a:r>
              <a:rPr lang="en-AU" dirty="0"/>
              <a:t>The vertex list for this polyhedron has the form</a:t>
            </a:r>
            <a:endParaRPr lang="en-AU" dirty="0"/>
          </a:p>
          <a:p>
            <a:r>
              <a:rPr lang="en-AU" dirty="0"/>
              <a:t>Vertex #0.  (2, -1, 2)</a:t>
            </a:r>
            <a:endParaRPr lang="en-AU" dirty="0"/>
          </a:p>
          <a:p>
            <a:r>
              <a:rPr lang="en-AU" dirty="0"/>
              <a:t>Vertex #1.  (2, -1, -2)</a:t>
            </a:r>
            <a:endParaRPr lang="en-AU" dirty="0"/>
          </a:p>
          <a:p>
            <a:r>
              <a:rPr lang="en-AU" dirty="0"/>
              <a:t>Vertex #2.  (2, 1, -2)</a:t>
            </a:r>
            <a:endParaRPr lang="en-AU" dirty="0"/>
          </a:p>
          <a:p>
            <a:r>
              <a:rPr lang="en-AU" dirty="0"/>
              <a:t>Vertex #3.  (2, 1, 2)</a:t>
            </a:r>
            <a:endParaRPr lang="en-AU" dirty="0"/>
          </a:p>
          <a:p>
            <a:r>
              <a:rPr lang="en-AU" dirty="0"/>
              <a:t>Vertex #4.  (1.5, 1.5, 0)</a:t>
            </a:r>
            <a:endParaRPr lang="en-AU" dirty="0"/>
          </a:p>
          <a:p>
            <a:r>
              <a:rPr lang="en-AU" dirty="0"/>
              <a:t>Vertex #5.  (-1.5, 1.5, 0)</a:t>
            </a:r>
            <a:endParaRPr lang="en-AU" dirty="0"/>
          </a:p>
          <a:p>
            <a:r>
              <a:rPr lang="en-AU" dirty="0"/>
              <a:t>Vertex #6.  (-2, -1, 2)</a:t>
            </a:r>
            <a:endParaRPr lang="en-AU" dirty="0"/>
          </a:p>
          <a:p>
            <a:r>
              <a:rPr lang="en-AU" dirty="0"/>
              <a:t>Vertex #7.  (-2, 1, 2)</a:t>
            </a:r>
            <a:endParaRPr lang="en-AU" dirty="0"/>
          </a:p>
          <a:p>
            <a:r>
              <a:rPr lang="en-AU" dirty="0"/>
              <a:t>Vertex #8.  (-2, 1, -2)</a:t>
            </a:r>
            <a:endParaRPr lang="en-AU" dirty="0"/>
          </a:p>
          <a:p>
            <a:r>
              <a:rPr lang="en-AU" dirty="0"/>
              <a:t>Vertex #9.  (-2, -1, -2)</a:t>
            </a:r>
            <a:endParaRPr lang="en-AU" dirty="0"/>
          </a:p>
          <a:p>
            <a:endParaRPr lang="en-AU" dirty="0"/>
          </a:p>
        </p:txBody>
      </p:sp>
      <p:pic>
        <p:nvPicPr>
          <p:cNvPr id="11266" name="Picture 2" descr="https://lh4.googleusercontent.com/ucyIqDwYaNI5R8xGrpY1Yr7G3Bn8G9tWJIOJJr57KTk7vrN3bsWC-gSmmMJRDHIygIUhBiJmtS0IWGwvMr-wT6TBKhWRabCmehxtOPXEiolyR6yI9-TKS06vl-9XwaiPmV2dY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336" y="2443810"/>
            <a:ext cx="4747207" cy="350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1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5380641" cy="1325563"/>
          </a:xfrm>
        </p:spPr>
        <p:txBody>
          <a:bodyPr/>
          <a:lstStyle/>
          <a:p>
            <a:r>
              <a:rPr lang="en-AU" b="1" dirty="0"/>
              <a:t>Indexed Face </a:t>
            </a:r>
            <a:r>
              <a:rPr lang="en-AU" b="1" dirty="0" smtClean="0"/>
              <a:t>Sets-p2	</a:t>
            </a:r>
            <a:endParaRPr lang="en-AU" dirty="0"/>
          </a:p>
        </p:txBody>
      </p:sp>
      <p:sp>
        <p:nvSpPr>
          <p:cNvPr id="3" name="Content Placeholder 2"/>
          <p:cNvSpPr>
            <a:spLocks noGrp="1"/>
          </p:cNvSpPr>
          <p:nvPr>
            <p:ph idx="1"/>
          </p:nvPr>
        </p:nvSpPr>
        <p:spPr>
          <a:xfrm>
            <a:off x="6490952" y="3184346"/>
            <a:ext cx="2395470" cy="3673654"/>
          </a:xfrm>
        </p:spPr>
        <p:txBody>
          <a:bodyPr>
            <a:normAutofit fontScale="55000" lnSpcReduction="20000"/>
          </a:bodyPr>
          <a:lstStyle/>
          <a:p>
            <a:r>
              <a:rPr lang="en-AU" dirty="0"/>
              <a:t>The vertex list for this polyhedron has the form</a:t>
            </a:r>
            <a:endParaRPr lang="en-AU" dirty="0"/>
          </a:p>
          <a:p>
            <a:r>
              <a:rPr lang="en-AU" dirty="0"/>
              <a:t>Vertex #0.  (2, -1, 2)</a:t>
            </a:r>
            <a:endParaRPr lang="en-AU" dirty="0"/>
          </a:p>
          <a:p>
            <a:r>
              <a:rPr lang="en-AU" dirty="0"/>
              <a:t>Vertex #1.  (2, -1, -2)</a:t>
            </a:r>
            <a:endParaRPr lang="en-AU" dirty="0"/>
          </a:p>
          <a:p>
            <a:r>
              <a:rPr lang="en-AU" dirty="0"/>
              <a:t>Vertex #2.  (2, 1, -2)</a:t>
            </a:r>
            <a:endParaRPr lang="en-AU" dirty="0"/>
          </a:p>
          <a:p>
            <a:r>
              <a:rPr lang="en-AU" dirty="0"/>
              <a:t>Vertex #3.  (2, 1, 2)</a:t>
            </a:r>
            <a:endParaRPr lang="en-AU" dirty="0"/>
          </a:p>
          <a:p>
            <a:r>
              <a:rPr lang="en-AU" dirty="0"/>
              <a:t>Vertex #4.  (1.5, 1.5, 0)</a:t>
            </a:r>
            <a:endParaRPr lang="en-AU" dirty="0"/>
          </a:p>
          <a:p>
            <a:r>
              <a:rPr lang="en-AU" dirty="0"/>
              <a:t>Vertex #5.  (-1.5, 1.5, 0)</a:t>
            </a:r>
            <a:endParaRPr lang="en-AU" dirty="0"/>
          </a:p>
          <a:p>
            <a:r>
              <a:rPr lang="en-AU" dirty="0"/>
              <a:t>Vertex #6.  (-2, -1, 2)</a:t>
            </a:r>
            <a:endParaRPr lang="en-AU" dirty="0"/>
          </a:p>
          <a:p>
            <a:r>
              <a:rPr lang="en-AU" dirty="0"/>
              <a:t>Vertex #7.  (-2, 1, 2)</a:t>
            </a:r>
            <a:endParaRPr lang="en-AU" dirty="0"/>
          </a:p>
          <a:p>
            <a:r>
              <a:rPr lang="en-AU" dirty="0"/>
              <a:t>Vertex #8.  (-2, 1, -2)</a:t>
            </a:r>
            <a:endParaRPr lang="en-AU" dirty="0"/>
          </a:p>
          <a:p>
            <a:r>
              <a:rPr lang="en-AU" dirty="0"/>
              <a:t>Vertex #9.  (-2, -1, -2)</a:t>
            </a:r>
            <a:endParaRPr lang="en-AU" dirty="0"/>
          </a:p>
          <a:p>
            <a:endParaRPr lang="en-AU" dirty="0"/>
          </a:p>
        </p:txBody>
      </p:sp>
      <p:pic>
        <p:nvPicPr>
          <p:cNvPr id="11266" name="Picture 2" descr="https://lh4.googleusercontent.com/ucyIqDwYaNI5R8xGrpY1Yr7G3Bn8G9tWJIOJJr57KTk7vrN3bsWC-gSmmMJRDHIygIUhBiJmtS0IWGwvMr-wT6TBKhWRabCmehxtOPXEiolyR6yI9-TKS06vl-9XwaiPmV2dY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291" y="888642"/>
            <a:ext cx="2877131" cy="2125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8650" y="1690689"/>
            <a:ext cx="4896387" cy="4801314"/>
          </a:xfrm>
          <a:prstGeom prst="rect">
            <a:avLst/>
          </a:prstGeom>
          <a:noFill/>
        </p:spPr>
        <p:txBody>
          <a:bodyPr wrap="square" rtlCol="0">
            <a:spAutoFit/>
          </a:bodyPr>
          <a:lstStyle/>
          <a:p>
            <a:r>
              <a:rPr lang="en-AU" sz="2400" dirty="0"/>
              <a:t>To describe one of the polygonal </a:t>
            </a:r>
            <a:r>
              <a:rPr lang="en-AU" sz="2400" b="1" dirty="0"/>
              <a:t>faces of a mesh</a:t>
            </a:r>
            <a:r>
              <a:rPr lang="en-AU" sz="2400" dirty="0"/>
              <a:t>, we just have to list its </a:t>
            </a:r>
            <a:r>
              <a:rPr lang="en-AU" sz="2400" dirty="0" smtClean="0"/>
              <a:t>vertices</a:t>
            </a:r>
          </a:p>
          <a:p>
            <a:r>
              <a:rPr lang="en-AU" sz="2400" dirty="0"/>
              <a:t>Face #0:  (0, 1, 2, 3)</a:t>
            </a:r>
            <a:endParaRPr lang="en-AU" sz="2400" dirty="0" smtClean="0">
              <a:effectLst/>
            </a:endParaRPr>
          </a:p>
          <a:p>
            <a:r>
              <a:rPr lang="en-AU" sz="2400" dirty="0"/>
              <a:t>Face #1:  (3, 2, 4)</a:t>
            </a:r>
            <a:endParaRPr lang="en-AU" sz="2400" dirty="0" smtClean="0">
              <a:effectLst/>
            </a:endParaRPr>
          </a:p>
          <a:p>
            <a:r>
              <a:rPr lang="en-AU" sz="2400" dirty="0"/>
              <a:t>Face #2:  (7, 3, 4, 5)</a:t>
            </a:r>
            <a:endParaRPr lang="en-AU" sz="2400" dirty="0" smtClean="0">
              <a:effectLst/>
            </a:endParaRPr>
          </a:p>
          <a:p>
            <a:r>
              <a:rPr lang="en-AU" sz="2400" dirty="0"/>
              <a:t>Face #3:  (2, 8, 5, 4)</a:t>
            </a:r>
            <a:endParaRPr lang="en-AU" sz="2400" dirty="0" smtClean="0">
              <a:effectLst/>
            </a:endParaRPr>
          </a:p>
          <a:p>
            <a:r>
              <a:rPr lang="en-AU" sz="2400" dirty="0"/>
              <a:t>Face #4:  (5, 8, 7)</a:t>
            </a:r>
            <a:endParaRPr lang="en-AU" sz="2400" dirty="0" smtClean="0">
              <a:effectLst/>
            </a:endParaRPr>
          </a:p>
          <a:p>
            <a:r>
              <a:rPr lang="en-AU" sz="2400" dirty="0"/>
              <a:t>Face #5:  (0, 3, 7, 6)</a:t>
            </a:r>
            <a:endParaRPr lang="en-AU" sz="2400" dirty="0" smtClean="0">
              <a:effectLst/>
            </a:endParaRPr>
          </a:p>
          <a:p>
            <a:r>
              <a:rPr lang="en-AU" sz="2400" dirty="0"/>
              <a:t>Face #6:  (0, 6, 9, 1)</a:t>
            </a:r>
            <a:endParaRPr lang="en-AU" sz="2400" dirty="0" smtClean="0">
              <a:effectLst/>
            </a:endParaRPr>
          </a:p>
          <a:p>
            <a:r>
              <a:rPr lang="en-AU" sz="2400" dirty="0"/>
              <a:t>Face #7:  (2, 1, 9, 8)</a:t>
            </a:r>
            <a:endParaRPr lang="en-AU" sz="2400" dirty="0" smtClean="0">
              <a:effectLst/>
            </a:endParaRPr>
          </a:p>
          <a:p>
            <a:r>
              <a:rPr lang="en-AU" sz="2400" dirty="0"/>
              <a:t>Face #8:  (6, 7, 8, 9)</a:t>
            </a:r>
            <a:endParaRPr lang="en-AU" sz="2400" dirty="0" smtClean="0">
              <a:effectLst/>
            </a:endParaRPr>
          </a:p>
          <a:p>
            <a:endParaRPr lang="en-AU" dirty="0"/>
          </a:p>
        </p:txBody>
      </p:sp>
    </p:spTree>
    <p:extLst>
      <p:ext uri="{BB962C8B-B14F-4D97-AF65-F5344CB8AC3E}">
        <p14:creationId xmlns:p14="http://schemas.microsoft.com/office/powerpoint/2010/main" val="2505609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 face</a:t>
            </a:r>
            <a:endParaRPr lang="en-AU" dirty="0"/>
          </a:p>
        </p:txBody>
      </p:sp>
      <p:sp>
        <p:nvSpPr>
          <p:cNvPr id="3" name="Content Placeholder 2"/>
          <p:cNvSpPr>
            <a:spLocks noGrp="1"/>
          </p:cNvSpPr>
          <p:nvPr>
            <p:ph idx="1"/>
          </p:nvPr>
        </p:nvSpPr>
        <p:spPr>
          <a:xfrm>
            <a:off x="628650" y="1825625"/>
            <a:ext cx="7886700" cy="2398645"/>
          </a:xfrm>
        </p:spPr>
        <p:txBody>
          <a:bodyPr>
            <a:normAutofit fontScale="92500" lnSpcReduction="10000"/>
          </a:bodyPr>
          <a:lstStyle/>
          <a:p>
            <a:r>
              <a:rPr lang="en-AU" dirty="0"/>
              <a:t>It turns out that it is often convenient to consider one of those faces to be the "front face" of the polygon and one to be the "back face." For a polyhedron like the house, the front face is the one that faces the outside of the polyhedron. The usual rule is that the vertices of a polygon should be listed in counter-clockwise order when looking at the front face of the polygon.</a:t>
            </a:r>
            <a:endParaRPr lang="en-AU" dirty="0"/>
          </a:p>
        </p:txBody>
      </p:sp>
      <p:pic>
        <p:nvPicPr>
          <p:cNvPr id="12290" name="Picture 2" descr="https://lh4.googleusercontent.com/ghzcY-esBcJMd7rflno2UV8J_9CWJEwT8Ipl_fIt1LnD0APLp2GWiavvuIHRpDXphn8WCq92JK1LfX8F2frSslKdWf7VuEkTJFn8b5giPSdGbb3gKlQUAzMBgio4KOb_EpIsKy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998" y="4505562"/>
            <a:ext cx="4571866" cy="21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312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3D file formats</a:t>
            </a:r>
            <a:endParaRPr lang="en-AU" dirty="0"/>
          </a:p>
        </p:txBody>
      </p:sp>
      <p:sp>
        <p:nvSpPr>
          <p:cNvPr id="3" name="Content Placeholder 2"/>
          <p:cNvSpPr>
            <a:spLocks noGrp="1"/>
          </p:cNvSpPr>
          <p:nvPr>
            <p:ph idx="1"/>
          </p:nvPr>
        </p:nvSpPr>
        <p:spPr/>
        <p:txBody>
          <a:bodyPr/>
          <a:lstStyle/>
          <a:p>
            <a:r>
              <a:rPr lang="en-AU" dirty="0"/>
              <a:t>The basic purpose of a 3D file format is to store information about 3D models as plain text or binary data. In particular, they encode the 3D model’s </a:t>
            </a:r>
            <a:r>
              <a:rPr lang="en-AU" i="1" dirty="0"/>
              <a:t>geometry</a:t>
            </a:r>
            <a:r>
              <a:rPr lang="en-AU" dirty="0"/>
              <a:t>, </a:t>
            </a:r>
            <a:r>
              <a:rPr lang="en-AU" i="1" dirty="0"/>
              <a:t>appearance</a:t>
            </a:r>
            <a:r>
              <a:rPr lang="en-AU" dirty="0"/>
              <a:t>, </a:t>
            </a:r>
            <a:r>
              <a:rPr lang="en-AU" i="1" dirty="0"/>
              <a:t>scene</a:t>
            </a:r>
            <a:r>
              <a:rPr lang="en-AU" dirty="0"/>
              <a:t>, and </a:t>
            </a:r>
            <a:r>
              <a:rPr lang="en-AU" i="1" dirty="0"/>
              <a:t>animations</a:t>
            </a:r>
            <a:r>
              <a:rPr lang="en-AU" dirty="0"/>
              <a:t>. There are a lot of 3d formats like </a:t>
            </a:r>
            <a:r>
              <a:rPr lang="en-AU" dirty="0">
                <a:solidFill>
                  <a:srgbClr val="FF0000"/>
                </a:solidFill>
              </a:rPr>
              <a:t>(</a:t>
            </a:r>
            <a:r>
              <a:rPr lang="en-AU" dirty="0" err="1">
                <a:solidFill>
                  <a:srgbClr val="FF0000"/>
                </a:solidFill>
              </a:rPr>
              <a:t>fbx</a:t>
            </a:r>
            <a:r>
              <a:rPr lang="en-AU" dirty="0">
                <a:solidFill>
                  <a:srgbClr val="FF0000"/>
                </a:solidFill>
              </a:rPr>
              <a:t>, 3ds, blend, </a:t>
            </a:r>
            <a:r>
              <a:rPr lang="en-AU" dirty="0" err="1">
                <a:solidFill>
                  <a:srgbClr val="FF0000"/>
                </a:solidFill>
              </a:rPr>
              <a:t>obj</a:t>
            </a:r>
            <a:r>
              <a:rPr lang="en-AU" dirty="0"/>
              <a:t>, </a:t>
            </a:r>
            <a:r>
              <a:rPr lang="en-AU" dirty="0" smtClean="0"/>
              <a:t>…). </a:t>
            </a:r>
          </a:p>
          <a:p>
            <a:r>
              <a:rPr lang="en-AU" b="1" dirty="0" smtClean="0"/>
              <a:t>FBX</a:t>
            </a:r>
            <a:r>
              <a:rPr lang="en-AU" dirty="0" smtClean="0"/>
              <a:t> </a:t>
            </a:r>
            <a:r>
              <a:rPr lang="en-AU" dirty="0"/>
              <a:t>is one of the most used 3d formats.</a:t>
            </a:r>
            <a:endParaRPr lang="en-AU" dirty="0"/>
          </a:p>
        </p:txBody>
      </p:sp>
    </p:spTree>
    <p:extLst>
      <p:ext uri="{BB962C8B-B14F-4D97-AF65-F5344CB8AC3E}">
        <p14:creationId xmlns:p14="http://schemas.microsoft.com/office/powerpoint/2010/main" val="22435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Rendering pipeline</a:t>
            </a:r>
            <a:endParaRPr lang="en-AU" dirty="0"/>
          </a:p>
        </p:txBody>
      </p:sp>
      <p:sp>
        <p:nvSpPr>
          <p:cNvPr id="3" name="Content Placeholder 2"/>
          <p:cNvSpPr>
            <a:spLocks noGrp="1"/>
          </p:cNvSpPr>
          <p:nvPr>
            <p:ph idx="1"/>
          </p:nvPr>
        </p:nvSpPr>
        <p:spPr>
          <a:xfrm>
            <a:off x="628650" y="1825625"/>
            <a:ext cx="7886700" cy="2488798"/>
          </a:xfrm>
        </p:spPr>
        <p:txBody>
          <a:bodyPr>
            <a:normAutofit lnSpcReduction="10000"/>
          </a:bodyPr>
          <a:lstStyle/>
          <a:p>
            <a:r>
              <a:rPr lang="en-AU" dirty="0"/>
              <a:t>The rendering pipeline is the process by which images are prepared and output onto the screen. The graphics rendering pipeline takes the 3D objects built from </a:t>
            </a:r>
            <a:r>
              <a:rPr lang="en-AU" b="1" dirty="0"/>
              <a:t>primitives</a:t>
            </a:r>
            <a:r>
              <a:rPr lang="en-AU" dirty="0"/>
              <a:t> described using </a:t>
            </a:r>
            <a:r>
              <a:rPr lang="en-AU" b="1" dirty="0"/>
              <a:t>vertices</a:t>
            </a:r>
            <a:r>
              <a:rPr lang="en-AU" dirty="0"/>
              <a:t>, applies processing, calculates the </a:t>
            </a:r>
            <a:r>
              <a:rPr lang="en-AU" b="1" dirty="0"/>
              <a:t>fragments</a:t>
            </a:r>
            <a:r>
              <a:rPr lang="en-AU" dirty="0"/>
              <a:t> and renders them on the 2D screen as </a:t>
            </a:r>
            <a:r>
              <a:rPr lang="en-AU" b="1" dirty="0"/>
              <a:t>pixels</a:t>
            </a:r>
            <a:r>
              <a:rPr lang="en-AU" dirty="0"/>
              <a:t>.</a:t>
            </a:r>
            <a:endParaRPr lang="en-AU" dirty="0"/>
          </a:p>
          <a:p>
            <a:endParaRPr lang="en-AU" dirty="0"/>
          </a:p>
        </p:txBody>
      </p:sp>
      <p:pic>
        <p:nvPicPr>
          <p:cNvPr id="14338" name="Picture 2" descr="Rendering pipe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213" y="4448003"/>
            <a:ext cx="5845623" cy="218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1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3" name="Content Placeholder 2"/>
          <p:cNvSpPr>
            <a:spLocks noGrp="1"/>
          </p:cNvSpPr>
          <p:nvPr>
            <p:ph idx="1"/>
          </p:nvPr>
        </p:nvSpPr>
        <p:spPr>
          <a:xfrm>
            <a:off x="628650" y="1481071"/>
            <a:ext cx="7886700" cy="3110248"/>
          </a:xfrm>
        </p:spPr>
        <p:txBody>
          <a:bodyPr>
            <a:normAutofit fontScale="92500" lnSpcReduction="10000"/>
          </a:bodyPr>
          <a:lstStyle/>
          <a:p>
            <a:r>
              <a:rPr lang="en-AU" dirty="0"/>
              <a:t>Terminology used in the </a:t>
            </a:r>
            <a:r>
              <a:rPr lang="en-AU" dirty="0" smtClean="0"/>
              <a:t>previous diagram is </a:t>
            </a:r>
            <a:r>
              <a:rPr lang="en-AU" dirty="0"/>
              <a:t>as follows:</a:t>
            </a:r>
            <a:endParaRPr lang="en-AU" dirty="0"/>
          </a:p>
          <a:p>
            <a:pPr fontAlgn="base"/>
            <a:r>
              <a:rPr lang="en-AU" dirty="0"/>
              <a:t>A </a:t>
            </a:r>
            <a:r>
              <a:rPr lang="en-AU" b="1" dirty="0"/>
              <a:t>Primitive</a:t>
            </a:r>
            <a:r>
              <a:rPr lang="en-AU" dirty="0"/>
              <a:t>: An input to the pipeline — it's built from vertices and can be a triangle, point or line.</a:t>
            </a:r>
          </a:p>
          <a:p>
            <a:pPr fontAlgn="base"/>
            <a:r>
              <a:rPr lang="en-AU" dirty="0"/>
              <a:t>A </a:t>
            </a:r>
            <a:r>
              <a:rPr lang="en-AU" b="1" dirty="0"/>
              <a:t>Fragment</a:t>
            </a:r>
            <a:r>
              <a:rPr lang="en-AU" dirty="0"/>
              <a:t>: A 3D projection of a pixel, which has all the same attributes as a pixel.</a:t>
            </a:r>
          </a:p>
          <a:p>
            <a:pPr fontAlgn="base"/>
            <a:r>
              <a:rPr lang="en-AU" dirty="0"/>
              <a:t>A </a:t>
            </a:r>
            <a:r>
              <a:rPr lang="en-AU" b="1" dirty="0"/>
              <a:t>Pixel</a:t>
            </a:r>
            <a:r>
              <a:rPr lang="en-AU" dirty="0"/>
              <a:t>: A point on the screen arranged in the 2D grid, which holds an RGBA (Red-Green-Blue- Alpha (Transparency))  </a:t>
            </a:r>
            <a:r>
              <a:rPr lang="en-AU" dirty="0" err="1"/>
              <a:t>color</a:t>
            </a:r>
            <a:r>
              <a:rPr lang="en-AU" dirty="0"/>
              <a:t>.</a:t>
            </a:r>
          </a:p>
          <a:p>
            <a:endParaRPr lang="en-AU" dirty="0"/>
          </a:p>
        </p:txBody>
      </p:sp>
      <p:pic>
        <p:nvPicPr>
          <p:cNvPr id="15362" name="Picture 2" descr="Vertex processing"/>
          <p:cNvPicPr>
            <a:picLocks noChangeAspect="1" noChangeArrowheads="1"/>
          </p:cNvPicPr>
          <p:nvPr/>
        </p:nvPicPr>
        <p:blipFill rotWithShape="1">
          <a:blip r:embed="rId2">
            <a:extLst>
              <a:ext uri="{28A0092B-C50C-407E-A947-70E740481C1C}">
                <a14:useLocalDpi xmlns:a14="http://schemas.microsoft.com/office/drawing/2010/main" val="0"/>
              </a:ext>
            </a:extLst>
          </a:blip>
          <a:srcRect l="9980" t="13680" r="15581" b="10046"/>
          <a:stretch/>
        </p:blipFill>
        <p:spPr bwMode="auto">
          <a:xfrm>
            <a:off x="4494727" y="4591318"/>
            <a:ext cx="3928056" cy="226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08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Chapter 10 Three Dimensional Basics</a:t>
            </a: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85165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Vertex processing</a:t>
            </a:r>
          </a:p>
        </p:txBody>
      </p:sp>
      <p:sp>
        <p:nvSpPr>
          <p:cNvPr id="3" name="Content Placeholder 2"/>
          <p:cNvSpPr>
            <a:spLocks noGrp="1"/>
          </p:cNvSpPr>
          <p:nvPr>
            <p:ph idx="1"/>
          </p:nvPr>
        </p:nvSpPr>
        <p:spPr>
          <a:xfrm>
            <a:off x="628650" y="1481071"/>
            <a:ext cx="7886700" cy="3110248"/>
          </a:xfrm>
        </p:spPr>
        <p:txBody>
          <a:bodyPr>
            <a:normAutofit/>
          </a:bodyPr>
          <a:lstStyle/>
          <a:p>
            <a:r>
              <a:rPr lang="en-AU" dirty="0"/>
              <a:t>Vertex processing is about combining the information about individual vertices into primitives and setting their coordinates in the 3D space for the viewer to see. It's like taking a photo of the given scenery you have prepared — you have to place the objects first, configure the camera, and then take the shot.</a:t>
            </a:r>
            <a:endParaRPr lang="en-AU" dirty="0">
              <a:effectLst/>
            </a:endParaRPr>
          </a:p>
        </p:txBody>
      </p:sp>
      <p:pic>
        <p:nvPicPr>
          <p:cNvPr id="15362" name="Picture 2" descr="Vertex processing"/>
          <p:cNvPicPr>
            <a:picLocks noChangeAspect="1" noChangeArrowheads="1"/>
          </p:cNvPicPr>
          <p:nvPr/>
        </p:nvPicPr>
        <p:blipFill rotWithShape="1">
          <a:blip r:embed="rId2">
            <a:extLst>
              <a:ext uri="{28A0092B-C50C-407E-A947-70E740481C1C}">
                <a14:useLocalDpi xmlns:a14="http://schemas.microsoft.com/office/drawing/2010/main" val="0"/>
              </a:ext>
            </a:extLst>
          </a:blip>
          <a:srcRect l="9980" t="13680" r="15581" b="10046"/>
          <a:stretch/>
        </p:blipFill>
        <p:spPr bwMode="auto">
          <a:xfrm>
            <a:off x="4494727" y="4591318"/>
            <a:ext cx="3928056" cy="226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18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Vertex </a:t>
            </a:r>
            <a:r>
              <a:rPr lang="en-AU" dirty="0" smtClean="0"/>
              <a:t>processing steps</a:t>
            </a:r>
            <a:endParaRPr lang="en-AU" dirty="0"/>
          </a:p>
        </p:txBody>
      </p:sp>
      <p:sp>
        <p:nvSpPr>
          <p:cNvPr id="3" name="Content Placeholder 2"/>
          <p:cNvSpPr>
            <a:spLocks noGrp="1"/>
          </p:cNvSpPr>
          <p:nvPr>
            <p:ph idx="1"/>
          </p:nvPr>
        </p:nvSpPr>
        <p:spPr>
          <a:xfrm>
            <a:off x="628650" y="1825625"/>
            <a:ext cx="7886700" cy="2450161"/>
          </a:xfrm>
        </p:spPr>
        <p:txBody>
          <a:bodyPr>
            <a:normAutofit fontScale="85000" lnSpcReduction="20000"/>
          </a:bodyPr>
          <a:lstStyle/>
          <a:p>
            <a:r>
              <a:rPr lang="en-AU" dirty="0" smtClean="0"/>
              <a:t>4 steps:</a:t>
            </a:r>
          </a:p>
          <a:p>
            <a:pPr marL="514350" indent="-514350" fontAlgn="base">
              <a:buFont typeface="+mj-lt"/>
              <a:buAutoNum type="arabicPeriod"/>
            </a:pPr>
            <a:r>
              <a:rPr lang="en-AU" b="1" dirty="0"/>
              <a:t>Model </a:t>
            </a:r>
            <a:r>
              <a:rPr lang="en-AU" b="1" dirty="0" err="1"/>
              <a:t>transformation</a:t>
            </a:r>
            <a:r>
              <a:rPr lang="en-AU" dirty="0" err="1"/>
              <a:t>:the</a:t>
            </a:r>
            <a:r>
              <a:rPr lang="en-AU" dirty="0"/>
              <a:t> first one involves arranging the objects in the world.</a:t>
            </a:r>
          </a:p>
          <a:p>
            <a:pPr marL="514350" indent="-514350" fontAlgn="base">
              <a:buFont typeface="+mj-lt"/>
              <a:buAutoNum type="arabicPeriod"/>
            </a:pPr>
            <a:r>
              <a:rPr lang="en-AU" b="1" dirty="0"/>
              <a:t>view transformation</a:t>
            </a:r>
            <a:r>
              <a:rPr lang="en-AU" dirty="0"/>
              <a:t> which takes care of positioning and setting the orientation of the </a:t>
            </a:r>
            <a:r>
              <a:rPr lang="en-AU" b="1" dirty="0"/>
              <a:t>camera </a:t>
            </a:r>
            <a:r>
              <a:rPr lang="en-AU" dirty="0"/>
              <a:t>in the 3D space. The camera has three parameters —</a:t>
            </a:r>
            <a:r>
              <a:rPr lang="en-AU" b="1" dirty="0"/>
              <a:t> location, direction, and orientation </a:t>
            </a:r>
            <a:r>
              <a:rPr lang="en-AU" dirty="0"/>
              <a:t>— which have to be defined for the newly created scene</a:t>
            </a:r>
            <a:r>
              <a:rPr lang="en-AU" dirty="0" smtClean="0"/>
              <a:t>.</a:t>
            </a:r>
          </a:p>
          <a:p>
            <a:pPr fontAlgn="base"/>
            <a:endParaRPr lang="en-AU" dirty="0"/>
          </a:p>
          <a:p>
            <a:pPr marL="0" indent="0">
              <a:buNone/>
            </a:pPr>
            <a:endParaRPr lang="en-AU" dirty="0"/>
          </a:p>
          <a:p>
            <a:endParaRPr lang="en-AU" dirty="0"/>
          </a:p>
        </p:txBody>
      </p:sp>
      <p:pic>
        <p:nvPicPr>
          <p:cNvPr id="17412" name="Picture 4" descr="https://lh5.googleusercontent.com/hQ-665AOPZn7jWwXNPuxt0TzAl-_GG8z9_rp5z0ezWZtZHNGclJ-sBl55GVowaYAkeEHYPaDvQoHt32-yp0fGSj8IlIWqeAExsAiyGED9gDZr5KRaogP3qVAqy8E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335" y="4913491"/>
            <a:ext cx="5276850"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8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4822"/>
            <a:ext cx="7886700" cy="652305"/>
          </a:xfrm>
        </p:spPr>
        <p:txBody>
          <a:bodyPr>
            <a:normAutofit fontScale="90000"/>
          </a:bodyPr>
          <a:lstStyle/>
          <a:p>
            <a:r>
              <a:rPr lang="en-AU" dirty="0"/>
              <a:t>Vertex </a:t>
            </a:r>
            <a:r>
              <a:rPr lang="en-AU" dirty="0" smtClean="0"/>
              <a:t>processing steps-continue</a:t>
            </a:r>
            <a:endParaRPr lang="en-AU" dirty="0"/>
          </a:p>
        </p:txBody>
      </p:sp>
      <p:sp>
        <p:nvSpPr>
          <p:cNvPr id="3" name="Content Placeholder 2"/>
          <p:cNvSpPr>
            <a:spLocks noGrp="1"/>
          </p:cNvSpPr>
          <p:nvPr>
            <p:ph idx="1"/>
          </p:nvPr>
        </p:nvSpPr>
        <p:spPr>
          <a:xfrm>
            <a:off x="628650" y="965915"/>
            <a:ext cx="7886700" cy="3309872"/>
          </a:xfrm>
        </p:spPr>
        <p:txBody>
          <a:bodyPr>
            <a:normAutofit fontScale="70000" lnSpcReduction="20000"/>
          </a:bodyPr>
          <a:lstStyle/>
          <a:p>
            <a:pPr marL="514350" indent="-514350" fontAlgn="base">
              <a:buFont typeface="+mj-lt"/>
              <a:buAutoNum type="arabicPeriod" startAt="3"/>
            </a:pPr>
            <a:r>
              <a:rPr lang="en-AU" b="1" dirty="0"/>
              <a:t>Projection transformation</a:t>
            </a:r>
            <a:r>
              <a:rPr lang="en-AU" dirty="0"/>
              <a:t>:  then defines the camera settings. It sets up what can be seen by the camera. It contains 2 types: perspective and </a:t>
            </a:r>
            <a:r>
              <a:rPr lang="en-AU" dirty="0" smtClean="0"/>
              <a:t>orthographic.</a:t>
            </a:r>
          </a:p>
          <a:p>
            <a:pPr lvl="1" fontAlgn="base"/>
            <a:r>
              <a:rPr lang="en-AU" b="1" dirty="0" smtClean="0"/>
              <a:t>Perspective </a:t>
            </a:r>
            <a:r>
              <a:rPr lang="en-AU" b="1" dirty="0"/>
              <a:t>View</a:t>
            </a:r>
            <a:r>
              <a:rPr lang="en-AU" dirty="0"/>
              <a:t>:  the configuration includes </a:t>
            </a:r>
            <a:r>
              <a:rPr lang="en-AU" i="1" dirty="0"/>
              <a:t>field of view</a:t>
            </a:r>
            <a:r>
              <a:rPr lang="en-AU" dirty="0"/>
              <a:t>, </a:t>
            </a:r>
            <a:r>
              <a:rPr lang="en-AU" i="1" dirty="0"/>
              <a:t>aspect ratio</a:t>
            </a:r>
            <a:r>
              <a:rPr lang="en-AU" dirty="0"/>
              <a:t> and optional </a:t>
            </a:r>
            <a:r>
              <a:rPr lang="en-AU" i="1" dirty="0"/>
              <a:t>near</a:t>
            </a:r>
            <a:r>
              <a:rPr lang="en-AU" dirty="0"/>
              <a:t> and </a:t>
            </a:r>
            <a:r>
              <a:rPr lang="en-AU" i="1" dirty="0"/>
              <a:t>far planes</a:t>
            </a:r>
            <a:r>
              <a:rPr lang="en-AU" dirty="0"/>
              <a:t>.  </a:t>
            </a:r>
            <a:endParaRPr lang="en-AU" dirty="0" smtClean="0"/>
          </a:p>
          <a:p>
            <a:pPr marL="457200" lvl="1" indent="0" fontAlgn="base">
              <a:buNone/>
            </a:pPr>
            <a:r>
              <a:rPr lang="en-AU" dirty="0"/>
              <a:t>A perspective camera is how we see the real world. If we take a look at the things around us, they have depth and we can judge their distance. Imagine looking at a very long road. It will appear to get narrower as it goes further into the distance. This is due to perspective.</a:t>
            </a:r>
          </a:p>
          <a:p>
            <a:pPr lvl="1" fontAlgn="base"/>
            <a:endParaRPr lang="en-AU" dirty="0" smtClean="0"/>
          </a:p>
          <a:p>
            <a:pPr lvl="1" fontAlgn="base"/>
            <a:r>
              <a:rPr lang="en-AU" b="1" dirty="0" smtClean="0"/>
              <a:t>Orthographic view</a:t>
            </a:r>
            <a:r>
              <a:rPr lang="en-AU" dirty="0" smtClean="0"/>
              <a:t>:    </a:t>
            </a:r>
            <a:r>
              <a:rPr lang="en-AU" dirty="0"/>
              <a:t>Objects are drawn without perspective </a:t>
            </a:r>
            <a:r>
              <a:rPr lang="en-AU" dirty="0" smtClean="0"/>
              <a:t>distortion.</a:t>
            </a:r>
          </a:p>
          <a:p>
            <a:pPr marL="457200" indent="-457200" fontAlgn="base">
              <a:buFont typeface="+mj-lt"/>
              <a:buAutoNum type="arabicPeriod" startAt="3"/>
            </a:pPr>
            <a:r>
              <a:rPr lang="en-AU" dirty="0"/>
              <a:t>The last step is </a:t>
            </a:r>
            <a:r>
              <a:rPr lang="en-AU" b="1" dirty="0"/>
              <a:t>viewport transformation</a:t>
            </a:r>
            <a:r>
              <a:rPr lang="en-AU" dirty="0"/>
              <a:t>, which involves outputting everything for the next step in the rendering pipeline.</a:t>
            </a:r>
          </a:p>
          <a:p>
            <a:pPr lvl="1" fontAlgn="base"/>
            <a:endParaRPr lang="en-AU" dirty="0"/>
          </a:p>
        </p:txBody>
      </p:sp>
      <p:pic>
        <p:nvPicPr>
          <p:cNvPr id="18434" name="Picture 2" descr="Camera settings"/>
          <p:cNvPicPr>
            <a:picLocks noChangeAspect="1" noChangeArrowheads="1"/>
          </p:cNvPicPr>
          <p:nvPr/>
        </p:nvPicPr>
        <p:blipFill rotWithShape="1">
          <a:blip r:embed="rId2">
            <a:extLst>
              <a:ext uri="{28A0092B-C50C-407E-A947-70E740481C1C}">
                <a14:useLocalDpi xmlns:a14="http://schemas.microsoft.com/office/drawing/2010/main" val="0"/>
              </a:ext>
            </a:extLst>
          </a:blip>
          <a:srcRect l="16984"/>
          <a:stretch/>
        </p:blipFill>
        <p:spPr bwMode="auto">
          <a:xfrm>
            <a:off x="167425" y="4129907"/>
            <a:ext cx="3601919" cy="244351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lh5.googleusercontent.com/RRd0Iu5rg1N4ae4JNNvMNPT3Z4bhX9pxpRTbcsOcWeZWkYsHZluJfc5Z7IFuHQe8OQOwLF1xefJx80OWZZOfwDKMR9n7xjOnzyIt6xJ7FHVvYRzl_6awuMtjxLaf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499" y="4414490"/>
            <a:ext cx="4758886" cy="1874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70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Rasterization</a:t>
            </a:r>
            <a:endParaRPr lang="en-AU" dirty="0"/>
          </a:p>
        </p:txBody>
      </p:sp>
      <p:sp>
        <p:nvSpPr>
          <p:cNvPr id="3" name="Content Placeholder 2"/>
          <p:cNvSpPr>
            <a:spLocks noGrp="1"/>
          </p:cNvSpPr>
          <p:nvPr>
            <p:ph idx="1"/>
          </p:nvPr>
        </p:nvSpPr>
        <p:spPr>
          <a:xfrm>
            <a:off x="628650" y="1287887"/>
            <a:ext cx="4947902" cy="5203065"/>
          </a:xfrm>
        </p:spPr>
        <p:txBody>
          <a:bodyPr>
            <a:normAutofit fontScale="85000" lnSpcReduction="20000"/>
          </a:bodyPr>
          <a:lstStyle/>
          <a:p>
            <a:r>
              <a:rPr lang="en-AU" dirty="0" err="1"/>
              <a:t>Rasterization</a:t>
            </a:r>
            <a:r>
              <a:rPr lang="en-AU" dirty="0"/>
              <a:t> converts primitives (which are connected vertices) to a set of fragments</a:t>
            </a:r>
            <a:r>
              <a:rPr lang="en-AU" dirty="0" smtClean="0"/>
              <a:t>.</a:t>
            </a:r>
          </a:p>
          <a:p>
            <a:pPr marL="0" indent="0">
              <a:buNone/>
            </a:pPr>
            <a:r>
              <a:rPr lang="en-AU" dirty="0"/>
              <a:t>Those fragments — which are 3D projections of the 2D pixels — are aligned to the pixel grid, so eventually they can be printed out as pixels on a 2D screen display during the output merging stage</a:t>
            </a:r>
            <a:r>
              <a:rPr lang="en-AU" dirty="0" smtClean="0"/>
              <a:t>.</a:t>
            </a:r>
          </a:p>
          <a:p>
            <a:endParaRPr lang="en-AU" dirty="0"/>
          </a:p>
          <a:p>
            <a:pPr marL="0" indent="0">
              <a:buNone/>
            </a:pPr>
            <a:endParaRPr lang="en-AU" dirty="0"/>
          </a:p>
          <a:p>
            <a:r>
              <a:rPr lang="en-AU" dirty="0"/>
              <a:t>Fragment processing</a:t>
            </a:r>
            <a:endParaRPr lang="en-AU" b="1" dirty="0"/>
          </a:p>
          <a:p>
            <a:pPr marL="0" indent="0">
              <a:buNone/>
            </a:pPr>
            <a:r>
              <a:rPr lang="en-AU" dirty="0"/>
              <a:t>Fragment processing focuses on textures and lighting — it calculates final </a:t>
            </a:r>
            <a:r>
              <a:rPr lang="en-AU" dirty="0" err="1">
                <a:solidFill>
                  <a:srgbClr val="FF0000"/>
                </a:solidFill>
              </a:rPr>
              <a:t>colors</a:t>
            </a:r>
            <a:r>
              <a:rPr lang="en-AU" dirty="0">
                <a:solidFill>
                  <a:srgbClr val="FF0000"/>
                </a:solidFill>
              </a:rPr>
              <a:t> </a:t>
            </a:r>
            <a:r>
              <a:rPr lang="en-AU" dirty="0"/>
              <a:t>based on the given parameters.</a:t>
            </a:r>
            <a:endParaRPr lang="en-AU" dirty="0"/>
          </a:p>
          <a:p>
            <a:endParaRPr lang="en-AU" dirty="0"/>
          </a:p>
          <a:p>
            <a:endParaRPr lang="en-AU" dirty="0"/>
          </a:p>
        </p:txBody>
      </p:sp>
      <p:pic>
        <p:nvPicPr>
          <p:cNvPr id="19458" name="Picture 2" descr="Raster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935" y="1027907"/>
            <a:ext cx="375285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Fragment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612" y="3802291"/>
            <a:ext cx="3607113"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470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Textures</a:t>
            </a:r>
            <a:br>
              <a:rPr lang="en-AU" b="1" dirty="0"/>
            </a:br>
            <a:endParaRPr lang="en-AU" dirty="0"/>
          </a:p>
        </p:txBody>
      </p:sp>
      <p:sp>
        <p:nvSpPr>
          <p:cNvPr id="3" name="Content Placeholder 2"/>
          <p:cNvSpPr>
            <a:spLocks noGrp="1"/>
          </p:cNvSpPr>
          <p:nvPr>
            <p:ph idx="1"/>
          </p:nvPr>
        </p:nvSpPr>
        <p:spPr>
          <a:xfrm>
            <a:off x="628650" y="1825625"/>
            <a:ext cx="7886700" cy="2669102"/>
          </a:xfrm>
        </p:spPr>
        <p:txBody>
          <a:bodyPr>
            <a:normAutofit fontScale="92500" lnSpcReduction="10000"/>
          </a:bodyPr>
          <a:lstStyle/>
          <a:p>
            <a:r>
              <a:rPr lang="en-AU" dirty="0"/>
              <a:t>Textures are 2D images used in the 3D space to make the objects look better and more realistic. Textures are combined from single texture elements called </a:t>
            </a:r>
            <a:r>
              <a:rPr lang="en-AU" dirty="0" err="1"/>
              <a:t>texels</a:t>
            </a:r>
            <a:r>
              <a:rPr lang="en-AU" dirty="0"/>
              <a:t> the same way picture elements are combined from pixels. Applying textures onto objects during the fragment processing stage of the rendering pipeline allows us to adjust it by wrapping and filtering it if necessary.</a:t>
            </a:r>
            <a:endParaRPr lang="en-AU" dirty="0"/>
          </a:p>
          <a:p>
            <a:endParaRPr lang="en-AU" dirty="0"/>
          </a:p>
        </p:txBody>
      </p:sp>
      <p:pic>
        <p:nvPicPr>
          <p:cNvPr id="20482" name="Picture 2" descr="https://lh3.googleusercontent.com/hDmeq-5kC6jSIYftgsENxlmJh1PeKUdKmIxqVaRyicry-yFh2EkV10olfxhLi6J1PVdYeJuBXXDk4X9tnM7mOrIscQZacx7I1c9bpz9PkfO0rgy_e3ZlCArMAkGun7L3cU9Iw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293" y="4629663"/>
            <a:ext cx="6399414" cy="21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056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2457"/>
          </a:xfrm>
        </p:spPr>
        <p:txBody>
          <a:bodyPr/>
          <a:lstStyle/>
          <a:p>
            <a:r>
              <a:rPr lang="en-AU" dirty="0"/>
              <a:t>Types of texture </a:t>
            </a:r>
            <a:r>
              <a:rPr lang="en-AU" dirty="0" smtClean="0"/>
              <a:t>Maps-p1</a:t>
            </a:r>
            <a:endParaRPr lang="en-AU" dirty="0"/>
          </a:p>
        </p:txBody>
      </p:sp>
      <p:sp>
        <p:nvSpPr>
          <p:cNvPr id="3" name="Content Placeholder 2"/>
          <p:cNvSpPr>
            <a:spLocks noGrp="1"/>
          </p:cNvSpPr>
          <p:nvPr>
            <p:ph idx="1"/>
          </p:nvPr>
        </p:nvSpPr>
        <p:spPr>
          <a:xfrm>
            <a:off x="628650" y="1365161"/>
            <a:ext cx="7886700" cy="3309870"/>
          </a:xfrm>
        </p:spPr>
        <p:txBody>
          <a:bodyPr>
            <a:normAutofit fontScale="85000" lnSpcReduction="20000"/>
          </a:bodyPr>
          <a:lstStyle/>
          <a:p>
            <a:pPr marL="514350" indent="-514350" fontAlgn="base">
              <a:buFont typeface="+mj-lt"/>
              <a:buAutoNum type="arabicPeriod"/>
            </a:pPr>
            <a:r>
              <a:rPr lang="en-AU" b="1" dirty="0" err="1"/>
              <a:t>Color</a:t>
            </a:r>
            <a:r>
              <a:rPr lang="en-AU" b="1" dirty="0"/>
              <a:t> map</a:t>
            </a:r>
            <a:r>
              <a:rPr lang="en-AU" dirty="0"/>
              <a:t>, </a:t>
            </a:r>
            <a:r>
              <a:rPr lang="en-AU" b="1" dirty="0"/>
              <a:t>diffuse</a:t>
            </a:r>
            <a:r>
              <a:rPr lang="en-AU" dirty="0"/>
              <a:t> map, or </a:t>
            </a:r>
            <a:r>
              <a:rPr lang="en-AU" b="1" dirty="0"/>
              <a:t>Albedo</a:t>
            </a:r>
            <a:r>
              <a:rPr lang="en-AU" dirty="0"/>
              <a:t> map: Gives the object colours, or an appearance that you are aiming for.</a:t>
            </a:r>
          </a:p>
          <a:p>
            <a:pPr marL="514350" indent="-514350" fontAlgn="base">
              <a:buFont typeface="+mj-lt"/>
              <a:buAutoNum type="arabicPeriod"/>
            </a:pPr>
            <a:r>
              <a:rPr lang="en-AU" b="1" dirty="0" err="1"/>
              <a:t>Metalness</a:t>
            </a:r>
            <a:r>
              <a:rPr lang="en-AU" dirty="0"/>
              <a:t> map: Tells you the metallic properties of the material. Materials are either dielectric or conductive (non-metals and metals).</a:t>
            </a:r>
          </a:p>
          <a:p>
            <a:pPr marL="514350" indent="-514350" fontAlgn="base">
              <a:buFont typeface="+mj-lt"/>
              <a:buAutoNum type="arabicPeriod"/>
            </a:pPr>
            <a:r>
              <a:rPr lang="en-AU" dirty="0"/>
              <a:t/>
            </a:r>
            <a:br>
              <a:rPr lang="en-AU" dirty="0"/>
            </a:br>
            <a:r>
              <a:rPr lang="en-AU" b="1" dirty="0"/>
              <a:t>Roughness</a:t>
            </a:r>
            <a:r>
              <a:rPr lang="en-AU" dirty="0"/>
              <a:t> map or gloss map: Tells you the glossiness of the surface, determines how reflective the material is.</a:t>
            </a:r>
          </a:p>
          <a:p>
            <a:pPr marL="514350" indent="-514350" fontAlgn="base">
              <a:buFont typeface="+mj-lt"/>
              <a:buAutoNum type="arabicPeriod"/>
            </a:pPr>
            <a:r>
              <a:rPr lang="en-AU" b="1" dirty="0"/>
              <a:t>Transparency Map: </a:t>
            </a:r>
            <a:r>
              <a:rPr lang="en-AU" dirty="0"/>
              <a:t>grey scale textures that use black and white values to signify areas of transparency or opacity on an object's material</a:t>
            </a:r>
          </a:p>
          <a:p>
            <a:endParaRPr lang="en-AU" dirty="0"/>
          </a:p>
        </p:txBody>
      </p:sp>
      <p:pic>
        <p:nvPicPr>
          <p:cNvPr id="21506" name="Picture 2" descr="Transparency_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431" y="4834095"/>
            <a:ext cx="394335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5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2457"/>
          </a:xfrm>
        </p:spPr>
        <p:txBody>
          <a:bodyPr/>
          <a:lstStyle/>
          <a:p>
            <a:r>
              <a:rPr lang="en-AU" dirty="0"/>
              <a:t>Types of texture </a:t>
            </a:r>
            <a:r>
              <a:rPr lang="en-AU" dirty="0" smtClean="0"/>
              <a:t>Maps-p2</a:t>
            </a:r>
            <a:endParaRPr lang="en-AU" dirty="0"/>
          </a:p>
        </p:txBody>
      </p:sp>
      <p:sp>
        <p:nvSpPr>
          <p:cNvPr id="3" name="Content Placeholder 2"/>
          <p:cNvSpPr>
            <a:spLocks noGrp="1"/>
          </p:cNvSpPr>
          <p:nvPr>
            <p:ph idx="1"/>
          </p:nvPr>
        </p:nvSpPr>
        <p:spPr>
          <a:xfrm>
            <a:off x="628650" y="1365161"/>
            <a:ext cx="7886700" cy="3309870"/>
          </a:xfrm>
        </p:spPr>
        <p:txBody>
          <a:bodyPr>
            <a:normAutofit/>
          </a:bodyPr>
          <a:lstStyle/>
          <a:p>
            <a:pPr marL="514350" indent="-514350" fontAlgn="base">
              <a:buFont typeface="+mj-lt"/>
              <a:buAutoNum type="arabicPeriod" startAt="5"/>
            </a:pPr>
            <a:r>
              <a:rPr lang="en-AU" b="1" dirty="0"/>
              <a:t>Bump</a:t>
            </a:r>
            <a:r>
              <a:rPr lang="en-AU" dirty="0"/>
              <a:t> map: Creates the illusion of depth by faking </a:t>
            </a:r>
            <a:r>
              <a:rPr lang="ar-EG" dirty="0"/>
              <a:t>اصطناع بدون تغيير فعلي  </a:t>
            </a:r>
            <a:r>
              <a:rPr lang="en-AU" dirty="0"/>
              <a:t>details on the surface using height information to tell when a point should be up or down. The surface however is still flat and not actually warped.</a:t>
            </a:r>
          </a:p>
        </p:txBody>
      </p:sp>
      <p:pic>
        <p:nvPicPr>
          <p:cNvPr id="22530" name="Picture 2" descr="Bump_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265" y="3670480"/>
            <a:ext cx="5642123" cy="273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89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2457"/>
          </a:xfrm>
        </p:spPr>
        <p:txBody>
          <a:bodyPr/>
          <a:lstStyle/>
          <a:p>
            <a:r>
              <a:rPr lang="en-AU" dirty="0"/>
              <a:t>Types of texture </a:t>
            </a:r>
            <a:r>
              <a:rPr lang="en-AU" dirty="0" smtClean="0"/>
              <a:t>Maps-p3</a:t>
            </a:r>
            <a:endParaRPr lang="en-AU" dirty="0"/>
          </a:p>
        </p:txBody>
      </p:sp>
      <p:sp>
        <p:nvSpPr>
          <p:cNvPr id="3" name="Content Placeholder 2"/>
          <p:cNvSpPr>
            <a:spLocks noGrp="1"/>
          </p:cNvSpPr>
          <p:nvPr>
            <p:ph idx="1"/>
          </p:nvPr>
        </p:nvSpPr>
        <p:spPr>
          <a:xfrm>
            <a:off x="628650" y="1365161"/>
            <a:ext cx="7886700" cy="3309870"/>
          </a:xfrm>
        </p:spPr>
        <p:txBody>
          <a:bodyPr>
            <a:normAutofit/>
          </a:bodyPr>
          <a:lstStyle/>
          <a:p>
            <a:pPr marL="0" indent="0" fontAlgn="base">
              <a:buNone/>
            </a:pPr>
            <a:r>
              <a:rPr lang="en-AU" b="1" dirty="0" smtClean="0"/>
              <a:t>6- Normal</a:t>
            </a:r>
            <a:r>
              <a:rPr lang="en-AU" dirty="0" smtClean="0"/>
              <a:t> </a:t>
            </a:r>
            <a:r>
              <a:rPr lang="en-AU" dirty="0"/>
              <a:t>map: A type of bump map that fakes the details by using angle information to tell which direction each point of the surface should be oriented towards. This gives better effect with lighting and shadows.</a:t>
            </a:r>
          </a:p>
        </p:txBody>
      </p:sp>
      <p:pic>
        <p:nvPicPr>
          <p:cNvPr id="23554" name="Picture 2" descr="Normal_Ma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820" y="3696237"/>
            <a:ext cx="6420311" cy="299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36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2457"/>
          </a:xfrm>
        </p:spPr>
        <p:txBody>
          <a:bodyPr/>
          <a:lstStyle/>
          <a:p>
            <a:r>
              <a:rPr lang="en-AU" dirty="0"/>
              <a:t>Types of texture </a:t>
            </a:r>
            <a:r>
              <a:rPr lang="en-AU" dirty="0" smtClean="0"/>
              <a:t>Maps-p4</a:t>
            </a:r>
            <a:endParaRPr lang="en-AU" dirty="0"/>
          </a:p>
        </p:txBody>
      </p:sp>
      <p:sp>
        <p:nvSpPr>
          <p:cNvPr id="3" name="Content Placeholder 2"/>
          <p:cNvSpPr>
            <a:spLocks noGrp="1"/>
          </p:cNvSpPr>
          <p:nvPr>
            <p:ph idx="1"/>
          </p:nvPr>
        </p:nvSpPr>
        <p:spPr>
          <a:xfrm>
            <a:off x="628650" y="1365161"/>
            <a:ext cx="7886700" cy="3309870"/>
          </a:xfrm>
        </p:spPr>
        <p:txBody>
          <a:bodyPr>
            <a:normAutofit/>
          </a:bodyPr>
          <a:lstStyle/>
          <a:p>
            <a:pPr marL="0" indent="0" fontAlgn="base">
              <a:buNone/>
            </a:pPr>
            <a:r>
              <a:rPr lang="en-AU" b="1" dirty="0" smtClean="0"/>
              <a:t>7- </a:t>
            </a:r>
            <a:r>
              <a:rPr lang="en-AU" b="1" dirty="0"/>
              <a:t>Displacement</a:t>
            </a:r>
            <a:r>
              <a:rPr lang="en-AU" dirty="0"/>
              <a:t> map: Similar to a height map but actually changes the geometry of the object by moving vertices (points) on the mesh (surface). This physically alters the form of the object.</a:t>
            </a:r>
          </a:p>
          <a:p>
            <a:pPr marL="0" indent="0" fontAlgn="base">
              <a:buNone/>
            </a:pPr>
            <a:endParaRPr lang="en-AU" dirty="0"/>
          </a:p>
        </p:txBody>
      </p:sp>
      <p:pic>
        <p:nvPicPr>
          <p:cNvPr id="24578" name="Picture 2" descr="https://lh5.googleusercontent.com/DGSClReZuwCMOeHIbbBQnj9fZDUcMFh83jDRU58giQPpdXLJqwiYfPHF8njUQHft5G-HmI998V7Gr6bKBOehW16jCQJz7lk80h8pZzudY0xNS5yO1zubAhEvXbH3WSP3Z9gXe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758" y="3415356"/>
            <a:ext cx="6425172" cy="303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674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Normal Maps VS. Bump Maps</a:t>
            </a:r>
            <a:r>
              <a:rPr lang="en-AU" dirty="0"/>
              <a:t/>
            </a:r>
            <a:br>
              <a:rPr lang="en-AU" dirty="0"/>
            </a:br>
            <a:endParaRPr lang="en-AU" dirty="0"/>
          </a:p>
        </p:txBody>
      </p:sp>
      <p:sp>
        <p:nvSpPr>
          <p:cNvPr id="3" name="Content Placeholder 2"/>
          <p:cNvSpPr>
            <a:spLocks noGrp="1"/>
          </p:cNvSpPr>
          <p:nvPr>
            <p:ph idx="1"/>
          </p:nvPr>
        </p:nvSpPr>
        <p:spPr>
          <a:xfrm>
            <a:off x="628650" y="1133340"/>
            <a:ext cx="7886700" cy="5177307"/>
          </a:xfrm>
        </p:spPr>
        <p:txBody>
          <a:bodyPr>
            <a:normAutofit fontScale="92500" lnSpcReduction="10000"/>
          </a:bodyPr>
          <a:lstStyle/>
          <a:p>
            <a:r>
              <a:rPr lang="en-AU" dirty="0" smtClean="0"/>
              <a:t>both </a:t>
            </a:r>
            <a:r>
              <a:rPr lang="en-AU" dirty="0"/>
              <a:t>affect the </a:t>
            </a:r>
            <a:r>
              <a:rPr lang="en-AU" dirty="0" err="1"/>
              <a:t>normals</a:t>
            </a:r>
            <a:r>
              <a:rPr lang="en-AU" dirty="0"/>
              <a:t> of your geometry and create the illusion of detail without having to rely on extra geometry</a:t>
            </a:r>
            <a:endParaRPr lang="en-AU" dirty="0"/>
          </a:p>
          <a:p>
            <a:r>
              <a:rPr lang="en-AU" b="1" u="sng" dirty="0"/>
              <a:t>bump maps </a:t>
            </a:r>
            <a:r>
              <a:rPr lang="en-AU" dirty="0"/>
              <a:t>just encode height information using black and white values</a:t>
            </a:r>
            <a:endParaRPr lang="en-AU" dirty="0"/>
          </a:p>
          <a:p>
            <a:r>
              <a:rPr lang="en-AU" b="1" dirty="0"/>
              <a:t>Black</a:t>
            </a:r>
            <a:r>
              <a:rPr lang="en-AU" dirty="0"/>
              <a:t>: minimum height delta</a:t>
            </a:r>
            <a:endParaRPr lang="en-AU" dirty="0"/>
          </a:p>
          <a:p>
            <a:r>
              <a:rPr lang="en-AU" b="1" dirty="0"/>
              <a:t>White</a:t>
            </a:r>
            <a:r>
              <a:rPr lang="en-AU" dirty="0"/>
              <a:t>: maximum height delta</a:t>
            </a:r>
            <a:endParaRPr lang="en-AU" dirty="0"/>
          </a:p>
          <a:p>
            <a:r>
              <a:rPr lang="en-AU" b="1" u="sng" dirty="0"/>
              <a:t>normal maps </a:t>
            </a:r>
            <a:r>
              <a:rPr lang="en-AU" dirty="0"/>
              <a:t>use RGB values to signify the orientation of the surface </a:t>
            </a:r>
            <a:r>
              <a:rPr lang="en-AU" dirty="0" err="1"/>
              <a:t>normals</a:t>
            </a:r>
            <a:r>
              <a:rPr lang="en-AU" dirty="0"/>
              <a:t>:</a:t>
            </a:r>
            <a:endParaRPr lang="en-AU" dirty="0"/>
          </a:p>
          <a:p>
            <a:r>
              <a:rPr lang="en-AU" dirty="0"/>
              <a:t> red, green and blue channels = X, Y and Z orientation of the surface</a:t>
            </a:r>
            <a:endParaRPr lang="en-AU" dirty="0"/>
          </a:p>
          <a:p>
            <a:r>
              <a:rPr lang="en-AU" dirty="0"/>
              <a:t>Normal maps can typically get </a:t>
            </a:r>
            <a:r>
              <a:rPr lang="en-AU" b="1" dirty="0"/>
              <a:t>more detailed </a:t>
            </a:r>
            <a:r>
              <a:rPr lang="en-AU" dirty="0"/>
              <a:t>information onto the surface</a:t>
            </a:r>
            <a:endParaRPr lang="en-AU" dirty="0"/>
          </a:p>
          <a:p>
            <a:endParaRPr lang="en-AU" dirty="0"/>
          </a:p>
        </p:txBody>
      </p:sp>
    </p:spTree>
    <p:extLst>
      <p:ext uri="{BB962C8B-B14F-4D97-AF65-F5344CB8AC3E}">
        <p14:creationId xmlns:p14="http://schemas.microsoft.com/office/powerpoint/2010/main" val="55840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Coordinate system</a:t>
            </a:r>
            <a:endParaRPr lang="en-AU" dirty="0"/>
          </a:p>
        </p:txBody>
      </p:sp>
      <p:sp>
        <p:nvSpPr>
          <p:cNvPr id="3" name="Content Placeholder 2"/>
          <p:cNvSpPr>
            <a:spLocks noGrp="1"/>
          </p:cNvSpPr>
          <p:nvPr>
            <p:ph idx="1"/>
          </p:nvPr>
        </p:nvSpPr>
        <p:spPr>
          <a:xfrm>
            <a:off x="628650" y="1825624"/>
            <a:ext cx="4457700" cy="5032375"/>
          </a:xfrm>
        </p:spPr>
        <p:txBody>
          <a:bodyPr>
            <a:normAutofit fontScale="70000" lnSpcReduction="20000"/>
          </a:bodyPr>
          <a:lstStyle/>
          <a:p>
            <a:r>
              <a:rPr lang="en-AU" dirty="0" smtClean="0"/>
              <a:t>two </a:t>
            </a:r>
            <a:r>
              <a:rPr lang="en-AU" dirty="0"/>
              <a:t>types of Cartesian coordinate systems: </a:t>
            </a:r>
            <a:endParaRPr lang="en-AU" dirty="0" smtClean="0"/>
          </a:p>
          <a:p>
            <a:pPr lvl="1"/>
            <a:r>
              <a:rPr lang="en-AU" dirty="0" smtClean="0"/>
              <a:t>left-handed </a:t>
            </a:r>
          </a:p>
          <a:p>
            <a:pPr lvl="1"/>
            <a:r>
              <a:rPr lang="en-AU" dirty="0" smtClean="0"/>
              <a:t>right-handed</a:t>
            </a:r>
            <a:r>
              <a:rPr lang="en-AU" dirty="0"/>
              <a:t>. </a:t>
            </a:r>
            <a:endParaRPr lang="en-AU" dirty="0"/>
          </a:p>
          <a:p>
            <a:r>
              <a:rPr lang="en-AU" dirty="0" smtClean="0"/>
              <a:t>In </a:t>
            </a:r>
            <a:r>
              <a:rPr lang="en-AU" dirty="0"/>
              <a:t>both coordinate systems, </a:t>
            </a:r>
            <a:endParaRPr lang="en-AU" dirty="0" smtClean="0"/>
          </a:p>
          <a:p>
            <a:pPr lvl="1"/>
            <a:r>
              <a:rPr lang="en-AU" dirty="0" smtClean="0"/>
              <a:t>the </a:t>
            </a:r>
            <a:r>
              <a:rPr lang="en-AU" dirty="0"/>
              <a:t>positive x-axis points to the right, </a:t>
            </a:r>
            <a:endParaRPr lang="en-AU" dirty="0" smtClean="0"/>
          </a:p>
          <a:p>
            <a:pPr lvl="1"/>
            <a:r>
              <a:rPr lang="en-AU" dirty="0" smtClean="0"/>
              <a:t>and </a:t>
            </a:r>
            <a:r>
              <a:rPr lang="en-AU" dirty="0"/>
              <a:t>the positive y-axis points up. </a:t>
            </a:r>
            <a:endParaRPr lang="en-AU" dirty="0" smtClean="0"/>
          </a:p>
          <a:p>
            <a:r>
              <a:rPr lang="en-AU" dirty="0" smtClean="0"/>
              <a:t>You </a:t>
            </a:r>
            <a:r>
              <a:rPr lang="en-AU" dirty="0"/>
              <a:t>can remember which direction the positive z-axis points by pointing the fingers of either your left or right hand in the positive x direction and curling them into the positive y direction. The direction your thumb points, either toward or away from you, is the direction that the positive z-axis points for that coordinate system. The following illustration shows these two coordinate systems.</a:t>
            </a:r>
            <a:endParaRPr lang="en-AU" dirty="0"/>
          </a:p>
        </p:txBody>
      </p:sp>
      <p:pic>
        <p:nvPicPr>
          <p:cNvPr id="1026" name="Picture 2" descr="Left- and right-handed Cartesian coordin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412" y="1690690"/>
            <a:ext cx="3429000" cy="316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872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Texture </a:t>
            </a:r>
            <a:r>
              <a:rPr lang="en-AU" dirty="0" smtClean="0"/>
              <a:t>Coordinates (UV mapping)</a:t>
            </a:r>
            <a:endParaRPr lang="en-AU" dirty="0"/>
          </a:p>
        </p:txBody>
      </p:sp>
      <p:sp>
        <p:nvSpPr>
          <p:cNvPr id="3" name="Content Placeholder 2"/>
          <p:cNvSpPr>
            <a:spLocks noGrp="1"/>
          </p:cNvSpPr>
          <p:nvPr>
            <p:ph idx="1"/>
          </p:nvPr>
        </p:nvSpPr>
        <p:spPr>
          <a:xfrm>
            <a:off x="628650" y="1825625"/>
            <a:ext cx="7886700" cy="2450161"/>
          </a:xfrm>
        </p:spPr>
        <p:txBody>
          <a:bodyPr>
            <a:normAutofit fontScale="92500" lnSpcReduction="10000"/>
          </a:bodyPr>
          <a:lstStyle/>
          <a:p>
            <a:r>
              <a:rPr lang="en-AU" dirty="0"/>
              <a:t>commonly referred to as UV mapping. You have a model, and a texture that you want to apply to it. The texture has various areas on it, representing images that we want to apply to different parts of the model. There has to be a way to mark which triangle should be represented with which part of the texture. That’s where texture mapping comes in.</a:t>
            </a:r>
            <a:endParaRPr lang="en-AU" dirty="0"/>
          </a:p>
          <a:p>
            <a:endParaRPr lang="en-AU" dirty="0"/>
          </a:p>
        </p:txBody>
      </p:sp>
      <p:pic>
        <p:nvPicPr>
          <p:cNvPr id="26626" name="Picture 2" descr="https://lh5.googleusercontent.com/Zk9DKyhy8O-aqxLrVJsBraXOU8oMaL90DbViBIjZpauNO7FQv4pFY92k3GZIYQg1NhaLPc4gdMX14zYCtWdPikEe1MDJO8Rtsbpcvxk1B9FKJg2KNy9e5bH2eLxWK9iUv-GW49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42311" y="4410722"/>
            <a:ext cx="3062280" cy="231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46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UV-mapping</a:t>
            </a:r>
            <a:endParaRPr lang="en-AU" dirty="0"/>
          </a:p>
        </p:txBody>
      </p:sp>
      <p:sp>
        <p:nvSpPr>
          <p:cNvPr id="3" name="Content Placeholder 2"/>
          <p:cNvSpPr>
            <a:spLocks noGrp="1"/>
          </p:cNvSpPr>
          <p:nvPr>
            <p:ph idx="1"/>
          </p:nvPr>
        </p:nvSpPr>
        <p:spPr>
          <a:xfrm>
            <a:off x="628650" y="2099255"/>
            <a:ext cx="8000195" cy="2228045"/>
          </a:xfrm>
        </p:spPr>
        <p:txBody>
          <a:bodyPr>
            <a:normAutofit fontScale="70000" lnSpcReduction="20000"/>
          </a:bodyPr>
          <a:lstStyle/>
          <a:p>
            <a:r>
              <a:rPr lang="en-AU" dirty="0"/>
              <a:t>For each vertex, we mark two coordinates, U and V. These coordinates represent a position on the texture, with U representing the horizontal axis, and V the vertical axis. The values aren’t in pixels, but a percentage position within the image. The bottom-left corner of the image is represented with two zeros, while the top-right is represented with two ones.</a:t>
            </a:r>
            <a:endParaRPr lang="en-AU" dirty="0"/>
          </a:p>
          <a:p>
            <a:r>
              <a:rPr lang="en-AU" dirty="0"/>
              <a:t>A triangle is just painted by taking the UV coordinates of each vertex in the triangle, and applying the image that is captured between those coordinates on the texture.</a:t>
            </a:r>
            <a:endParaRPr lang="en-AU" dirty="0">
              <a:effectLst/>
            </a:endParaRPr>
          </a:p>
        </p:txBody>
      </p:sp>
      <p:pic>
        <p:nvPicPr>
          <p:cNvPr id="27650" name="Picture 2" descr="Demonstration of UV mapping, with one patch highlighted, and seams visible on the mode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935" r="12625"/>
          <a:stretch/>
        </p:blipFill>
        <p:spPr bwMode="auto">
          <a:xfrm>
            <a:off x="5215943" y="70644"/>
            <a:ext cx="3928057" cy="1914525"/>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s://lh6.googleusercontent.com/lRcDMpII5UP8QteEjjp7zwkziXo4_Edgd0ISxA475cpDQGZFRaYmFaU4nVdwEJrmuNOZ32IT0jVoy2PlqVulu_aZ6H1estTdgn5E3XSHNWdKYHDmsA8mngWQEJwFb6SLXdbte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82" y="4327301"/>
            <a:ext cx="7893363" cy="25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46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UV-mapping--example</a:t>
            </a:r>
            <a:endParaRPr lang="en-AU" dirty="0"/>
          </a:p>
        </p:txBody>
      </p:sp>
      <p:sp>
        <p:nvSpPr>
          <p:cNvPr id="3" name="Content Placeholder 2"/>
          <p:cNvSpPr>
            <a:spLocks noGrp="1"/>
          </p:cNvSpPr>
          <p:nvPr>
            <p:ph idx="1"/>
          </p:nvPr>
        </p:nvSpPr>
        <p:spPr>
          <a:xfrm>
            <a:off x="628650" y="1513312"/>
            <a:ext cx="8000195" cy="766250"/>
          </a:xfrm>
        </p:spPr>
        <p:txBody>
          <a:bodyPr>
            <a:normAutofit/>
          </a:bodyPr>
          <a:lstStyle/>
          <a:p>
            <a:r>
              <a:rPr lang="en-AU" dirty="0" smtClean="0"/>
              <a:t>Note : U and V values range from 0 to 1</a:t>
            </a:r>
            <a:endParaRPr lang="en-AU" dirty="0">
              <a:effectLst/>
            </a:endParaRPr>
          </a:p>
        </p:txBody>
      </p:sp>
      <p:pic>
        <p:nvPicPr>
          <p:cNvPr id="28674" name="Picture 2" descr="https://lh6.googleusercontent.com/D9wKFY_qde_JUYN38tpb4e6TMasiFKqxW4P_JohZMtdZdjT_M4GEgW-tEOqxdw8nDNw52CdwJaXjGcDqhsz9p74IleVmz6H8WViw2EprSJyB0olbVXwrFmlvJIOpT7jU-xBB9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764" y="2627334"/>
            <a:ext cx="4423491" cy="421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6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Light</a:t>
            </a:r>
            <a:endParaRPr lang="en-AU" dirty="0"/>
          </a:p>
        </p:txBody>
      </p:sp>
      <p:sp>
        <p:nvSpPr>
          <p:cNvPr id="3" name="Content Placeholder 2"/>
          <p:cNvSpPr>
            <a:spLocks noGrp="1"/>
          </p:cNvSpPr>
          <p:nvPr>
            <p:ph idx="1"/>
          </p:nvPr>
        </p:nvSpPr>
        <p:spPr/>
        <p:txBody>
          <a:bodyPr/>
          <a:lstStyle/>
          <a:p>
            <a:r>
              <a:rPr lang="en-AU" dirty="0"/>
              <a:t> There are four common basic types of lighting:</a:t>
            </a:r>
            <a:endParaRPr lang="en-AU" dirty="0"/>
          </a:p>
          <a:p>
            <a:pPr fontAlgn="base"/>
            <a:r>
              <a:rPr lang="en-AU" b="1" dirty="0" smtClean="0"/>
              <a:t>Diffuse</a:t>
            </a:r>
            <a:r>
              <a:rPr lang="en-AU" dirty="0"/>
              <a:t>: A distant directional light, like the sun.</a:t>
            </a:r>
          </a:p>
          <a:p>
            <a:pPr fontAlgn="base"/>
            <a:r>
              <a:rPr lang="en-AU" b="1" dirty="0"/>
              <a:t>Specular</a:t>
            </a:r>
            <a:r>
              <a:rPr lang="en-AU" dirty="0"/>
              <a:t>: A point of light, just like a light bulb in a room or a flash light.</a:t>
            </a:r>
          </a:p>
          <a:p>
            <a:pPr fontAlgn="base"/>
            <a:r>
              <a:rPr lang="en-AU" b="1" dirty="0"/>
              <a:t>Ambient</a:t>
            </a:r>
            <a:r>
              <a:rPr lang="en-AU" dirty="0"/>
              <a:t>: The constant light applied to everything on the scene.</a:t>
            </a:r>
          </a:p>
          <a:p>
            <a:pPr fontAlgn="base"/>
            <a:r>
              <a:rPr lang="en-AU" b="1" dirty="0"/>
              <a:t>Emissive</a:t>
            </a:r>
            <a:r>
              <a:rPr lang="en-AU" dirty="0"/>
              <a:t>: The light emitted directly by the object.</a:t>
            </a:r>
          </a:p>
          <a:p>
            <a:endParaRPr lang="en-AU" dirty="0"/>
          </a:p>
        </p:txBody>
      </p:sp>
    </p:spTree>
    <p:extLst>
      <p:ext uri="{BB962C8B-B14F-4D97-AF65-F5344CB8AC3E}">
        <p14:creationId xmlns:p14="http://schemas.microsoft.com/office/powerpoint/2010/main" val="715811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light sources</a:t>
            </a:r>
            <a:endParaRPr lang="en-AU" dirty="0"/>
          </a:p>
        </p:txBody>
      </p:sp>
      <p:sp>
        <p:nvSpPr>
          <p:cNvPr id="3" name="Content Placeholder 2"/>
          <p:cNvSpPr>
            <a:spLocks noGrp="1"/>
          </p:cNvSpPr>
          <p:nvPr>
            <p:ph idx="1"/>
          </p:nvPr>
        </p:nvSpPr>
        <p:spPr>
          <a:xfrm>
            <a:off x="628650" y="1825625"/>
            <a:ext cx="7897164" cy="2360009"/>
          </a:xfrm>
        </p:spPr>
        <p:txBody>
          <a:bodyPr>
            <a:normAutofit fontScale="85000" lnSpcReduction="20000"/>
          </a:bodyPr>
          <a:lstStyle/>
          <a:p>
            <a:pPr marL="0" indent="0">
              <a:buNone/>
            </a:pPr>
            <a:r>
              <a:rPr lang="en-AU" dirty="0" smtClean="0"/>
              <a:t>1- Directional Light</a:t>
            </a:r>
          </a:p>
          <a:p>
            <a:pPr marL="0" indent="0">
              <a:buNone/>
            </a:pPr>
            <a:r>
              <a:rPr lang="en-AU" dirty="0"/>
              <a:t>Directional lights are most often used to simulate </a:t>
            </a:r>
            <a:r>
              <a:rPr lang="en-AU" b="1" dirty="0"/>
              <a:t>sunlight</a:t>
            </a:r>
            <a:r>
              <a:rPr lang="en-AU" dirty="0"/>
              <a:t> and </a:t>
            </a:r>
            <a:r>
              <a:rPr lang="en-AU" b="1" dirty="0"/>
              <a:t>moonlight</a:t>
            </a:r>
            <a:r>
              <a:rPr lang="en-AU" dirty="0"/>
              <a:t>. Typically functioning as a key light in a scene, they provide controllable and predictable illumination. Due to the fact that the sun is so far away from the earth, by the time the light reaches us, the rays are essentially parallel to one another . That is why you will also hear the term </a:t>
            </a:r>
            <a:r>
              <a:rPr lang="en-AU" i="1" dirty="0"/>
              <a:t>parallel light</a:t>
            </a:r>
            <a:r>
              <a:rPr lang="en-AU" dirty="0"/>
              <a:t> when referring to directional lights. </a:t>
            </a:r>
            <a:endParaRPr lang="en-AU" dirty="0"/>
          </a:p>
          <a:p>
            <a:pPr marL="0" indent="0">
              <a:buNone/>
            </a:pPr>
            <a:endParaRPr lang="en-AU" b="1" dirty="0"/>
          </a:p>
          <a:p>
            <a:endParaRPr lang="en-AU" dirty="0"/>
          </a:p>
        </p:txBody>
      </p:sp>
      <p:pic>
        <p:nvPicPr>
          <p:cNvPr id="29698" name="Picture 2" descr="Figure 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902" y="4320570"/>
            <a:ext cx="1840650" cy="187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53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light sources</a:t>
            </a:r>
            <a:endParaRPr lang="en-AU" dirty="0"/>
          </a:p>
        </p:txBody>
      </p:sp>
      <p:sp>
        <p:nvSpPr>
          <p:cNvPr id="3" name="Content Placeholder 2"/>
          <p:cNvSpPr>
            <a:spLocks noGrp="1"/>
          </p:cNvSpPr>
          <p:nvPr>
            <p:ph idx="1"/>
          </p:nvPr>
        </p:nvSpPr>
        <p:spPr>
          <a:xfrm>
            <a:off x="628650" y="1825625"/>
            <a:ext cx="7897164" cy="2360009"/>
          </a:xfrm>
        </p:spPr>
        <p:txBody>
          <a:bodyPr>
            <a:normAutofit lnSpcReduction="10000"/>
          </a:bodyPr>
          <a:lstStyle/>
          <a:p>
            <a:pPr marL="0" indent="0">
              <a:buNone/>
            </a:pPr>
            <a:r>
              <a:rPr lang="en-AU" dirty="0" smtClean="0"/>
              <a:t>2- </a:t>
            </a:r>
            <a:r>
              <a:rPr lang="en-AU" dirty="0"/>
              <a:t>Ambient </a:t>
            </a:r>
            <a:r>
              <a:rPr lang="en-AU" dirty="0" smtClean="0"/>
              <a:t>light: </a:t>
            </a:r>
            <a:r>
              <a:rPr lang="en-AU" dirty="0"/>
              <a:t>is light that is spread everywhere equally in </a:t>
            </a:r>
            <a:r>
              <a:rPr lang="en-AU" b="1" dirty="0"/>
              <a:t>all directions</a:t>
            </a:r>
            <a:r>
              <a:rPr lang="en-AU" dirty="0"/>
              <a:t> without dissipating with distance. Although no true ambient light exists in the real world, its general purpose in 3D is to simulate the bounced light that occurs all around us. Essentially</a:t>
            </a:r>
            <a:endParaRPr lang="en-AU" dirty="0"/>
          </a:p>
        </p:txBody>
      </p:sp>
      <p:pic>
        <p:nvPicPr>
          <p:cNvPr id="30726" name="Picture 6" descr="Fig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168" y="4088818"/>
            <a:ext cx="2523231" cy="2573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372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light sources</a:t>
            </a:r>
          </a:p>
        </p:txBody>
      </p:sp>
      <p:sp>
        <p:nvSpPr>
          <p:cNvPr id="3" name="Content Placeholder 2"/>
          <p:cNvSpPr>
            <a:spLocks noGrp="1"/>
          </p:cNvSpPr>
          <p:nvPr>
            <p:ph idx="1"/>
          </p:nvPr>
        </p:nvSpPr>
        <p:spPr>
          <a:xfrm>
            <a:off x="628650" y="1825625"/>
            <a:ext cx="7886700" cy="2437282"/>
          </a:xfrm>
        </p:spPr>
        <p:txBody>
          <a:bodyPr/>
          <a:lstStyle/>
          <a:p>
            <a:r>
              <a:rPr lang="en-AU" dirty="0" smtClean="0"/>
              <a:t>3- Spotlights:</a:t>
            </a:r>
          </a:p>
          <a:p>
            <a:pPr marL="0" indent="0">
              <a:buNone/>
            </a:pPr>
            <a:r>
              <a:rPr lang="en-AU" dirty="0"/>
              <a:t>One of the most commonly used lights in 3D is a spotlight   because of the amount of control the artist has over its parameters and variety of effects. Spotlights are often the key light in a scene as well. </a:t>
            </a:r>
            <a:endParaRPr lang="en-AU" dirty="0"/>
          </a:p>
        </p:txBody>
      </p:sp>
      <p:pic>
        <p:nvPicPr>
          <p:cNvPr id="31746" name="Picture 2" descr="Figure 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808" y="4262907"/>
            <a:ext cx="1969439" cy="200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50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light sources</a:t>
            </a:r>
          </a:p>
        </p:txBody>
      </p:sp>
      <p:sp>
        <p:nvSpPr>
          <p:cNvPr id="3" name="Content Placeholder 2"/>
          <p:cNvSpPr>
            <a:spLocks noGrp="1"/>
          </p:cNvSpPr>
          <p:nvPr>
            <p:ph idx="1"/>
          </p:nvPr>
        </p:nvSpPr>
        <p:spPr>
          <a:xfrm>
            <a:off x="628650" y="1825625"/>
            <a:ext cx="7886700" cy="2437282"/>
          </a:xfrm>
        </p:spPr>
        <p:txBody>
          <a:bodyPr/>
          <a:lstStyle/>
          <a:p>
            <a:r>
              <a:rPr lang="en-AU" dirty="0" smtClean="0"/>
              <a:t>4- </a:t>
            </a:r>
            <a:r>
              <a:rPr lang="en-AU" dirty="0"/>
              <a:t>Point or Omni </a:t>
            </a:r>
            <a:r>
              <a:rPr lang="en-AU" dirty="0" smtClean="0"/>
              <a:t>Lights: </a:t>
            </a:r>
            <a:r>
              <a:rPr lang="en-AU" dirty="0"/>
              <a:t>Just like it sounds, a point light   emits from a single point in all directions. Also referred to as a uniform light, it is ideal for </a:t>
            </a:r>
            <a:r>
              <a:rPr lang="en-AU" dirty="0" err="1"/>
              <a:t>lightbulbs</a:t>
            </a:r>
            <a:r>
              <a:rPr lang="en-AU" dirty="0"/>
              <a:t>, lamps, candles, and the like. Point lights often are used for small areas like rooms. </a:t>
            </a:r>
            <a:endParaRPr lang="en-AU" dirty="0"/>
          </a:p>
        </p:txBody>
      </p:sp>
      <p:pic>
        <p:nvPicPr>
          <p:cNvPr id="32770" name="Picture 2" descr="Figure 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325" y="4262907"/>
            <a:ext cx="2201258" cy="222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99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Output merging</a:t>
            </a:r>
            <a:r>
              <a:rPr lang="en-AU" b="1" dirty="0"/>
              <a:t/>
            </a:r>
            <a:br>
              <a:rPr lang="en-AU" b="1" dirty="0"/>
            </a:br>
            <a:endParaRPr lang="en-AU" dirty="0"/>
          </a:p>
        </p:txBody>
      </p:sp>
      <p:sp>
        <p:nvSpPr>
          <p:cNvPr id="3" name="Content Placeholder 2"/>
          <p:cNvSpPr>
            <a:spLocks noGrp="1"/>
          </p:cNvSpPr>
          <p:nvPr>
            <p:ph idx="1"/>
          </p:nvPr>
        </p:nvSpPr>
        <p:spPr>
          <a:xfrm>
            <a:off x="628650" y="1825625"/>
            <a:ext cx="7886700" cy="1831975"/>
          </a:xfrm>
        </p:spPr>
        <p:txBody>
          <a:bodyPr/>
          <a:lstStyle/>
          <a:p>
            <a:r>
              <a:rPr lang="en-AU" dirty="0"/>
              <a:t>During the output manipulation stage all the fragments of the primitives from the 3D space are transformed into a 2D grid of pixels that are then printed out on the screen display.</a:t>
            </a:r>
            <a:endParaRPr lang="en-AU" dirty="0"/>
          </a:p>
          <a:p>
            <a:endParaRPr lang="en-AU" dirty="0"/>
          </a:p>
        </p:txBody>
      </p:sp>
      <p:pic>
        <p:nvPicPr>
          <p:cNvPr id="33794" name="Picture 2" descr="Output mer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605" y="3657600"/>
            <a:ext cx="527685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211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Framebuffer</a:t>
            </a:r>
            <a:endParaRPr lang="en-AU" dirty="0"/>
          </a:p>
        </p:txBody>
      </p:sp>
      <p:sp>
        <p:nvSpPr>
          <p:cNvPr id="3" name="Content Placeholder 2"/>
          <p:cNvSpPr>
            <a:spLocks noGrp="1"/>
          </p:cNvSpPr>
          <p:nvPr>
            <p:ph idx="1"/>
          </p:nvPr>
        </p:nvSpPr>
        <p:spPr/>
        <p:txBody>
          <a:bodyPr/>
          <a:lstStyle/>
          <a:p>
            <a:r>
              <a:rPr lang="en-AU" dirty="0"/>
              <a:t>The destination of a rendering pipeline is a </a:t>
            </a:r>
            <a:r>
              <a:rPr lang="en-AU" dirty="0" err="1"/>
              <a:t>Framebuffer</a:t>
            </a:r>
            <a:r>
              <a:rPr lang="en-AU" dirty="0"/>
              <a:t>. </a:t>
            </a:r>
            <a:endParaRPr lang="en-AU" dirty="0" smtClean="0"/>
          </a:p>
          <a:p>
            <a:r>
              <a:rPr lang="en-AU" dirty="0" smtClean="0"/>
              <a:t>A </a:t>
            </a:r>
            <a:r>
              <a:rPr lang="en-AU" dirty="0" err="1"/>
              <a:t>framebuffer</a:t>
            </a:r>
            <a:r>
              <a:rPr lang="en-AU" dirty="0"/>
              <a:t> contains several attachments such as </a:t>
            </a:r>
            <a:r>
              <a:rPr lang="en-AU" dirty="0" err="1" smtClean="0"/>
              <a:t>Color</a:t>
            </a:r>
            <a:r>
              <a:rPr lang="en-AU" dirty="0" smtClean="0"/>
              <a:t> and Depth. </a:t>
            </a:r>
          </a:p>
          <a:p>
            <a:r>
              <a:rPr lang="en-AU" dirty="0" smtClean="0"/>
              <a:t>However</a:t>
            </a:r>
            <a:r>
              <a:rPr lang="en-AU" dirty="0"/>
              <a:t>, a </a:t>
            </a:r>
            <a:r>
              <a:rPr lang="en-AU" dirty="0" err="1"/>
              <a:t>framebuffer</a:t>
            </a:r>
            <a:r>
              <a:rPr lang="en-AU" dirty="0"/>
              <a:t> can display the rendering content to a screen ONLY if a 2D array memory has been allocated and attached to a </a:t>
            </a:r>
            <a:r>
              <a:rPr lang="en-AU" dirty="0" err="1"/>
              <a:t>framebuffer</a:t>
            </a:r>
            <a:r>
              <a:rPr lang="en-AU" dirty="0"/>
              <a:t> attachment. </a:t>
            </a:r>
            <a:endParaRPr lang="en-AU" dirty="0" smtClean="0"/>
          </a:p>
          <a:p>
            <a:r>
              <a:rPr lang="en-AU" dirty="0" smtClean="0"/>
              <a:t>A </a:t>
            </a:r>
            <a:r>
              <a:rPr lang="en-AU" dirty="0"/>
              <a:t>2D array memory is known as a Texture image.</a:t>
            </a:r>
            <a:endParaRPr lang="en-AU" dirty="0"/>
          </a:p>
          <a:p>
            <a:endParaRPr lang="en-AU" dirty="0"/>
          </a:p>
        </p:txBody>
      </p:sp>
    </p:spTree>
    <p:extLst>
      <p:ext uri="{BB962C8B-B14F-4D97-AF65-F5344CB8AC3E}">
        <p14:creationId xmlns:p14="http://schemas.microsoft.com/office/powerpoint/2010/main" val="397194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Objects</a:t>
            </a:r>
            <a:endParaRPr lang="en-AU" dirty="0"/>
          </a:p>
        </p:txBody>
      </p:sp>
      <p:sp>
        <p:nvSpPr>
          <p:cNvPr id="3" name="Content Placeholder 2"/>
          <p:cNvSpPr>
            <a:spLocks noGrp="1"/>
          </p:cNvSpPr>
          <p:nvPr>
            <p:ph idx="1"/>
          </p:nvPr>
        </p:nvSpPr>
        <p:spPr>
          <a:xfrm>
            <a:off x="628650" y="1825625"/>
            <a:ext cx="5707756" cy="4351338"/>
          </a:xfrm>
        </p:spPr>
        <p:txBody>
          <a:bodyPr>
            <a:normAutofit fontScale="85000" lnSpcReduction="10000"/>
          </a:bodyPr>
          <a:lstStyle/>
          <a:p>
            <a:r>
              <a:rPr lang="en-AU" dirty="0"/>
              <a:t>A </a:t>
            </a:r>
            <a:r>
              <a:rPr lang="en-AU" b="1" dirty="0"/>
              <a:t>Vertex</a:t>
            </a:r>
            <a:r>
              <a:rPr lang="en-AU" dirty="0"/>
              <a:t> is a point in space having its own 3D position in the coordinate </a:t>
            </a:r>
            <a:r>
              <a:rPr lang="en-AU" dirty="0" smtClean="0"/>
              <a:t>system</a:t>
            </a:r>
          </a:p>
          <a:p>
            <a:pPr fontAlgn="base"/>
            <a:r>
              <a:rPr lang="en-AU" b="1" dirty="0"/>
              <a:t>Position</a:t>
            </a:r>
            <a:r>
              <a:rPr lang="en-AU" dirty="0"/>
              <a:t>: Identifies it in a 3D space (x, y, z).</a:t>
            </a:r>
          </a:p>
          <a:p>
            <a:pPr fontAlgn="base"/>
            <a:r>
              <a:rPr lang="en-AU" b="1" dirty="0" err="1"/>
              <a:t>Color</a:t>
            </a:r>
            <a:r>
              <a:rPr lang="en-AU" dirty="0"/>
              <a:t>: Holds an RGBA value (R, G and B for the red, green, and blue channels, alpha for transparency — all values range from 0.0 to 1.0).</a:t>
            </a:r>
          </a:p>
          <a:p>
            <a:pPr fontAlgn="base"/>
            <a:r>
              <a:rPr lang="en-AU" b="1" dirty="0"/>
              <a:t>Normal:</a:t>
            </a:r>
            <a:r>
              <a:rPr lang="en-AU" dirty="0"/>
              <a:t> A way to describe the direction the vertex is facing.</a:t>
            </a:r>
          </a:p>
          <a:p>
            <a:pPr fontAlgn="base"/>
            <a:r>
              <a:rPr lang="en-AU" b="1" dirty="0"/>
              <a:t>Texture</a:t>
            </a:r>
            <a:r>
              <a:rPr lang="en-AU" dirty="0"/>
              <a:t>: A 2D image that the vertex can use to decorate the surface it is part of instead of a simple </a:t>
            </a:r>
            <a:r>
              <a:rPr lang="en-AU" dirty="0" err="1"/>
              <a:t>color</a:t>
            </a:r>
            <a:r>
              <a:rPr lang="en-AU" dirty="0"/>
              <a:t>.</a:t>
            </a:r>
          </a:p>
          <a:p>
            <a:endParaRPr lang="en-AU" dirty="0"/>
          </a:p>
        </p:txBody>
      </p:sp>
      <p:pic>
        <p:nvPicPr>
          <p:cNvPr id="2050" name="Picture 2" descr="Cube"/>
          <p:cNvPicPr>
            <a:picLocks noChangeAspect="1" noChangeArrowheads="1"/>
          </p:cNvPicPr>
          <p:nvPr/>
        </p:nvPicPr>
        <p:blipFill rotWithShape="1">
          <a:blip r:embed="rId2">
            <a:extLst>
              <a:ext uri="{28A0092B-C50C-407E-A947-70E740481C1C}">
                <a14:useLocalDpi xmlns:a14="http://schemas.microsoft.com/office/drawing/2010/main" val="0"/>
              </a:ext>
            </a:extLst>
          </a:blip>
          <a:srcRect l="28773" t="2997" r="34129" b="6123"/>
          <a:stretch/>
        </p:blipFill>
        <p:spPr bwMode="auto">
          <a:xfrm>
            <a:off x="6336406" y="2099257"/>
            <a:ext cx="2506670" cy="270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474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Light and texture baking</a:t>
            </a:r>
            <a:endParaRPr lang="en-AU" dirty="0"/>
          </a:p>
        </p:txBody>
      </p:sp>
      <p:sp>
        <p:nvSpPr>
          <p:cNvPr id="3" name="Content Placeholder 2"/>
          <p:cNvSpPr>
            <a:spLocks noGrp="1"/>
          </p:cNvSpPr>
          <p:nvPr>
            <p:ph idx="1"/>
          </p:nvPr>
        </p:nvSpPr>
        <p:spPr/>
        <p:txBody>
          <a:bodyPr>
            <a:normAutofit fontScale="92500" lnSpcReduction="10000"/>
          </a:bodyPr>
          <a:lstStyle/>
          <a:p>
            <a:r>
              <a:rPr lang="en-AU" dirty="0"/>
              <a:t>Baking is a term that is used widely in the 3D community. It is a term that can be applied to many different processes. What it generally means is, freezing and recording the result of a computer process. It is used in everything from animations, to simulations, to texturing 3d models and much more.</a:t>
            </a:r>
            <a:endParaRPr lang="en-AU" dirty="0"/>
          </a:p>
          <a:p>
            <a:r>
              <a:rPr lang="en-AU" dirty="0"/>
              <a:t>There are 2 kinds of lights that can be used for games: Static and Dynamic. Dynamic lights interactively respond to the 3D scene, like shifting shadows and informing the materials they touch. Static lights are stationary and can be excluded from dynamic calculation to save game resources</a:t>
            </a:r>
            <a:endParaRPr lang="en-AU" dirty="0"/>
          </a:p>
        </p:txBody>
      </p:sp>
    </p:spTree>
    <p:extLst>
      <p:ext uri="{BB962C8B-B14F-4D97-AF65-F5344CB8AC3E}">
        <p14:creationId xmlns:p14="http://schemas.microsoft.com/office/powerpoint/2010/main" val="1468163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
            </a:r>
            <a:br>
              <a:rPr lang="en-AU" dirty="0"/>
            </a:br>
            <a:r>
              <a:rPr lang="en-AU" b="1" dirty="0"/>
              <a:t>Three Dimensional Transformations </a:t>
            </a:r>
            <a:br>
              <a:rPr lang="en-AU" b="1" dirty="0"/>
            </a:br>
            <a:r>
              <a:rPr lang="en-AU" b="1" dirty="0"/>
              <a:t/>
            </a:r>
            <a:br>
              <a:rPr lang="en-AU" b="1" dirty="0"/>
            </a:br>
            <a:endParaRPr lang="en-AU" dirty="0"/>
          </a:p>
        </p:txBody>
      </p:sp>
      <p:sp>
        <p:nvSpPr>
          <p:cNvPr id="3" name="Content Placeholder 2"/>
          <p:cNvSpPr>
            <a:spLocks noGrp="1"/>
          </p:cNvSpPr>
          <p:nvPr>
            <p:ph idx="1"/>
          </p:nvPr>
        </p:nvSpPr>
        <p:spPr>
          <a:xfrm>
            <a:off x="0" y="1825625"/>
            <a:ext cx="4456090" cy="4832752"/>
          </a:xfrm>
        </p:spPr>
        <p:txBody>
          <a:bodyPr>
            <a:normAutofit fontScale="92500" lnSpcReduction="10000"/>
          </a:bodyPr>
          <a:lstStyle/>
          <a:p>
            <a:pPr marL="0" indent="0">
              <a:buNone/>
            </a:pPr>
            <a:r>
              <a:rPr lang="en-AU" dirty="0" smtClean="0"/>
              <a:t>1- </a:t>
            </a:r>
            <a:r>
              <a:rPr lang="en-AU" b="1" dirty="0" smtClean="0"/>
              <a:t>Translation:</a:t>
            </a:r>
          </a:p>
          <a:p>
            <a:r>
              <a:rPr lang="en-AU" dirty="0"/>
              <a:t>is represented using </a:t>
            </a:r>
            <a:r>
              <a:rPr lang="en-AU" dirty="0" err="1"/>
              <a:t>T</a:t>
            </a:r>
            <a:r>
              <a:rPr lang="en-AU" baseline="-25000" dirty="0" err="1"/>
              <a:t>z</a:t>
            </a:r>
            <a:r>
              <a:rPr lang="en-AU" dirty="0"/>
              <a:t>.</a:t>
            </a:r>
            <a:endParaRPr lang="en-AU" dirty="0"/>
          </a:p>
          <a:p>
            <a:r>
              <a:rPr lang="en-AU" dirty="0"/>
              <a:t>If P is a point having co-ordinates in three directions (x, y, z) is translated, then after translation its coordinates will be (x</a:t>
            </a:r>
            <a:r>
              <a:rPr lang="en-AU" baseline="30000" dirty="0"/>
              <a:t>1</a:t>
            </a:r>
            <a:r>
              <a:rPr lang="en-AU" dirty="0"/>
              <a:t> y</a:t>
            </a:r>
            <a:r>
              <a:rPr lang="en-AU" baseline="30000" dirty="0"/>
              <a:t>1</a:t>
            </a:r>
            <a:r>
              <a:rPr lang="en-AU" dirty="0"/>
              <a:t> z</a:t>
            </a:r>
            <a:r>
              <a:rPr lang="en-AU" baseline="30000" dirty="0"/>
              <a:t>1</a:t>
            </a:r>
            <a:r>
              <a:rPr lang="en-AU" dirty="0"/>
              <a:t>) after translation. </a:t>
            </a:r>
            <a:r>
              <a:rPr lang="en-AU" dirty="0" err="1"/>
              <a:t>T</a:t>
            </a:r>
            <a:r>
              <a:rPr lang="en-AU" baseline="-25000" dirty="0" err="1"/>
              <a:t>x</a:t>
            </a:r>
            <a:r>
              <a:rPr lang="en-AU" dirty="0"/>
              <a:t> T</a:t>
            </a:r>
            <a:r>
              <a:rPr lang="en-AU" baseline="-25000" dirty="0"/>
              <a:t>y</a:t>
            </a:r>
            <a:r>
              <a:rPr lang="en-AU" dirty="0"/>
              <a:t> </a:t>
            </a:r>
            <a:r>
              <a:rPr lang="en-AU" dirty="0" err="1"/>
              <a:t>T</a:t>
            </a:r>
            <a:r>
              <a:rPr lang="en-AU" baseline="-25000" dirty="0" err="1"/>
              <a:t>z</a:t>
            </a:r>
            <a:r>
              <a:rPr lang="en-AU" dirty="0"/>
              <a:t> are translation vectors in x, y, and z directions respectively.</a:t>
            </a:r>
            <a:endParaRPr lang="en-AU" dirty="0"/>
          </a:p>
          <a:p>
            <a:r>
              <a:rPr lang="en-AU" dirty="0"/>
              <a:t>          x</a:t>
            </a:r>
            <a:r>
              <a:rPr lang="en-AU" baseline="30000" dirty="0"/>
              <a:t>1</a:t>
            </a:r>
            <a:r>
              <a:rPr lang="en-AU" dirty="0"/>
              <a:t>=x+ </a:t>
            </a:r>
            <a:r>
              <a:rPr lang="en-AU" dirty="0" err="1"/>
              <a:t>T</a:t>
            </a:r>
            <a:r>
              <a:rPr lang="en-AU" baseline="-25000" dirty="0" err="1"/>
              <a:t>x</a:t>
            </a:r>
            <a:r>
              <a:rPr lang="en-AU" dirty="0"/>
              <a:t/>
            </a:r>
            <a:br>
              <a:rPr lang="en-AU" dirty="0"/>
            </a:br>
            <a:r>
              <a:rPr lang="en-AU" dirty="0"/>
              <a:t>          y</a:t>
            </a:r>
            <a:r>
              <a:rPr lang="en-AU" baseline="30000" dirty="0"/>
              <a:t>1</a:t>
            </a:r>
            <a:r>
              <a:rPr lang="en-AU" dirty="0"/>
              <a:t>=</a:t>
            </a:r>
            <a:r>
              <a:rPr lang="en-AU" dirty="0" err="1"/>
              <a:t>y+T</a:t>
            </a:r>
            <a:r>
              <a:rPr lang="en-AU" baseline="-25000" dirty="0" err="1"/>
              <a:t>y</a:t>
            </a:r>
            <a:r>
              <a:rPr lang="en-AU" dirty="0"/>
              <a:t/>
            </a:r>
            <a:br>
              <a:rPr lang="en-AU" dirty="0"/>
            </a:br>
            <a:r>
              <a:rPr lang="en-AU" dirty="0"/>
              <a:t>          z</a:t>
            </a:r>
            <a:r>
              <a:rPr lang="en-AU" baseline="30000" dirty="0"/>
              <a:t>1</a:t>
            </a:r>
            <a:r>
              <a:rPr lang="en-AU" dirty="0"/>
              <a:t>=z+ </a:t>
            </a:r>
            <a:r>
              <a:rPr lang="en-AU" dirty="0" err="1"/>
              <a:t>T</a:t>
            </a:r>
            <a:r>
              <a:rPr lang="en-AU" baseline="-25000" dirty="0" err="1"/>
              <a:t>z</a:t>
            </a:r>
            <a:endParaRPr lang="en-AU" dirty="0"/>
          </a:p>
          <a:p>
            <a:pPr marL="0" indent="0">
              <a:buNone/>
            </a:pPr>
            <a:endParaRPr lang="en-AU" dirty="0"/>
          </a:p>
        </p:txBody>
      </p:sp>
      <p:pic>
        <p:nvPicPr>
          <p:cNvPr id="34818" name="Picture 2" descr="Three Dimensional Transform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183" y="1825625"/>
            <a:ext cx="4200525" cy="2102432"/>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Three Dimensional Transform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906" y="4332153"/>
            <a:ext cx="4589335" cy="215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237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 </a:t>
            </a:r>
            <a:endParaRPr lang="en-AU" dirty="0"/>
          </a:p>
        </p:txBody>
      </p:sp>
      <p:pic>
        <p:nvPicPr>
          <p:cNvPr id="35842" name="Picture 2" descr="https://lh4.googleusercontent.com/PkknseY4k8UOtrAkCY9InpuYRKyrmoHn5PLxjG8SRZAO2RI7VNUm4U2bLf5MG0akDSqcv68VVkZw53LDrArr9WfStn2TYrU0UM1wr7moTdqex4t_A2xPVI8fG3aAm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7092"/>
            <a:ext cx="9144000" cy="444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04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a:t>
            </a:r>
            <a:r>
              <a:rPr lang="en-AU" b="1" dirty="0"/>
              <a:t>Scaling</a:t>
            </a:r>
            <a:endParaRPr lang="en-AU" dirty="0"/>
          </a:p>
        </p:txBody>
      </p:sp>
      <p:sp>
        <p:nvSpPr>
          <p:cNvPr id="3" name="Content Placeholder 2"/>
          <p:cNvSpPr>
            <a:spLocks noGrp="1"/>
          </p:cNvSpPr>
          <p:nvPr>
            <p:ph idx="1"/>
          </p:nvPr>
        </p:nvSpPr>
        <p:spPr>
          <a:xfrm>
            <a:off x="628650" y="1825625"/>
            <a:ext cx="5720635" cy="4351338"/>
          </a:xfrm>
        </p:spPr>
        <p:txBody>
          <a:bodyPr/>
          <a:lstStyle/>
          <a:p>
            <a:r>
              <a:rPr lang="en-AU" dirty="0"/>
              <a:t>Scaling is used to change the size of an object. The size can be increased or decreased. The scaling three factors are required </a:t>
            </a:r>
            <a:r>
              <a:rPr lang="en-AU" dirty="0" err="1"/>
              <a:t>S</a:t>
            </a:r>
            <a:r>
              <a:rPr lang="en-AU" baseline="-25000" dirty="0" err="1"/>
              <a:t>x</a:t>
            </a:r>
            <a:r>
              <a:rPr lang="en-AU" dirty="0"/>
              <a:t> </a:t>
            </a:r>
            <a:r>
              <a:rPr lang="en-AU" dirty="0" err="1"/>
              <a:t>S</a:t>
            </a:r>
            <a:r>
              <a:rPr lang="en-AU" baseline="-25000" dirty="0" err="1"/>
              <a:t>y</a:t>
            </a:r>
            <a:r>
              <a:rPr lang="en-AU" dirty="0"/>
              <a:t> and S</a:t>
            </a:r>
            <a:r>
              <a:rPr lang="en-AU" baseline="-25000" dirty="0"/>
              <a:t>z</a:t>
            </a:r>
            <a:r>
              <a:rPr lang="en-AU" dirty="0"/>
              <a:t>.</a:t>
            </a:r>
            <a:endParaRPr lang="en-AU" dirty="0"/>
          </a:p>
          <a:p>
            <a:r>
              <a:rPr lang="en-AU" dirty="0" err="1"/>
              <a:t>S</a:t>
            </a:r>
            <a:r>
              <a:rPr lang="en-AU" baseline="-25000" dirty="0" err="1"/>
              <a:t>x</a:t>
            </a:r>
            <a:r>
              <a:rPr lang="en-AU" dirty="0"/>
              <a:t>=Scaling factor in x- direction</a:t>
            </a:r>
            <a:br>
              <a:rPr lang="en-AU" dirty="0"/>
            </a:br>
            <a:r>
              <a:rPr lang="en-AU" dirty="0" err="1"/>
              <a:t>S</a:t>
            </a:r>
            <a:r>
              <a:rPr lang="en-AU" baseline="-25000" dirty="0" err="1"/>
              <a:t>y</a:t>
            </a:r>
            <a:r>
              <a:rPr lang="en-AU" dirty="0"/>
              <a:t>=Scaling factor in y-direction</a:t>
            </a:r>
            <a:br>
              <a:rPr lang="en-AU" dirty="0"/>
            </a:br>
            <a:r>
              <a:rPr lang="en-AU" dirty="0"/>
              <a:t>S</a:t>
            </a:r>
            <a:r>
              <a:rPr lang="en-AU" baseline="-25000" dirty="0"/>
              <a:t>z</a:t>
            </a:r>
            <a:r>
              <a:rPr lang="en-AU" dirty="0"/>
              <a:t>=Scaling factor in z-direction</a:t>
            </a:r>
            <a:endParaRPr lang="en-AU" dirty="0"/>
          </a:p>
          <a:p>
            <a:endParaRPr lang="en-AU" dirty="0"/>
          </a:p>
        </p:txBody>
      </p:sp>
      <p:pic>
        <p:nvPicPr>
          <p:cNvPr id="36866" name="Picture 2" descr="Sca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0814" y="1529166"/>
            <a:ext cx="2668291" cy="263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492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Scaling of the object relative to a fixed </a:t>
            </a:r>
            <a:r>
              <a:rPr lang="en-AU" dirty="0" smtClean="0"/>
              <a:t>point</a:t>
            </a:r>
            <a:endParaRPr lang="en-AU" dirty="0"/>
          </a:p>
        </p:txBody>
      </p:sp>
      <p:sp>
        <p:nvSpPr>
          <p:cNvPr id="3" name="Content Placeholder 2"/>
          <p:cNvSpPr>
            <a:spLocks noGrp="1"/>
          </p:cNvSpPr>
          <p:nvPr>
            <p:ph idx="1"/>
          </p:nvPr>
        </p:nvSpPr>
        <p:spPr/>
        <p:txBody>
          <a:bodyPr/>
          <a:lstStyle/>
          <a:p>
            <a:r>
              <a:rPr lang="en-AU" dirty="0"/>
              <a:t>Following are steps performed when scaling of objects with fixed point (a, b, c). It can be represented as below:</a:t>
            </a:r>
            <a:endParaRPr lang="en-AU" dirty="0"/>
          </a:p>
          <a:p>
            <a:pPr fontAlgn="base"/>
            <a:r>
              <a:rPr lang="en-AU" dirty="0"/>
              <a:t>Translate fixed point to the origin</a:t>
            </a:r>
          </a:p>
          <a:p>
            <a:pPr fontAlgn="base"/>
            <a:r>
              <a:rPr lang="en-AU" dirty="0"/>
              <a:t>Scale the object relative to the origin</a:t>
            </a:r>
          </a:p>
          <a:p>
            <a:pPr fontAlgn="base"/>
            <a:r>
              <a:rPr lang="en-AU" dirty="0"/>
              <a:t>Translate object back to its original position.</a:t>
            </a:r>
          </a:p>
          <a:p>
            <a:endParaRPr lang="en-AU" dirty="0"/>
          </a:p>
        </p:txBody>
      </p:sp>
    </p:spTree>
    <p:extLst>
      <p:ext uri="{BB962C8B-B14F-4D97-AF65-F5344CB8AC3E}">
        <p14:creationId xmlns:p14="http://schemas.microsoft.com/office/powerpoint/2010/main" val="1316624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a:t>
            </a:r>
            <a:r>
              <a:rPr lang="en-AU" b="1" dirty="0"/>
              <a:t>Rotation</a:t>
            </a:r>
            <a:endParaRPr lang="en-AU" dirty="0"/>
          </a:p>
        </p:txBody>
      </p:sp>
      <p:sp>
        <p:nvSpPr>
          <p:cNvPr id="3" name="Content Placeholder 2"/>
          <p:cNvSpPr>
            <a:spLocks noGrp="1"/>
          </p:cNvSpPr>
          <p:nvPr>
            <p:ph idx="1"/>
          </p:nvPr>
        </p:nvSpPr>
        <p:spPr>
          <a:xfrm>
            <a:off x="628650" y="1825625"/>
            <a:ext cx="7886700" cy="1896369"/>
          </a:xfrm>
        </p:spPr>
        <p:txBody>
          <a:bodyPr>
            <a:normAutofit fontScale="92500" lnSpcReduction="20000"/>
          </a:bodyPr>
          <a:lstStyle/>
          <a:p>
            <a:r>
              <a:rPr lang="en-AU" dirty="0"/>
              <a:t>It is moving of an object about an angle. Movement can be anticlockwise or clockwise. 3D rotation is complex as compared to the 2D rotation. For 2D we describe the angle of rotation, but for a 3D angle of rotation and axis of rotation are required. The axis can be either x or y or z.</a:t>
            </a:r>
            <a:endParaRPr lang="en-AU" dirty="0"/>
          </a:p>
          <a:p>
            <a:endParaRPr lang="en-AU" dirty="0"/>
          </a:p>
        </p:txBody>
      </p:sp>
      <p:pic>
        <p:nvPicPr>
          <p:cNvPr id="37890" name="Picture 2" descr="Rotation"/>
          <p:cNvPicPr>
            <a:picLocks noChangeAspect="1" noChangeArrowheads="1"/>
          </p:cNvPicPr>
          <p:nvPr/>
        </p:nvPicPr>
        <p:blipFill rotWithShape="1">
          <a:blip r:embed="rId2">
            <a:extLst>
              <a:ext uri="{28A0092B-C50C-407E-A947-70E740481C1C}">
                <a14:useLocalDpi xmlns:a14="http://schemas.microsoft.com/office/drawing/2010/main" val="0"/>
              </a:ext>
            </a:extLst>
          </a:blip>
          <a:srcRect r="24344"/>
          <a:stretch/>
        </p:blipFill>
        <p:spPr bwMode="auto">
          <a:xfrm>
            <a:off x="361010" y="4152093"/>
            <a:ext cx="2927663" cy="2360480"/>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R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674" y="3856930"/>
            <a:ext cx="3168687" cy="2482473"/>
          </a:xfrm>
          <a:prstGeom prst="rect">
            <a:avLst/>
          </a:prstGeom>
          <a:noFill/>
          <a:extLst>
            <a:ext uri="{909E8E84-426E-40DD-AFC4-6F175D3DCCD1}">
              <a14:hiddenFill xmlns:a14="http://schemas.microsoft.com/office/drawing/2010/main">
                <a:solidFill>
                  <a:srgbClr val="FFFFFF"/>
                </a:solidFill>
              </a14:hiddenFill>
            </a:ext>
          </a:extLst>
        </p:spPr>
      </p:pic>
      <p:pic>
        <p:nvPicPr>
          <p:cNvPr id="37894" name="Picture 6" descr="Rotation"/>
          <p:cNvPicPr>
            <a:picLocks noChangeAspect="1" noChangeArrowheads="1"/>
          </p:cNvPicPr>
          <p:nvPr/>
        </p:nvPicPr>
        <p:blipFill rotWithShape="1">
          <a:blip r:embed="rId4">
            <a:extLst>
              <a:ext uri="{28A0092B-C50C-407E-A947-70E740481C1C}">
                <a14:useLocalDpi xmlns:a14="http://schemas.microsoft.com/office/drawing/2010/main" val="0"/>
              </a:ext>
            </a:extLst>
          </a:blip>
          <a:srcRect r="9682"/>
          <a:stretch/>
        </p:blipFill>
        <p:spPr bwMode="auto">
          <a:xfrm>
            <a:off x="6567886" y="3856930"/>
            <a:ext cx="2576113" cy="254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74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Rotation about Arbitrary Axis</a:t>
            </a:r>
            <a:br>
              <a:rPr lang="en-AU" b="1" dirty="0"/>
            </a:br>
            <a:endParaRPr lang="en-AU" dirty="0"/>
          </a:p>
        </p:txBody>
      </p:sp>
      <p:sp>
        <p:nvSpPr>
          <p:cNvPr id="3" name="Content Placeholder 2"/>
          <p:cNvSpPr>
            <a:spLocks noGrp="1"/>
          </p:cNvSpPr>
          <p:nvPr>
            <p:ph idx="1"/>
          </p:nvPr>
        </p:nvSpPr>
        <p:spPr/>
        <p:txBody>
          <a:bodyPr>
            <a:normAutofit fontScale="92500" lnSpcReduction="20000"/>
          </a:bodyPr>
          <a:lstStyle/>
          <a:p>
            <a:r>
              <a:rPr lang="en-AU" dirty="0"/>
              <a:t>When the object is rotated about an axis that is not parallel to any one of co-ordinate axis, i.e., x, y, z. Then additional transformations are required. First of all, alignment is needed, and then the object is being back to the original position. Following steps are required </a:t>
            </a:r>
            <a:endParaRPr lang="en-AU" dirty="0"/>
          </a:p>
          <a:p>
            <a:pPr marL="514350" indent="-514350" fontAlgn="base">
              <a:buFont typeface="+mj-lt"/>
              <a:buAutoNum type="arabicPeriod"/>
            </a:pPr>
            <a:r>
              <a:rPr lang="en-AU" dirty="0"/>
              <a:t>Translate the object to the origin</a:t>
            </a:r>
          </a:p>
          <a:p>
            <a:pPr marL="514350" indent="-514350" fontAlgn="base">
              <a:buFont typeface="+mj-lt"/>
              <a:buAutoNum type="arabicPeriod"/>
            </a:pPr>
            <a:r>
              <a:rPr lang="en-AU" dirty="0"/>
              <a:t>Rotate object so that axis of object coincide with any of coordinate axis.</a:t>
            </a:r>
          </a:p>
          <a:p>
            <a:pPr marL="514350" indent="-514350" fontAlgn="base">
              <a:buFont typeface="+mj-lt"/>
              <a:buAutoNum type="arabicPeriod"/>
            </a:pPr>
            <a:r>
              <a:rPr lang="en-AU" dirty="0"/>
              <a:t>Perform rotation about co-ordinate axis with whom coinciding is done.</a:t>
            </a:r>
          </a:p>
          <a:p>
            <a:pPr marL="514350" indent="-514350" fontAlgn="base">
              <a:buFont typeface="+mj-lt"/>
              <a:buAutoNum type="arabicPeriod"/>
            </a:pPr>
            <a:r>
              <a:rPr lang="en-AU" dirty="0"/>
              <a:t>Apply inverse rotation to bring rotation back to the original position.</a:t>
            </a:r>
          </a:p>
          <a:p>
            <a:endParaRPr lang="en-AU" dirty="0"/>
          </a:p>
        </p:txBody>
      </p:sp>
    </p:spTree>
    <p:extLst>
      <p:ext uri="{BB962C8B-B14F-4D97-AF65-F5344CB8AC3E}">
        <p14:creationId xmlns:p14="http://schemas.microsoft.com/office/powerpoint/2010/main" val="2539439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Rotation Matrices</a:t>
            </a:r>
            <a:endParaRPr lang="en-AU" dirty="0"/>
          </a:p>
        </p:txBody>
      </p:sp>
      <p:sp>
        <p:nvSpPr>
          <p:cNvPr id="3" name="Content Placeholder 2"/>
          <p:cNvSpPr>
            <a:spLocks noGrp="1"/>
          </p:cNvSpPr>
          <p:nvPr>
            <p:ph idx="1"/>
          </p:nvPr>
        </p:nvSpPr>
        <p:spPr>
          <a:xfrm>
            <a:off x="547351" y="2343955"/>
            <a:ext cx="2429546" cy="579550"/>
          </a:xfrm>
        </p:spPr>
        <p:txBody>
          <a:bodyPr>
            <a:normAutofit/>
          </a:bodyPr>
          <a:lstStyle/>
          <a:p>
            <a:pPr marL="0" indent="0">
              <a:buNone/>
            </a:pPr>
            <a:r>
              <a:rPr lang="en-AU" b="1" dirty="0" smtClean="0">
                <a:solidFill>
                  <a:srgbClr val="FF0000"/>
                </a:solidFill>
              </a:rPr>
              <a:t>Z axis rotation</a:t>
            </a:r>
            <a:endParaRPr lang="en-AU" b="1" dirty="0">
              <a:solidFill>
                <a:srgbClr val="FF0000"/>
              </a:solidFill>
              <a:effectLst/>
            </a:endParaRPr>
          </a:p>
        </p:txBody>
      </p:sp>
      <p:pic>
        <p:nvPicPr>
          <p:cNvPr id="38914" name="Picture 2" descr="Rotation about Arbitrary Ax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50727"/>
            <a:ext cx="3524249" cy="2531053"/>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Rotation about Arbitrary Ax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092" y="3177403"/>
            <a:ext cx="2785571" cy="25310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40936" y="2343955"/>
            <a:ext cx="2370038" cy="461665"/>
          </a:xfrm>
          <a:prstGeom prst="rect">
            <a:avLst/>
          </a:prstGeom>
        </p:spPr>
        <p:txBody>
          <a:bodyPr wrap="square">
            <a:spAutoFit/>
          </a:bodyPr>
          <a:lstStyle/>
          <a:p>
            <a:r>
              <a:rPr lang="en-AU" sz="2400" b="1" i="0" u="none" strike="noStrike" dirty="0" smtClean="0">
                <a:solidFill>
                  <a:srgbClr val="FF0000"/>
                </a:solidFill>
                <a:effectLst/>
                <a:latin typeface="Calibri" panose="020F0502020204030204" pitchFamily="34" charset="0"/>
              </a:rPr>
              <a:t>X axis rotation</a:t>
            </a:r>
            <a:endParaRPr lang="en-AU" sz="2400" b="1" dirty="0">
              <a:solidFill>
                <a:srgbClr val="FF0000"/>
              </a:solidFill>
            </a:endParaRPr>
          </a:p>
        </p:txBody>
      </p:sp>
      <p:sp>
        <p:nvSpPr>
          <p:cNvPr id="7" name="Rectangle 6"/>
          <p:cNvSpPr/>
          <p:nvPr/>
        </p:nvSpPr>
        <p:spPr>
          <a:xfrm>
            <a:off x="6711635" y="2343955"/>
            <a:ext cx="2125687" cy="461665"/>
          </a:xfrm>
          <a:prstGeom prst="rect">
            <a:avLst/>
          </a:prstGeom>
        </p:spPr>
        <p:txBody>
          <a:bodyPr wrap="square">
            <a:spAutoFit/>
          </a:bodyPr>
          <a:lstStyle/>
          <a:p>
            <a:r>
              <a:rPr lang="en-AU" sz="2400" b="1" i="0" u="none" strike="noStrike" dirty="0" smtClean="0">
                <a:solidFill>
                  <a:srgbClr val="FF0000"/>
                </a:solidFill>
                <a:effectLst/>
                <a:latin typeface="Calibri" panose="020F0502020204030204" pitchFamily="34" charset="0"/>
              </a:rPr>
              <a:t>Y axis rotation</a:t>
            </a:r>
            <a:endParaRPr lang="en-AU" sz="2400" b="1" dirty="0">
              <a:solidFill>
                <a:srgbClr val="FF0000"/>
              </a:solidFill>
            </a:endParaRPr>
          </a:p>
        </p:txBody>
      </p:sp>
      <p:pic>
        <p:nvPicPr>
          <p:cNvPr id="38918" name="Picture 6" descr="Rotation about Arbitrary Ax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4563" y="3261471"/>
            <a:ext cx="2669437" cy="244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732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3D Modelling Techniques</a:t>
            </a:r>
            <a:endParaRPr lang="en-AU" dirty="0"/>
          </a:p>
        </p:txBody>
      </p:sp>
      <p:sp>
        <p:nvSpPr>
          <p:cNvPr id="3" name="Content Placeholder 2"/>
          <p:cNvSpPr>
            <a:spLocks noGrp="1"/>
          </p:cNvSpPr>
          <p:nvPr>
            <p:ph idx="1"/>
          </p:nvPr>
        </p:nvSpPr>
        <p:spPr/>
        <p:txBody>
          <a:bodyPr/>
          <a:lstStyle/>
          <a:p>
            <a:r>
              <a:rPr lang="en-AU" dirty="0"/>
              <a:t>3D models can be created in many different ways. The choice of modelling technique depends on the requirements and the complexity of the object. The following list describes some of popular 3D modelling techniques</a:t>
            </a:r>
            <a:endParaRPr lang="en-AU" dirty="0"/>
          </a:p>
        </p:txBody>
      </p:sp>
    </p:spTree>
    <p:extLst>
      <p:ext uri="{BB962C8B-B14F-4D97-AF65-F5344CB8AC3E}">
        <p14:creationId xmlns:p14="http://schemas.microsoft.com/office/powerpoint/2010/main" val="1613721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1- </a:t>
            </a:r>
            <a:r>
              <a:rPr lang="en-AU" dirty="0"/>
              <a:t>Standard Primitives and Modifiers</a:t>
            </a:r>
            <a:endParaRPr lang="en-AU" dirty="0"/>
          </a:p>
        </p:txBody>
      </p:sp>
      <p:sp>
        <p:nvSpPr>
          <p:cNvPr id="3" name="Content Placeholder 2"/>
          <p:cNvSpPr>
            <a:spLocks noGrp="1"/>
          </p:cNvSpPr>
          <p:nvPr>
            <p:ph idx="1"/>
          </p:nvPr>
        </p:nvSpPr>
        <p:spPr>
          <a:xfrm>
            <a:off x="628650" y="1825625"/>
            <a:ext cx="7886700" cy="1406972"/>
          </a:xfrm>
        </p:spPr>
        <p:txBody>
          <a:bodyPr/>
          <a:lstStyle/>
          <a:p>
            <a:r>
              <a:rPr lang="en-AU" dirty="0"/>
              <a:t>By combining several different standard objects and by modifying them, one can create complex 3D models.</a:t>
            </a:r>
            <a:endParaRPr lang="en-AU" dirty="0"/>
          </a:p>
        </p:txBody>
      </p:sp>
      <p:pic>
        <p:nvPicPr>
          <p:cNvPr id="39938" name="Picture 2" descr="3d modelling Primitives and Modif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929" y="3367533"/>
            <a:ext cx="6591393" cy="331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5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 Mesh</a:t>
            </a:r>
            <a:endParaRPr lang="en-AU" dirty="0"/>
          </a:p>
        </p:txBody>
      </p:sp>
      <p:sp>
        <p:nvSpPr>
          <p:cNvPr id="3" name="Content Placeholder 2"/>
          <p:cNvSpPr>
            <a:spLocks noGrp="1"/>
          </p:cNvSpPr>
          <p:nvPr>
            <p:ph idx="1"/>
          </p:nvPr>
        </p:nvSpPr>
        <p:spPr>
          <a:xfrm>
            <a:off x="628649" y="1825625"/>
            <a:ext cx="8116105" cy="1785065"/>
          </a:xfrm>
        </p:spPr>
        <p:txBody>
          <a:bodyPr>
            <a:normAutofit fontScale="92500" lnSpcReduction="10000"/>
          </a:bodyPr>
          <a:lstStyle/>
          <a:p>
            <a:r>
              <a:rPr lang="en-AU" dirty="0"/>
              <a:t>A mesh is a collection of vertices, edges, and faces that define the shape of a 3D object. The most popular type of polygon mesh used in computer graphics is a Triangle Mesh. Any object, either a mountain or a game character, can be </a:t>
            </a:r>
            <a:r>
              <a:rPr lang="en-AU" dirty="0" smtClean="0"/>
              <a:t>modelled </a:t>
            </a:r>
            <a:r>
              <a:rPr lang="en-AU" dirty="0"/>
              <a:t>with Triangle meshes.</a:t>
            </a:r>
            <a:endParaRPr lang="en-AU" dirty="0"/>
          </a:p>
        </p:txBody>
      </p:sp>
      <p:pic>
        <p:nvPicPr>
          <p:cNvPr id="3074" name="Picture 2" descr="https://lh6.googleusercontent.com/CFEIDhOHIw9OajCX_hhDlNeluKpzZXj2SpCIpAsmEG4XX16OHsHE8nX10OZNHfflkGamN7mZVVJNZok6SYmef8uhwU1oAGsVm7F4nMooV5Aqg2ef5FcR_2T0IIxmZKyal5mRq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238" y="4357665"/>
            <a:ext cx="35909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25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2-</a:t>
            </a:r>
            <a:r>
              <a:rPr lang="en-AU" dirty="0"/>
              <a:t>Polygon Modelling</a:t>
            </a:r>
            <a:endParaRPr lang="en-AU" dirty="0"/>
          </a:p>
        </p:txBody>
      </p:sp>
      <p:sp>
        <p:nvSpPr>
          <p:cNvPr id="3" name="Content Placeholder 2"/>
          <p:cNvSpPr>
            <a:spLocks noGrp="1"/>
          </p:cNvSpPr>
          <p:nvPr>
            <p:ph idx="1"/>
          </p:nvPr>
        </p:nvSpPr>
        <p:spPr>
          <a:xfrm>
            <a:off x="628650" y="1825624"/>
            <a:ext cx="4471384" cy="4510781"/>
          </a:xfrm>
        </p:spPr>
        <p:txBody>
          <a:bodyPr/>
          <a:lstStyle/>
          <a:p>
            <a:r>
              <a:rPr lang="en-AU" dirty="0"/>
              <a:t>Complex objects are often </a:t>
            </a:r>
            <a:r>
              <a:rPr lang="en-AU" dirty="0" err="1"/>
              <a:t>modeled</a:t>
            </a:r>
            <a:r>
              <a:rPr lang="en-AU" dirty="0"/>
              <a:t> polygon by polygon. 3D software packages include many efficient tools for creating and manipulating polygons.</a:t>
            </a:r>
            <a:endParaRPr lang="en-AU" dirty="0"/>
          </a:p>
          <a:p>
            <a:r>
              <a:rPr lang="en-AU" dirty="0"/>
              <a:t>Subdivision surface means a surface which is created by dividing the original 3D model into smaller polygons.</a:t>
            </a:r>
            <a:endParaRPr lang="en-AU" dirty="0"/>
          </a:p>
          <a:p>
            <a:endParaRPr lang="en-AU" dirty="0"/>
          </a:p>
        </p:txBody>
      </p:sp>
      <p:pic>
        <p:nvPicPr>
          <p:cNvPr id="40962" name="Picture 2" descr="Stages of Polygon Model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523" y="1497506"/>
            <a:ext cx="3010627" cy="3048736"/>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3d model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090" y="4721359"/>
            <a:ext cx="38100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067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973"/>
            <a:ext cx="5347147" cy="1325563"/>
          </a:xfrm>
        </p:spPr>
        <p:txBody>
          <a:bodyPr/>
          <a:lstStyle/>
          <a:p>
            <a:r>
              <a:rPr lang="en-AU" dirty="0" smtClean="0"/>
              <a:t>3-Boolean </a:t>
            </a:r>
            <a:r>
              <a:rPr lang="en-AU" dirty="0"/>
              <a:t>Operations</a:t>
            </a:r>
            <a:endParaRPr lang="en-AU" dirty="0"/>
          </a:p>
        </p:txBody>
      </p:sp>
      <p:sp>
        <p:nvSpPr>
          <p:cNvPr id="3" name="Content Placeholder 2"/>
          <p:cNvSpPr>
            <a:spLocks noGrp="1"/>
          </p:cNvSpPr>
          <p:nvPr>
            <p:ph idx="1"/>
          </p:nvPr>
        </p:nvSpPr>
        <p:spPr>
          <a:xfrm>
            <a:off x="628650" y="1825624"/>
            <a:ext cx="4767598" cy="4755479"/>
          </a:xfrm>
        </p:spPr>
        <p:txBody>
          <a:bodyPr/>
          <a:lstStyle/>
          <a:p>
            <a:pPr fontAlgn="base"/>
            <a:r>
              <a:rPr lang="en-AU" b="1" dirty="0"/>
              <a:t>Union:</a:t>
            </a:r>
            <a:r>
              <a:rPr lang="en-AU" dirty="0"/>
              <a:t> Two 3D models are combined and the unnecessary geometry inside of the Models is removed.</a:t>
            </a:r>
          </a:p>
          <a:p>
            <a:pPr fontAlgn="base"/>
            <a:r>
              <a:rPr lang="en-AU" b="1" dirty="0"/>
              <a:t>Intersection:</a:t>
            </a:r>
            <a:r>
              <a:rPr lang="en-AU" dirty="0"/>
              <a:t> Overlapping a part of the two 3D objects.</a:t>
            </a:r>
          </a:p>
          <a:p>
            <a:pPr fontAlgn="base"/>
            <a:r>
              <a:rPr lang="en-AU" b="1" dirty="0"/>
              <a:t>Subtraction (A-B):</a:t>
            </a:r>
            <a:r>
              <a:rPr lang="en-AU" dirty="0"/>
              <a:t> Object A is subtracted from object B.</a:t>
            </a:r>
          </a:p>
          <a:p>
            <a:r>
              <a:rPr lang="en-AU" b="1" dirty="0"/>
              <a:t>Subtraction (B-A):</a:t>
            </a:r>
            <a:r>
              <a:rPr lang="en-AU" dirty="0"/>
              <a:t> Object B is subtracted from object A.</a:t>
            </a:r>
            <a:endParaRPr lang="en-AU" dirty="0"/>
          </a:p>
        </p:txBody>
      </p:sp>
      <p:pic>
        <p:nvPicPr>
          <p:cNvPr id="41990" name="Picture 6" descr="The 4 Possible Outcomes of a Boolean Oper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5" y="2771103"/>
            <a:ext cx="37623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41992" name="Picture 8" descr="3d boolean model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248" y="528033"/>
            <a:ext cx="38100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977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a:t>
            </a:r>
            <a:endParaRPr lang="en-AU" dirty="0"/>
          </a:p>
        </p:txBody>
      </p:sp>
      <p:pic>
        <p:nvPicPr>
          <p:cNvPr id="43012" name="Picture 4" descr="https://upload.wikimedia.org/wikipedia/commons/8/8b/Csg_tre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074" y="1690689"/>
            <a:ext cx="4413676" cy="3911621"/>
          </a:xfrm>
          <a:prstGeom prst="rect">
            <a:avLst/>
          </a:prstGeom>
          <a:noFill/>
          <a:extLst>
            <a:ext uri="{909E8E84-426E-40DD-AFC4-6F175D3DCCD1}">
              <a14:hiddenFill xmlns:a14="http://schemas.microsoft.com/office/drawing/2010/main">
                <a:solidFill>
                  <a:srgbClr val="FFFFFF"/>
                </a:solidFill>
              </a14:hiddenFill>
            </a:ext>
          </a:extLst>
        </p:spPr>
      </p:pic>
      <p:pic>
        <p:nvPicPr>
          <p:cNvPr id="43014" name="Picture 6" descr="http://meshmixer.com/forum/index.php?action=dlattach;topic=468.0;attach=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515" y="1801856"/>
            <a:ext cx="3884078" cy="334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78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4- </a:t>
            </a:r>
            <a:r>
              <a:rPr lang="en-AU" dirty="0"/>
              <a:t>NURBS</a:t>
            </a:r>
            <a:endParaRPr lang="en-AU" dirty="0"/>
          </a:p>
        </p:txBody>
      </p:sp>
      <p:sp>
        <p:nvSpPr>
          <p:cNvPr id="3" name="Content Placeholder 2"/>
          <p:cNvSpPr>
            <a:spLocks noGrp="1"/>
          </p:cNvSpPr>
          <p:nvPr>
            <p:ph idx="1"/>
          </p:nvPr>
        </p:nvSpPr>
        <p:spPr>
          <a:xfrm>
            <a:off x="628650" y="1825625"/>
            <a:ext cx="7886700" cy="2012279"/>
          </a:xfrm>
        </p:spPr>
        <p:txBody>
          <a:bodyPr/>
          <a:lstStyle/>
          <a:p>
            <a:r>
              <a:rPr lang="en-AU" b="1" dirty="0"/>
              <a:t>Non-Uniform Rational B-spline</a:t>
            </a:r>
            <a:r>
              <a:rPr lang="en-AU" dirty="0"/>
              <a:t>. In NURBS modelling, lines and surfaces are not manipulated by moving vertices, edges, faces or polygons. Instead NURBS surfaces and lines are manipulated by special control points. </a:t>
            </a:r>
            <a:endParaRPr lang="en-AU" dirty="0"/>
          </a:p>
        </p:txBody>
      </p:sp>
      <p:pic>
        <p:nvPicPr>
          <p:cNvPr id="44034" name="Picture 2" descr="A cross section and the object created by a solid of r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8994" y="3837904"/>
            <a:ext cx="4912074" cy="24683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8490" y="6452315"/>
            <a:ext cx="8075054" cy="369332"/>
          </a:xfrm>
          <a:prstGeom prst="rect">
            <a:avLst/>
          </a:prstGeom>
          <a:noFill/>
        </p:spPr>
        <p:txBody>
          <a:bodyPr wrap="square" rtlCol="0">
            <a:spAutoFit/>
          </a:bodyPr>
          <a:lstStyle/>
          <a:p>
            <a:r>
              <a:rPr lang="en-AU" b="1" dirty="0" smtClean="0"/>
              <a:t>Note: the plus shape is drawn along the curve path</a:t>
            </a:r>
            <a:endParaRPr lang="en-AU" b="1" dirty="0"/>
          </a:p>
        </p:txBody>
      </p:sp>
    </p:spTree>
    <p:extLst>
      <p:ext uri="{BB962C8B-B14F-4D97-AF65-F5344CB8AC3E}">
        <p14:creationId xmlns:p14="http://schemas.microsoft.com/office/powerpoint/2010/main" val="201757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5-Voxel</a:t>
            </a:r>
            <a:endParaRPr lang="en-AU" dirty="0"/>
          </a:p>
        </p:txBody>
      </p:sp>
      <p:sp>
        <p:nvSpPr>
          <p:cNvPr id="3" name="Content Placeholder 2"/>
          <p:cNvSpPr>
            <a:spLocks noGrp="1"/>
          </p:cNvSpPr>
          <p:nvPr>
            <p:ph idx="1"/>
          </p:nvPr>
        </p:nvSpPr>
        <p:spPr>
          <a:xfrm>
            <a:off x="628650" y="1392594"/>
            <a:ext cx="7886700" cy="1046364"/>
          </a:xfrm>
        </p:spPr>
        <p:txBody>
          <a:bodyPr/>
          <a:lstStyle/>
          <a:p>
            <a:r>
              <a:rPr lang="en-AU" dirty="0"/>
              <a:t>This technique is to Partition space into uniform grid </a:t>
            </a:r>
            <a:r>
              <a:rPr lang="en-AU" dirty="0" err="1"/>
              <a:t>Grid</a:t>
            </a:r>
            <a:r>
              <a:rPr lang="en-AU" dirty="0"/>
              <a:t> cells are called voxels</a:t>
            </a:r>
            <a:r>
              <a:rPr lang="en-AU" i="1" dirty="0"/>
              <a:t> </a:t>
            </a:r>
            <a:r>
              <a:rPr lang="en-AU" dirty="0"/>
              <a:t>(like pixels). </a:t>
            </a:r>
            <a:endParaRPr lang="en-AU" dirty="0"/>
          </a:p>
        </p:txBody>
      </p:sp>
      <p:pic>
        <p:nvPicPr>
          <p:cNvPr id="45060" name="Picture 4" descr="fig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582" y="2194259"/>
            <a:ext cx="4391496" cy="18883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1668" y="4566134"/>
            <a:ext cx="5058982" cy="1477328"/>
          </a:xfrm>
          <a:prstGeom prst="rect">
            <a:avLst/>
          </a:prstGeom>
        </p:spPr>
        <p:txBody>
          <a:bodyPr wrap="square">
            <a:spAutoFit/>
          </a:bodyPr>
          <a:lstStyle/>
          <a:p>
            <a:pPr marL="228600" algn="just">
              <a:spcAft>
                <a:spcPts val="800"/>
              </a:spcAft>
            </a:pPr>
            <a:r>
              <a:rPr lang="en-AU" b="0" i="0" u="none" strike="noStrike" dirty="0" smtClean="0">
                <a:solidFill>
                  <a:srgbClr val="000000"/>
                </a:solidFill>
                <a:effectLst/>
                <a:latin typeface="Times New Roman" panose="02020603050405020304" pitchFamily="18" charset="0"/>
              </a:rPr>
              <a:t>This is a simple technique however it has a problem of storage for voxels of side length of </a:t>
            </a:r>
            <a:r>
              <a:rPr lang="en-AU" b="0" i="1" u="none" strike="noStrike" dirty="0" smtClean="0">
                <a:solidFill>
                  <a:srgbClr val="000000"/>
                </a:solidFill>
                <a:effectLst/>
                <a:latin typeface="Times New Roman" panose="02020603050405020304" pitchFamily="18" charset="0"/>
              </a:rPr>
              <a:t>n</a:t>
            </a:r>
            <a:r>
              <a:rPr lang="en-AU" b="0" i="0" u="none" strike="noStrike" dirty="0" smtClean="0">
                <a:solidFill>
                  <a:srgbClr val="000000"/>
                </a:solidFill>
                <a:effectLst/>
                <a:latin typeface="Times New Roman" panose="02020603050405020304" pitchFamily="18" charset="0"/>
              </a:rPr>
              <a:t> . Which can be O(</a:t>
            </a:r>
            <a:r>
              <a:rPr lang="en-AU" b="0" i="1" u="none" strike="noStrike" dirty="0" smtClean="0">
                <a:solidFill>
                  <a:srgbClr val="000000"/>
                </a:solidFill>
                <a:effectLst/>
                <a:latin typeface="Times New Roman" panose="02020603050405020304" pitchFamily="18" charset="0"/>
              </a:rPr>
              <a:t>n</a:t>
            </a:r>
            <a:r>
              <a:rPr lang="en-AU" b="0" i="0" u="none" strike="noStrike" baseline="30000" dirty="0" smtClean="0">
                <a:solidFill>
                  <a:srgbClr val="000000"/>
                </a:solidFill>
                <a:effectLst/>
                <a:latin typeface="Times New Roman" panose="02020603050405020304" pitchFamily="18" charset="0"/>
              </a:rPr>
              <a:t>3</a:t>
            </a:r>
            <a:r>
              <a:rPr lang="en-AU" b="0" i="0" u="none" strike="noStrike" dirty="0" smtClean="0">
                <a:solidFill>
                  <a:srgbClr val="000000"/>
                </a:solidFill>
                <a:effectLst/>
                <a:latin typeface="Times New Roman" panose="02020603050405020304" pitchFamily="18" charset="0"/>
              </a:rPr>
              <a:t>) storage for </a:t>
            </a:r>
            <a:r>
              <a:rPr lang="en-AU" b="0" i="0" u="none" strike="noStrike" dirty="0" err="1" smtClean="0">
                <a:solidFill>
                  <a:srgbClr val="000000"/>
                </a:solidFill>
                <a:effectLst/>
                <a:latin typeface="Times New Roman" panose="02020603050405020304" pitchFamily="18" charset="0"/>
              </a:rPr>
              <a:t>NxNxN</a:t>
            </a:r>
            <a:r>
              <a:rPr lang="en-AU" b="0" i="0" u="none" strike="noStrike" dirty="0" smtClean="0">
                <a:solidFill>
                  <a:srgbClr val="000000"/>
                </a:solidFill>
                <a:effectLst/>
                <a:latin typeface="Times New Roman" panose="02020603050405020304" pitchFamily="18" charset="0"/>
              </a:rPr>
              <a:t> grid, (for example when n=1000, 1 billion voxels for 1000x1000x1000 )</a:t>
            </a:r>
            <a:endParaRPr lang="en-AU" dirty="0">
              <a:effectLst/>
            </a:endParaRPr>
          </a:p>
        </p:txBody>
      </p:sp>
      <p:pic>
        <p:nvPicPr>
          <p:cNvPr id="7" name="Picture 6"/>
          <p:cNvPicPr>
            <a:picLocks noChangeAspect="1"/>
          </p:cNvPicPr>
          <p:nvPr/>
        </p:nvPicPr>
        <p:blipFill>
          <a:blip r:embed="rId3"/>
          <a:stretch>
            <a:fillRect/>
          </a:stretch>
        </p:blipFill>
        <p:spPr>
          <a:xfrm>
            <a:off x="5229225" y="4383847"/>
            <a:ext cx="3914775" cy="2314575"/>
          </a:xfrm>
          <a:prstGeom prst="rect">
            <a:avLst/>
          </a:prstGeom>
        </p:spPr>
      </p:pic>
    </p:spTree>
    <p:extLst>
      <p:ext uri="{BB962C8B-B14F-4D97-AF65-F5344CB8AC3E}">
        <p14:creationId xmlns:p14="http://schemas.microsoft.com/office/powerpoint/2010/main" val="4063244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Examples (by </a:t>
            </a:r>
            <a:r>
              <a:rPr lang="en-AU" dirty="0" err="1" smtClean="0"/>
              <a:t>magicaVoxel</a:t>
            </a:r>
            <a:r>
              <a:rPr lang="en-AU" dirty="0"/>
              <a:t> tool </a:t>
            </a:r>
            <a:r>
              <a:rPr lang="en-AU" dirty="0">
                <a:hlinkClick r:id="rId2"/>
              </a:rPr>
              <a:t>https://ephtracy.github.io</a:t>
            </a:r>
            <a:r>
              <a:rPr lang="en-AU" dirty="0" smtClean="0">
                <a:hlinkClick r:id="rId2"/>
              </a:rPr>
              <a:t>/</a:t>
            </a:r>
            <a:r>
              <a:rPr lang="en-AU" dirty="0" smtClean="0"/>
              <a:t> )</a:t>
            </a:r>
            <a:endParaRPr lang="en-AU" dirty="0"/>
          </a:p>
        </p:txBody>
      </p:sp>
      <p:pic>
        <p:nvPicPr>
          <p:cNvPr id="46082" name="Picture 2" descr="https://lh6.googleusercontent.com/DyKeMCyW4Uj75Np0nfH_o57Bi_9Xov0AFvkY-0pQ4GyqaDX5f7A2GAxUFflxjlcqxujWtuR-QMiHZgNLvibsWOITnNusF43g_34292zVSPBG3aCbDO2XDe-r6gP8mPJJPhLx0U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662" y="1954414"/>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s://lh4.googleusercontent.com/5iLjKO2s0CY0NvCFeksilpOE0-6siqb9LX6FCN6uHmboAeIqtc9sbSh2J9Hv4IT37CJMYOPW_u4ZOryP1OdYEdawDaGUI6FhHItFHeBYVNlu5wyNb43u0yhBCQOn4SVOIEfMe6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307" y="1954414"/>
            <a:ext cx="4258884"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10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3045" y="2812112"/>
            <a:ext cx="7886700" cy="1325563"/>
          </a:xfrm>
        </p:spPr>
        <p:txBody>
          <a:bodyPr/>
          <a:lstStyle/>
          <a:p>
            <a:pPr algn="ctr"/>
            <a:r>
              <a:rPr lang="en-AU" dirty="0" smtClean="0"/>
              <a:t>thanks</a:t>
            </a:r>
            <a:endParaRPr lang="en-AU" dirty="0"/>
          </a:p>
        </p:txBody>
      </p:sp>
    </p:spTree>
    <p:extLst>
      <p:ext uri="{BB962C8B-B14F-4D97-AF65-F5344CB8AC3E}">
        <p14:creationId xmlns:p14="http://schemas.microsoft.com/office/powerpoint/2010/main" val="57235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Faces: Triangle, Quad, N-</a:t>
            </a:r>
            <a:r>
              <a:rPr lang="en-AU" dirty="0" err="1" smtClean="0"/>
              <a:t>Gon</a:t>
            </a:r>
            <a:endParaRPr lang="en-AU" dirty="0"/>
          </a:p>
        </p:txBody>
      </p:sp>
      <p:sp>
        <p:nvSpPr>
          <p:cNvPr id="3" name="Content Placeholder 2"/>
          <p:cNvSpPr>
            <a:spLocks noGrp="1"/>
          </p:cNvSpPr>
          <p:nvPr>
            <p:ph idx="1"/>
          </p:nvPr>
        </p:nvSpPr>
        <p:spPr>
          <a:xfrm>
            <a:off x="628650" y="1600893"/>
            <a:ext cx="7886700" cy="2643344"/>
          </a:xfrm>
        </p:spPr>
        <p:txBody>
          <a:bodyPr/>
          <a:lstStyle/>
          <a:p>
            <a:r>
              <a:rPr lang="en-AU" dirty="0"/>
              <a:t>A face can have a minimum of 3 vertices. This is then a </a:t>
            </a:r>
            <a:r>
              <a:rPr lang="en-AU" b="1" dirty="0"/>
              <a:t>triangle</a:t>
            </a:r>
            <a:r>
              <a:rPr lang="en-AU" dirty="0"/>
              <a:t>. If you have four vertices it is called a </a:t>
            </a:r>
            <a:r>
              <a:rPr lang="en-AU" b="1" dirty="0"/>
              <a:t>quad</a:t>
            </a:r>
            <a:r>
              <a:rPr lang="en-AU" dirty="0"/>
              <a:t>, and if you have more than four vertices, then it is simply a </a:t>
            </a:r>
            <a:r>
              <a:rPr lang="en-AU" b="1" dirty="0"/>
              <a:t>general polygon</a:t>
            </a:r>
            <a:r>
              <a:rPr lang="en-AU" dirty="0" smtClean="0"/>
              <a:t>.</a:t>
            </a:r>
          </a:p>
          <a:p>
            <a:r>
              <a:rPr lang="en-AU" dirty="0"/>
              <a:t>When you have 5 or more edges around a face, it’s referred to as an </a:t>
            </a:r>
            <a:r>
              <a:rPr lang="en-AU" b="1" dirty="0"/>
              <a:t>N-</a:t>
            </a:r>
            <a:r>
              <a:rPr lang="en-AU" b="1" dirty="0" err="1"/>
              <a:t>gon</a:t>
            </a:r>
            <a:r>
              <a:rPr lang="en-AU" dirty="0"/>
              <a:t>.</a:t>
            </a:r>
            <a:endParaRPr lang="en-AU" dirty="0"/>
          </a:p>
          <a:p>
            <a:endParaRPr lang="en-AU" dirty="0"/>
          </a:p>
        </p:txBody>
      </p:sp>
      <p:pic>
        <p:nvPicPr>
          <p:cNvPr id="4098" name="Picture 2" descr="https://lh3.googleusercontent.com/vLRVokdG-WrxGmNUipTG_IvHkHcl8R_qNeUPGo1g4Sx3JGE_nP0wGL_Iy4sKdiWn8QYhb0S0Zp7HO1pSjUD3flUVGpYO_UXhoKq6RkvLmcDYh9Lw6Hh-B7iBo9nj1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6" y="4244237"/>
            <a:ext cx="52768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71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Normals</a:t>
            </a:r>
            <a:endParaRPr lang="en-AU" dirty="0"/>
          </a:p>
        </p:txBody>
      </p:sp>
      <p:sp>
        <p:nvSpPr>
          <p:cNvPr id="3" name="Content Placeholder 2"/>
          <p:cNvSpPr>
            <a:spLocks noGrp="1"/>
          </p:cNvSpPr>
          <p:nvPr>
            <p:ph idx="1"/>
          </p:nvPr>
        </p:nvSpPr>
        <p:spPr/>
        <p:txBody>
          <a:bodyPr/>
          <a:lstStyle/>
          <a:p>
            <a:r>
              <a:rPr lang="en-AU" dirty="0"/>
              <a:t>There are two types of </a:t>
            </a:r>
            <a:r>
              <a:rPr lang="en-AU" dirty="0" smtClean="0"/>
              <a:t>normal:</a:t>
            </a:r>
          </a:p>
          <a:p>
            <a:pPr lvl="1"/>
            <a:r>
              <a:rPr lang="en-AU" dirty="0" smtClean="0"/>
              <a:t> </a:t>
            </a:r>
            <a:r>
              <a:rPr lang="en-AU" dirty="0"/>
              <a:t>Face </a:t>
            </a:r>
            <a:r>
              <a:rPr lang="en-AU" dirty="0" err="1"/>
              <a:t>normals</a:t>
            </a:r>
            <a:r>
              <a:rPr lang="en-AU" dirty="0"/>
              <a:t> </a:t>
            </a:r>
            <a:endParaRPr lang="en-AU" dirty="0" smtClean="0"/>
          </a:p>
          <a:p>
            <a:pPr lvl="1"/>
            <a:r>
              <a:rPr lang="en-AU" dirty="0" smtClean="0"/>
              <a:t> </a:t>
            </a:r>
            <a:r>
              <a:rPr lang="en-AU" dirty="0"/>
              <a:t>vertex </a:t>
            </a:r>
            <a:r>
              <a:rPr lang="en-AU" dirty="0" err="1"/>
              <a:t>normals</a:t>
            </a:r>
            <a:r>
              <a:rPr lang="en-AU" dirty="0"/>
              <a:t>.</a:t>
            </a:r>
            <a:endParaRPr lang="en-AU" dirty="0"/>
          </a:p>
          <a:p>
            <a:endParaRPr lang="en-AU" dirty="0"/>
          </a:p>
        </p:txBody>
      </p:sp>
    </p:spTree>
    <p:extLst>
      <p:ext uri="{BB962C8B-B14F-4D97-AF65-F5344CB8AC3E}">
        <p14:creationId xmlns:p14="http://schemas.microsoft.com/office/powerpoint/2010/main" val="186137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Face </a:t>
            </a:r>
            <a:r>
              <a:rPr lang="en-AU" dirty="0" err="1"/>
              <a:t>normals</a:t>
            </a:r>
            <a:r>
              <a:rPr lang="en-AU" b="1" dirty="0"/>
              <a:t/>
            </a:r>
            <a:br>
              <a:rPr lang="en-AU" b="1" dirty="0"/>
            </a:br>
            <a:endParaRPr lang="en-AU" dirty="0"/>
          </a:p>
        </p:txBody>
      </p:sp>
      <p:sp>
        <p:nvSpPr>
          <p:cNvPr id="3" name="Content Placeholder 2"/>
          <p:cNvSpPr>
            <a:spLocks noGrp="1"/>
          </p:cNvSpPr>
          <p:nvPr>
            <p:ph idx="1"/>
          </p:nvPr>
        </p:nvSpPr>
        <p:spPr>
          <a:xfrm>
            <a:off x="628650" y="1825625"/>
            <a:ext cx="7886700" cy="1935006"/>
          </a:xfrm>
        </p:spPr>
        <p:txBody>
          <a:bodyPr>
            <a:normAutofit lnSpcReduction="10000"/>
          </a:bodyPr>
          <a:lstStyle/>
          <a:p>
            <a:r>
              <a:rPr lang="en-AU" dirty="0"/>
              <a:t>A normal is just a </a:t>
            </a:r>
            <a:r>
              <a:rPr lang="en-AU" b="1" dirty="0"/>
              <a:t>hidden vector</a:t>
            </a:r>
            <a:r>
              <a:rPr lang="en-AU" dirty="0"/>
              <a:t>, basically a direction without a specified origin. </a:t>
            </a:r>
            <a:endParaRPr lang="en-AU" dirty="0"/>
          </a:p>
          <a:p>
            <a:pPr lvl="1" fontAlgn="base"/>
            <a:r>
              <a:rPr lang="en-AU" dirty="0"/>
              <a:t>If the vertex order is </a:t>
            </a:r>
            <a:r>
              <a:rPr lang="en-AU" b="1" dirty="0"/>
              <a:t>clockwise</a:t>
            </a:r>
            <a:r>
              <a:rPr lang="en-AU" dirty="0"/>
              <a:t>, the normal points </a:t>
            </a:r>
            <a:r>
              <a:rPr lang="en-AU" b="1" dirty="0"/>
              <a:t>upwards</a:t>
            </a:r>
            <a:r>
              <a:rPr lang="en-AU" dirty="0"/>
              <a:t>; </a:t>
            </a:r>
          </a:p>
          <a:p>
            <a:pPr lvl="1"/>
            <a:r>
              <a:rPr lang="en-AU" dirty="0"/>
              <a:t>if it is </a:t>
            </a:r>
            <a:r>
              <a:rPr lang="en-AU" b="1" dirty="0"/>
              <a:t>counter-clockwise</a:t>
            </a:r>
            <a:r>
              <a:rPr lang="en-AU" dirty="0"/>
              <a:t> it's pointing </a:t>
            </a:r>
            <a:r>
              <a:rPr lang="en-AU" b="1" dirty="0"/>
              <a:t>down</a:t>
            </a:r>
            <a:r>
              <a:rPr lang="en-AU" dirty="0"/>
              <a:t>. </a:t>
            </a:r>
            <a:endParaRPr lang="en-AU" dirty="0"/>
          </a:p>
        </p:txBody>
      </p:sp>
      <p:pic>
        <p:nvPicPr>
          <p:cNvPr id="5124" name="Picture 4" descr="https://lh4.googleusercontent.com/hQ6h3ElX6pCP8-PYKbbE9YOuZHMwt7AgWdb0J62UNEFarmZn0Q_AGuyRlfqz-y95Oo_j13H99IFAEhqdei7cDAfL135_2JEK7wtH146ITEi_dyClPkGtM0iw7F09b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452" y="3760631"/>
            <a:ext cx="52768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85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Vertex Normal</a:t>
            </a:r>
            <a:endParaRPr lang="en-AU" dirty="0"/>
          </a:p>
        </p:txBody>
      </p:sp>
      <p:sp>
        <p:nvSpPr>
          <p:cNvPr id="3" name="Content Placeholder 2"/>
          <p:cNvSpPr>
            <a:spLocks noGrp="1"/>
          </p:cNvSpPr>
          <p:nvPr>
            <p:ph idx="1"/>
          </p:nvPr>
        </p:nvSpPr>
        <p:spPr>
          <a:xfrm>
            <a:off x="525619" y="1555169"/>
            <a:ext cx="7886700" cy="2115310"/>
          </a:xfrm>
        </p:spPr>
        <p:txBody>
          <a:bodyPr>
            <a:normAutofit fontScale="77500" lnSpcReduction="20000"/>
          </a:bodyPr>
          <a:lstStyle/>
          <a:p>
            <a:r>
              <a:rPr lang="en-AU" dirty="0" smtClean="0"/>
              <a:t>Those 2 models consist </a:t>
            </a:r>
            <a:r>
              <a:rPr lang="en-AU" dirty="0"/>
              <a:t>of the same vertex positions, </a:t>
            </a:r>
            <a:endParaRPr lang="en-AU" dirty="0" smtClean="0"/>
          </a:p>
          <a:p>
            <a:r>
              <a:rPr lang="en-AU" dirty="0" smtClean="0"/>
              <a:t>yet </a:t>
            </a:r>
            <a:r>
              <a:rPr lang="en-AU" dirty="0"/>
              <a:t>look totally different when rendered. How is that possible?</a:t>
            </a:r>
            <a:endParaRPr lang="en-AU" dirty="0"/>
          </a:p>
          <a:p>
            <a:r>
              <a:rPr lang="en-AU" dirty="0" smtClean="0"/>
              <a:t>we </a:t>
            </a:r>
            <a:r>
              <a:rPr lang="en-AU" dirty="0"/>
              <a:t>can also give it a hint on how the surface is </a:t>
            </a:r>
            <a:r>
              <a:rPr lang="en-AU" dirty="0" smtClean="0"/>
              <a:t>sloping </a:t>
            </a:r>
            <a:r>
              <a:rPr lang="ar-EG" dirty="0" smtClean="0"/>
              <a:t>يميل</a:t>
            </a:r>
            <a:r>
              <a:rPr lang="en-AU" dirty="0" smtClean="0"/>
              <a:t>in </a:t>
            </a:r>
            <a:r>
              <a:rPr lang="en-AU" dirty="0"/>
              <a:t>that exact position. </a:t>
            </a:r>
            <a:endParaRPr lang="ar-EG" dirty="0" smtClean="0"/>
          </a:p>
          <a:p>
            <a:r>
              <a:rPr lang="en-AU" dirty="0" smtClean="0"/>
              <a:t>The </a:t>
            </a:r>
            <a:r>
              <a:rPr lang="en-AU" dirty="0"/>
              <a:t>hint is in the form of the normal of the surface at that specific point on the </a:t>
            </a:r>
            <a:r>
              <a:rPr lang="en-AU" dirty="0" smtClean="0"/>
              <a:t>model.</a:t>
            </a:r>
            <a:endParaRPr lang="en-AU" dirty="0"/>
          </a:p>
          <a:p>
            <a:endParaRPr lang="en-AU" dirty="0"/>
          </a:p>
        </p:txBody>
      </p:sp>
      <p:pic>
        <p:nvPicPr>
          <p:cNvPr id="6148" name="Picture 4" descr="Spheres with the same wireframe, that have flat and smooth shading applied"/>
          <p:cNvPicPr>
            <a:picLocks noChangeAspect="1" noChangeArrowheads="1"/>
          </p:cNvPicPr>
          <p:nvPr/>
        </p:nvPicPr>
        <p:blipFill rotWithShape="1">
          <a:blip r:embed="rId2">
            <a:extLst>
              <a:ext uri="{28A0092B-C50C-407E-A947-70E740481C1C}">
                <a14:useLocalDpi xmlns:a14="http://schemas.microsoft.com/office/drawing/2010/main" val="0"/>
              </a:ext>
            </a:extLst>
          </a:blip>
          <a:srcRect l="12543" r="12379"/>
          <a:stretch/>
        </p:blipFill>
        <p:spPr bwMode="auto">
          <a:xfrm>
            <a:off x="1751526" y="3670479"/>
            <a:ext cx="5902869" cy="292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2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2573</Words>
  <Application>Microsoft Office PowerPoint</Application>
  <PresentationFormat>On-screen Show (4:3)</PresentationFormat>
  <Paragraphs>219</Paragraphs>
  <Slides>56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Arial</vt:lpstr>
      <vt:lpstr>Calibri</vt:lpstr>
      <vt:lpstr>Calibri Light</vt:lpstr>
      <vt:lpstr>Gill Sans MT</vt:lpstr>
      <vt:lpstr>Times New Roman</vt:lpstr>
      <vt:lpstr>Wingdings 2</vt:lpstr>
      <vt:lpstr>Office Theme</vt:lpstr>
      <vt:lpstr>Dividend</vt:lpstr>
      <vt:lpstr>Mansoura University  Faculty of Computers and Information First Semester- 2020-2021 </vt:lpstr>
      <vt:lpstr>Chapter 10 Three Dimensional Basics</vt:lpstr>
      <vt:lpstr>Coordinate system</vt:lpstr>
      <vt:lpstr>Objects</vt:lpstr>
      <vt:lpstr> Mesh</vt:lpstr>
      <vt:lpstr>Faces: Triangle, Quad, N-Gon</vt:lpstr>
      <vt:lpstr>Normals</vt:lpstr>
      <vt:lpstr>Face normals </vt:lpstr>
      <vt:lpstr>Vertex Normal</vt:lpstr>
      <vt:lpstr>Vertex Normal-2</vt:lpstr>
      <vt:lpstr>Vertex Normal-3</vt:lpstr>
      <vt:lpstr>Smoothing normal-p1</vt:lpstr>
      <vt:lpstr>Smoothing normal-p2</vt:lpstr>
      <vt:lpstr>Indexed Face Sets </vt:lpstr>
      <vt:lpstr>Indexed Face Sets-p2 </vt:lpstr>
      <vt:lpstr>Back face</vt:lpstr>
      <vt:lpstr>3D file formats</vt:lpstr>
      <vt:lpstr>Rendering pipeline</vt:lpstr>
      <vt:lpstr>Terminology</vt:lpstr>
      <vt:lpstr>Vertex processing</vt:lpstr>
      <vt:lpstr>Vertex processing steps</vt:lpstr>
      <vt:lpstr>Vertex processing steps-continue</vt:lpstr>
      <vt:lpstr>Rasterization</vt:lpstr>
      <vt:lpstr>Textures </vt:lpstr>
      <vt:lpstr>Types of texture Maps-p1</vt:lpstr>
      <vt:lpstr>Types of texture Maps-p2</vt:lpstr>
      <vt:lpstr>Types of texture Maps-p3</vt:lpstr>
      <vt:lpstr>Types of texture Maps-p4</vt:lpstr>
      <vt:lpstr>Normal Maps VS. Bump Maps </vt:lpstr>
      <vt:lpstr>Texture Coordinates (UV mapping)</vt:lpstr>
      <vt:lpstr>UV-mapping</vt:lpstr>
      <vt:lpstr>UV-mapping--example</vt:lpstr>
      <vt:lpstr>Light</vt:lpstr>
      <vt:lpstr> light sources</vt:lpstr>
      <vt:lpstr> light sources</vt:lpstr>
      <vt:lpstr>light sources</vt:lpstr>
      <vt:lpstr>light sources</vt:lpstr>
      <vt:lpstr>Output merging </vt:lpstr>
      <vt:lpstr>Framebuffer</vt:lpstr>
      <vt:lpstr>Light and texture baking</vt:lpstr>
      <vt:lpstr> Three Dimensional Transformations   </vt:lpstr>
      <vt:lpstr>Example </vt:lpstr>
      <vt:lpstr>2-Scaling</vt:lpstr>
      <vt:lpstr>Scaling of the object relative to a fixed point</vt:lpstr>
      <vt:lpstr>3-Rotation</vt:lpstr>
      <vt:lpstr>Rotation about Arbitrary Axis </vt:lpstr>
      <vt:lpstr>Rotation Matrices</vt:lpstr>
      <vt:lpstr>3D Modelling Techniques</vt:lpstr>
      <vt:lpstr>1- Standard Primitives and Modifiers</vt:lpstr>
      <vt:lpstr>2-Polygon Modelling</vt:lpstr>
      <vt:lpstr>3-Boolean Operations</vt:lpstr>
      <vt:lpstr>Examples</vt:lpstr>
      <vt:lpstr>4- NURBS</vt:lpstr>
      <vt:lpstr>5-Voxel</vt:lpstr>
      <vt:lpstr>Examples (by magicaVoxel tool https://ephtracy.github.io/ )</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Mansoura University  Faculty of Computers and Information First Semester- 2020-2021</dc:title>
  <dc:creator>developer</dc:creator>
  <cp:lastModifiedBy>developer</cp:lastModifiedBy>
  <cp:revision>14</cp:revision>
  <dcterms:created xsi:type="dcterms:W3CDTF">2021-03-21T11:38:30Z</dcterms:created>
  <dcterms:modified xsi:type="dcterms:W3CDTF">2021-03-21T13:49:00Z</dcterms:modified>
</cp:coreProperties>
</file>