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5" r:id="rId6"/>
    <p:sldId id="27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E49B-E977-4DE9-9B36-2D653542FE8F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72D32-4EBA-49FB-A68E-90F8A2BE2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9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2D32-4EBA-49FB-A68E-90F8A2BE20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3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5A5-0589-411C-89B7-317D3587B046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B897-FEA6-42E1-A358-15ED15D9AEA8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637F-A0B6-4186-A2DF-2373CAEF97F5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E7C-B13A-48D9-AB57-FFDF0A6CE021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1DA-B176-4A3A-B2A3-5ECD58EC34BE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D58-A2D8-4A00-B34B-91742E0C7D5E}" type="datetime1">
              <a:rPr lang="ru-RU" smtClean="0"/>
              <a:t>02.05.2017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18D6-7743-4358-948F-AD2EA0A35504}" type="datetime1">
              <a:rPr lang="ru-RU" smtClean="0"/>
              <a:t>02.05.2017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673B-E594-4690-A13F-9215332EB903}" type="datetime1">
              <a:rPr lang="ru-RU" smtClean="0"/>
              <a:t>02.05.2017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C6F5-1806-43A4-B745-E2F7A068304F}" type="datetime1">
              <a:rPr lang="ru-RU" smtClean="0"/>
              <a:t>02.05.2017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F9C-6C32-43A3-80B9-5B4D7E17B29C}" type="datetime1">
              <a:rPr lang="ru-RU" smtClean="0"/>
              <a:t>02.05.2017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248B-6B55-4FD5-9330-61A7CF6A511F}" type="datetime1">
              <a:rPr lang="ru-RU" smtClean="0"/>
              <a:t>02.05.2017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546561-F35A-4DBB-96D0-2F00D9E316CC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Профессиональный стандарт </a:t>
            </a:r>
            <a:r>
              <a:rPr lang="ru-RU" sz="2400" dirty="0"/>
              <a:t>« Инженер-проектировщик фотошаблонов для производства </a:t>
            </a:r>
            <a:r>
              <a:rPr lang="ru-RU" sz="2400" dirty="0" err="1"/>
              <a:t>наносистем</a:t>
            </a:r>
            <a:r>
              <a:rPr lang="ru-RU" sz="2400" dirty="0"/>
              <a:t> (включая </a:t>
            </a:r>
            <a:r>
              <a:rPr lang="ru-RU" sz="2400" dirty="0" err="1"/>
              <a:t>наносенсорику</a:t>
            </a:r>
            <a:r>
              <a:rPr lang="ru-RU" sz="2400" dirty="0"/>
              <a:t> и интегральные схемы)»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Средства оценки квалификации</a:t>
            </a:r>
            <a:endParaRPr lang="ru-RU" sz="200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819400" y="6597352"/>
            <a:ext cx="4056856" cy="189194"/>
          </a:xfrm>
        </p:spPr>
        <p:txBody>
          <a:bodyPr/>
          <a:lstStyle/>
          <a:p>
            <a:r>
              <a:rPr lang="ru-RU" dirty="0" err="1" smtClean="0"/>
              <a:t>А.Панкратов</a:t>
            </a:r>
            <a:r>
              <a:rPr lang="ru-RU" dirty="0" smtClean="0"/>
              <a:t>                                                   ЦОК АО НИИМЭ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 Профессиональный стандарт — характеристика квалификации, необходимой работнику для осуществления определенного вида профессиональной деятельности. Необходимость разработки и введения профессиональных стандартов определена Указом Президента РФ № 597 от 7 мая 2012 г. «О мероприятиях по реализации государственной социальной политики»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Профессиональный стандарт является новой формой определения квалификации работника по сравнению с единым тарифно-квалификационным справочником работ и профессий рабочих и единым квалификационным справочником должностей руководителей, специалистов и служащих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Профессиональные стандарты применяются:</a:t>
            </a:r>
          </a:p>
          <a:p>
            <a:pPr>
              <a:buFont typeface="Arial" pitchFamily="34" charset="0"/>
              <a:buChar char="•"/>
            </a:pP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работодателями при формировании кадровой политики и в управлении персоналом, при организации обучения и аттестации работников, разработке должностных инструкций, тарификации работ, присвоении тарифных разрядов работникам и установлении систем оплаты труда с учётом особенностей организации производства, труда и управления;</a:t>
            </a:r>
          </a:p>
          <a:p>
            <a:pPr>
              <a:buFont typeface="Arial" pitchFamily="34" charset="0"/>
              <a:buChar char="•"/>
            </a:pP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образовательными организациями профессионального образования при разработке профессиональных образовательных программ;</a:t>
            </a:r>
          </a:p>
          <a:p>
            <a:pPr>
              <a:buFont typeface="Arial" pitchFamily="34" charset="0"/>
              <a:buChar char="•"/>
            </a:pP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при разработке в установленном порядке федеральных государственных  образовательных стандартов профессионального  образования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Профессиональный стандарт №182 «Инженер-проектировщик 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фотошаблонов для производства </a:t>
            </a:r>
            <a:r>
              <a:rPr lang="ru-RU" sz="1200" b="1" dirty="0" err="1">
                <a:latin typeface="Arial" pitchFamily="34" charset="0"/>
                <a:cs typeface="Arial" pitchFamily="34" charset="0"/>
              </a:rPr>
              <a:t>наносистем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 (включая </a:t>
            </a:r>
            <a:r>
              <a:rPr lang="ru-RU" sz="1200" b="1" dirty="0" err="1">
                <a:latin typeface="Arial" pitchFamily="34" charset="0"/>
                <a:cs typeface="Arial" pitchFamily="34" charset="0"/>
              </a:rPr>
              <a:t>наносенсорику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 и интегральные схемы)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»(утв. приказом Министерства труда и социальной защиты РФ от 10 июля 2014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г. 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N 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455н) предназначен для повышения квалификации специалистов в области проектирования 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и сопровождение фотошаблонов, включая подготовку управляющей информации для изготовления фотошаблонов с информационной защитой проектных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решений. 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123728" y="6093296"/>
            <a:ext cx="3786691" cy="365125"/>
          </a:xfrm>
        </p:spPr>
        <p:txBody>
          <a:bodyPr/>
          <a:lstStyle/>
          <a:p>
            <a:r>
              <a:rPr lang="ru-RU" dirty="0"/>
              <a:t>А. </a:t>
            </a:r>
            <a:r>
              <a:rPr lang="ru-RU" dirty="0" err="1" smtClean="0"/>
              <a:t>Пакратов</a:t>
            </a:r>
            <a:r>
              <a:rPr lang="ru-RU" dirty="0" smtClean="0"/>
              <a:t>                                                   ЦОК АО НИИМЭ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44466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ПРОФЕССИОНАЛЬНЫЙ СТАНДАРТ № 182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Основные положения :</a:t>
            </a:r>
          </a:p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Независимая оценка квалификации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работников, претендующих на осуществление определенного вида деятельности, - процедура подтверждения соответствия квалификации соискателя положениям профессионального стандарта или квалификационным требованиям, установленным федеральными законами или иными нормативными правовыми актами Российской Федерации, проведенная центром оценки квалификаций (ЦОК).</a:t>
            </a:r>
          </a:p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Оценочные средства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для проведения независимой оценки квалификации – комплекс критериев оценки, используемые ЦОК при  проведении профессионального экзамена</a:t>
            </a:r>
          </a:p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Процедура оценки квалификации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на соответствие профессиональным стандартам в области  микро- и </a:t>
            </a:r>
            <a:r>
              <a:rPr lang="ru-RU" sz="1200" b="1" dirty="0" err="1" smtClean="0">
                <a:latin typeface="Arial" pitchFamily="34" charset="0"/>
                <a:cs typeface="Arial" pitchFamily="34" charset="0"/>
              </a:rPr>
              <a:t>наноэлектроники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 проводится в 3 этапа: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Предварительный, на котором осуществляются процедуры приема и регистрации заявления на проведение профессионального экзамена с комплектом необходимых документов, рассмотрение заявления и принятие решения о допуске соискателя к экзамену и согласования с ним индивидуального графика оценки квалификации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Оценочный этап  включает профессиональный экзамен, обработку его результатов и оформление отчетных документов.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Заключительный этап на котором происходит оформление и выдача соискателю свидетельства о квалификации.(или заключения о прохождении испытания в случае отрицательного результата. Также на этом этапе рассматриваются апелляции соискателей в случае отказа от выдачи свидетельства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1691680" y="6093296"/>
            <a:ext cx="3786691" cy="365125"/>
          </a:xfrm>
        </p:spPr>
        <p:txBody>
          <a:bodyPr/>
          <a:lstStyle/>
          <a:p>
            <a:r>
              <a:rPr lang="ru-RU" dirty="0" err="1" smtClean="0"/>
              <a:t>А.Панкратов</a:t>
            </a:r>
            <a:r>
              <a:rPr lang="ru-RU" dirty="0" smtClean="0"/>
              <a:t>                                                   ЦОК АО НИИМЭ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ОЦЕНКА КВАЛИФИКАЦИИ СПЕЦИАЛИСТОВ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267744" y="6492875"/>
            <a:ext cx="3786691" cy="365125"/>
          </a:xfrm>
        </p:spPr>
        <p:txBody>
          <a:bodyPr/>
          <a:lstStyle/>
          <a:p>
            <a:r>
              <a:rPr lang="ru-RU" dirty="0" err="1" smtClean="0"/>
              <a:t>А.Панкратов</a:t>
            </a:r>
            <a:r>
              <a:rPr lang="ru-RU" dirty="0" smtClean="0"/>
              <a:t>                                                   ЦОК АО НИИМЭ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35516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ТРУДОВЫЕ ФУНКЦИИ</a:t>
            </a:r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76197"/>
              </p:ext>
            </p:extLst>
          </p:nvPr>
        </p:nvGraphicFramePr>
        <p:xfrm>
          <a:off x="867569" y="2924944"/>
          <a:ext cx="7448847" cy="2756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7442"/>
                <a:gridCol w="3501405"/>
              </a:tblGrid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Обобщенная трудовая функция (ОТФ): код и наименование по ПС</a:t>
                      </a:r>
                      <a:endParaRPr lang="ru-RU" sz="9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 (-ы) и наименование ТФ по ПС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01955">
                <a:tc rowSpan="5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Проектирование фотошаблонов субмикронного и </a:t>
                      </a:r>
                      <a:r>
                        <a:rPr lang="ru-RU" sz="9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нанометрового</a:t>
                      </a:r>
                      <a:r>
                        <a:rPr lang="ru-RU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уровней технологии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/01.6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Проведение верификации первичных данных для проектирования фотошаблонов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А/03.6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Настройка математических моделей литографического процесса для проведения коррекции оптических эффектов близости</a:t>
                      </a: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/04.6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Проведение оптимизации параметров топологии в соответствии с техническим заданием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/05.6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виртуального прототипа фотошаблона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485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А/06.6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Проведение подготовки управляющей информации для оборудования участка изготовления фотошаблонов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24744"/>
            <a:ext cx="7166992" cy="115212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Оценка проводится по эталонам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Каждая ПК представлена в двух вариантах задания и соответственно имеет двойной комплект эталонов</a:t>
            </a:r>
          </a:p>
          <a:p>
            <a:r>
              <a:rPr lang="ru-RU" sz="1200" b="1" dirty="0">
                <a:latin typeface="Arial" pitchFamily="34" charset="0"/>
                <a:cs typeface="Arial" pitchFamily="34" charset="0"/>
              </a:rPr>
              <a:t>Представленный  состав оценочного средства и алгоритм его применения прошел надлежащую апробацию.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Во 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избежание разночтений в терминологии и неоднозначных толкований принимаемых по критериям оценок, испытуемому рекомендуется пройти предварительный курс подготовки к процедуре аттестации.</a:t>
            </a:r>
          </a:p>
          <a:p>
            <a:endParaRPr lang="ru-R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483768" y="6381328"/>
            <a:ext cx="3786691" cy="365125"/>
          </a:xfrm>
        </p:spPr>
        <p:txBody>
          <a:bodyPr/>
          <a:lstStyle/>
          <a:p>
            <a:r>
              <a:rPr lang="ru-RU" dirty="0" err="1" smtClean="0"/>
              <a:t>А.Панкратов</a:t>
            </a:r>
            <a:r>
              <a:rPr lang="ru-RU" dirty="0" smtClean="0"/>
              <a:t>                                                   ЦОК АО НИИМЭ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466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КОМПЛЕКТ ОЦЕНОЧНЫХ СРЕДСТВ</a:t>
            </a:r>
          </a:p>
        </p:txBody>
      </p:sp>
      <p:graphicFrame>
        <p:nvGraphicFramePr>
          <p:cNvPr id="7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850400"/>
              </p:ext>
            </p:extLst>
          </p:nvPr>
        </p:nvGraphicFramePr>
        <p:xfrm>
          <a:off x="1509922" y="2348880"/>
          <a:ext cx="6124156" cy="3937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7641"/>
                <a:gridCol w="2227641"/>
                <a:gridCol w="1668874"/>
              </a:tblGrid>
              <a:tr h="522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Профессиональная квалификация (ПК)  </a:t>
                      </a:r>
                      <a:endParaRPr lang="ru-RU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Формулировка этапов ПК</a:t>
                      </a:r>
                      <a:endParaRPr lang="ru-RU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Количество показателей оценки (один показатель – один балл)</a:t>
                      </a:r>
                      <a:endParaRPr lang="ru-RU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/>
                </a:tc>
              </a:tr>
              <a:tr h="9455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«Инженер- проектировщик фотошаблонов субмикронного и </a:t>
                      </a:r>
                      <a:r>
                        <a:rPr lang="ru-RU" sz="900" dirty="0" err="1">
                          <a:effectLst/>
                        </a:rPr>
                        <a:t>наноразмерного</a:t>
                      </a:r>
                      <a:r>
                        <a:rPr lang="ru-RU" sz="900" dirty="0">
                          <a:effectLst/>
                        </a:rPr>
                        <a:t> уровней»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ПК1 (A/01.6 ;  А/04.6   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Проводить машинную верификацию исходных GDS для проектирования фотошаблонов</a:t>
                      </a:r>
                      <a:endParaRPr lang="ru-RU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6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(6 баллов - сертифицирован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0-5 баллов – не сертифицирован)</a:t>
                      </a:r>
                      <a:endParaRPr lang="ru-RU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/>
                </a:tc>
              </a:tr>
              <a:tr h="11501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ПК2  (А/03.6)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Управлять совокупностью параметров настройки математической модели литографического процесса для проведения коррекции оптических эффектов близости.</a:t>
                      </a:r>
                      <a:endParaRPr lang="ru-RU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8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(8 баллов - сертифицирован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0-7 баллов – не сертифицирован)</a:t>
                      </a:r>
                      <a:endParaRPr lang="ru-RU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/>
                </a:tc>
              </a:tr>
              <a:tr h="131971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ПК3(А/05.6 ;    А/06.6)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Готовить управляющую информацию для оборудования участка изготовления фотошаблонов на основе разработанного и верифицированного проекта фотошаблона.</a:t>
                      </a:r>
                      <a:endParaRPr lang="ru-RU" sz="9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3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(3 баллов - сертифицирован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0-2 баллов – не сертифицирован)</a:t>
                      </a:r>
                      <a:endParaRPr lang="ru-RU" sz="9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2551" marR="52551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 smtClean="0"/>
              <a:t>                               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763688" y="6165304"/>
            <a:ext cx="3786691" cy="365125"/>
          </a:xfrm>
        </p:spPr>
        <p:txBody>
          <a:bodyPr/>
          <a:lstStyle/>
          <a:p>
            <a:r>
              <a:rPr lang="ru-RU" dirty="0" err="1" smtClean="0"/>
              <a:t>А.Панкратов</a:t>
            </a:r>
            <a:r>
              <a:rPr lang="ru-RU" dirty="0" smtClean="0"/>
              <a:t>                                                   ЦОК АО НИИМЭ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72656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1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ИНСТРУМЕНТАРИЙ ОЦЕНОЧНЫХ СРЕДСТВ</a:t>
            </a:r>
            <a:endParaRPr lang="ru-RU" sz="16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rcRect l="9460" t="16453" r="14850" b="17094"/>
          <a:stretch>
            <a:fillRect/>
          </a:stretch>
        </p:blipFill>
        <p:spPr bwMode="auto">
          <a:xfrm>
            <a:off x="755576" y="908720"/>
            <a:ext cx="3024336" cy="1656184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139952" y="980728"/>
            <a:ext cx="3384376" cy="2448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ОЦЕНКА ИСПЫТУЕМЫХ  БУДЕТ ПРОВОДИТЬСЯ  В АО НИИМЭ.</a:t>
            </a:r>
          </a:p>
          <a:p>
            <a:pPr algn="ctr"/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434915"/>
              </p:ext>
            </p:extLst>
          </p:nvPr>
        </p:nvGraphicFramePr>
        <p:xfrm>
          <a:off x="755576" y="2697480"/>
          <a:ext cx="6733927" cy="3402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1786"/>
                <a:gridCol w="4872141"/>
              </a:tblGrid>
              <a:tr h="2416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 Помещение: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Особых требований нет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416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Оборудование: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Персональный компьютер 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250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Инструменты: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OS LINUX, OS Windows, Microsoft Office, </a:t>
                      </a:r>
                      <a:r>
                        <a:rPr lang="en-US" sz="1200" kern="50" dirty="0" err="1">
                          <a:effectLst/>
                        </a:rPr>
                        <a:t>Libre</a:t>
                      </a:r>
                      <a:r>
                        <a:rPr lang="en-US" sz="1200" kern="50" dirty="0">
                          <a:effectLst/>
                        </a:rPr>
                        <a:t> Office, Acrobat Reader, </a:t>
                      </a:r>
                      <a:r>
                        <a:rPr lang="ru-RU" sz="1200" kern="50" dirty="0">
                          <a:effectLst/>
                        </a:rPr>
                        <a:t>текстовый редактор</a:t>
                      </a:r>
                      <a:r>
                        <a:rPr lang="en-US" sz="1200" kern="50" dirty="0">
                          <a:effectLst/>
                        </a:rPr>
                        <a:t>, </a:t>
                      </a:r>
                      <a:r>
                        <a:rPr lang="ru-RU" sz="1200" kern="50" dirty="0">
                          <a:effectLst/>
                        </a:rPr>
                        <a:t>ПО и лицензии для</a:t>
                      </a:r>
                      <a:r>
                        <a:rPr lang="en-US" sz="1200" kern="50" dirty="0">
                          <a:effectLst/>
                        </a:rPr>
                        <a:t> Mentor Graphics </a:t>
                      </a:r>
                      <a:r>
                        <a:rPr lang="en-US" sz="1200" kern="50" dirty="0" err="1">
                          <a:effectLst/>
                        </a:rPr>
                        <a:t>Calibre</a:t>
                      </a:r>
                      <a:r>
                        <a:rPr lang="en-US" sz="1200" kern="50" dirty="0">
                          <a:effectLst/>
                        </a:rPr>
                        <a:t> Workbench 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833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Расходные </a:t>
                      </a:r>
                      <a:br>
                        <a:rPr lang="ru-RU" sz="1200" kern="50" dirty="0">
                          <a:effectLst/>
                        </a:rPr>
                      </a:br>
                      <a:r>
                        <a:rPr lang="ru-RU" sz="1200" kern="50" dirty="0">
                          <a:effectLst/>
                        </a:rPr>
                        <a:t>материалы: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effectLst/>
                        </a:rPr>
                        <a:t>Бумага, карандаш, ручка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083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Доступ к дополнительным инструкциям и справочным материалам:</a:t>
                      </a:r>
                      <a:endParaRPr lang="ru-RU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Справочные материалы по использованию языков </a:t>
                      </a:r>
                      <a:r>
                        <a:rPr lang="en-US" sz="1200" kern="50" dirty="0">
                          <a:effectLst/>
                        </a:rPr>
                        <a:t>TCL</a:t>
                      </a:r>
                      <a:r>
                        <a:rPr lang="ru-RU" sz="1200" kern="50" dirty="0">
                          <a:effectLst/>
                        </a:rPr>
                        <a:t>, </a:t>
                      </a:r>
                      <a:r>
                        <a:rPr lang="en-US" sz="1200" kern="50" dirty="0">
                          <a:effectLst/>
                        </a:rPr>
                        <a:t>SVRF</a:t>
                      </a:r>
                      <a:r>
                        <a:rPr lang="ru-RU" sz="1200" kern="50" dirty="0">
                          <a:effectLst/>
                        </a:rPr>
                        <a:t>, </a:t>
                      </a:r>
                      <a:r>
                        <a:rPr lang="en-US" sz="1200" kern="50" dirty="0">
                          <a:effectLst/>
                        </a:rPr>
                        <a:t>TCSHELL</a:t>
                      </a:r>
                      <a:r>
                        <a:rPr lang="ru-RU" sz="1200" kern="50" dirty="0">
                          <a:effectLst/>
                        </a:rPr>
                        <a:t>.</a:t>
                      </a:r>
                      <a:endParaRPr lang="ru-RU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Справочные материалы по использованию САПР </a:t>
                      </a:r>
                      <a:r>
                        <a:rPr lang="en-US" sz="1200" kern="50" dirty="0">
                          <a:effectLst/>
                        </a:rPr>
                        <a:t>Mentor Graphics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416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Норма времени: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2</a:t>
                      </a:r>
                      <a:r>
                        <a:rPr lang="ru-RU" sz="1200" kern="50" dirty="0">
                          <a:effectLst/>
                        </a:rPr>
                        <a:t> часа 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</TotalTime>
  <Words>566</Words>
  <Application>Microsoft Office PowerPoint</Application>
  <PresentationFormat>Экран (4:3)</PresentationFormat>
  <Paragraphs>90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Волна</vt:lpstr>
      <vt:lpstr>Профессиональный стандарт « Инженер-проектировщик фотошаблонов для производства наносистем (включая наносенсорику и интегральные схемы)»</vt:lpstr>
      <vt:lpstr>ПРОФЕССИОНАЛЬНЫЙ СТАНДАРТ № 182</vt:lpstr>
      <vt:lpstr>ОЦЕНКА КВАЛИФИКАЦИИ СПЕЦИАЛИСТОВ</vt:lpstr>
      <vt:lpstr>ТРУДОВЫЕ ФУНКЦИИ</vt:lpstr>
      <vt:lpstr>КОМПЛЕКТ ОЦЕНОЧНЫХ СРЕДСТВ</vt:lpstr>
      <vt:lpstr>ИНСТРУМЕНТАРИЙ ОЦЕНОЧНЫХ СРЕДСТВ</vt:lpstr>
    </vt:vector>
  </TitlesOfParts>
  <Company>21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Профессиональный стандарт «Специалист по проектированию и обслуживанию чистых производственных помещений для микро и нано</dc:title>
  <dc:creator>almarkin</dc:creator>
  <cp:lastModifiedBy>Новожилова Галина Игоревна</cp:lastModifiedBy>
  <cp:revision>57</cp:revision>
  <dcterms:created xsi:type="dcterms:W3CDTF">2017-04-28T05:35:31Z</dcterms:created>
  <dcterms:modified xsi:type="dcterms:W3CDTF">2017-05-02T14:43:49Z</dcterms:modified>
</cp:coreProperties>
</file>