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5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2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62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6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1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7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7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613A-C582-40D6-A357-9B7613F1DE46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B41E-C26C-42E4-A8CC-AC19C30B0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Демо-версия экзамена по ПС № 26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Инженер-технолог в области производства наногетероструктурных СВЧ монолитных интегральных схем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Пример 1. Задание на проведение моделирования</a:t>
            </a:r>
            <a:br>
              <a:rPr lang="ru-RU" sz="2800" dirty="0" smtClean="0"/>
            </a:br>
            <a:r>
              <a:rPr lang="ru-RU" sz="2800" dirty="0" smtClean="0"/>
              <a:t>наногетероструктуры и активного элемента СВЧ МИС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Определить параметры конструкции транзистора:</a:t>
            </a:r>
          </a:p>
          <a:p>
            <a:pPr marL="0" indent="0">
              <a:buNone/>
            </a:pPr>
            <a:r>
              <a:rPr lang="ru-RU" sz="2400" dirty="0" smtClean="0"/>
              <a:t>n–AlxGa1-xAs – толщина,</a:t>
            </a:r>
          </a:p>
          <a:p>
            <a:pPr marL="0" indent="0">
              <a:buNone/>
            </a:pPr>
            <a:r>
              <a:rPr lang="ru-RU" sz="2400" dirty="0" smtClean="0"/>
              <a:t>i–InyGa1-yAs – толщина, легирование, состав.</a:t>
            </a:r>
          </a:p>
          <a:p>
            <a:pPr marL="0" indent="0">
              <a:buNone/>
            </a:pPr>
            <a:r>
              <a:rPr lang="ru-RU" sz="2400" dirty="0" smtClean="0"/>
              <a:t>А – размер заглубления затвора.</a:t>
            </a:r>
          </a:p>
          <a:p>
            <a:pPr marL="0" indent="0">
              <a:buNone/>
            </a:pPr>
            <a:r>
              <a:rPr lang="ru-RU" sz="2400" dirty="0" smtClean="0"/>
              <a:t>В – расстояние исток-затвор.</a:t>
            </a:r>
          </a:p>
          <a:p>
            <a:pPr marL="0" indent="0">
              <a:buNone/>
            </a:pPr>
            <a:r>
              <a:rPr lang="ru-RU" sz="2400" dirty="0" smtClean="0"/>
              <a:t>Расстояние затвор – край канавки заглубления затвора, удовлетворяющие требованиям к диапазону значений электрических параметров транзистора: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Параметр С – расстояние затвор – край канавки заглубления затвора считать равным 50нм.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86690"/>
            <a:ext cx="5112568" cy="110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48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ct val="20000"/>
              </a:spcBef>
            </a:pPr>
            <a:r>
              <a:rPr lang="ru-RU" sz="1800" dirty="0">
                <a:solidFill>
                  <a:prstClr val="black"/>
                </a:solidFill>
              </a:rPr>
              <a:t>Пример </a:t>
            </a:r>
            <a:r>
              <a:rPr lang="ru-RU" sz="1800" dirty="0" smtClean="0">
                <a:solidFill>
                  <a:prstClr val="black"/>
                </a:solidFill>
              </a:rPr>
              <a:t>2. </a:t>
            </a:r>
            <a:r>
              <a:rPr lang="ru-RU" sz="1800" dirty="0" smtClean="0"/>
              <a:t>Определите по </a:t>
            </a:r>
            <a:r>
              <a:rPr lang="ru-RU" sz="1800" dirty="0" smtClean="0">
                <a:solidFill>
                  <a:prstClr val="black"/>
                </a:solidFill>
                <a:ea typeface="+mn-ea"/>
                <a:cs typeface="+mn-cs"/>
              </a:rPr>
              <a:t>р</a:t>
            </a:r>
            <a:r>
              <a:rPr lang="ru-RU" sz="1800" dirty="0" smtClean="0">
                <a:solidFill>
                  <a:prstClr val="black"/>
                </a:solidFill>
                <a:ea typeface="+mn-ea"/>
                <a:cs typeface="+mn-cs"/>
              </a:rPr>
              <a:t>езультатам </a:t>
            </a:r>
            <a:r>
              <a:rPr lang="ru-RU" sz="1800" dirty="0">
                <a:solidFill>
                  <a:prstClr val="black"/>
                </a:solidFill>
                <a:ea typeface="+mn-ea"/>
                <a:cs typeface="+mn-cs"/>
              </a:rPr>
              <a:t>тестов, проведенных для проверки готовности установки электронно-лучевой литографии к проведению процессов экспонирования наногетероструктур GaAs </a:t>
            </a:r>
            <a:r>
              <a:rPr lang="ru-RU" sz="1800" dirty="0" smtClean="0">
                <a:solidFill>
                  <a:prstClr val="black"/>
                </a:solidFill>
                <a:ea typeface="+mn-ea"/>
                <a:cs typeface="+mn-cs"/>
              </a:rPr>
              <a:t>рHEMT, какие</a:t>
            </a:r>
            <a:r>
              <a:rPr lang="ru-RU" sz="1800" dirty="0" smtClean="0"/>
              <a:t> </a:t>
            </a:r>
            <a:r>
              <a:rPr lang="ru-RU" sz="1800" dirty="0"/>
              <a:t>отклонения от заданных </a:t>
            </a:r>
            <a:r>
              <a:rPr lang="ru-RU" sz="1800" dirty="0" smtClean="0"/>
              <a:t>параметров имеются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 smtClean="0"/>
              <a:t>На </a:t>
            </a:r>
            <a:r>
              <a:rPr lang="ru-RU" sz="1900" dirty="0" smtClean="0"/>
              <a:t>каждом из тестов были сформированы омические контакты, проведено травление межприборной изоляции и нанесен слой нитрида кремния толщиной 0,15мкм. Данные для каждого из тестов были получены в разное время и в разных состояниях установки. Для проведения тестирования использовались различные конструкции гетероструктур </a:t>
            </a:r>
            <a:r>
              <a:rPr lang="ru-RU" sz="1900" dirty="0" smtClean="0"/>
              <a:t>GaAsрНЕМТ.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				</a:t>
            </a:r>
            <a:endParaRPr lang="ru-RU" sz="1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0968"/>
            <a:ext cx="3384376" cy="20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9"/>
            <a:ext cx="3384376" cy="206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01208"/>
            <a:ext cx="1121603" cy="100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01208"/>
            <a:ext cx="2088232" cy="10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29" y="5219848"/>
            <a:ext cx="2329050" cy="122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600" dirty="0" smtClean="0"/>
              <a:t>Пример 3. 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Перечислите методы тестирования для контроля заданных параметров СВЧ МИС. </a:t>
            </a:r>
            <a:r>
              <a:rPr lang="ru-RU" sz="1600" dirty="0" smtClean="0"/>
              <a:t>Разработайте </a:t>
            </a:r>
            <a:r>
              <a:rPr lang="ru-RU" sz="1600" dirty="0"/>
              <a:t>конструкцию тестов, позволяющую охарактеризовать </a:t>
            </a:r>
            <a:r>
              <a:rPr lang="ru-RU" sz="1600" dirty="0" smtClean="0"/>
              <a:t>приведенные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параметры СВЧ </a:t>
            </a:r>
            <a:r>
              <a:rPr lang="ru-RU" sz="1600" dirty="0" smtClean="0"/>
              <a:t>МИС с </a:t>
            </a:r>
            <a:r>
              <a:rPr lang="ru-RU" sz="1600" dirty="0"/>
              <a:t>помощью выбранных методик тестирования</a:t>
            </a:r>
            <a:r>
              <a:rPr lang="ru-RU" sz="1600" dirty="0" smtClean="0"/>
              <a:t>. Определите </a:t>
            </a:r>
            <a:r>
              <a:rPr lang="ru-RU" sz="1600" dirty="0"/>
              <a:t>оборудование для проведения измерений по данным методикам. Составьте схему измерительного стенда. </a:t>
            </a:r>
            <a:r>
              <a:rPr lang="ru-RU" sz="1600" dirty="0" smtClean="0"/>
              <a:t>    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Перечень параметров СВЧ МИС, для которых требуется разработать методики контроля при производстве наногетероструктурных МИС СВЧ 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1) </a:t>
            </a:r>
            <a:r>
              <a:rPr lang="ru-RU" dirty="0"/>
              <a:t>Переходное сопротивление слоев затвор – металл 1 </a:t>
            </a:r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ru-RU" dirty="0"/>
              <a:t>Удельное слоевое сопротивление металла 3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08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Пример 4.  </a:t>
            </a:r>
            <a:r>
              <a:rPr lang="ru-RU" sz="2000" dirty="0"/>
              <a:t>Определите технологические процессы, в реализации которых зафиксированы отклонения, требующие проведения корректирующих действий. </a:t>
            </a:r>
            <a:endParaRPr lang="ru-RU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896544" cy="203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24" y="1412776"/>
            <a:ext cx="443687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6" y="3284984"/>
            <a:ext cx="4420594" cy="18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90" y="3336056"/>
            <a:ext cx="4392489" cy="174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4" y="5134372"/>
            <a:ext cx="4039995" cy="172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5130566"/>
            <a:ext cx="3816425" cy="172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86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dirty="0" smtClean="0"/>
              <a:t>Пример 5.  </a:t>
            </a:r>
            <a:r>
              <a:rPr lang="ru-RU" sz="1800" dirty="0"/>
              <a:t>Разработайте методики тестирования качества эпитаксиальных слоев гетероструктурных МИС СВЧ. </a:t>
            </a:r>
            <a:r>
              <a:rPr lang="ru-RU" sz="1800" dirty="0" smtClean="0"/>
              <a:t>Выберите </a:t>
            </a:r>
            <a:r>
              <a:rPr lang="ru-RU" sz="1800" dirty="0"/>
              <a:t>оборудование для проведения измерений по данным методикам. Разработайте схему измерительного стенда и конструкцию эпитаксиальных структур для тестов. 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Техническое задание на оценку качества эпитаксиальных слоев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гетероструктурных МИС СВЧ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подготовки к эпитаксиальному росту гетероструктур для СВЧ МИС на основе </a:t>
            </a:r>
            <a:r>
              <a:rPr lang="ru-RU" dirty="0" smtClean="0"/>
              <a:t>HEMT необходимо </a:t>
            </a:r>
            <a:r>
              <a:rPr lang="ru-RU" dirty="0"/>
              <a:t>провести проверку качества входящих в гетероструктуру слоев: </a:t>
            </a:r>
          </a:p>
          <a:p>
            <a:pPr marL="0" indent="0">
              <a:buNone/>
            </a:pPr>
            <a:r>
              <a:rPr lang="en-US" dirty="0"/>
              <a:t>ii-InGaAs (</a:t>
            </a:r>
            <a:r>
              <a:rPr lang="ru-RU" dirty="0"/>
              <a:t>канал транзистора); </a:t>
            </a:r>
          </a:p>
          <a:p>
            <a:pPr marL="0" indent="0">
              <a:buNone/>
            </a:pPr>
            <a:r>
              <a:rPr lang="en-US" dirty="0"/>
              <a:t>n+GaAs (</a:t>
            </a:r>
            <a:r>
              <a:rPr lang="ru-RU" dirty="0"/>
              <a:t>контактный слой).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79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Необходимые инструменты для прохождения экзаменов</a:t>
            </a:r>
            <a:br>
              <a:rPr lang="ru-RU" sz="3600" dirty="0" smtClean="0"/>
            </a:br>
            <a:r>
              <a:rPr lang="ru-RU" sz="3600" dirty="0" smtClean="0"/>
              <a:t> 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112568"/>
          </a:xfrm>
        </p:spPr>
        <p:txBody>
          <a:bodyPr>
            <a:normAutofit fontScale="25000" lnSpcReduction="20000"/>
          </a:bodyPr>
          <a:lstStyle/>
          <a:p>
            <a:r>
              <a:rPr lang="ru-RU" sz="11200" dirty="0" smtClean="0"/>
              <a:t>Оборудование – особых требований нет.</a:t>
            </a:r>
          </a:p>
          <a:p>
            <a:r>
              <a:rPr lang="ru-RU" sz="11200" dirty="0" smtClean="0"/>
              <a:t>ПО:  Программная среда Synopsys TCAD, версия не ниже G-2012.06, оснащенная настроенными моделями для расчета GaN и GaAsHEMT, GaAs диодов, моделями процесса электронно-лучевой литографии для HEMT,  моделями процесса проекционной литографии для HEMT, а также оснащенная настроенными моделями технологических процессов производства GaAs и GaN МИС СВЧ  	 	 </a:t>
            </a:r>
          </a:p>
          <a:p>
            <a:r>
              <a:rPr lang="ru-RU" sz="11200" dirty="0" smtClean="0"/>
              <a:t>Пакет </a:t>
            </a:r>
            <a:r>
              <a:rPr lang="en-US" sz="11200" dirty="0" smtClean="0"/>
              <a:t>MSOffi</a:t>
            </a:r>
            <a:r>
              <a:rPr lang="ru-RU" sz="11200" dirty="0" smtClean="0"/>
              <a:t>с</a:t>
            </a:r>
            <a:r>
              <a:rPr lang="en-US" sz="11200" smtClean="0"/>
              <a:t>e</a:t>
            </a:r>
            <a:endParaRPr lang="ru-RU" sz="11200" dirty="0" smtClean="0"/>
          </a:p>
          <a:p>
            <a:r>
              <a:rPr lang="en-US" sz="11200" dirty="0" smtClean="0"/>
              <a:t> Autocad 	</a:t>
            </a:r>
          </a:p>
          <a:p>
            <a:endParaRPr lang="ru-RU" sz="11200" dirty="0" smtClean="0"/>
          </a:p>
          <a:p>
            <a:pPr marL="0" indent="0">
              <a:buNone/>
            </a:pPr>
            <a:r>
              <a:rPr lang="en-US" sz="11200" dirty="0" smtClean="0"/>
              <a:t> 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366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357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Демо-версия экзамена по ПС № 26 </vt:lpstr>
      <vt:lpstr>Пример 1. Задание на проведение моделирования наногетероструктуры и активного элемента СВЧ МИС</vt:lpstr>
      <vt:lpstr>Пример 2. Определите по результатам тестов, проведенных для проверки готовности установки электронно-лучевой литографии к проведению процессов экспонирования наногетероструктур GaAs рHEMT, какие отклонения от заданных параметров имеются</vt:lpstr>
      <vt:lpstr>Пример 3.  Перечислите методы тестирования для контроля заданных параметров СВЧ МИС. Разработайте конструкцию тестов, позволяющую охарактеризовать приведенные  параметры СВЧ МИС с помощью выбранных методик тестирования. Определите оборудование для проведения измерений по данным методикам. Составьте схему измерительного стенда.     </vt:lpstr>
      <vt:lpstr>Пример 4.  Определите технологические процессы, в реализации которых зафиксированы отклонения, требующие проведения корректирующих действий. </vt:lpstr>
      <vt:lpstr>Пример 5.  Разработайте методики тестирования качества эпитаксиальных слоев гетероструктурных МИС СВЧ. Выберите оборудование для проведения измерений по данным методикам. Разработайте схему измерительного стенда и конструкцию эпитаксиальных структур для тестов. </vt:lpstr>
      <vt:lpstr> Необходимые инструменты для прохождения экзаменов 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Демо-версия экзамена по ПС № 26 </dc:title>
  <dc:creator>Кирюшина Ирина Васильевна</dc:creator>
  <cp:lastModifiedBy>Кирюшина Ирина Васильевна</cp:lastModifiedBy>
  <cp:revision>25</cp:revision>
  <dcterms:created xsi:type="dcterms:W3CDTF">2017-05-10T13:33:08Z</dcterms:created>
  <dcterms:modified xsi:type="dcterms:W3CDTF">2017-05-11T08:56:51Z</dcterms:modified>
</cp:coreProperties>
</file>