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E49B-E977-4DE9-9B36-2D653542FE8F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2D32-4EBA-49FB-A68E-90F8A2BE2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9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1AFC5A5-0589-411C-89B7-317D3587B046}" type="datetime1">
              <a:rPr lang="ru-RU" smtClean="0"/>
              <a:t>02.05.2017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4B897-FEA6-42E1-A358-15ED15D9AEA8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A87637F-A0B6-4186-A2DF-2373CAEF97F5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60E7C-B13A-48D9-AB57-FFDF0A6CE021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41131DA-B176-4A3A-B2A3-5ECD58EC34BE}" type="datetime1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81D58-A2D8-4A00-B34B-91742E0C7D5E}" type="datetime1">
              <a:rPr lang="ru-RU" smtClean="0"/>
              <a:t>02.05.2017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018D6-7743-4358-948F-AD2EA0A35504}" type="datetime1">
              <a:rPr lang="ru-RU" smtClean="0"/>
              <a:t>02.05.2017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9673B-E594-4690-A13F-9215332EB903}" type="datetime1">
              <a:rPr lang="ru-RU" smtClean="0"/>
              <a:t>02.05.2017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FDC6F5-1806-43A4-B745-E2F7A068304F}" type="datetime1">
              <a:rPr lang="ru-RU" smtClean="0"/>
              <a:t>02.05.2017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B6F9C-6C32-43A3-80B9-5B4D7E17B29C}" type="datetime1">
              <a:rPr lang="ru-RU" smtClean="0"/>
              <a:t>02.05.2017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8248B-6B55-4FD5-9330-61A7CF6A511F}" type="datetime1">
              <a:rPr lang="ru-RU" smtClean="0"/>
              <a:t>02.05.2017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546561-F35A-4DBB-96D0-2F00D9E316CC}" type="datetime1">
              <a:rPr lang="ru-RU" smtClean="0"/>
              <a:t>02.05.2017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FDF18B-E4C0-4831-9DCD-21ACB67DCD2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Профессиональный стандарт «Специалист по проектированию и обслуживанию чистых производственных помещений для микро и </a:t>
            </a:r>
            <a:r>
              <a:rPr lang="ru-RU" sz="2400" dirty="0" err="1" smtClean="0"/>
              <a:t>наноэлектронных</a:t>
            </a:r>
            <a:r>
              <a:rPr lang="ru-RU" sz="2400" dirty="0" smtClean="0"/>
              <a:t> производств</a:t>
            </a:r>
            <a:endParaRPr lang="ru-RU" sz="2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Средства оценки квалификации</a:t>
            </a:r>
            <a:endParaRPr lang="ru-RU" sz="20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819400" y="6597352"/>
            <a:ext cx="4056856" cy="189194"/>
          </a:xfrm>
        </p:spPr>
        <p:txBody>
          <a:bodyPr/>
          <a:lstStyle/>
          <a:p>
            <a:r>
              <a:rPr lang="ru-RU" dirty="0" smtClean="0"/>
              <a:t>А.Маркин                                                   ЦОК АО НИИМЭ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</a:t>
            </a:r>
            <a:r>
              <a:rPr lang="en-US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endParaRPr lang="ru-RU" sz="16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Актуализированное содержание трудовой функции  по  приведенной  профессиональной квалификации</a:t>
            </a: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Состав оценочного средства. Алгоритм применения</a:t>
            </a:r>
          </a:p>
          <a:p>
            <a:pPr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Представленный  состав оценочного средства и алгоритм его применения прошел надлежащую апробацию. В представленном оценочном средстве допускаются варианты возможных решения, во избежание разночтений в терминологии и неоднозначных толкований принимаемых по критериям оценок, испытуемому рекомендуется пройти предварительный курс подготовки к процедуре аттестации.</a:t>
            </a:r>
          </a:p>
          <a:p>
            <a:pPr algn="just"/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705678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</a:t>
            </a:r>
            <a:r>
              <a:rPr lang="en-US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endParaRPr lang="ru-RU" sz="16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just"/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030169" cy="547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</a:t>
            </a:r>
            <a:r>
              <a:rPr lang="en-US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endParaRPr lang="ru-RU" sz="16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just"/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908720"/>
            <a:ext cx="6984776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 smtClean="0"/>
              <a:t>                               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72656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БАЗОВЫЕ ЧИСТЫЕ ПРОИЗВОДСТВЕННЫЕ ПОМЕЩЕНИЯ </a:t>
            </a:r>
          </a:p>
        </p:txBody>
      </p:sp>
      <p:pic>
        <p:nvPicPr>
          <p:cNvPr id="7" name="Содержимое 7"/>
          <p:cNvPicPr>
            <a:picLocks/>
          </p:cNvPicPr>
          <p:nvPr/>
        </p:nvPicPr>
        <p:blipFill>
          <a:blip r:embed="rId2" cstate="print"/>
          <a:srcRect l="9460" t="15598" r="12766" b="18162"/>
          <a:stretch>
            <a:fillRect/>
          </a:stretch>
        </p:blipFill>
        <p:spPr bwMode="auto">
          <a:xfrm>
            <a:off x="611560" y="3501008"/>
            <a:ext cx="3096344" cy="280831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 l="9460" t="16453" r="14850" b="17094"/>
          <a:stretch>
            <a:fillRect/>
          </a:stretch>
        </p:blipFill>
        <p:spPr bwMode="auto">
          <a:xfrm>
            <a:off x="611560" y="908720"/>
            <a:ext cx="3096344" cy="244827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139952" y="980728"/>
            <a:ext cx="3384376" cy="5328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ПРАКТИЧЕСКАЯ 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ЧАСТЬ ИСПЫТАНИЙ БУДЕТ ПРОХОДИТЬ НЕПОСРЕДСТВЕННО В ДЕЙСТВУЮЩИХ ЧИСТЫХ ПРОИЗВОДСТВЕННЫХ ПОМЕЩЕНИЯХ КЛАССОВ 5ИСО, 6ИСО И 7ИСО ПО ГОСТ Р ИСО 14644-1.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ИНСТРУМЕНТАРИЙ ОЦЕНОЧНЫХ СРЕДСТВ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endParaRPr lang="ru-RU" sz="1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14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9" name="Рисунок 8" descr="Ручной счетчик частиц Handheld 3016 IAQ с возможностью измерения массовой концентрации частиц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437112"/>
            <a:ext cx="115212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Переносной счетчик частиц Solair 1100L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437112"/>
            <a:ext cx="115212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 cstate="print"/>
          <a:srcRect l="18119" t="16239" r="43400" b="19658"/>
          <a:stretch>
            <a:fillRect/>
          </a:stretch>
        </p:blipFill>
        <p:spPr bwMode="auto">
          <a:xfrm>
            <a:off x="827584" y="4437112"/>
            <a:ext cx="10081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1560" y="58772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Термоанемометр              Переносной счетчик частиц                 Ручной счетчик частиц</a:t>
            </a:r>
          </a:p>
          <a:p>
            <a:r>
              <a:rPr lang="ru-RU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  ТЕСТО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435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Solair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1100LD                                       Handheld 3016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908721"/>
            <a:ext cx="691276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44466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ПРОФЕССИОНАЛЬНЫЙ СТАНДАРТ № 538</a:t>
            </a:r>
            <a:endParaRPr lang="ru-RU" sz="16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 Профессиональный стандарт — характеристика квалификации, необходимой работнику для осуществления определенного вида профессиональной деятельности. Необходимость разработки и введения профессиональных стандартов определена Указом Президента РФ № 597 от 7 мая 2012 г. «О мероприятиях по реализации государственной социальной политики»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Профессиональный стандарт является новой формой определения квалификации работника по сравнению с единым тарифно-квалификационным справочником работ и профессий рабочих и единым квалификационным справочником должностей руководителей, специалистов и служащих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Профессиональные стандарты применяются:</a:t>
            </a:r>
          </a:p>
          <a:p>
            <a:pPr>
              <a:buFont typeface="Arial" pitchFamily="34" charset="0"/>
              <a:buChar char="•"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работодателями при формировании кадровой политики и в управлении персоналом, при организации обучения и аттестации работников, разработке должностных инструкций, тарификации работ, присвоении тарифных разрядов работникам и установлении систем оплаты труда с учётом особенностей организации производства, труда и управления;</a:t>
            </a:r>
          </a:p>
          <a:p>
            <a:pPr>
              <a:buFont typeface="Arial" pitchFamily="34" charset="0"/>
              <a:buChar char="•"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образовательными организациями профессионального образования при разработке профессиональных образовательных программ;</a:t>
            </a:r>
          </a:p>
          <a:p>
            <a:pPr>
              <a:buFont typeface="Arial" pitchFamily="34" charset="0"/>
              <a:buChar char="•"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при разработке в установленном порядке федеральных государственных  образовательных стандартов профессионального  образования</a:t>
            </a:r>
          </a:p>
          <a:p>
            <a:pPr>
              <a:buNone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Профессиональный стандарт №538 «Специалист по проектированию и обслуживанию  чистых производственных помещений для микро- и </a:t>
            </a:r>
            <a:r>
              <a:rPr lang="ru-RU" sz="1200" b="1" dirty="0" err="1" smtClean="0">
                <a:latin typeface="Arial" pitchFamily="34" charset="0"/>
                <a:cs typeface="Arial" pitchFamily="34" charset="0"/>
              </a:rPr>
              <a:t>наноэлектронных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 производств»(утв. приказом Министерства труда и социальной защиты РФ от 7 сентября 2015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г.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N 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599н) предназначен для повышения квалификации специалистов в области создания и обслуживания чистых производственных помещений и повышения тем самым качества эксплуатации таких помещений в микро- и </a:t>
            </a:r>
            <a:r>
              <a:rPr lang="ru-RU" sz="1200" b="1" dirty="0" err="1" smtClean="0">
                <a:latin typeface="Arial" pitchFamily="34" charset="0"/>
                <a:cs typeface="Arial" pitchFamily="34" charset="0"/>
              </a:rPr>
              <a:t>наноэлектронной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 промышленности, обеспечивающих надлежащее функционирование инсталлированных в них современных прецизионных технологий.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ОЦЕНКА КВАЛИФИКАЦИИ СПЕЦИАЛИСТОВ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Основные положения :</a:t>
            </a:r>
          </a:p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Независимая оценка квалификации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работников, претендующих на осуществление определенного вида деятельности, - процедура подтверждения соответствия квалификации соискателя положениям профессионального стандарта или квалификационным требованиям, установленным федеральными законами или иными нормативными правовыми актами Российской Федерации, проведенная центром оценки квалификаций (ЦОК).</a:t>
            </a:r>
          </a:p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Оценочные средства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для проведения независимой оценки квалификации – комплекс критериев оценки, используемые ЦОК при  проведении профессионального экзамена</a:t>
            </a:r>
          </a:p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Процедура оценки квалификации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на соответствие профессиональным стандартам в области  микро- и </a:t>
            </a:r>
            <a:r>
              <a:rPr lang="ru-RU" sz="1200" b="1" dirty="0" err="1" smtClean="0">
                <a:latin typeface="Arial" pitchFamily="34" charset="0"/>
                <a:cs typeface="Arial" pitchFamily="34" charset="0"/>
              </a:rPr>
              <a:t>наноэлектроники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 проводится в 3 этапа: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Предварительный, на котором осуществляются процедуры приема и регистрации заявления на проведение профессионального экзамена с комплектом необходимых документов, рассмотрение заявления и принятие решения о допуске соискателя к экзамену и согласования с ним индивидуального графика оценки квалификации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Оценочный этап  включает профессиональный экзамен, обработку его результатов и оформление отчетных документов.</a:t>
            </a:r>
          </a:p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Заключительный этап на котором происходит оформление и выдача соискателю свидетельства о квалификации.(или заключения о прохождении испытания в случае отрицательного результата. Также на этом этапе рассматриваются апелляции соискателей в случае отказа от выдачи свидетельства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35516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ОБОБЩЕННЫЕ ТРУДОВЫЕ ФУНКЦИИ  (ОТФ)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35516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endParaRPr lang="ru-RU" sz="1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2008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Актуализированное содержание трудовой функции  по  приведенной  профессиональной квалификации</a:t>
            </a:r>
          </a:p>
          <a:p>
            <a:pPr algn="ctr">
              <a:buNone/>
            </a:pPr>
            <a:endParaRPr lang="ru-RU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1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Оценочные средства. Алгоритм</a:t>
            </a:r>
            <a:endParaRPr lang="ru-R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1"/>
            <a:ext cx="705678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44" y="3140968"/>
            <a:ext cx="7036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Состав оценочного средства</a:t>
            </a:r>
            <a:endParaRPr lang="ru-R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698477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300648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1200" b="1" dirty="0" smtClean="0">
                <a:latin typeface="Arial" pitchFamily="34" charset="0"/>
                <a:cs typeface="Arial" pitchFamily="34" charset="0"/>
              </a:rPr>
              <a:t>Актуализированное содержание трудовой функции  по  приведенной  профессиональной квалификации</a:t>
            </a: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Состав оценочного средства. Алгоритм применения</a:t>
            </a:r>
          </a:p>
          <a:p>
            <a:endParaRPr lang="ru-RU" sz="1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12879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7056784" cy="285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7239000" cy="576304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8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128792" cy="552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1600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КОМПЛЕКТ ОЦЕНОЧНЫХ СРЕДСТВ ПО ОТФ 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7239000" cy="576304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Представленный  состав оценочного средства и алгоритм его применения прошел надлежащую апробацию. В представленном оценочном средстве допускаются варианты возможных решения, во избежание разночтений в терминологии и неоднозначных толкований принимаемых по критериям оценок, испытуемому рекомендуется пройти предварительный курс подготовки к процедуре аттестации.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А.Маркин                                                   ЦОК АО НИИМЭ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18B-E4C0-4831-9DCD-21ACB67DCD2D}" type="slidenum">
              <a:rPr lang="ru-RU" smtClean="0"/>
              <a:t>9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056784" cy="259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499</Words>
  <Application>Microsoft Office PowerPoint</Application>
  <PresentationFormat>Экран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Изящная</vt:lpstr>
      <vt:lpstr>Профессиональный стандарт «Специалист по проектированию и обслуживанию чистых производственных помещений для микро и наноэлектронных производств</vt:lpstr>
      <vt:lpstr>ПРОФЕССИОНАЛЬНЫЙ СТАНДАРТ № 538</vt:lpstr>
      <vt:lpstr>ОЦЕНКА КВАЛИФИКАЦИИ СПЕЦИАЛИСТОВ</vt:lpstr>
      <vt:lpstr>ОБОБЩЕННЫЕ ТРУДОВЫЕ ФУНКЦИИ  (ОТФ)</vt:lpstr>
      <vt:lpstr>КОМПЛЕКТ ОЦЕНОЧНЫХ СРЕДСТВ ПО ОТФ А</vt:lpstr>
      <vt:lpstr>КОМПЛЕКТ ОЦЕНОЧНЫХ СРЕДСТВ ПО ОТФ А</vt:lpstr>
      <vt:lpstr>КОМПЛЕКТ ОЦЕНОЧНЫХ СРЕДСТВ ПО ОТФ С</vt:lpstr>
      <vt:lpstr>КОМПЛЕКТ ОЦЕНОЧНЫХ СРЕДСТВ ПО ОТФ С</vt:lpstr>
      <vt:lpstr>КОМПЛЕКТ ОЦЕНОЧНЫХ СРЕДСТВ ПО ОТФ С</vt:lpstr>
      <vt:lpstr>КОМПЛЕКТ ОЦЕНОЧНЫХ СРЕДСТВ ПО ОТФ D</vt:lpstr>
      <vt:lpstr>КОМПЛЕКТ ОЦЕНОЧНЫХ СРЕДСТВ ПО ОТФ D</vt:lpstr>
      <vt:lpstr>КОМПЛЕКТ ОЦЕНОЧНЫХ СРЕДСТВ ПО ОТФ D</vt:lpstr>
      <vt:lpstr>БАЗОВЫЕ ЧИСТЫЕ ПРОИЗВОДСТВЕННЫЕ ПОМЕЩЕНИЯ </vt:lpstr>
      <vt:lpstr>ИНСТРУМЕНТАРИЙ ОЦЕНОЧНЫХ СРЕДСТВ</vt:lpstr>
    </vt:vector>
  </TitlesOfParts>
  <Company>21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Профессиональный стандарт «Специалист по проектированию и обслуживанию чистых производственных помещений для микро и нано</dc:title>
  <dc:creator>almarkin</dc:creator>
  <cp:lastModifiedBy>Новожилова Галина Игоревна</cp:lastModifiedBy>
  <cp:revision>44</cp:revision>
  <dcterms:created xsi:type="dcterms:W3CDTF">2017-04-28T05:35:31Z</dcterms:created>
  <dcterms:modified xsi:type="dcterms:W3CDTF">2017-05-02T13:26:13Z</dcterms:modified>
</cp:coreProperties>
</file>