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9" r:id="rId18"/>
    <p:sldId id="278" r:id="rId19"/>
    <p:sldId id="283" r:id="rId20"/>
    <p:sldId id="276" r:id="rId21"/>
    <p:sldId id="275" r:id="rId22"/>
    <p:sldId id="284" r:id="rId23"/>
    <p:sldId id="273" r:id="rId24"/>
    <p:sldId id="271" r:id="rId25"/>
    <p:sldId id="285" r:id="rId26"/>
    <p:sldId id="286" r:id="rId27"/>
    <p:sldId id="287" r:id="rId28"/>
    <p:sldId id="288" r:id="rId29"/>
    <p:sldId id="28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B179-33F1-4F00-B9D0-352F51B4E286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2F07D-DCF5-4DCF-AE17-FD65C5776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3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system public key</a:t>
            </a:r>
            <a:r>
              <a:rPr lang="zh-CN" altLang="en-US" dirty="0" smtClean="0"/>
              <a:t>理论上来说全网只需要一个即可，然而这样交互的结果是所有的</a:t>
            </a:r>
            <a:r>
              <a:rPr lang="en-US" altLang="zh-CN" dirty="0" smtClean="0"/>
              <a:t>attribute authority</a:t>
            </a:r>
            <a:r>
              <a:rPr lang="zh-CN" altLang="en-US" dirty="0" smtClean="0"/>
              <a:t>都可以计算出这样的一个系统参数，但是最后我们应用的是取自于哪个</a:t>
            </a:r>
            <a:r>
              <a:rPr lang="en-US" altLang="zh-CN" dirty="0" smtClean="0"/>
              <a:t>authority</a:t>
            </a:r>
            <a:r>
              <a:rPr lang="zh-CN" altLang="en-US" dirty="0" smtClean="0"/>
              <a:t>的呢？反正最后是要作为系统参数公开的？那么这样的交互还有意义吗？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F07D-DCF5-4DCF-AE17-FD65C5776F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6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GID is the specific user</a:t>
            </a:r>
            <a:r>
              <a:rPr lang="en-US" altLang="zh-CN" baseline="0" dirty="0" smtClean="0"/>
              <a:t> identity.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F07D-DCF5-4DCF-AE17-FD65C5776F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8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F07D-DCF5-4DCF-AE17-FD65C5776F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9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7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3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9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2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1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4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user accountability/traitor tracing in attribute based encryption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Zhao </a:t>
            </a:r>
            <a:r>
              <a:rPr lang="en-US" altLang="zh-CN" b="1" dirty="0" err="1" smtClean="0"/>
              <a:t>Qianqian</a:t>
            </a:r>
            <a:endParaRPr lang="en-US" altLang="zh-CN" b="1" dirty="0" smtClean="0"/>
          </a:p>
          <a:p>
            <a:r>
              <a:rPr lang="en-US" altLang="zh-CN" b="1" dirty="0" smtClean="0"/>
              <a:t>2014-1-17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0721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Setup: each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chooses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ℤ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𝑝</m:t>
                        </m:r>
                      </m:sub>
                      <m:sup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 computes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 kern="100">
                                        <a:effectLst/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p>
                        </m:sSubSup>
                        <m:r>
                          <m:rPr>
                            <m:nor/>
                          </m:rPr>
                          <a:rPr lang="zh-CN" altLang="en-US" sz="1100" kern="100">
                            <a:cs typeface="Times New Roman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, then also computes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p>
                        </m:sSubSup>
                        <m:r>
                          <m:rPr>
                            <m:nor/>
                          </m:rPr>
                          <a:rPr lang="zh-CN" altLang="en-US"/>
                          <m:t> 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p>
                        </m:sSubSup>
                        <m:r>
                          <m:rPr>
                            <m:nor/>
                          </m:rPr>
                          <a:rPr lang="zh-CN" altLang="en-US"/>
                          <m:t> </m:t>
                        </m:r>
                      </m:e>
                    </m:d>
                  </m:oMath>
                </a14:m>
                <a:r>
                  <a:rPr lang="en-US" altLang="zh-CN" dirty="0" smtClean="0"/>
                  <a:t>, and publishes them as the public key component for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 the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-</a:t>
                </a:r>
                <a:r>
                  <a:rPr lang="en-US" altLang="zh-CN" dirty="0" err="1">
                    <a:solidFill>
                      <a:prstClr val="black"/>
                    </a:solidFill>
                  </a:rPr>
                  <a:t>th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attribute.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01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Setup: the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randomly chooses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ℤ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𝑝</m:t>
                        </m:r>
                      </m:sub>
                      <m:sup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computes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i="1">
                                    <a:effectLst/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cs typeface="Times New Roman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cs typeface="Times New Roman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/>
                                    <a:cs typeface="Times New Roman"/>
                                  </a:rPr>
                                  <m:t>+1,</m:t>
                                </m:r>
                                <m:r>
                                  <a:rPr lang="en-US" altLang="zh-CN" i="1">
                                    <a:latin typeface="Cambria Math"/>
                                    <a:cs typeface="Times New Roman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  <a:cs typeface="Times New Roman"/>
                                  </a:rPr>
                                  <m:t>𝑏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. It also chooses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𝑁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+1,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b="0" i="0" kern="100" smtClean="0">
                            <a:latin typeface="Cambria Math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𝑁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+1,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 sz="1100" kern="100">
                            <a:cs typeface="Times New Roman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ℤ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𝑝</m:t>
                        </m:r>
                      </m:sub>
                      <m:sup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publishes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𝑁</m:t>
                            </m:r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+1,</m:t>
                            </m:r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𝑁</m:t>
                            </m:r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+1,</m:t>
                            </m:r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i="1" kern="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𝑁</m:t>
                                </m:r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/>
                                  </a:rPr>
                                  <m:t>+1,</m:t>
                                </m:r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𝑗</m:t>
                                </m:r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𝑏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US" altLang="zh-CN" sz="1100" kern="100" dirty="0" smtClean="0">
                    <a:cs typeface="Times New Roman"/>
                  </a:rPr>
                  <a:t> 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𝑁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+1,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𝑁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+1,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𝑁</m:t>
                                </m:r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+1,</m:t>
                                </m:r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𝑗</m:t>
                                </m:r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𝑏</m:t>
                                </m:r>
                              </m:sub>
                            </m:sSub>
                          </m:sup>
                        </m:sSubSup>
                        <m:r>
                          <m:rPr>
                            <m:nor/>
                          </m:rPr>
                          <a:rPr lang="zh-CN" altLang="en-US" sz="1100" kern="100">
                            <a:cs typeface="Times New Roman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kern="100" dirty="0" smtClean="0">
                    <a:cs typeface="Times New Roman"/>
                  </a:rPr>
                  <a:t> as the public key of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𝐴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𝑁</m:t>
                        </m:r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kern="100" dirty="0" smtClean="0">
                    <a:cs typeface="Times New Roman"/>
                  </a:rPr>
                  <a:t>.</a:t>
                </a:r>
                <a:endParaRPr lang="zh-CN" altLang="zh-CN" kern="100" dirty="0">
                  <a:cs typeface="Times New Roman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852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5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Setup: each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≪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≪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shares a secret pseudorandom function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𝑃𝑅𝐹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  <m:sSup>
                          <m:sSupPr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 kern="100" smtClean="0">
                        <a:latin typeface="Cambria Math"/>
                        <a:ea typeface="Cambria Math"/>
                        <a:cs typeface="Times New Roman"/>
                      </a:rPr>
                      <m:t>∈</m:t>
                    </m:r>
                  </m:oMath>
                </a14:m>
                <a:r>
                  <a:rPr lang="zh-CN" altLang="zh-CN" kern="100" dirty="0">
                    <a:solidFill>
                      <a:prstClr val="black"/>
                    </a:solidFill>
                    <a:ea typeface="Cambria Math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ℤ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𝑝</m:t>
                        </m:r>
                      </m:sub>
                      <m:sup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∗</m:t>
                        </m:r>
                      </m:sup>
                    </m:sSubSup>
                    <m:r>
                      <a:rPr lang="en-US" altLang="zh-CN" b="0" i="0" kern="100" smtClean="0">
                        <a:solidFill>
                          <a:prstClr val="black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kern="100" dirty="0" smtClean="0">
                    <a:cs typeface="Times New Roman"/>
                  </a:rPr>
                  <a:t>with each other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kern="100" dirty="0" smtClean="0">
                    <a:cs typeface="Times New Roman"/>
                  </a:rPr>
                  <a:t>. It also chooses a PRF seed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𝑘</m:t>
                        </m:r>
                      </m:sub>
                    </m:sSub>
                    <m:r>
                      <a:rPr lang="en-US" altLang="zh-CN" i="1" kern="100" smtClean="0">
                        <a:latin typeface="Cambria Math"/>
                        <a:ea typeface="Cambria Math"/>
                        <a:cs typeface="Times New Roman"/>
                      </a:rPr>
                      <m:t>∈</m:t>
                    </m:r>
                  </m:oMath>
                </a14:m>
                <a:r>
                  <a:rPr lang="zh-CN" altLang="zh-CN" kern="100" dirty="0">
                    <a:solidFill>
                      <a:prstClr val="black"/>
                    </a:solidFill>
                    <a:ea typeface="Cambria Math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ℤ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𝑝</m:t>
                        </m:r>
                      </m:sub>
                      <m:sup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∗</m:t>
                        </m:r>
                      </m:sup>
                    </m:sSubSup>
                    <m:r>
                      <a:rPr lang="en-US" altLang="zh-CN" kern="100">
                        <a:solidFill>
                          <a:prstClr val="black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kern="100" dirty="0" smtClean="0">
                    <a:cs typeface="Times New Roman"/>
                  </a:rPr>
                  <a:t>and computes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</m:sub>
                      <m:sup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bSup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altLang="zh-CN" b="0" i="0" kern="100" smtClean="0">
                        <a:latin typeface="Cambria Math"/>
                        <a:cs typeface="Times New Roman"/>
                      </a:rPr>
                      <m:t>,</m:t>
                    </m:r>
                  </m:oMath>
                </a14:m>
                <a:r>
                  <a:rPr lang="en-US" altLang="zh-CN" sz="1100" kern="100" dirty="0" smtClean="0">
                    <a:cs typeface="Times New Roman"/>
                  </a:rPr>
                  <a:t> </a:t>
                </a:r>
                <a:r>
                  <a:rPr lang="en-US" altLang="zh-CN" kern="100" dirty="0" smtClean="0">
                    <a:cs typeface="Times New Roman"/>
                  </a:rPr>
                  <a:t>which is sent to all other authorities. It </a:t>
                </a:r>
                <a:r>
                  <a:rPr lang="en-US" altLang="zh-CN" kern="100" dirty="0" smtClean="0">
                    <a:cs typeface="Times New Roman"/>
                  </a:rPr>
                  <a:t>then defines a pseudorandom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𝑃𝑅𝐹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kern="100" smtClean="0"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b="0" i="1" kern="100" smtClean="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kern="100" smtClean="0">
                                <a:latin typeface="Cambria Math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𝐺𝐼𝐷</m:t>
                        </m:r>
                      </m:e>
                    </m:d>
                    <m:r>
                      <a:rPr lang="en-US" altLang="zh-CN" i="1" kern="100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CN" i="1" kern="100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kern="10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kern="10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b="0" i="1" kern="10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,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+</m:t>
                            </m:r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kern="100" dirty="0" smtClean="0">
                    <a:cs typeface="Times New Roman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𝑋</m:t>
                    </m:r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𝐻</m:t>
                    </m:r>
                    <m:d>
                      <m:dPr>
                        <m:ctrlP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𝐺𝐼𝐷</m:t>
                        </m:r>
                      </m:e>
                    </m:d>
                  </m:oMath>
                </a14:m>
                <a:r>
                  <a:rPr lang="en-US" altLang="zh-CN" kern="100" dirty="0" smtClean="0"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𝐻</m:t>
                    </m:r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: </m:t>
                    </m:r>
                    <m:sSup>
                      <m:sSupPr>
                        <m:ctrlP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kern="100" smtClean="0">
                                <a:latin typeface="Cambria Math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CN" b="0" i="1" kern="100" smtClean="0">
                                <a:latin typeface="Cambria Math"/>
                                <a:cs typeface="Times New Roman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zh-CN" altLang="en-US" b="0" i="1" kern="100" smtClean="0">
                            <a:latin typeface="Cambria Math"/>
                            <a:cs typeface="Times New Roman"/>
                          </a:rPr>
                          <m:t>𝜌</m:t>
                        </m:r>
                      </m:sup>
                    </m:sSup>
                    <m:r>
                      <a:rPr lang="en-US" altLang="zh-CN" b="0" i="1" kern="100" smtClean="0">
                        <a:latin typeface="Cambria Math"/>
                        <a:ea typeface="Cambria Math"/>
                        <a:cs typeface="Times New Roman"/>
                      </a:rPr>
                      <m:t>→</m:t>
                    </m:r>
                    <m:sSub>
                      <m:sSubPr>
                        <m:ctrlPr>
                          <a:rPr lang="en-US" altLang="zh-CN" b="0" i="1" kern="100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/>
                            <a:ea typeface="Cambria Math"/>
                            <a:cs typeface="Times New Roman"/>
                          </a:rPr>
                          <m:t>𝑍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ea typeface="Cambria Math"/>
                            <a:cs typeface="Times New Roman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kern="100" dirty="0" smtClean="0">
                    <a:cs typeface="Times New Roman"/>
                  </a:rPr>
                  <a:t> is a collision-resistant hash function.</a:t>
                </a:r>
                <a:endParaRPr lang="zh-CN" altLang="zh-CN" kern="100" dirty="0"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 smtClean="0">
                  <a:cs typeface="Times New Roman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87" r="-1852" b="-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44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4100" dirty="0" smtClean="0"/>
                  <a:t>The system public parameter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/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/>
                                  </m:ctrlPr>
                                </m:sSubPr>
                                <m:e>
                                  <m:r>
                                    <a:rPr lang="en-US" altLang="zh-CN"/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/>
                                    <m:t>1</m:t>
                                  </m:r>
                                </m:sub>
                              </m:sSub>
                              <m:r>
                                <a:rPr lang="en-US" altLang="zh-CN"/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/>
                                  </m:ctrlPr>
                                </m:sSubPr>
                                <m:e>
                                  <m:r>
                                    <a:rPr lang="en-US" altLang="zh-CN"/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/>
                                    <m:t>2</m:t>
                                  </m:r>
                                </m:sub>
                              </m:sSub>
                              <m:r>
                                <a:rPr lang="en-US" altLang="zh-CN"/>
                                <m:t>,</m:t>
                              </m:r>
                              <m:r>
                                <a:rPr lang="en-US" altLang="zh-CN"/>
                                <m:t>𝑇</m:t>
                              </m:r>
                              <m:r>
                                <a:rPr lang="en-US" altLang="zh-CN"/>
                                <m:t>,</m:t>
                              </m:r>
                              <m:r>
                                <a:rPr lang="en-US" altLang="zh-CN"/>
                                <m:t>𝐻</m:t>
                              </m:r>
                              <m:d>
                                <m:dPr>
                                  <m:ctrlPr>
                                    <a:rPr lang="en-US" altLang="zh-CN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∙</m:t>
                                  </m:r>
                                </m:e>
                              </m:d>
                              <m:r>
                                <a:rPr lang="en-US" altLang="zh-CN"/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/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/>
                                      </m:ctrlPr>
                                    </m:sSubSupPr>
                                    <m:e>
                                      <m:r>
                                        <a:rPr lang="en-US" altLang="zh-CN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/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/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/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/>
                                            <m:t>𝑘</m:t>
                                          </m:r>
                                          <m:r>
                                            <a:rPr lang="en-US" altLang="zh-CN"/>
                                            <m:t>,</m:t>
                                          </m:r>
                                          <m:r>
                                            <a:rPr lang="en-US" altLang="zh-CN"/>
                                            <m:t>𝑖</m:t>
                                          </m:r>
                                          <m:r>
                                            <a:rPr lang="en-US" altLang="zh-CN"/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/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/>
                                                <m:t>𝑘</m:t>
                                              </m:r>
                                              <m:r>
                                                <a:rPr lang="en-US" altLang="zh-CN"/>
                                                <m:t>,</m:t>
                                              </m:r>
                                              <m:r>
                                                <a:rPr lang="en-US" altLang="zh-CN"/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/>
                                            <m:t>,</m:t>
                                          </m:r>
                                          <m:r>
                                            <a:rPr lang="en-US" altLang="zh-CN"/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/>
                                            <m:t>𝑘</m:t>
                                          </m:r>
                                          <m:r>
                                            <a:rPr lang="en-US" altLang="zh-CN"/>
                                            <m:t>,</m:t>
                                          </m:r>
                                          <m:r>
                                            <a:rPr lang="en-US" altLang="zh-CN"/>
                                            <m:t>𝑖</m:t>
                                          </m:r>
                                          <m:r>
                                            <a:rPr lang="en-US" altLang="zh-CN"/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/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/>
                                                <m:t>𝑘</m:t>
                                              </m:r>
                                              <m:r>
                                                <a:rPr lang="en-US" altLang="zh-CN"/>
                                                <m:t>,</m:t>
                                              </m:r>
                                              <m:r>
                                                <a:rPr lang="en-US" altLang="zh-CN"/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/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/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/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/>
                                            <m:t>𝑘</m:t>
                                          </m:r>
                                          <m:r>
                                            <a:rPr lang="en-US" altLang="zh-CN"/>
                                            <m:t>,</m:t>
                                          </m:r>
                                          <m:r>
                                            <a:rPr lang="en-US" altLang="zh-CN"/>
                                            <m:t>𝑖</m:t>
                                          </m:r>
                                          <m:r>
                                            <a:rPr lang="en-US" altLang="zh-CN"/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/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/>
                                                <m:t>𝑘</m:t>
                                              </m:r>
                                              <m:r>
                                                <a:rPr lang="en-US" altLang="zh-CN"/>
                                                <m:t>,</m:t>
                                              </m:r>
                                              <m:r>
                                                <a:rPr lang="en-US" altLang="zh-CN"/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/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zh-CN" altLang="en-US"/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zh-CN"/>
                                    <m:t>1≪</m:t>
                                  </m:r>
                                  <m:r>
                                    <a:rPr lang="en-US" altLang="zh-CN"/>
                                    <m:t>𝑖</m:t>
                                  </m:r>
                                  <m:r>
                                    <a:rPr lang="en-US" altLang="zh-CN"/>
                                    <m:t>≪</m:t>
                                  </m:r>
                                  <m:sSub>
                                    <m:sSubPr>
                                      <m:ctrlPr>
                                        <a:rPr lang="en-US" altLang="zh-CN"/>
                                      </m:ctrlPr>
                                    </m:sSubPr>
                                    <m:e>
                                      <m:r>
                                        <a:rPr lang="en-US" altLang="zh-CN"/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/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/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/>
                                      </m:ctrlPr>
                                    </m:sSubSupPr>
                                    <m:e>
                                      <m:r>
                                        <a:rPr lang="en-US" altLang="zh-CN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𝑁</m:t>
                                      </m:r>
                                      <m:r>
                                        <a:rPr lang="en-US" altLang="zh-CN"/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/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/>
                                      </m:ctrlPr>
                                    </m:sSubPr>
                                    <m:e>
                                      <m:r>
                                        <a:rPr lang="en-US" altLang="zh-CN"/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𝑁</m:t>
                                      </m:r>
                                      <m:r>
                                        <a:rPr lang="en-US" altLang="zh-CN"/>
                                        <m:t>+1,</m:t>
                                      </m:r>
                                      <m:r>
                                        <a:rPr lang="en-US" altLang="zh-CN"/>
                                        <m:t>𝑗</m:t>
                                      </m:r>
                                      <m:r>
                                        <a:rPr lang="en-US" altLang="zh-CN"/>
                                        <m:t>,</m:t>
                                      </m:r>
                                      <m:r>
                                        <a:rPr lang="en-US" altLang="zh-CN"/>
                                        <m:t>𝑏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CN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/>
                                      </m:ctrlPr>
                                    </m:sSubPr>
                                    <m:e>
                                      <m:r>
                                        <a:rPr lang="en-US" altLang="zh-CN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𝑁</m:t>
                                      </m:r>
                                      <m:r>
                                        <a:rPr lang="en-US" altLang="zh-CN"/>
                                        <m:t>+1,</m:t>
                                      </m:r>
                                      <m:r>
                                        <a:rPr lang="en-US" altLang="zh-CN"/>
                                        <m:t>𝑗</m:t>
                                      </m:r>
                                      <m:r>
                                        <a:rPr lang="en-US" altLang="zh-CN"/>
                                        <m:t>,</m:t>
                                      </m:r>
                                      <m:r>
                                        <a:rPr lang="en-US" altLang="zh-CN"/>
                                        <m:t>𝑏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CN"/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en-US"/>
                                      </m:ctrlPr>
                                    </m:sSubSupPr>
                                    <m:e>
                                      <m:r>
                                        <a:rPr lang="en-US" altLang="zh-CN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𝑁</m:t>
                                      </m:r>
                                      <m:r>
                                        <a:rPr lang="en-US" altLang="zh-CN"/>
                                        <m:t>+1,</m:t>
                                      </m:r>
                                      <m:r>
                                        <a:rPr lang="en-US" altLang="zh-CN"/>
                                        <m:t>𝑗</m:t>
                                      </m:r>
                                      <m:r>
                                        <a:rPr lang="en-US" altLang="zh-CN"/>
                                        <m:t>,</m:t>
                                      </m:r>
                                      <m:r>
                                        <a:rPr lang="en-US" altLang="zh-CN"/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altLang="zh-CN"/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zh-CN" altLang="en-US"/>
                                    <m:t> </m:t>
                                  </m:r>
                                </m:e>
                              </m:d>
                              <m:r>
                                <a:rPr lang="en-US" altLang="zh-CN" b="0" i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≪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≪</m:t>
                              </m:r>
                              <m:r>
                                <a:rPr lang="zh-CN" altLang="en-US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3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6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AKeyGen: the user with global identity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𝐺𝐼𝐷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/>
                              </a:rPr>
                              <m:t>𝜌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first gets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using the anonymous key-issuing protocol with the k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𝑡h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authority. In more details, the user starts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independent invocations of the anonymous protocol on input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zh-CN" altLang="en-US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sSub>
                              <m:sSubPr>
                                <m:ctrlPr>
                                  <a:rPr lang="zh-CN" altLang="en-US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US" altLang="zh-CN" kern="100"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kern="100"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kern="100"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kern="100"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 sz="1100" kern="100">
                            <a:cs typeface="Times New Roman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𝑡h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authority. </a:t>
                </a:r>
                <a:endParaRPr lang="zh-CN" altLang="zh-CN" kern="100" dirty="0">
                  <a:cs typeface="Times New Roman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3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AKeyGen: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solidFill>
                          <a:prstClr val="black"/>
                        </a:solidFill>
                        <a:latin typeface="Cambria Math"/>
                        <a:cs typeface="Times New Roman"/>
                      </a:rPr>
                      <m:t>∈</m:t>
                    </m:r>
                    <m:sSubSup>
                      <m:sSubSupPr>
                        <m:ctrlPr>
                          <a:rPr lang="zh-CN" altLang="zh-CN" i="1" kern="1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𝑍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𝑝</m:t>
                        </m:r>
                      </m:sub>
                      <m:sup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100" kern="100" dirty="0">
                    <a:solidFill>
                      <a:prstClr val="black"/>
                    </a:solidFill>
                    <a:cs typeface="Times New Roman"/>
                  </a:rPr>
                  <a:t> </a:t>
                </a:r>
                <a:r>
                  <a:rPr lang="en-US" altLang="zh-CN" kern="100" dirty="0">
                    <a:solidFill>
                      <a:prstClr val="black"/>
                    </a:solidFill>
                    <a:cs typeface="Times New Roman"/>
                  </a:rPr>
                  <a:t>is </a:t>
                </a:r>
                <a:r>
                  <a:rPr lang="en-US" altLang="zh-CN" kern="100" dirty="0" smtClean="0">
                    <a:solidFill>
                      <a:prstClr val="black"/>
                    </a:solidFill>
                    <a:cs typeface="Times New Roman"/>
                  </a:rPr>
                  <a:t>randomly chosen by the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𝐴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cs typeface="Times New Roman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is 1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otherwise,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1,⋯,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 smtClean="0"/>
                  <a:t>. At the end of the protocol, the user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𝑃𝑅𝐹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𝐺𝐼𝐷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𝑃𝑅𝐹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𝐺𝐼𝐷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otherwise. After interacted with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authorities, the user computes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zh-CN" altLang="zh-CN" kern="100" dirty="0">
                    <a:ea typeface="Cambria Math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𝑔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1100" kern="100" dirty="0" smtClean="0">
                    <a:cs typeface="Times New Roman"/>
                  </a:rPr>
                  <a:t> </a:t>
                </a:r>
                <a:r>
                  <a:rPr lang="en-US" altLang="zh-CN" kern="100" dirty="0" smtClean="0">
                    <a:cs typeface="Times New Roman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/>
                        <a:cs typeface="Times New Roman"/>
                      </a:rPr>
                      <m:t>R</m:t>
                    </m:r>
                    <m:r>
                      <a:rPr lang="en-US" altLang="zh-CN" kern="100">
                        <a:latin typeface="Cambria Math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r>
                  <a:rPr lang="en-US" altLang="zh-CN" kern="100" dirty="0" smtClean="0">
                    <a:cs typeface="Times New Roman"/>
                  </a:rPr>
                  <a:t>(for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/>
                        <a:cs typeface="Times New Roman"/>
                      </a:rPr>
                      <m:t>k</m:t>
                    </m:r>
                    <m:r>
                      <a:rPr lang="en-US" altLang="zh-CN" kern="100">
                        <a:latin typeface="Cambria Math"/>
                        <a:cs typeface="Times New Roman"/>
                      </a:rPr>
                      <m:t>,</m:t>
                    </m:r>
                    <m:sSup>
                      <m:sSup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</m:e>
                      <m:sup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1,⋯,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𝑁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+1</m:t>
                        </m:r>
                      </m:e>
                    </m:d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,</m:t>
                    </m:r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𝑘</m:t>
                    </m:r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≠</m:t>
                    </m:r>
                    <m:sSup>
                      <m:sSup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</m:e>
                      <m:sup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kern="100" dirty="0" smtClean="0">
                    <a:cs typeface="Times New Roman"/>
                  </a:rPr>
                  <a:t>).</a:t>
                </a:r>
                <a:endParaRPr lang="zh-CN" altLang="zh-CN" kern="100" dirty="0"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cs typeface="Times New Roman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426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07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AKeyGen: to get a private key for an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  <a:ea typeface="Cambria Math"/>
                          </a:rPr>
                          <m:t>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authority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, the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picks up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,1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,2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,⋯,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−1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,1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,2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,⋯,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∈</m:t>
                    </m:r>
                    <m:sSubSup>
                      <m:sSubSup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𝑍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𝑝</m:t>
                        </m:r>
                      </m:sub>
                      <m:sup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100" kern="100" dirty="0" smtClean="0">
                    <a:cs typeface="Times New Roman"/>
                  </a:rPr>
                  <a:t> </a:t>
                </a:r>
                <a:r>
                  <a:rPr lang="en-US" altLang="zh-CN" kern="100" dirty="0" smtClean="0">
                    <a:cs typeface="Times New Roman"/>
                  </a:rPr>
                  <a:t>and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𝑘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3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3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宋体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1,⋯,</m:t>
                            </m:r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𝑁</m:t>
                            </m:r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3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宋体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𝑘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kern="100" smtClean="0">
                        <a:latin typeface="Cambria Math"/>
                        <a:cs typeface="Times New Roman"/>
                      </a:rPr>
                      <m:t>mod</m:t>
                    </m:r>
                    <m:r>
                      <a:rPr lang="en-US" altLang="zh-CN" b="0" i="0" kern="100" smtClean="0">
                        <a:latin typeface="Cambria Math"/>
                        <a:cs typeface="Times New Roman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kern="100" smtClean="0">
                        <a:latin typeface="Cambria Math"/>
                        <a:cs typeface="Times New Roman"/>
                      </a:rPr>
                      <m:t>p</m:t>
                    </m:r>
                  </m:oMath>
                </a14:m>
                <a:r>
                  <a:rPr lang="en-US" altLang="zh-CN" kern="100" dirty="0" smtClean="0">
                    <a:cs typeface="Times New Roman"/>
                  </a:rPr>
                  <a:t>. Finally, the private key component for each </a:t>
                </a:r>
                <a:r>
                  <a:rPr lang="en-US" altLang="zh-CN" kern="100" dirty="0" err="1" smtClean="0">
                    <a:cs typeface="Times New Roman"/>
                  </a:rPr>
                  <a:t>eligiable</a:t>
                </a:r>
                <a:r>
                  <a:rPr lang="en-US" altLang="zh-CN" kern="100" dirty="0" smtClean="0">
                    <a:cs typeface="Times New Roman"/>
                  </a:rPr>
                  <a:t>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𝑣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100" dirty="0" smtClean="0">
                    <a:cs typeface="Times New Roman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i="1" kern="100" smtClean="0">
                            <a:latin typeface="Cambria Math"/>
                            <a:cs typeface="Times New Roman"/>
                          </a:rPr>
                          <m:t>𝔸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kern="100" dirty="0" smtClean="0">
                    <a:cs typeface="Times New Roman"/>
                  </a:rPr>
                  <a:t> is computed as </a:t>
                </a:r>
                <a:endParaRPr lang="zh-CN" altLang="zh-CN" kern="100" dirty="0">
                  <a:cs typeface="Times New Roman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0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AKeyGen: </a:t>
                </a:r>
                <a:r>
                  <a:rPr lang="en-US" altLang="zh-CN" sz="2600" kern="100" dirty="0">
                    <a:cs typeface="Times New Roman"/>
                  </a:rPr>
                  <a:t> 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sup>
                            </m:sSubSup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b="0" i="1" kern="100" smtClean="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altLang="zh-CN" sz="1050" kern="100" dirty="0" smtClean="0">
                  <a:cs typeface="Times New Roman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kern="100" dirty="0" smtClean="0">
                    <a:cs typeface="Times New Roman"/>
                  </a:rPr>
                  <a:t>Similarly, the private key from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𝐴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𝑁</m:t>
                        </m:r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kern="100" dirty="0" smtClean="0">
                    <a:cs typeface="Times New Roman"/>
                  </a:rPr>
                  <a:t> is computed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 kern="1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𝑁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+1,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𝑁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+1,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/>
                                            <a:cs typeface="Times New Roman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𝑁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+1,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en-US" altLang="zh-CN" i="1" kern="100">
                                        <a:latin typeface="Cambria Math"/>
                                        <a:cs typeface="Times New Roman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kern="100" smtClean="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kern="100" smtClean="0">
                                            <a:latin typeface="Cambria Math"/>
                                            <a:ea typeface="Cambria Math"/>
                                            <a:cs typeface="Times New Roman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b="0" i="1" kern="100" smtClean="0">
                        <a:latin typeface="Cambria Math"/>
                        <a:ea typeface="Cambria Math"/>
                        <a:cs typeface="Times New Roman"/>
                      </a:rPr>
                      <m:t>1≪</m:t>
                    </m:r>
                    <m:r>
                      <a:rPr lang="en-US" altLang="zh-CN" b="0" i="1" kern="100" smtClean="0">
                        <a:latin typeface="Cambria Math"/>
                        <a:ea typeface="Cambria Math"/>
                        <a:cs typeface="Times New Roman"/>
                      </a:rPr>
                      <m:t>𝑗</m:t>
                    </m:r>
                    <m:r>
                      <a:rPr lang="en-US" altLang="zh-CN" b="0" i="1" kern="100" smtClean="0">
                        <a:latin typeface="Cambria Math"/>
                        <a:ea typeface="Cambria Math"/>
                        <a:cs typeface="Times New Roman"/>
                      </a:rPr>
                      <m:t>≪</m:t>
                    </m:r>
                    <m:r>
                      <a:rPr lang="zh-CN" altLang="en-US" b="0" i="1" kern="100" smtClean="0">
                        <a:latin typeface="Cambria Math"/>
                        <a:ea typeface="Cambria Math"/>
                        <a:cs typeface="Times New Roman"/>
                      </a:rPr>
                      <m:t>𝜌</m:t>
                    </m:r>
                  </m:oMath>
                </a14:m>
                <a:r>
                  <a:rPr lang="en-US" altLang="zh-CN" sz="1050" kern="100" dirty="0" smtClean="0">
                    <a:cs typeface="Times New Roman"/>
                  </a:rPr>
                  <a:t> </a:t>
                </a:r>
                <a:endParaRPr lang="zh-CN" altLang="zh-CN" sz="1050" kern="100" dirty="0">
                  <a:cs typeface="Times New Roman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zh-CN" altLang="zh-CN" kern="100" dirty="0">
                  <a:cs typeface="Times New Roman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7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AKeyGen: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randomly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zh-CN" altLang="en-US" i="1" smtClean="0">
                            <a:latin typeface="Cambria Math"/>
                          </a:rPr>
                          <m:t>𝜌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zh-CN" alt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zh-CN" altLang="en-US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1,2,⋯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𝑁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𝑁</m:t>
                            </m:r>
                            <m:r>
                              <a:rPr lang="en-US" altLang="zh-CN" i="1" kern="100">
                                <a:latin typeface="Cambria Math"/>
                                <a:cs typeface="Times New Roman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𝑚𝑜𝑑</m:t>
                    </m:r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 </m:t>
                    </m:r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𝑝</m:t>
                    </m:r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.</m:t>
                    </m:r>
                  </m:oMath>
                </a14:m>
                <a:endParaRPr lang="zh-CN" altLang="zh-CN" kern="10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This is the only authority who sees GID in clear.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74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Enc: to encrypt a message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under the policy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⋀⋯⋀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the </a:t>
                </a:r>
                <a:r>
                  <a:rPr lang="en-US" altLang="zh-CN" dirty="0" err="1" smtClean="0"/>
                  <a:t>encryptor</a:t>
                </a:r>
                <a:r>
                  <a:rPr lang="en-US" altLang="zh-CN" dirty="0" smtClean="0"/>
                  <a:t> first picks random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𝑔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2</m:t>
                        </m:r>
                      </m:sub>
                      <m:sup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altLang="zh-CN" kern="100" dirty="0" smtClean="0">
                    <a:cs typeface="Times New Roman"/>
                  </a:rPr>
                  <a:t>.</a:t>
                </a:r>
                <a:endParaRPr lang="zh-CN" altLang="zh-CN" kern="100" dirty="0">
                  <a:cs typeface="Times New Roman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47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What is the user accountability?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In the attribute based encryption, the </a:t>
                </a:r>
                <a:r>
                  <a:rPr lang="en-US" altLang="zh-CN" dirty="0" smtClean="0"/>
                  <a:t>user private </a:t>
                </a:r>
                <a:r>
                  <a:rPr lang="en-US" altLang="zh-CN" dirty="0" smtClean="0"/>
                  <a:t>key is completely associated with his attributes set. Each attribute can be shared by many different users. If the decryption device associated with some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appears </a:t>
                </a:r>
                <a:r>
                  <a:rPr lang="en-US" altLang="zh-CN" dirty="0"/>
                  <a:t>on eBay, </a:t>
                </a:r>
                <a:r>
                  <a:rPr lang="en-US" altLang="zh-CN" dirty="0" smtClean="0"/>
                  <a:t>and </a:t>
                </a:r>
                <a:r>
                  <a:rPr lang="en-US" altLang="zh-CN" dirty="0"/>
                  <a:t>is alleged </a:t>
                </a:r>
                <a:r>
                  <a:rPr lang="en-US" altLang="zh-CN" dirty="0" smtClean="0"/>
                  <a:t>to be able to decrypt </a:t>
                </a:r>
                <a:r>
                  <a:rPr lang="en-US" altLang="zh-CN" dirty="0"/>
                  <a:t>any </a:t>
                </a:r>
                <a:r>
                  <a:rPr lang="en-US" altLang="zh-CN" dirty="0" err="1" smtClean="0"/>
                  <a:t>ciphertexts</a:t>
                </a:r>
                <a:r>
                  <a:rPr lang="en-US" altLang="zh-CN" dirty="0" smtClean="0"/>
                  <a:t> with policies satisfied </a:t>
                </a:r>
                <a:r>
                  <a:rPr lang="en-US" altLang="zh-CN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 smtClean="0"/>
                  <a:t>, no one including the ABE authorities </a:t>
                </a:r>
                <a:r>
                  <a:rPr lang="en-US" altLang="zh-CN" dirty="0"/>
                  <a:t>can </a:t>
                </a:r>
                <a:r>
                  <a:rPr lang="en-US" altLang="zh-CN" dirty="0" smtClean="0"/>
                  <a:t>identify the malicious user(s</a:t>
                </a:r>
                <a:r>
                  <a:rPr lang="en-US" altLang="zh-CN" dirty="0"/>
                  <a:t>) </a:t>
                </a:r>
                <a:r>
                  <a:rPr lang="en-US" altLang="zh-CN" dirty="0" smtClean="0"/>
                  <a:t>who build such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decryption device using their key(s).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148" b="-3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25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dirty="0" err="1" smtClean="0"/>
              <a:t>Enc</a:t>
            </a:r>
            <a:r>
              <a:rPr lang="en-US" altLang="zh-CN" dirty="0" smtClean="0"/>
              <a:t>:</a:t>
            </a:r>
            <a:endParaRPr lang="zh-CN" altLang="zh-CN" sz="1050" kern="100" dirty="0">
              <a:cs typeface="Times New Roman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7"/>
            <a:ext cx="806489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62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Enc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5"/>
            <a:ext cx="777686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16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Enc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29" y="2086315"/>
            <a:ext cx="748883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55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Enc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560840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09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5"/>
            <a:ext cx="849694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3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Trace:  Suppose that there is a pirate device which is able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to decrypt </a:t>
                </a:r>
                <a:r>
                  <a:rPr lang="en-US" altLang="zh-CN" dirty="0" err="1"/>
                  <a:t>ciphertexts</a:t>
                </a:r>
                <a:r>
                  <a:rPr lang="en-US" altLang="zh-CN" dirty="0"/>
                  <a:t> under </a:t>
                </a:r>
                <a:r>
                  <a:rPr lang="en-US" altLang="zh-CN" dirty="0" smtClean="0"/>
                  <a:t>policy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One can pinpoint </a:t>
                </a:r>
                <a:r>
                  <a:rPr lang="en-US" altLang="zh-CN" dirty="0" smtClean="0"/>
                  <a:t>the exact identity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𝐺𝐼𝐷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incorporated </a:t>
                </a:r>
                <a:r>
                  <a:rPr lang="en-US" altLang="zh-CN" dirty="0"/>
                  <a:t>in the </a:t>
                </a:r>
                <a:r>
                  <a:rPr lang="en-US" altLang="zh-CN" dirty="0" smtClean="0"/>
                  <a:t>device bit-by-bit </a:t>
                </a:r>
                <a:r>
                  <a:rPr lang="en-US" altLang="zh-CN" dirty="0"/>
                  <a:t>as follows: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1. Initiate a </a:t>
                </a:r>
                <a:r>
                  <a:rPr lang="en-US" altLang="zh-CN" dirty="0" smtClean="0"/>
                  <a:t>counter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2. Choose a random </a:t>
                </a:r>
                <a:r>
                  <a:rPr lang="en-US" altLang="zh-CN" dirty="0" smtClean="0"/>
                  <a:t>message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 smtClean="0"/>
                  <a:t>. Encrypt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under</a:t>
                </a:r>
                <a:endParaRPr lang="en-US" altLang="zh-CN" dirty="0"/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/>
                  <a:t>the policy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altLang="zh-CN" dirty="0" smtClean="0"/>
                  <a:t> by </a:t>
                </a:r>
                <a:r>
                  <a:rPr lang="en-US" altLang="zh-CN" dirty="0"/>
                  <a:t>setting the bits of the </a:t>
                </a:r>
                <a:r>
                  <a:rPr lang="en-US" altLang="zh-CN" dirty="0" smtClean="0"/>
                  <a:t>identity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the other bits </a:t>
                </a:r>
                <a:r>
                  <a:rPr lang="en-US" altLang="zh-CN" dirty="0" smtClean="0"/>
                  <a:t>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+1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=⋯=⋯</m:t>
                    </m:r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𝜌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=∗</m:t>
                    </m:r>
                  </m:oMath>
                </a14:m>
                <a:r>
                  <a:rPr lang="en-US" altLang="zh-CN" sz="3800" kern="100" dirty="0" smtClean="0">
                    <a:cs typeface="Times New Roman"/>
                  </a:rPr>
                  <a:t>.</a:t>
                </a:r>
                <a:endParaRPr lang="zh-CN" altLang="zh-CN" sz="3800" kern="100" dirty="0">
                  <a:cs typeface="Times New Roman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5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Trace: 3. Feed the </a:t>
                </a:r>
                <a:r>
                  <a:rPr lang="en-US" altLang="zh-CN" dirty="0" err="1"/>
                  <a:t>ciphertext</a:t>
                </a:r>
                <a:r>
                  <a:rPr lang="en-US" altLang="zh-CN" dirty="0"/>
                  <a:t> to the decryption device. If </a:t>
                </a:r>
                <a:r>
                  <a:rPr lang="en-US" altLang="zh-CN" dirty="0" smtClean="0"/>
                  <a:t>the message </a:t>
                </a:r>
                <a:r>
                  <a:rPr lang="en-US" altLang="zh-CN" dirty="0"/>
                  <a:t>output by the device is correct, e.g. equal </a:t>
                </a:r>
                <a:r>
                  <a:rPr lang="en-US" altLang="zh-CN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increase the counter j by one and go to Step </a:t>
                </a:r>
                <a:r>
                  <a:rPr lang="en-US" altLang="zh-CN" dirty="0" smtClean="0"/>
                  <a:t>2. Otherwise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encrypt another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under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policy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altLang="zh-CN" dirty="0" smtClean="0"/>
                  <a:t> by  setting </a:t>
                </a:r>
                <a:r>
                  <a:rPr lang="en-US" altLang="zh-CN" dirty="0"/>
                  <a:t>the bit of the </a:t>
                </a:r>
                <a:r>
                  <a:rPr lang="en-US" altLang="zh-CN" dirty="0" smtClean="0"/>
                  <a:t>identity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=⋯=</m:t>
                    </m:r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−1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=1</m:t>
                    </m:r>
                  </m:oMath>
                </a14:m>
                <a:r>
                  <a:rPr lang="en-US" altLang="zh-CN" kern="100" dirty="0" smtClean="0"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𝑗</m:t>
                        </m:r>
                      </m:sub>
                    </m:sSub>
                    <m:r>
                      <a:rPr lang="en-US" altLang="zh-CN" i="1" kern="100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altLang="zh-CN" b="0" i="1" kern="100" smtClean="0">
                        <a:latin typeface="Cambria Math"/>
                        <a:ea typeface="Cambria Math"/>
                        <a:cs typeface="Times New Roman"/>
                      </a:rPr>
                      <m:t>0</m:t>
                    </m:r>
                  </m:oMath>
                </a14:m>
                <a:r>
                  <a:rPr lang="en-US" altLang="zh-CN" kern="100" dirty="0" smtClean="0">
                    <a:cs typeface="Times New Roman"/>
                  </a:rPr>
                  <a:t>  </a:t>
                </a:r>
                <a:r>
                  <a:rPr lang="en-US" altLang="zh-CN" dirty="0" smtClean="0"/>
                  <a:t>and </a:t>
                </a:r>
                <a:r>
                  <a:rPr lang="en-US" altLang="zh-CN" dirty="0"/>
                  <a:t>the other bits </a:t>
                </a:r>
                <a:r>
                  <a:rPr lang="en-US" altLang="zh-CN" dirty="0" smtClean="0"/>
                  <a:t>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+1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=⋯=⋯</m:t>
                    </m:r>
                    <m:sSub>
                      <m:sSub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𝜌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/>
                      </a:rPr>
                      <m:t>=∗</m:t>
                    </m:r>
                  </m:oMath>
                </a14:m>
                <a:r>
                  <a:rPr lang="en-US" altLang="zh-CN" kern="100" dirty="0" smtClean="0">
                    <a:cs typeface="Times New Roman"/>
                  </a:rPr>
                  <a:t>.</a:t>
                </a:r>
                <a:endParaRPr lang="zh-CN" altLang="zh-CN" kern="100" dirty="0">
                  <a:cs typeface="Times New Roman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53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Trace: The iteration stops until the whole identity is recovered, 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It can be readily seen that the iteration repeats </a:t>
                </a:r>
                <a:r>
                  <a:rPr lang="en-US" altLang="zh-CN" dirty="0" smtClean="0"/>
                  <a:t>for at most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altLang="zh-CN" dirty="0" smtClean="0"/>
                  <a:t> times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52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The advantage of this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Public traceability: it means any user in this system can achieve </a:t>
            </a:r>
            <a:r>
              <a:rPr lang="en-US" altLang="zh-CN" dirty="0"/>
              <a:t>this traceability and do not need </a:t>
            </a:r>
            <a:r>
              <a:rPr lang="en-US" altLang="zh-CN" dirty="0" smtClean="0"/>
              <a:t>other </a:t>
            </a:r>
            <a:r>
              <a:rPr lang="en-US" altLang="zh-CN" dirty="0"/>
              <a:t>confidential </a:t>
            </a:r>
            <a:r>
              <a:rPr lang="en-US" altLang="zh-CN" dirty="0" smtClean="0"/>
              <a:t>information.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Black-box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325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The disadvantage of this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Access structure: its access policy in this system is not expressive. It is </a:t>
                </a:r>
                <a:r>
                  <a:rPr lang="en-US" altLang="zh-CN" dirty="0"/>
                  <a:t>only the </a:t>
                </a:r>
                <a:r>
                  <a:rPr lang="en-US" altLang="zh-CN" dirty="0" smtClean="0"/>
                  <a:t>combination of AND-gates.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The ability of pirate device: the pirate device only can decrypt the </a:t>
                </a:r>
                <a:r>
                  <a:rPr lang="en-US" altLang="zh-CN" dirty="0" err="1" smtClean="0"/>
                  <a:t>ciphertexts</a:t>
                </a:r>
                <a:r>
                  <a:rPr lang="en-US" altLang="zh-CN" dirty="0" smtClean="0"/>
                  <a:t> of the one access policy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81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What is the user accountability?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Because there are many different users whose attributes sets cover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 smtClean="0"/>
                  <a:t>. It is a very big challenge for the security of attribute based encryption. To design a safe and effective traitor tracing scheme has been a necessity, especially in the actual access control scheme applying the ABE. The realization of the traitor tracing is the so-called user accountability.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0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Two different levels of traceability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White-box traceability: it means that given a well-formed decryption key as input, a tracing algorithm can find the user who owns the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Black-box traceability: it means </a:t>
            </a:r>
            <a:r>
              <a:rPr lang="en-US" altLang="zh-CN" dirty="0"/>
              <a:t>that given </a:t>
            </a:r>
            <a:r>
              <a:rPr lang="en-US" altLang="zh-CN" dirty="0" smtClean="0"/>
              <a:t>a decryption black box/device</a:t>
            </a:r>
            <a:r>
              <a:rPr lang="en-US" altLang="zh-CN" dirty="0"/>
              <a:t>, </a:t>
            </a:r>
            <a:r>
              <a:rPr lang="en-US" altLang="zh-CN" dirty="0" smtClean="0"/>
              <a:t>while the decryption </a:t>
            </a:r>
            <a:r>
              <a:rPr lang="en-US" altLang="zh-CN" dirty="0"/>
              <a:t>key </a:t>
            </a:r>
            <a:r>
              <a:rPr lang="en-US" altLang="zh-CN" dirty="0" smtClean="0"/>
              <a:t>and even the decryption algorithm could be hidden,</a:t>
            </a:r>
            <a:r>
              <a:rPr lang="pt-BR" altLang="zh-CN" dirty="0"/>
              <a:t> </a:t>
            </a:r>
            <a:r>
              <a:rPr lang="pt-BR" altLang="zh-CN" dirty="0" smtClean="0"/>
              <a:t>the tracing algorithm </a:t>
            </a:r>
            <a:r>
              <a:rPr lang="en-US" altLang="zh-CN" dirty="0" smtClean="0"/>
              <a:t>can still find out the malicious user whose </a:t>
            </a:r>
            <a:r>
              <a:rPr lang="en-US" altLang="zh-CN" dirty="0"/>
              <a:t>key </a:t>
            </a:r>
            <a:r>
              <a:rPr lang="en-US" altLang="zh-CN" dirty="0" smtClean="0"/>
              <a:t>must have been used </a:t>
            </a:r>
            <a:r>
              <a:rPr lang="en-US" altLang="zh-CN" dirty="0"/>
              <a:t>in </a:t>
            </a:r>
            <a:r>
              <a:rPr lang="en-US" altLang="zh-CN" dirty="0" smtClean="0"/>
              <a:t>constructing the decryption black box.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7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en-US" altLang="zh-CN" dirty="0"/>
              <a:t>Multi-Authority </a:t>
            </a:r>
            <a:r>
              <a:rPr lang="en-US" altLang="zh-CN" dirty="0" err="1"/>
              <a:t>Ciphertext</a:t>
            </a:r>
            <a:r>
              <a:rPr lang="en-US" altLang="zh-CN" dirty="0"/>
              <a:t>-Policy</a:t>
            </a:r>
            <a:br>
              <a:rPr lang="en-US" altLang="zh-CN" dirty="0"/>
            </a:br>
            <a:r>
              <a:rPr lang="en-US" altLang="zh-CN" dirty="0"/>
              <a:t>Attribute-Based Encryption with Accountability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200800" cy="1752600"/>
          </a:xfrm>
        </p:spPr>
        <p:txBody>
          <a:bodyPr/>
          <a:lstStyle/>
          <a:p>
            <a:r>
              <a:rPr lang="en-US" altLang="zh-CN" dirty="0"/>
              <a:t>	Jin Li, </a:t>
            </a:r>
            <a:r>
              <a:rPr lang="en-US" altLang="zh-CN" dirty="0" err="1"/>
              <a:t>Qiong</a:t>
            </a:r>
            <a:r>
              <a:rPr lang="en-US" altLang="zh-CN" dirty="0"/>
              <a:t> Huang, </a:t>
            </a:r>
            <a:r>
              <a:rPr lang="en-US" altLang="zh-CN" dirty="0" err="1"/>
              <a:t>Xiaofeng</a:t>
            </a:r>
            <a:r>
              <a:rPr lang="en-US" altLang="zh-CN" dirty="0"/>
              <a:t> Chen, Sherman S. M. Chow, Duncan S. Wong, </a:t>
            </a:r>
            <a:r>
              <a:rPr lang="en-US" altLang="zh-CN" dirty="0" err="1"/>
              <a:t>Dongqing</a:t>
            </a:r>
            <a:r>
              <a:rPr lang="en-US" altLang="zh-CN" dirty="0"/>
              <a:t> </a:t>
            </a:r>
            <a:r>
              <a:rPr lang="en-US" altLang="zh-CN" dirty="0" err="1" smtClean="0"/>
              <a:t>Xie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ASIACCS </a:t>
            </a:r>
            <a:r>
              <a:rPr lang="en-US" altLang="zh-CN" dirty="0"/>
              <a:t>2011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80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reason of the multi-authority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The load bottleneck: all the attributes of the users need to be verified by the only authority, which is quite big burden for the system.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The escrow problem: the private key of all users is issued by the authority, which means that the authority can decrypt all the </a:t>
            </a:r>
            <a:r>
              <a:rPr lang="en-US" altLang="zh-CN" dirty="0" err="1" smtClean="0"/>
              <a:t>ciphertexts</a:t>
            </a:r>
            <a:r>
              <a:rPr lang="en-US" altLang="zh-CN" dirty="0" smtClean="0"/>
              <a:t> in the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50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background of the scheme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Access structure: the policy in the scheme is conjunction of AND-gates on multi-valued attributes with wildcards.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Bilinear maps: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multiplicative cyclic groups of prime order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ℯ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bilinear pairing function.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4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Setup: Let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 altLang="zh-CN" b="0" i="0" dirty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be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altLang="zh-CN" dirty="0" smtClean="0"/>
                  <a:t>) authorities in </a:t>
                </a:r>
                <a:r>
                  <a:rPr lang="en-US" altLang="zh-CN" dirty="0"/>
                  <a:t>the system. Each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in charge of </a:t>
                </a:r>
                <a:r>
                  <a:rPr lang="en-US" altLang="zh-CN" dirty="0" smtClean="0"/>
                  <a:t>a disjoint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attributes. Let the value set of </a:t>
                </a:r>
                <a:r>
                  <a:rPr lang="en-US" altLang="zh-CN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attribute managed </a:t>
                </a:r>
                <a:r>
                  <a:rPr lang="en-US" altLang="zh-CN" dirty="0"/>
                  <a:t>by </a:t>
                </a:r>
                <a:r>
                  <a:rPr lang="en-US" altLang="zh-CN" dirty="0" smtClean="0"/>
                  <a:t>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1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≪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. Also, the set of attributes managed by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the set of user identities,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altLang="zh-CN" dirty="0" smtClean="0"/>
                  <a:t>, the bit-length of an identity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i="1" smtClean="0">
                            <a:latin typeface="Cambria Math"/>
                          </a:rPr>
                          <m:t>𝜌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9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specific scheme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Setup: each authority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≪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bSup>
                      <m:sSubSupPr>
                        <m:ctrlPr>
                          <a:rPr lang="zh-CN" altLang="zh-CN" i="1" kern="10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ℤ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𝑝</m:t>
                        </m:r>
                      </m:sub>
                      <m:sup>
                        <m:r>
                          <a:rPr lang="en-US" altLang="zh-CN" i="1" kern="100">
                            <a:latin typeface="Cambria Math"/>
                            <a:cs typeface="Times New Roman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kern="100" dirty="0" smtClean="0">
                    <a:cs typeface="Times New Roman"/>
                  </a:rPr>
                  <a:t> as his private key,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cs typeface="Times New Roman"/>
                          </a:rPr>
                          <m:t>𝑘</m:t>
                        </m:r>
                      </m:sub>
                    </m:sSub>
                    <m:r>
                      <a:rPr lang="en-US" altLang="zh-CN" i="1" kern="100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CN" i="1" kern="100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kern="100" dirty="0" smtClean="0">
                    <a:cs typeface="Times New Roman"/>
                  </a:rPr>
                  <a:t> and sends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i="1" kern="100" smtClean="0">
                            <a:latin typeface="Cambria Math"/>
                            <a:ea typeface="Cambria Math"/>
                            <a:cs typeface="Times New Roman"/>
                          </a:rPr>
                          <m:t>ℯ</m:t>
                        </m:r>
                        <m:d>
                          <m:dPr>
                            <m:ctrlPr>
                              <a:rPr lang="en-US" altLang="zh-CN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kern="100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latin typeface="Cambria Math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kern="100" dirty="0" smtClean="0">
                    <a:cs typeface="Times New Roman"/>
                  </a:rPr>
                  <a:t> to the other authorities. Then every authority can compute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𝑇</m:t>
                    </m:r>
                    <m:r>
                      <a:rPr lang="en-US" altLang="zh-CN" b="0" i="1" kern="100" smtClean="0"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CN" b="0" i="1" kern="100" smtClean="0">
                        <a:latin typeface="Cambria Math"/>
                        <a:ea typeface="Cambria Math"/>
                        <a:cs typeface="Times New Roman"/>
                      </a:rPr>
                      <m:t>ℯ</m:t>
                    </m:r>
                    <m:d>
                      <m:dPr>
                        <m:ctrlPr>
                          <a:rPr lang="en-US" altLang="zh-CN" b="0" i="1" kern="100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𝑘</m:t>
                            </m:r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𝑁</m:t>
                            </m:r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+1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kern="100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kern="100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kern="100" smtClean="0">
                            <a:latin typeface="Cambria Math"/>
                            <a:ea typeface="Cambria Math"/>
                            <a:cs typeface="Times New Roman"/>
                          </a:rPr>
                          <m:t>𝑘</m:t>
                        </m:r>
                        <m:r>
                          <a:rPr lang="en-US" altLang="zh-CN" b="0" i="1" kern="100" smtClean="0">
                            <a:latin typeface="Cambria Math"/>
                            <a:ea typeface="Cambria Math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altLang="zh-CN" b="0" i="1" kern="100" smtClean="0">
                            <a:latin typeface="Cambria Math"/>
                            <a:ea typeface="Cambria Math"/>
                            <a:cs typeface="Times New Roman"/>
                          </a:rPr>
                          <m:t>𝑁</m:t>
                        </m:r>
                        <m:r>
                          <a:rPr lang="en-US" altLang="zh-CN" b="0" i="1" kern="100" smtClean="0">
                            <a:latin typeface="Cambria Math"/>
                            <a:ea typeface="Cambria Math"/>
                            <a:cs typeface="Times New Roman"/>
                          </a:rPr>
                          <m:t>+1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b="0" i="1" kern="100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ℯ</m:t>
                            </m:r>
                            <m:d>
                              <m:dPr>
                                <m:ctrlP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kern="10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zh-CN" kern="100" dirty="0" smtClean="0">
                    <a:cs typeface="Times New Roman"/>
                  </a:rPr>
                  <a:t> as a system public key.</a:t>
                </a:r>
                <a:endParaRPr lang="zh-CN" altLang="zh-CN" kern="100" dirty="0">
                  <a:cs typeface="Times New Roman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617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18832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FF0000"/>
          </a:solidFill>
          <a:headEnd type="none"/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2925</TotalTime>
  <Words>2489</Words>
  <Application>Microsoft Office PowerPoint</Application>
  <PresentationFormat>全屏显示(4:3)</PresentationFormat>
  <Paragraphs>75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主题1</vt:lpstr>
      <vt:lpstr>The user accountability/traitor tracing in attribute based encryption</vt:lpstr>
      <vt:lpstr>What is the user accountability?</vt:lpstr>
      <vt:lpstr>What is the user accountability?</vt:lpstr>
      <vt:lpstr>Two different levels of traceability </vt:lpstr>
      <vt:lpstr>Multi-Authority Ciphertext-Policy Attribute-Based Encryption with Accountability</vt:lpstr>
      <vt:lpstr>The reason of the multi-authority</vt:lpstr>
      <vt:lpstr>The background of the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specific scheme</vt:lpstr>
      <vt:lpstr>The advantage of this scheme</vt:lpstr>
      <vt:lpstr>The disadvantage of this scheme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user accountability/</dc:title>
  <dc:creator>赵倩倩</dc:creator>
  <cp:lastModifiedBy>赵倩倩</cp:lastModifiedBy>
  <cp:revision>55</cp:revision>
  <dcterms:created xsi:type="dcterms:W3CDTF">2014-01-06T11:30:20Z</dcterms:created>
  <dcterms:modified xsi:type="dcterms:W3CDTF">2014-01-17T06:18:26Z</dcterms:modified>
</cp:coreProperties>
</file>