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0"/>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8" r:id="rId23"/>
    <p:sldId id="279" r:id="rId24"/>
    <p:sldId id="277" r:id="rId25"/>
    <p:sldId id="280" r:id="rId26"/>
    <p:sldId id="281" r:id="rId27"/>
    <p:sldId id="282" r:id="rId28"/>
    <p:sldId id="283" r:id="rId29"/>
    <p:sldId id="284" r:id="rId30"/>
    <p:sldId id="285" r:id="rId31"/>
    <p:sldId id="287" r:id="rId32"/>
    <p:sldId id="288" r:id="rId33"/>
    <p:sldId id="289" r:id="rId34"/>
    <p:sldId id="290" r:id="rId35"/>
    <p:sldId id="292" r:id="rId36"/>
    <p:sldId id="291"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C2D5AA-AA2A-4E66-9611-62F406E8509F}">
          <p14:sldIdLst>
            <p14:sldId id="256"/>
          </p14:sldIdLst>
        </p14:section>
        <p14:section name="Introduction to game theory" id="{308A787B-8096-4CB5-B949-E5B9C22DD2A7}">
          <p14:sldIdLst>
            <p14:sldId id="257"/>
            <p14:sldId id="258"/>
            <p14:sldId id="259"/>
            <p14:sldId id="260"/>
            <p14:sldId id="261"/>
            <p14:sldId id="264"/>
            <p14:sldId id="262"/>
            <p14:sldId id="263"/>
            <p14:sldId id="265"/>
            <p14:sldId id="266"/>
            <p14:sldId id="267"/>
            <p14:sldId id="268"/>
            <p14:sldId id="269"/>
            <p14:sldId id="270"/>
            <p14:sldId id="271"/>
            <p14:sldId id="272"/>
            <p14:sldId id="274"/>
          </p14:sldIdLst>
        </p14:section>
        <p14:section name="Correlated Equilibirum" id="{1410FCCC-321D-4115-AA80-F80B1F794FE1}">
          <p14:sldIdLst>
            <p14:sldId id="273"/>
            <p14:sldId id="275"/>
            <p14:sldId id="276"/>
            <p14:sldId id="278"/>
            <p14:sldId id="279"/>
            <p14:sldId id="277"/>
            <p14:sldId id="280"/>
            <p14:sldId id="281"/>
            <p14:sldId id="282"/>
            <p14:sldId id="283"/>
          </p14:sldIdLst>
        </p14:section>
        <p14:section name="Cryptographic solution to game theory" id="{AE81FC76-AE6E-47B1-8A59-9C084858D231}">
          <p14:sldIdLst>
            <p14:sldId id="284"/>
            <p14:sldId id="285"/>
            <p14:sldId id="287"/>
            <p14:sldId id="288"/>
            <p14:sldId id="289"/>
            <p14:sldId id="290"/>
            <p14:sldId id="292"/>
            <p14:sldId id="291"/>
            <p14:sldId id="293"/>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7" d="100"/>
          <a:sy n="87" d="100"/>
        </p:scale>
        <p:origin x="-1062" y="-78"/>
      </p:cViewPr>
      <p:guideLst>
        <p:guide orient="horz" pos="2160"/>
        <p:guide pos="2880"/>
      </p:guideLst>
    </p:cSldViewPr>
  </p:slideViewPr>
  <p:outlineViewPr>
    <p:cViewPr>
      <p:scale>
        <a:sx n="33" d="100"/>
        <a:sy n="33" d="100"/>
      </p:scale>
      <p:origin x="0" y="1006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9C4BC-C762-4672-82FA-B71E79073E64}" type="datetimeFigureOut">
              <a:rPr lang="en-US" smtClean="0"/>
              <a:t>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1DF97-3A03-4ADD-A107-2611FAEC4247}" type="slidenum">
              <a:rPr lang="en-US" smtClean="0"/>
              <a:t>‹#›</a:t>
            </a:fld>
            <a:endParaRPr lang="en-US"/>
          </a:p>
        </p:txBody>
      </p:sp>
    </p:spTree>
    <p:extLst>
      <p:ext uri="{BB962C8B-B14F-4D97-AF65-F5344CB8AC3E}">
        <p14:creationId xmlns:p14="http://schemas.microsoft.com/office/powerpoint/2010/main" val="312376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Go back to the PD game and check</a:t>
            </a:r>
          </a:p>
          <a:p>
            <a:endParaRPr lang="en-US" dirty="0"/>
          </a:p>
        </p:txBody>
      </p:sp>
      <p:sp>
        <p:nvSpPr>
          <p:cNvPr id="4" name="Slide Number Placeholder 3"/>
          <p:cNvSpPr>
            <a:spLocks noGrp="1"/>
          </p:cNvSpPr>
          <p:nvPr>
            <p:ph type="sldNum" sz="quarter" idx="10"/>
          </p:nvPr>
        </p:nvSpPr>
        <p:spPr/>
        <p:txBody>
          <a:bodyPr/>
          <a:lstStyle/>
          <a:p>
            <a:fld id="{8681DF97-3A03-4ADD-A107-2611FAEC4247}" type="slidenum">
              <a:rPr lang="en-US" smtClean="0"/>
              <a:t>11</a:t>
            </a:fld>
            <a:endParaRPr lang="en-US"/>
          </a:p>
        </p:txBody>
      </p:sp>
    </p:spTree>
    <p:extLst>
      <p:ext uri="{BB962C8B-B14F-4D97-AF65-F5344CB8AC3E}">
        <p14:creationId xmlns:p14="http://schemas.microsoft.com/office/powerpoint/2010/main" val="279867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1DF97-3A03-4ADD-A107-2611FAEC4247}" type="slidenum">
              <a:rPr lang="en-US" smtClean="0"/>
              <a:t>19</a:t>
            </a:fld>
            <a:endParaRPr lang="en-US"/>
          </a:p>
        </p:txBody>
      </p:sp>
    </p:spTree>
    <p:extLst>
      <p:ext uri="{BB962C8B-B14F-4D97-AF65-F5344CB8AC3E}">
        <p14:creationId xmlns:p14="http://schemas.microsoft.com/office/powerpoint/2010/main" val="3782367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1/23/2014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1/23/2014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1/23/2014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1/23/2014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1/23/2014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d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df"/></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5.pdf"/><Relationship Id="rId7" Type="http://schemas.openxmlformats.org/officeDocument/2006/relationships/image" Target="../media/image27.pd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6.pd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d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df"/></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Volumes\Jae%20Oh's%20HD\Synched\Teaching\Game%20Theory\Lecture%20Slides\Web%20pages\GameTheory\Lectures\Dilbert.wm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362200"/>
            <a:ext cx="8229600" cy="2452692"/>
          </a:xfrm>
        </p:spPr>
        <p:style>
          <a:lnRef idx="2">
            <a:schemeClr val="accent1"/>
          </a:lnRef>
          <a:fillRef idx="1">
            <a:schemeClr val="lt1"/>
          </a:fillRef>
          <a:effectRef idx="0">
            <a:schemeClr val="accent1"/>
          </a:effectRef>
          <a:fontRef idx="minor">
            <a:schemeClr val="dk1"/>
          </a:fontRef>
        </p:style>
        <p:txBody>
          <a:bodyPr/>
          <a:lstStyle/>
          <a:p>
            <a:r>
              <a:rPr lang="en-US" dirty="0" smtClean="0"/>
              <a:t>1. Introduction to game theory and its solutions. </a:t>
            </a:r>
          </a:p>
          <a:p>
            <a:r>
              <a:rPr lang="en-US" dirty="0" smtClean="0"/>
              <a:t>2. Relate Cryptography with game theory problem by introducing an example. </a:t>
            </a:r>
          </a:p>
          <a:p>
            <a:r>
              <a:rPr lang="en-US" dirty="0" smtClean="0"/>
              <a:t>3. Open questions and discussions.</a:t>
            </a:r>
            <a:endParaRPr lang="en-US" dirty="0"/>
          </a:p>
        </p:txBody>
      </p:sp>
      <p:sp>
        <p:nvSpPr>
          <p:cNvPr id="4" name="Title 3"/>
          <p:cNvSpPr>
            <a:spLocks noGrp="1"/>
          </p:cNvSpPr>
          <p:nvPr>
            <p:ph type="title"/>
          </p:nvPr>
        </p:nvSpPr>
        <p:spPr>
          <a:xfrm>
            <a:off x="762000" y="1371600"/>
            <a:ext cx="7520940" cy="548640"/>
          </a:xfrm>
        </p:spPr>
        <p:txBody>
          <a:bodyPr>
            <a:normAutofit fontScale="90000"/>
          </a:bodyPr>
          <a:lstStyle/>
          <a:p>
            <a:pPr algn="ctr"/>
            <a:r>
              <a:rPr lang="en-US" dirty="0" smtClean="0"/>
              <a:t>Game Theory and Cryptography</a:t>
            </a:r>
            <a:endParaRPr lang="en-US" dirty="0"/>
          </a:p>
        </p:txBody>
      </p:sp>
      <p:sp>
        <p:nvSpPr>
          <p:cNvPr id="6" name="TextBox 5"/>
          <p:cNvSpPr txBox="1"/>
          <p:nvPr/>
        </p:nvSpPr>
        <p:spPr>
          <a:xfrm>
            <a:off x="4191000" y="5181600"/>
            <a:ext cx="3886200" cy="923330"/>
          </a:xfrm>
          <a:prstGeom prst="rect">
            <a:avLst/>
          </a:prstGeom>
          <a:noFill/>
        </p:spPr>
        <p:txBody>
          <a:bodyPr wrap="square" rtlCol="0">
            <a:spAutoFit/>
          </a:bodyPr>
          <a:lstStyle/>
          <a:p>
            <a:r>
              <a:rPr lang="en-US" dirty="0" smtClean="0"/>
              <a:t>Presented by </a:t>
            </a:r>
            <a:r>
              <a:rPr lang="en-US" b="1" dirty="0" smtClean="0"/>
              <a:t>Li </a:t>
            </a:r>
            <a:r>
              <a:rPr lang="en-US" b="1" dirty="0" err="1" smtClean="0"/>
              <a:t>Ruoyu</a:t>
            </a:r>
            <a:endParaRPr lang="en-US" b="1" dirty="0" smtClean="0"/>
          </a:p>
          <a:p>
            <a:endParaRPr lang="en-US" dirty="0" smtClean="0"/>
          </a:p>
          <a:p>
            <a:r>
              <a:rPr lang="en-US" dirty="0" smtClean="0"/>
              <a:t>Supervisor: </a:t>
            </a:r>
            <a:r>
              <a:rPr lang="en-US" b="1" dirty="0" smtClean="0"/>
              <a:t>Dr. Lu </a:t>
            </a:r>
            <a:r>
              <a:rPr lang="en-US" b="1" dirty="0" err="1" smtClean="0"/>
              <a:t>Rongxing</a:t>
            </a:r>
            <a:endParaRPr lang="en-US" b="1" dirty="0"/>
          </a:p>
        </p:txBody>
      </p:sp>
    </p:spTree>
    <p:extLst>
      <p:ext uri="{BB962C8B-B14F-4D97-AF65-F5344CB8AC3E}">
        <p14:creationId xmlns:p14="http://schemas.microsoft.com/office/powerpoint/2010/main" val="4222797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Best Response and Nash Equilibrium </a:t>
            </a:r>
            <a:endParaRPr lang="en-US" sz="3600" dirty="0"/>
          </a:p>
        </p:txBody>
      </p:sp>
      <p:pic>
        <p:nvPicPr>
          <p:cNvPr id="4" name="Content Placeholder 3" descr="latex-image-1.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9486" y="4038600"/>
            <a:ext cx="8686800" cy="685800"/>
          </a:xfrm>
          <a:prstGeom prst="rect">
            <a:avLst/>
          </a:prstGeom>
        </p:spPr>
      </p:pic>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228600" y="1600200"/>
            <a:ext cx="8915400" cy="1384300"/>
          </a:xfrm>
          <a:prstGeom prst="rect">
            <a:avLst/>
          </a:prstGeom>
        </p:spPr>
      </p:pic>
      <p:sp>
        <p:nvSpPr>
          <p:cNvPr id="6" name="TextBox 5"/>
          <p:cNvSpPr txBox="1"/>
          <p:nvPr/>
        </p:nvSpPr>
        <p:spPr>
          <a:xfrm>
            <a:off x="511629" y="3514912"/>
            <a:ext cx="4267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Definition of Best </a:t>
            </a:r>
            <a:r>
              <a:rPr lang="en-US" b="1" dirty="0"/>
              <a:t>R</a:t>
            </a:r>
            <a:r>
              <a:rPr lang="en-US" b="1" dirty="0" smtClean="0"/>
              <a:t>esponse</a:t>
            </a:r>
            <a:r>
              <a:rPr lang="en-US" dirty="0" smtClean="0"/>
              <a:t>:</a:t>
            </a:r>
            <a:endParaRPr lang="en-US" dirty="0"/>
          </a:p>
        </p:txBody>
      </p:sp>
    </p:spTree>
    <p:extLst>
      <p:ext uri="{BB962C8B-B14F-4D97-AF65-F5344CB8AC3E}">
        <p14:creationId xmlns:p14="http://schemas.microsoft.com/office/powerpoint/2010/main" val="376824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Best Response and Nash Equilibrium </a:t>
            </a:r>
          </a:p>
        </p:txBody>
      </p:sp>
      <p:sp>
        <p:nvSpPr>
          <p:cNvPr id="4" name="Rectangle 3"/>
          <p:cNvSpPr>
            <a:spLocks noGrp="1" noChangeArrowheads="1"/>
          </p:cNvSpPr>
          <p:nvPr>
            <p:ph idx="1"/>
          </p:nvPr>
        </p:nvSpPr>
        <p:spPr>
          <a:xfrm>
            <a:off x="370114" y="1346992"/>
            <a:ext cx="8229600" cy="4525963"/>
          </a:xfrm>
        </p:spPr>
        <p:txBody>
          <a:bodyPr>
            <a:normAutofit/>
          </a:bodyPr>
          <a:lstStyle/>
          <a:p>
            <a:pPr>
              <a:spcBef>
                <a:spcPct val="65000"/>
              </a:spcBef>
              <a:buFont typeface="Wingdings" pitchFamily="-64" charset="2"/>
              <a:buNone/>
            </a:pPr>
            <a:r>
              <a:rPr lang="en-US" sz="2000" b="1" dirty="0" smtClean="0"/>
              <a:t>Definition 1.1  Nash Equilibrium</a:t>
            </a:r>
            <a:endParaRPr lang="en-US" sz="2000" i="1" dirty="0" smtClean="0"/>
          </a:p>
          <a:p>
            <a:pPr>
              <a:spcBef>
                <a:spcPct val="65000"/>
              </a:spcBef>
              <a:buNone/>
            </a:pPr>
            <a:r>
              <a:rPr lang="en-US" sz="2000" dirty="0" smtClean="0"/>
              <a:t/>
            </a:r>
            <a:br>
              <a:rPr lang="en-US" sz="2000" dirty="0" smtClean="0"/>
            </a:br>
            <a:endParaRPr lang="en-US" sz="2000" dirty="0" smtClean="0"/>
          </a:p>
          <a:p>
            <a:pPr>
              <a:spcBef>
                <a:spcPct val="45000"/>
              </a:spcBef>
              <a:buNone/>
            </a:pPr>
            <a:endParaRPr lang="en-US" sz="2000" b="1" dirty="0" smtClean="0"/>
          </a:p>
          <a:p>
            <a:pPr>
              <a:spcBef>
                <a:spcPct val="45000"/>
              </a:spcBef>
              <a:buNone/>
            </a:pPr>
            <a:r>
              <a:rPr lang="en-US" sz="2000" b="1" dirty="0" smtClean="0"/>
              <a:t>Definition 1.2 </a:t>
            </a:r>
            <a:r>
              <a:rPr lang="en-US" sz="2000" b="1" dirty="0" smtClean="0"/>
              <a:t>(Strict Nash equilibrium)</a:t>
            </a:r>
            <a:endParaRPr lang="en-US" sz="2000" i="1" dirty="0" smtClean="0"/>
          </a:p>
          <a:p>
            <a:pPr>
              <a:spcBef>
                <a:spcPct val="45000"/>
              </a:spcBef>
              <a:buNone/>
            </a:pPr>
            <a:endParaRPr lang="en-US" dirty="0" smtClean="0"/>
          </a:p>
          <a:p>
            <a:pPr>
              <a:spcBef>
                <a:spcPct val="45000"/>
              </a:spcBef>
              <a:buNone/>
            </a:pPr>
            <a:r>
              <a:rPr lang="en-US" sz="2000" b="1" dirty="0" smtClean="0"/>
              <a:t>Definition 1.3 </a:t>
            </a:r>
            <a:r>
              <a:rPr lang="en-US" sz="2000" b="1" dirty="0" smtClean="0"/>
              <a:t>(Weak Nash equilibrium)</a:t>
            </a:r>
            <a:endParaRPr lang="en-US" sz="2000" i="1" dirty="0" smtClean="0"/>
          </a:p>
          <a:p>
            <a:pPr>
              <a:spcBef>
                <a:spcPct val="45000"/>
              </a:spcBef>
              <a:buNone/>
            </a:pPr>
            <a:endParaRPr lang="en-US" dirty="0"/>
          </a:p>
        </p:txBody>
      </p:sp>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70114" y="1741714"/>
            <a:ext cx="8501063" cy="542925"/>
          </a:xfrm>
          <a:prstGeom prst="rect">
            <a:avLst/>
          </a:prstGeom>
        </p:spPr>
      </p:pic>
      <p:pic>
        <p:nvPicPr>
          <p:cNvPr id="6" name="Picture 5"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359228" y="3429000"/>
            <a:ext cx="8763000" cy="561975"/>
          </a:xfrm>
          <a:prstGeom prst="rect">
            <a:avLst/>
          </a:prstGeom>
        </p:spPr>
      </p:pic>
      <p:pic>
        <p:nvPicPr>
          <p:cNvPr id="7" name="Picture 6"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7"/>
              <a:stretch>
                <a:fillRect/>
              </a:stretch>
            </p:blipFill>
          </mc:Choice>
          <mc:Fallback>
            <p:blipFill>
              <a:blip r:embed="rId8"/>
              <a:stretch>
                <a:fillRect/>
              </a:stretch>
            </p:blipFill>
          </mc:Fallback>
        </mc:AlternateContent>
        <p:spPr>
          <a:xfrm>
            <a:off x="359228" y="4495800"/>
            <a:ext cx="8763000" cy="841375"/>
          </a:xfrm>
          <a:prstGeom prst="rect">
            <a:avLst/>
          </a:prstGeom>
        </p:spPr>
      </p:pic>
    </p:spTree>
    <p:extLst>
      <p:ext uri="{BB962C8B-B14F-4D97-AF65-F5344CB8AC3E}">
        <p14:creationId xmlns:p14="http://schemas.microsoft.com/office/powerpoint/2010/main" val="16381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rmAutofit/>
          </a:bodyPr>
          <a:lstStyle/>
          <a:p>
            <a:r>
              <a:rPr lang="en-US" sz="3600" dirty="0"/>
              <a:t>Different looks at NE</a:t>
            </a:r>
          </a:p>
        </p:txBody>
      </p:sp>
      <p:sp>
        <p:nvSpPr>
          <p:cNvPr id="4" name="Content Placeholder 2"/>
          <p:cNvSpPr>
            <a:spLocks noGrp="1"/>
          </p:cNvSpPr>
          <p:nvPr>
            <p:ph idx="1"/>
          </p:nvPr>
        </p:nvSpPr>
        <p:spPr>
          <a:xfrm>
            <a:off x="381000" y="1143000"/>
            <a:ext cx="8305800" cy="5410200"/>
          </a:xfrm>
        </p:spPr>
        <p:txBody>
          <a:bodyPr>
            <a:normAutofit/>
          </a:bodyPr>
          <a:lstStyle/>
          <a:p>
            <a:r>
              <a:rPr lang="en-US" dirty="0" smtClean="0"/>
              <a:t>Play Prescription</a:t>
            </a:r>
          </a:p>
          <a:p>
            <a:pPr lvl="1"/>
            <a:r>
              <a:rPr lang="en-US" sz="2000" dirty="0" smtClean="0"/>
              <a:t>Given NE </a:t>
            </a:r>
            <a:r>
              <a:rPr lang="en-US" sz="2000" dirty="0" err="1" smtClean="0"/>
              <a:t>s</a:t>
            </a:r>
            <a:r>
              <a:rPr lang="en-US" sz="2000" dirty="0" smtClean="0"/>
              <a:t>*, </a:t>
            </a:r>
            <a:r>
              <a:rPr lang="en-US" sz="2000" dirty="0" err="1" smtClean="0"/>
              <a:t>s</a:t>
            </a:r>
            <a:r>
              <a:rPr lang="en-US" sz="2000" dirty="0" smtClean="0"/>
              <a:t>* is a prescription to play. No one player has incentive to deviate from it’s play in </a:t>
            </a:r>
            <a:r>
              <a:rPr lang="en-US" sz="2000" dirty="0" err="1" smtClean="0"/>
              <a:t>s</a:t>
            </a:r>
            <a:r>
              <a:rPr lang="en-US" sz="2000" dirty="0" smtClean="0"/>
              <a:t>* because unilaterally doing so will lower its payoff.</a:t>
            </a:r>
          </a:p>
          <a:p>
            <a:r>
              <a:rPr lang="en-US" dirty="0" smtClean="0"/>
              <a:t>Pre-play Communication</a:t>
            </a:r>
          </a:p>
          <a:p>
            <a:pPr lvl="1"/>
            <a:r>
              <a:rPr lang="en-US" sz="2000" dirty="0" smtClean="0"/>
              <a:t>Players meet beforehand and discuss and reach to an agreement on how to play the game. It is not understandable that players would come to an agreement that is not an NE. (rational players)</a:t>
            </a:r>
          </a:p>
          <a:p>
            <a:r>
              <a:rPr lang="en-US" dirty="0" smtClean="0"/>
              <a:t>Rational Introspection</a:t>
            </a:r>
          </a:p>
          <a:p>
            <a:pPr lvl="1"/>
            <a:r>
              <a:rPr lang="en-US" sz="2000" dirty="0" smtClean="0"/>
              <a:t>Players will ask themselves what would be the outcome of the game. Assuming non of the agents will make a mistake, try to introspect rational decisions for all including itself.</a:t>
            </a:r>
          </a:p>
          <a:p>
            <a:pPr lvl="1"/>
            <a:endParaRPr lang="en-US" dirty="0"/>
          </a:p>
        </p:txBody>
      </p:sp>
    </p:spTree>
    <p:extLst>
      <p:ext uri="{BB962C8B-B14F-4D97-AF65-F5344CB8AC3E}">
        <p14:creationId xmlns:p14="http://schemas.microsoft.com/office/powerpoint/2010/main" val="3646838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No regrets concept</a:t>
            </a:r>
          </a:p>
          <a:p>
            <a:pPr lvl="1"/>
            <a:r>
              <a:rPr lang="en-US" sz="2200" dirty="0"/>
              <a:t>Having all other agents’ choices fixed, did I do the best I can do?</a:t>
            </a:r>
          </a:p>
          <a:p>
            <a:r>
              <a:rPr lang="en-US" dirty="0"/>
              <a:t>Self-fulfilling belief</a:t>
            </a:r>
          </a:p>
          <a:p>
            <a:pPr lvl="1"/>
            <a:r>
              <a:rPr lang="en-US" sz="2200" dirty="0"/>
              <a:t>I believe everyone else will do what’s the best for itself, I will do my best. </a:t>
            </a:r>
          </a:p>
          <a:p>
            <a:r>
              <a:rPr lang="en-US" dirty="0"/>
              <a:t>Trial and Error</a:t>
            </a:r>
          </a:p>
          <a:p>
            <a:pPr lvl="1"/>
            <a:r>
              <a:rPr lang="en-US" sz="2200" dirty="0"/>
              <a:t>Players start playing a strategy profile that is not a NE. Some players discover they are not playing their best, so improve the payoff by switching from one action to another. This goes on until a strategy profile that is a NE is found. (No guarantee this will happen. But many repeated game or evolutionary game theory are interested in this)</a:t>
            </a:r>
          </a:p>
          <a:p>
            <a:endParaRPr lang="en-US" dirty="0"/>
          </a:p>
        </p:txBody>
      </p:sp>
      <p:sp>
        <p:nvSpPr>
          <p:cNvPr id="3" name="Title 2"/>
          <p:cNvSpPr>
            <a:spLocks noGrp="1"/>
          </p:cNvSpPr>
          <p:nvPr>
            <p:ph type="title"/>
          </p:nvPr>
        </p:nvSpPr>
        <p:spPr/>
        <p:txBody>
          <a:bodyPr>
            <a:normAutofit/>
          </a:bodyPr>
          <a:lstStyle/>
          <a:p>
            <a:r>
              <a:rPr lang="en-US" sz="3600" dirty="0"/>
              <a:t>Different looks at </a:t>
            </a:r>
            <a:r>
              <a:rPr lang="en-US" sz="3600" dirty="0" smtClean="0"/>
              <a:t>NE-continued</a:t>
            </a:r>
            <a:endParaRPr lang="en-US" sz="3600" dirty="0"/>
          </a:p>
        </p:txBody>
      </p:sp>
    </p:spTree>
    <p:extLst>
      <p:ext uri="{BB962C8B-B14F-4D97-AF65-F5344CB8AC3E}">
        <p14:creationId xmlns:p14="http://schemas.microsoft.com/office/powerpoint/2010/main" val="3165316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525963"/>
          </a:xfrm>
        </p:spPr>
        <p:txBody>
          <a:bodyPr/>
          <a:lstStyle/>
          <a:p>
            <a:r>
              <a:rPr lang="en-US" dirty="0" smtClean="0"/>
              <a:t>NE is the solution to a game</a:t>
            </a:r>
          </a:p>
          <a:p>
            <a:r>
              <a:rPr lang="en-US" dirty="0" smtClean="0"/>
              <a:t>Usually for a given game with NE existing, there are </a:t>
            </a:r>
            <a:r>
              <a:rPr lang="en-US" b="1" dirty="0" smtClean="0">
                <a:solidFill>
                  <a:srgbClr val="FF0000"/>
                </a:solidFill>
              </a:rPr>
              <a:t>more than one</a:t>
            </a:r>
            <a:r>
              <a:rPr lang="en-US" dirty="0" smtClean="0"/>
              <a:t> NE, some are mixed strategy NE, some are pure. Some are strict but most are weak NE.</a:t>
            </a:r>
          </a:p>
          <a:p>
            <a:r>
              <a:rPr lang="en-US" dirty="0" smtClean="0"/>
              <a:t>Does NE always exist ? </a:t>
            </a:r>
            <a:r>
              <a:rPr lang="en-US" b="1" dirty="0" smtClean="0">
                <a:solidFill>
                  <a:srgbClr val="FF0000"/>
                </a:solidFill>
              </a:rPr>
              <a:t>Not always</a:t>
            </a:r>
            <a:r>
              <a:rPr lang="en-US" dirty="0" smtClean="0"/>
              <a:t>. </a:t>
            </a:r>
          </a:p>
          <a:p>
            <a:endParaRPr lang="en-US" dirty="0"/>
          </a:p>
        </p:txBody>
      </p:sp>
      <p:sp>
        <p:nvSpPr>
          <p:cNvPr id="3" name="Title 2"/>
          <p:cNvSpPr>
            <a:spLocks noGrp="1"/>
          </p:cNvSpPr>
          <p:nvPr>
            <p:ph type="title"/>
          </p:nvPr>
        </p:nvSpPr>
        <p:spPr/>
        <p:txBody>
          <a:bodyPr>
            <a:normAutofit/>
          </a:bodyPr>
          <a:lstStyle/>
          <a:p>
            <a:r>
              <a:rPr lang="en-US" sz="3600" dirty="0"/>
              <a:t>Nash Equilibrium </a:t>
            </a:r>
          </a:p>
        </p:txBody>
      </p:sp>
    </p:spTree>
    <p:extLst>
      <p:ext uri="{BB962C8B-B14F-4D97-AF65-F5344CB8AC3E}">
        <p14:creationId xmlns:p14="http://schemas.microsoft.com/office/powerpoint/2010/main" val="333615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lstStyle/>
          <a:p>
            <a:r>
              <a:rPr lang="en-US" dirty="0" smtClean="0"/>
              <a:t>1. Pure Strategy NE</a:t>
            </a:r>
          </a:p>
          <a:p>
            <a:pPr marL="109728" indent="0">
              <a:buNone/>
            </a:pPr>
            <a:r>
              <a:rPr lang="en-US" dirty="0"/>
              <a:t>Recall PD game for practice</a:t>
            </a:r>
            <a:r>
              <a:rPr lang="en-US" dirty="0" smtClean="0"/>
              <a:t>.</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Finding Nash Equilibrium </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255194477"/>
              </p:ext>
            </p:extLst>
          </p:nvPr>
        </p:nvGraphicFramePr>
        <p:xfrm>
          <a:off x="2286000" y="2895600"/>
          <a:ext cx="5638800" cy="3276600"/>
        </p:xfrm>
        <a:graphic>
          <a:graphicData uri="http://schemas.openxmlformats.org/drawingml/2006/table">
            <a:tbl>
              <a:tblPr firstRow="1" bandRow="1">
                <a:tableStyleId>{5C22544A-7EE6-4342-B048-85BDC9FD1C3A}</a:tableStyleId>
              </a:tblPr>
              <a:tblGrid>
                <a:gridCol w="1879600"/>
                <a:gridCol w="1879600"/>
                <a:gridCol w="1879600"/>
              </a:tblGrid>
              <a:tr h="1092200">
                <a:tc>
                  <a:txBody>
                    <a:bodyPr/>
                    <a:lstStyle/>
                    <a:p>
                      <a:endParaRPr lang="en-US" dirty="0"/>
                    </a:p>
                  </a:txBody>
                  <a:tcPr/>
                </a:tc>
                <a:tc>
                  <a:txBody>
                    <a:bodyPr/>
                    <a:lstStyle/>
                    <a:p>
                      <a:pPr algn="ctr"/>
                      <a:r>
                        <a:rPr lang="en-US" sz="2400" dirty="0" smtClean="0"/>
                        <a:t>Cooperate</a:t>
                      </a:r>
                      <a:endParaRPr lang="en-US" sz="2400" dirty="0"/>
                    </a:p>
                  </a:txBody>
                  <a:tcPr/>
                </a:tc>
                <a:tc>
                  <a:txBody>
                    <a:bodyPr/>
                    <a:lstStyle/>
                    <a:p>
                      <a:pPr algn="ctr"/>
                      <a:r>
                        <a:rPr lang="en-US" sz="2400" dirty="0" smtClean="0"/>
                        <a:t>Defect</a:t>
                      </a:r>
                      <a:endParaRPr lang="en-US" sz="2400" dirty="0"/>
                    </a:p>
                  </a:txBody>
                  <a:tcPr/>
                </a:tc>
              </a:tr>
              <a:tr h="1092200">
                <a:tc>
                  <a:txBody>
                    <a:bodyPr/>
                    <a:lstStyle/>
                    <a:p>
                      <a:pPr algn="ctr"/>
                      <a:r>
                        <a:rPr lang="en-US" sz="2400" dirty="0" smtClean="0"/>
                        <a:t>Cooperate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R</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/R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3</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S</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0</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/5)</a:t>
                      </a:r>
                    </a:p>
                    <a:p>
                      <a:endParaRPr lang="en-US" dirty="0"/>
                    </a:p>
                  </a:txBody>
                  <a:tcPr/>
                </a:tc>
              </a:tr>
              <a:tr h="1092200">
                <a:tc>
                  <a:txBody>
                    <a:bodyPr/>
                    <a:lstStyle/>
                    <a:p>
                      <a:pPr algn="ctr"/>
                      <a:r>
                        <a:rPr lang="en-US" sz="2400" dirty="0" smtClean="0"/>
                        <a:t>Defect</a:t>
                      </a:r>
                      <a:endParaRPr lang="en-US" sz="2400" dirty="0"/>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T</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/S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5</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P</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/P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1</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/1)</a:t>
                      </a:r>
                    </a:p>
                    <a:p>
                      <a:endParaRPr lang="en-US" dirty="0"/>
                    </a:p>
                  </a:txBody>
                  <a:tcPr/>
                </a:tc>
              </a:tr>
            </a:tbl>
          </a:graphicData>
        </a:graphic>
      </p:graphicFrame>
      <p:sp>
        <p:nvSpPr>
          <p:cNvPr id="5" name="Oval 4"/>
          <p:cNvSpPr/>
          <p:nvPr/>
        </p:nvSpPr>
        <p:spPr>
          <a:xfrm>
            <a:off x="4114800" y="5105400"/>
            <a:ext cx="381000" cy="609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19800" y="5105400"/>
            <a:ext cx="381000" cy="609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33457" y="4038600"/>
            <a:ext cx="381000" cy="609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44343" y="5105400"/>
            <a:ext cx="381000" cy="609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43600" y="4909457"/>
            <a:ext cx="1937658" cy="10668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0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2. Mixed Strategy NE</a:t>
                </a:r>
              </a:p>
              <a:p>
                <a:pPr marL="109728" indent="0">
                  <a:buNone/>
                </a:pPr>
                <a:r>
                  <a:rPr lang="en-US" sz="2400" dirty="0" smtClean="0"/>
                  <a:t>Step1: For Player A, if it has actions </a:t>
                </a:r>
                <a14:m>
                  <m:oMath xmlns:m="http://schemas.openxmlformats.org/officeDocument/2006/math">
                    <m:sSub>
                      <m:sSubPr>
                        <m:ctrlPr>
                          <a:rPr lang="en-US" sz="2400" i="1">
                            <a:latin typeface="Cambria Math"/>
                          </a:rPr>
                        </m:ctrlPr>
                      </m:sSubPr>
                      <m:e>
                        <m:r>
                          <a:rPr lang="en-US" sz="2400" b="0" i="1" smtClean="0">
                            <a:latin typeface="Cambria Math"/>
                          </a:rPr>
                          <m:t>𝑎</m:t>
                        </m:r>
                      </m:e>
                      <m:sub>
                        <m:r>
                          <a:rPr lang="en-US" sz="2400" i="1">
                            <a:latin typeface="Cambria Math"/>
                          </a:rPr>
                          <m:t>1</m:t>
                        </m:r>
                      </m:sub>
                    </m:sSub>
                    <m:r>
                      <a:rPr lang="en-US" sz="2400" b="0" i="1" smtClean="0">
                        <a:latin typeface="Cambria Math"/>
                      </a:rPr>
                      <m:t>,</m:t>
                    </m:r>
                    <m:sSub>
                      <m:sSubPr>
                        <m:ctrlPr>
                          <a:rPr lang="en-US" sz="2400" i="1">
                            <a:latin typeface="Cambria Math"/>
                          </a:rPr>
                        </m:ctrlPr>
                      </m:sSubPr>
                      <m:e>
                        <m:r>
                          <a:rPr lang="en-US" sz="2400" i="1">
                            <a:latin typeface="Cambria Math"/>
                          </a:rPr>
                          <m:t>𝑎</m:t>
                        </m:r>
                      </m:e>
                      <m:sub>
                        <m:r>
                          <a:rPr lang="en-US" sz="2400" b="0" i="1" smtClean="0">
                            <a:latin typeface="Cambria Math"/>
                          </a:rPr>
                          <m:t>2</m:t>
                        </m:r>
                      </m:sub>
                    </m:sSub>
                    <m:r>
                      <a:rPr lang="en-US" sz="2400" b="0" i="1" smtClean="0">
                        <a:latin typeface="Cambria Math"/>
                      </a:rPr>
                      <m:t>,…..</m:t>
                    </m:r>
                    <m:sSub>
                      <m:sSubPr>
                        <m:ctrlPr>
                          <a:rPr lang="en-US" sz="2400" i="1">
                            <a:latin typeface="Cambria Math"/>
                          </a:rPr>
                        </m:ctrlPr>
                      </m:sSubPr>
                      <m:e>
                        <m:r>
                          <a:rPr lang="en-US" sz="2400" i="1">
                            <a:latin typeface="Cambria Math"/>
                          </a:rPr>
                          <m:t>𝑎</m:t>
                        </m:r>
                      </m:e>
                      <m:sub>
                        <m:r>
                          <a:rPr lang="en-US" sz="2400" b="0" i="1" smtClean="0">
                            <a:latin typeface="Cambria Math"/>
                          </a:rPr>
                          <m:t>𝑛</m:t>
                        </m:r>
                      </m:sub>
                    </m:sSub>
                    <m:r>
                      <a:rPr lang="en-US" sz="2400" b="0" i="1" smtClean="0">
                        <a:latin typeface="Cambria Math"/>
                      </a:rPr>
                      <m:t>,</m:t>
                    </m:r>
                  </m:oMath>
                </a14:m>
                <a:r>
                  <a:rPr lang="en-US" sz="2400" dirty="0" smtClean="0"/>
                  <a:t>We assign probabilities </a:t>
                </a:r>
                <a14:m>
                  <m:oMath xmlns:m="http://schemas.openxmlformats.org/officeDocument/2006/math">
                    <m:sSub>
                      <m:sSubPr>
                        <m:ctrlPr>
                          <a:rPr lang="en-US" sz="2400" i="1" smtClean="0">
                            <a:latin typeface="Cambria Math"/>
                          </a:rPr>
                        </m:ctrlPr>
                      </m:sSubPr>
                      <m:e>
                        <m:r>
                          <a:rPr lang="en-US" sz="2400" b="0" i="1" smtClean="0">
                            <a:latin typeface="Cambria Math"/>
                          </a:rPr>
                          <m:t>𝑃</m:t>
                        </m:r>
                      </m:e>
                      <m:sub>
                        <m:r>
                          <a:rPr lang="en-US" sz="2400" b="0" i="1" smtClean="0">
                            <a:latin typeface="Cambria Math"/>
                          </a:rPr>
                          <m:t>1</m:t>
                        </m:r>
                      </m:sub>
                    </m:sSub>
                    <m:r>
                      <a:rPr lang="en-US" sz="2400" b="0" i="1" smtClean="0">
                        <a:latin typeface="Cambria Math"/>
                      </a:rPr>
                      <m:t>,</m:t>
                    </m:r>
                    <m:sSub>
                      <m:sSubPr>
                        <m:ctrlPr>
                          <a:rPr lang="en-US" sz="2400" i="1">
                            <a:latin typeface="Cambria Math"/>
                          </a:rPr>
                        </m:ctrlPr>
                      </m:sSubPr>
                      <m:e>
                        <m:r>
                          <a:rPr lang="en-US" sz="2400" i="1">
                            <a:latin typeface="Cambria Math"/>
                          </a:rPr>
                          <m:t>𝑃</m:t>
                        </m:r>
                      </m:e>
                      <m:sub>
                        <m:r>
                          <a:rPr lang="en-US" sz="2400" b="0" i="1" smtClean="0">
                            <a:latin typeface="Cambria Math"/>
                          </a:rPr>
                          <m:t>2</m:t>
                        </m:r>
                      </m:sub>
                    </m:sSub>
                    <m:r>
                      <a:rPr lang="en-US" sz="2400" b="0" i="1" smtClean="0">
                        <a:latin typeface="Cambria Math"/>
                      </a:rPr>
                      <m:t>,……</m:t>
                    </m:r>
                    <m:sSub>
                      <m:sSubPr>
                        <m:ctrlPr>
                          <a:rPr lang="en-US" sz="2400" i="1">
                            <a:latin typeface="Cambria Math"/>
                          </a:rPr>
                        </m:ctrlPr>
                      </m:sSubPr>
                      <m:e>
                        <m:r>
                          <a:rPr lang="en-US" sz="2400" i="1">
                            <a:latin typeface="Cambria Math"/>
                          </a:rPr>
                          <m:t>𝑃</m:t>
                        </m:r>
                      </m:e>
                      <m:sub>
                        <m:r>
                          <a:rPr lang="en-US" sz="2400" b="0" i="1" smtClean="0">
                            <a:latin typeface="Cambria Math"/>
                          </a:rPr>
                          <m:t>𝑛</m:t>
                        </m:r>
                      </m:sub>
                    </m:sSub>
                    <m:r>
                      <a:rPr lang="en-US" sz="2400" b="0" i="1" smtClean="0">
                        <a:latin typeface="Cambria Math"/>
                      </a:rPr>
                      <m:t> </m:t>
                    </m:r>
                  </m:oMath>
                </a14:m>
                <a:r>
                  <a:rPr lang="en-US" sz="2400" dirty="0" smtClean="0"/>
                  <a:t>to represent corresponding actions’ likelihood of being selected.</a:t>
                </a:r>
              </a:p>
              <a:p>
                <a:pPr marL="109728" indent="0">
                  <a:buNone/>
                </a:pPr>
                <a:r>
                  <a:rPr lang="en-US" sz="2400" dirty="0" smtClean="0"/>
                  <a:t>Step2: Calculate the expected payoff F(</a:t>
                </a:r>
                <a14:m>
                  <m:oMath xmlns:m="http://schemas.openxmlformats.org/officeDocument/2006/math">
                    <m:sSub>
                      <m:sSubPr>
                        <m:ctrlPr>
                          <a:rPr lang="en-US" sz="2400" i="1">
                            <a:latin typeface="Cambria Math"/>
                          </a:rPr>
                        </m:ctrlPr>
                      </m:sSubPr>
                      <m:e>
                        <m:r>
                          <a:rPr lang="en-US" sz="2400" i="1">
                            <a:latin typeface="Cambria Math"/>
                          </a:rPr>
                          <m:t>𝑏</m:t>
                        </m:r>
                      </m:e>
                      <m:sub>
                        <m:r>
                          <a:rPr lang="en-US" sz="2400" i="1">
                            <a:latin typeface="Cambria Math"/>
                          </a:rPr>
                          <m:t>𝑛</m:t>
                        </m:r>
                      </m:sub>
                    </m:sSub>
                  </m:oMath>
                </a14:m>
                <a:r>
                  <a:rPr lang="en-US" sz="2400" dirty="0" smtClean="0"/>
                  <a:t>) of Player B if B plays Action </a:t>
                </a:r>
                <a14:m>
                  <m:oMath xmlns:m="http://schemas.openxmlformats.org/officeDocument/2006/math">
                    <m:sSub>
                      <m:sSubPr>
                        <m:ctrlPr>
                          <a:rPr lang="en-US" sz="2400" i="1">
                            <a:latin typeface="Cambria Math"/>
                          </a:rPr>
                        </m:ctrlPr>
                      </m:sSubPr>
                      <m:e>
                        <m:r>
                          <a:rPr lang="en-US" sz="2400" i="1">
                            <a:latin typeface="Cambria Math"/>
                          </a:rPr>
                          <m:t>𝑏</m:t>
                        </m:r>
                      </m:e>
                      <m:sub>
                        <m:r>
                          <a:rPr lang="en-US" sz="2400" i="1">
                            <a:latin typeface="Cambria Math"/>
                          </a:rPr>
                          <m:t>𝑛</m:t>
                        </m:r>
                      </m:sub>
                    </m:sSub>
                  </m:oMath>
                </a14:m>
                <a:r>
                  <a:rPr lang="en-US" sz="2400" dirty="0" smtClean="0"/>
                  <a:t> based on the assumption that A plays strategy P={</a:t>
                </a:r>
                <a14:m>
                  <m:oMath xmlns:m="http://schemas.openxmlformats.org/officeDocument/2006/math">
                    <m:sSub>
                      <m:sSubPr>
                        <m:ctrlPr>
                          <a:rPr lang="en-US" sz="2400" i="1">
                            <a:latin typeface="Cambria Math"/>
                          </a:rPr>
                        </m:ctrlPr>
                      </m:sSubPr>
                      <m:e>
                        <m:r>
                          <a:rPr lang="en-US" sz="2400" i="1">
                            <a:latin typeface="Cambria Math"/>
                          </a:rPr>
                          <m:t>𝑃</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𝑃</m:t>
                        </m:r>
                      </m:e>
                      <m:sub>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𝑃</m:t>
                        </m:r>
                      </m:e>
                      <m:sub>
                        <m:r>
                          <a:rPr lang="en-US" sz="2400" i="1">
                            <a:latin typeface="Cambria Math"/>
                          </a:rPr>
                          <m:t>𝑛</m:t>
                        </m:r>
                      </m:sub>
                    </m:sSub>
                  </m:oMath>
                </a14:m>
                <a:r>
                  <a:rPr lang="en-US" sz="2400" dirty="0" smtClean="0"/>
                  <a:t>} on the action pool {</a:t>
                </a:r>
                <a14:m>
                  <m:oMath xmlns:m="http://schemas.openxmlformats.org/officeDocument/2006/math">
                    <m:sSub>
                      <m:sSubPr>
                        <m:ctrlPr>
                          <a:rPr lang="en-US" sz="2400" i="1">
                            <a:latin typeface="Cambria Math"/>
                          </a:rPr>
                        </m:ctrlPr>
                      </m:sSubPr>
                      <m:e>
                        <m:r>
                          <a:rPr lang="en-US" sz="2400" i="1">
                            <a:latin typeface="Cambria Math"/>
                          </a:rPr>
                          <m:t>𝑎</m:t>
                        </m:r>
                      </m:e>
                      <m:sub>
                        <m:r>
                          <a:rPr lang="en-US" sz="2400" i="1">
                            <a:latin typeface="Cambria Math"/>
                          </a:rPr>
                          <m:t>1</m:t>
                        </m:r>
                      </m:sub>
                    </m:sSub>
                    <m:r>
                      <a:rPr lang="en-US" sz="2400" i="1">
                        <a:latin typeface="Cambria Math"/>
                      </a:rPr>
                      <m:t>,</m:t>
                    </m:r>
                    <m:sSub>
                      <m:sSubPr>
                        <m:ctrlPr>
                          <a:rPr lang="en-US" sz="2400" i="1">
                            <a:latin typeface="Cambria Math"/>
                          </a:rPr>
                        </m:ctrlPr>
                      </m:sSubPr>
                      <m:e>
                        <m:r>
                          <a:rPr lang="en-US" sz="2400" i="1">
                            <a:latin typeface="Cambria Math"/>
                          </a:rPr>
                          <m:t>𝑎</m:t>
                        </m:r>
                      </m:e>
                      <m:sub>
                        <m:r>
                          <a:rPr lang="en-US" sz="2400" i="1">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𝑎</m:t>
                        </m:r>
                      </m:e>
                      <m:sub>
                        <m:r>
                          <a:rPr lang="en-US" sz="2400" i="1">
                            <a:latin typeface="Cambria Math"/>
                          </a:rPr>
                          <m:t>𝑛</m:t>
                        </m:r>
                      </m:sub>
                    </m:sSub>
                  </m:oMath>
                </a14:m>
                <a:r>
                  <a:rPr lang="en-US" sz="2400" dirty="0" smtClean="0"/>
                  <a:t>}. </a:t>
                </a:r>
              </a:p>
              <a:p>
                <a:pPr marL="109728" indent="0">
                  <a:buNone/>
                </a:pPr>
                <a:r>
                  <a:rPr lang="en-US" sz="2400" dirty="0" smtClean="0"/>
                  <a:t>Step3: Let all expected payoffs of B under </a:t>
                </a:r>
                <a14:m>
                  <m:oMath xmlns:m="http://schemas.openxmlformats.org/officeDocument/2006/math">
                    <m:sSub>
                      <m:sSubPr>
                        <m:ctrlPr>
                          <a:rPr lang="en-US" sz="2400" i="1">
                            <a:latin typeface="Cambria Math"/>
                          </a:rPr>
                        </m:ctrlPr>
                      </m:sSubPr>
                      <m:e>
                        <m:r>
                          <a:rPr lang="en-US" sz="2400" i="1">
                            <a:latin typeface="Cambria Math"/>
                          </a:rPr>
                          <m:t>𝑏</m:t>
                        </m:r>
                      </m:e>
                      <m:sub>
                        <m:r>
                          <a:rPr lang="en-US" sz="2400" i="1">
                            <a:latin typeface="Cambria Math"/>
                          </a:rPr>
                          <m:t>𝑛</m:t>
                        </m:r>
                        <m:r>
                          <a:rPr lang="en-US" sz="2400" b="0" i="1" smtClean="0">
                            <a:latin typeface="Cambria Math"/>
                          </a:rPr>
                          <m:t>, </m:t>
                        </m:r>
                        <m:r>
                          <a:rPr lang="en-US" sz="2400" b="0" i="1" smtClean="0">
                            <a:latin typeface="Cambria Math"/>
                          </a:rPr>
                          <m:t>𝑛</m:t>
                        </m:r>
                        <m:r>
                          <a:rPr lang="en-US" sz="2400" b="0" i="1" smtClean="0">
                            <a:latin typeface="Cambria Math"/>
                          </a:rPr>
                          <m:t>=1,2,3…..</m:t>
                        </m:r>
                      </m:sub>
                    </m:sSub>
                  </m:oMath>
                </a14:m>
                <a:r>
                  <a:rPr lang="en-US" sz="2400" dirty="0" smtClean="0"/>
                  <a:t> identical and then we obtain the probability distribution on actions of A. </a:t>
                </a:r>
                <a:endParaRPr lang="en-US" sz="24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r="-118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Finding Nash Equilibrium </a:t>
            </a:r>
          </a:p>
        </p:txBody>
      </p:sp>
    </p:spTree>
    <p:extLst>
      <p:ext uri="{BB962C8B-B14F-4D97-AF65-F5344CB8AC3E}">
        <p14:creationId xmlns:p14="http://schemas.microsoft.com/office/powerpoint/2010/main" val="378341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228600" y="1447800"/>
                <a:ext cx="4495800" cy="4525963"/>
              </a:xfrm>
            </p:spPr>
            <p:txBody>
              <a:bodyPr>
                <a:normAutofit/>
              </a:bodyPr>
              <a:lstStyle/>
              <a:p>
                <a:r>
                  <a:rPr lang="en-US" dirty="0" smtClean="0"/>
                  <a:t>Example: battle of sex</a:t>
                </a:r>
              </a:p>
              <a:p>
                <a:r>
                  <a:rPr lang="en-US" dirty="0"/>
                  <a:t>H</a:t>
                </a:r>
                <a:r>
                  <a:rPr lang="en-US" dirty="0" smtClean="0"/>
                  <a:t>usband’s strategy: </a:t>
                </a:r>
                <a14:m>
                  <m:oMath xmlns:m="http://schemas.openxmlformats.org/officeDocument/2006/math">
                    <m:r>
                      <a:rPr lang="en-US" b="0" i="1" smtClean="0">
                        <a:latin typeface="Cambria Math"/>
                      </a:rPr>
                      <m:t>𝑝</m:t>
                    </m:r>
                  </m:oMath>
                </a14:m>
                <a:r>
                  <a:rPr lang="en-US" dirty="0" smtClean="0"/>
                  <a:t>, football; </a:t>
                </a:r>
                <a14:m>
                  <m:oMath xmlns:m="http://schemas.openxmlformats.org/officeDocument/2006/math">
                    <m:r>
                      <a:rPr lang="en-US" b="0" i="1" smtClean="0">
                        <a:latin typeface="Cambria Math"/>
                      </a:rPr>
                      <m:t>1</m:t>
                    </m:r>
                    <m:r>
                      <a:rPr lang="en-US" b="0" i="1" smtClean="0">
                        <a:latin typeface="Cambria Math"/>
                      </a:rPr>
                      <m:t>−</m:t>
                    </m:r>
                    <m:r>
                      <a:rPr lang="en-US" b="0" i="1" smtClean="0">
                        <a:latin typeface="Cambria Math"/>
                      </a:rPr>
                      <m:t>𝑝</m:t>
                    </m:r>
                  </m:oMath>
                </a14:m>
                <a:r>
                  <a:rPr lang="en-US" dirty="0" smtClean="0"/>
                  <a:t>, opera</a:t>
                </a:r>
              </a:p>
              <a:p>
                <a:r>
                  <a:rPr lang="en-US" dirty="0" smtClean="0"/>
                  <a:t>Wife’s expected payoff if she chooses ‘football’:</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rPr>
                      <m:t>1</m:t>
                    </m:r>
                    <m:r>
                      <a:rPr lang="en-US" b="0" i="1" smtClean="0">
                        <a:latin typeface="Cambria Math"/>
                      </a:rPr>
                      <m:t>+</m:t>
                    </m:r>
                    <m:d>
                      <m:dPr>
                        <m:ctrlPr>
                          <a:rPr lang="en-US" b="0" i="1" smtClean="0">
                            <a:latin typeface="Cambria Math"/>
                          </a:rPr>
                        </m:ctrlPr>
                      </m:dPr>
                      <m:e>
                        <m:r>
                          <a:rPr lang="en-US" b="0" i="1" smtClean="0">
                            <a:latin typeface="Cambria Math"/>
                          </a:rPr>
                          <m:t>1</m:t>
                        </m:r>
                        <m:r>
                          <a:rPr lang="en-US" b="0" i="1" smtClean="0">
                            <a:latin typeface="Cambria Math"/>
                          </a:rPr>
                          <m:t>−</m:t>
                        </m:r>
                        <m:r>
                          <a:rPr lang="en-US" b="0" i="1" smtClean="0">
                            <a:latin typeface="Cambria Math"/>
                          </a:rPr>
                          <m:t>𝑝</m:t>
                        </m:r>
                      </m:e>
                    </m:d>
                    <m:r>
                      <a:rPr lang="en-US" b="0" i="1" smtClean="0">
                        <a:latin typeface="Cambria Math"/>
                      </a:rPr>
                      <m:t>∗</m:t>
                    </m:r>
                    <m:r>
                      <a:rPr lang="en-US" b="0" i="1" smtClean="0">
                        <a:latin typeface="Cambria Math"/>
                      </a:rPr>
                      <m:t>0</m:t>
                    </m:r>
                    <m:r>
                      <a:rPr lang="en-US" b="0" i="1" smtClean="0">
                        <a:latin typeface="Cambria Math"/>
                      </a:rPr>
                      <m:t>=</m:t>
                    </m:r>
                    <m:r>
                      <a:rPr lang="en-US" b="0" i="1" smtClean="0">
                        <a:latin typeface="Cambria Math"/>
                      </a:rPr>
                      <m:t>𝑝</m:t>
                    </m:r>
                    <m:r>
                      <a:rPr lang="en-US" b="0" i="1" smtClean="0">
                        <a:latin typeface="Cambria Math"/>
                      </a:rPr>
                      <m:t>.</m:t>
                    </m:r>
                  </m:oMath>
                </a14:m>
                <a:endParaRPr lang="en-US" dirty="0" smtClean="0"/>
              </a:p>
              <a:p>
                <a:r>
                  <a:rPr lang="en-US" dirty="0" smtClean="0"/>
                  <a:t>If wife chooses ‘opera’:</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rPr>
                      <m:t>0</m:t>
                    </m:r>
                    <m:r>
                      <a:rPr lang="en-US" b="0" i="1" smtClean="0">
                        <a:latin typeface="Cambria Math"/>
                      </a:rPr>
                      <m:t>+</m:t>
                    </m:r>
                    <m:d>
                      <m:dPr>
                        <m:ctrlPr>
                          <a:rPr lang="en-US" b="0" i="1" smtClean="0">
                            <a:latin typeface="Cambria Math"/>
                          </a:rPr>
                        </m:ctrlPr>
                      </m:dPr>
                      <m:e>
                        <m:r>
                          <a:rPr lang="en-US" b="0" i="1" smtClean="0">
                            <a:latin typeface="Cambria Math"/>
                          </a:rPr>
                          <m:t>1</m:t>
                        </m:r>
                        <m:r>
                          <a:rPr lang="en-US" b="0" i="1" smtClean="0">
                            <a:latin typeface="Cambria Math"/>
                          </a:rPr>
                          <m:t>−</m:t>
                        </m:r>
                        <m:r>
                          <a:rPr lang="en-US" b="0" i="1" smtClean="0">
                            <a:latin typeface="Cambria Math"/>
                          </a:rPr>
                          <m:t>𝑝</m:t>
                        </m:r>
                      </m:e>
                    </m:d>
                    <m:r>
                      <a:rPr lang="en-US" b="0" i="1" smtClean="0">
                        <a:latin typeface="Cambria Math"/>
                      </a:rPr>
                      <m:t>∗</m:t>
                    </m:r>
                    <m:r>
                      <a:rPr lang="en-US" b="0" i="1" smtClean="0">
                        <a:latin typeface="Cambria Math"/>
                      </a:rPr>
                      <m:t>3</m:t>
                    </m:r>
                    <m:r>
                      <a:rPr lang="en-US" b="0" i="1" smtClean="0">
                        <a:latin typeface="Cambria Math"/>
                      </a:rPr>
                      <m:t>=</m:t>
                    </m:r>
                    <m:r>
                      <a:rPr lang="en-US" b="0" i="1" smtClean="0">
                        <a:latin typeface="Cambria Math"/>
                      </a:rPr>
                      <m:t>3</m:t>
                    </m:r>
                    <m:r>
                      <a:rPr lang="en-US" b="0" i="1" smtClean="0">
                        <a:latin typeface="Cambria Math"/>
                      </a:rPr>
                      <m:t>−</m:t>
                    </m:r>
                    <m:r>
                      <a:rPr lang="en-US" b="0" i="1" smtClean="0">
                        <a:latin typeface="Cambria Math"/>
                      </a:rPr>
                      <m:t>3</m:t>
                    </m:r>
                    <m:r>
                      <a:rPr lang="en-US" b="0" i="1" smtClean="0">
                        <a:latin typeface="Cambria Math"/>
                      </a:rPr>
                      <m:t>𝑝</m:t>
                    </m:r>
                    <m:r>
                      <a:rPr lang="en-US" b="0" i="1" smtClean="0">
                        <a:latin typeface="Cambria Math"/>
                      </a:rPr>
                      <m:t>.</m:t>
                    </m:r>
                  </m:oMath>
                </a14:m>
                <a:endParaRPr lang="en-US"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228600" y="1447800"/>
                <a:ext cx="4495800" cy="4525963"/>
              </a:xfrm>
              <a:blipFill rotWithShape="1">
                <a:blip r:embed="rId2"/>
                <a:stretch>
                  <a:fillRect t="-1213" r="-1085"/>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Finding Nash Equilibrium </a:t>
            </a:r>
          </a:p>
        </p:txBody>
      </p:sp>
      <p:graphicFrame>
        <p:nvGraphicFramePr>
          <p:cNvPr id="4" name="Content Placeholder 3"/>
          <p:cNvGraphicFramePr>
            <a:graphicFrameLocks/>
          </p:cNvGraphicFramePr>
          <p:nvPr>
            <p:extLst>
              <p:ext uri="{D42A27DB-BD31-4B8C-83A1-F6EECF244321}">
                <p14:modId xmlns:p14="http://schemas.microsoft.com/office/powerpoint/2010/main" val="2636110953"/>
              </p:ext>
            </p:extLst>
          </p:nvPr>
        </p:nvGraphicFramePr>
        <p:xfrm>
          <a:off x="4800600" y="1524000"/>
          <a:ext cx="4267200" cy="2819400"/>
        </p:xfrm>
        <a:graphic>
          <a:graphicData uri="http://schemas.openxmlformats.org/drawingml/2006/table">
            <a:tbl>
              <a:tblPr firstRow="1" bandRow="1">
                <a:tableStyleId>{5C22544A-7EE6-4342-B048-85BDC9FD1C3A}</a:tableStyleId>
              </a:tblPr>
              <a:tblGrid>
                <a:gridCol w="1422400"/>
                <a:gridCol w="1422400"/>
                <a:gridCol w="1422400"/>
              </a:tblGrid>
              <a:tr h="939800">
                <a:tc>
                  <a:txBody>
                    <a:bodyPr/>
                    <a:lstStyle/>
                    <a:p>
                      <a:endParaRPr lang="en-US" dirty="0"/>
                    </a:p>
                  </a:txBody>
                  <a:tcPr/>
                </a:tc>
                <a:tc>
                  <a:txBody>
                    <a:bodyPr/>
                    <a:lstStyle/>
                    <a:p>
                      <a:pPr algn="ctr"/>
                      <a:r>
                        <a:rPr lang="en-US" sz="2400" dirty="0" smtClean="0"/>
                        <a:t>Football</a:t>
                      </a:r>
                      <a:endParaRPr lang="en-US" sz="2400" dirty="0"/>
                    </a:p>
                  </a:txBody>
                  <a:tcPr/>
                </a:tc>
                <a:tc>
                  <a:txBody>
                    <a:bodyPr/>
                    <a:lstStyle/>
                    <a:p>
                      <a:pPr algn="ctr"/>
                      <a:r>
                        <a:rPr lang="en-US" sz="2400" dirty="0" smtClean="0"/>
                        <a:t>Opera</a:t>
                      </a:r>
                      <a:endParaRPr lang="en-US" sz="2400" dirty="0"/>
                    </a:p>
                  </a:txBody>
                  <a:tcPr/>
                </a:tc>
              </a:tr>
              <a:tr h="939800">
                <a:tc>
                  <a:txBody>
                    <a:bodyPr/>
                    <a:lstStyle/>
                    <a:p>
                      <a:pPr algn="ctr"/>
                      <a:r>
                        <a:rPr lang="en-US" sz="2400" dirty="0" smtClean="0"/>
                        <a:t>Football</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3</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0</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/0)</a:t>
                      </a:r>
                    </a:p>
                    <a:p>
                      <a:endParaRPr lang="en-US" dirty="0"/>
                    </a:p>
                  </a:txBody>
                  <a:tcPr/>
                </a:tc>
              </a:tr>
              <a:tr h="939800">
                <a:tc>
                  <a:txBody>
                    <a:bodyPr/>
                    <a:lstStyle/>
                    <a:p>
                      <a:pPr algn="ctr"/>
                      <a:r>
                        <a:rPr lang="en-US" sz="2400" dirty="0" smtClean="0"/>
                        <a:t>Opera</a:t>
                      </a:r>
                      <a:endParaRPr lang="en-US" sz="2400" dirty="0"/>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0</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1</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/3)</a:t>
                      </a:r>
                    </a:p>
                    <a:p>
                      <a:endParaRPr lang="en-US" dirty="0"/>
                    </a:p>
                  </a:txBody>
                  <a:tcPr/>
                </a:tc>
              </a:tr>
            </a:tbl>
          </a:graphicData>
        </a:graphic>
      </p:graphicFrame>
      <mc:AlternateContent xmlns:mc="http://schemas.openxmlformats.org/markup-compatibility/2006">
        <mc:Choice xmlns:a14="http://schemas.microsoft.com/office/drawing/2010/main" Requires="a14">
          <p:sp>
            <p:nvSpPr>
              <p:cNvPr id="5" name="TextBox 4"/>
              <p:cNvSpPr txBox="1"/>
              <p:nvPr/>
            </p:nvSpPr>
            <p:spPr>
              <a:xfrm>
                <a:off x="4648200" y="4648200"/>
                <a:ext cx="4419600" cy="1547668"/>
              </a:xfrm>
              <a:prstGeom prst="rect">
                <a:avLst/>
              </a:prstGeom>
              <a:noFill/>
            </p:spPr>
            <p:txBody>
              <a:bodyPr wrap="square" rtlCol="0">
                <a:spAutoFit/>
              </a:bodyPr>
              <a:lstStyle/>
              <a:p>
                <a:r>
                  <a:rPr lang="en-US" sz="2700" dirty="0" smtClean="0"/>
                  <a:t>if we let two payoffs equal, it turns out that </a:t>
                </a:r>
                <a14:m>
                  <m:oMath xmlns:m="http://schemas.openxmlformats.org/officeDocument/2006/math">
                    <m:r>
                      <a:rPr lang="en-US" sz="2700"/>
                      <m:t>𝑝</m:t>
                    </m:r>
                    <m:r>
                      <a:rPr lang="en-US" sz="2700"/>
                      <m:t>=</m:t>
                    </m:r>
                    <m:f>
                      <m:fPr>
                        <m:ctrlPr>
                          <a:rPr lang="en-US" sz="2700"/>
                        </m:ctrlPr>
                      </m:fPr>
                      <m:num>
                        <m:r>
                          <a:rPr lang="en-US" sz="2700" b="0" i="0" smtClean="0">
                            <a:latin typeface="Cambria Math"/>
                          </a:rPr>
                          <m:t>3</m:t>
                        </m:r>
                      </m:num>
                      <m:den>
                        <m:r>
                          <a:rPr lang="en-US" sz="2700" b="0" i="0" smtClean="0">
                            <a:latin typeface="Cambria Math"/>
                          </a:rPr>
                          <m:t>4</m:t>
                        </m:r>
                      </m:den>
                    </m:f>
                  </m:oMath>
                </a14:m>
                <a:r>
                  <a:rPr lang="en-US" sz="2700" dirty="0" smtClean="0"/>
                  <a:t>, then </a:t>
                </a:r>
                <a14:m>
                  <m:oMath xmlns:m="http://schemas.openxmlformats.org/officeDocument/2006/math">
                    <m:r>
                      <a:rPr lang="en-US" sz="2700" b="0" i="1" smtClean="0">
                        <a:latin typeface="Cambria Math"/>
                      </a:rPr>
                      <m:t>1</m:t>
                    </m:r>
                    <m:r>
                      <a:rPr lang="en-US" sz="2700" b="0" i="1" smtClean="0">
                        <a:latin typeface="Cambria Math"/>
                      </a:rPr>
                      <m:t>−</m:t>
                    </m:r>
                    <m:r>
                      <a:rPr lang="en-US" sz="2700" b="0" i="1" smtClean="0">
                        <a:latin typeface="Cambria Math"/>
                      </a:rPr>
                      <m:t>𝑝</m:t>
                    </m:r>
                    <m:r>
                      <a:rPr lang="en-US" sz="2700" b="0" i="1" smtClean="0">
                        <a:latin typeface="Cambria Math"/>
                      </a:rPr>
                      <m:t>=</m:t>
                    </m:r>
                    <m:f>
                      <m:fPr>
                        <m:ctrlPr>
                          <a:rPr lang="en-US" sz="2700" b="0" i="1" smtClean="0">
                            <a:latin typeface="Cambria Math"/>
                          </a:rPr>
                        </m:ctrlPr>
                      </m:fPr>
                      <m:num>
                        <m:r>
                          <a:rPr lang="en-US" sz="2700" b="0" i="1" smtClean="0">
                            <a:latin typeface="Cambria Math"/>
                          </a:rPr>
                          <m:t>1</m:t>
                        </m:r>
                      </m:num>
                      <m:den>
                        <m:r>
                          <a:rPr lang="en-US" sz="2700" b="0" i="1" smtClean="0">
                            <a:latin typeface="Cambria Math"/>
                          </a:rPr>
                          <m:t>4</m:t>
                        </m:r>
                      </m:den>
                    </m:f>
                  </m:oMath>
                </a14:m>
                <a:endParaRPr lang="en-US" sz="2700" dirty="0"/>
              </a:p>
            </p:txBody>
          </p:sp>
        </mc:Choice>
        <mc:Fallback>
          <p:sp>
            <p:nvSpPr>
              <p:cNvPr id="5" name="TextBox 4"/>
              <p:cNvSpPr txBox="1">
                <a:spLocks noRot="1" noChangeAspect="1" noMove="1" noResize="1" noEditPoints="1" noAdjustHandles="1" noChangeArrowheads="1" noChangeShapeType="1" noTextEdit="1"/>
              </p:cNvSpPr>
              <p:nvPr/>
            </p:nvSpPr>
            <p:spPr>
              <a:xfrm>
                <a:off x="4648200" y="4648200"/>
                <a:ext cx="4419600" cy="1547668"/>
              </a:xfrm>
              <a:prstGeom prst="rect">
                <a:avLst/>
              </a:prstGeom>
              <a:blipFill rotWithShape="1">
                <a:blip r:embed="rId3"/>
                <a:stretch>
                  <a:fillRect l="-2621" t="-3557" b="-3162"/>
                </a:stretch>
              </a:blipFill>
            </p:spPr>
            <p:txBody>
              <a:bodyPr/>
              <a:lstStyle/>
              <a:p>
                <a:r>
                  <a:rPr lang="en-US">
                    <a:noFill/>
                  </a:rPr>
                  <a:t> </a:t>
                </a:r>
              </a:p>
            </p:txBody>
          </p:sp>
        </mc:Fallback>
      </mc:AlternateContent>
    </p:spTree>
    <p:extLst>
      <p:ext uri="{BB962C8B-B14F-4D97-AF65-F5344CB8AC3E}">
        <p14:creationId xmlns:p14="http://schemas.microsoft.com/office/powerpoint/2010/main" val="293211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Q: Why we set the payoffs of wife equal under different selection of action?</a:t>
                </a:r>
              </a:p>
              <a:p>
                <a:r>
                  <a:rPr lang="en-US" dirty="0"/>
                  <a:t>A: by doing that, no matter what distribution over wife’s actions, husband’s strategy (</a:t>
                </a:r>
                <a14:m>
                  <m:oMath xmlns:m="http://schemas.openxmlformats.org/officeDocument/2006/math">
                    <m:f>
                      <m:fPr>
                        <m:ctrlPr>
                          <a:rPr lang="en-US" i="1">
                            <a:latin typeface="Cambria Math"/>
                          </a:rPr>
                        </m:ctrlPr>
                      </m:fPr>
                      <m:num>
                        <m:r>
                          <a:rPr lang="en-US" i="1">
                            <a:latin typeface="Cambria Math"/>
                          </a:rPr>
                          <m:t>3</m:t>
                        </m:r>
                      </m:num>
                      <m:den>
                        <m:r>
                          <a:rPr lang="en-US" i="1">
                            <a:latin typeface="Cambria Math"/>
                          </a:rPr>
                          <m:t>4</m:t>
                        </m:r>
                      </m:den>
                    </m:f>
                  </m:oMath>
                </a14:m>
                <a:r>
                  <a:rPr lang="en-US" dirty="0"/>
                  <a:t>, </a:t>
                </a:r>
                <a14:m>
                  <m:oMath xmlns:m="http://schemas.openxmlformats.org/officeDocument/2006/math">
                    <m:f>
                      <m:fPr>
                        <m:ctrlPr>
                          <a:rPr lang="en-US" i="1" dirty="0">
                            <a:latin typeface="Cambria Math"/>
                          </a:rPr>
                        </m:ctrlPr>
                      </m:fPr>
                      <m:num>
                        <m:r>
                          <a:rPr lang="en-US" i="1" dirty="0">
                            <a:latin typeface="Cambria Math"/>
                          </a:rPr>
                          <m:t>1</m:t>
                        </m:r>
                      </m:num>
                      <m:den>
                        <m:r>
                          <a:rPr lang="en-US" i="1" dirty="0">
                            <a:latin typeface="Cambria Math"/>
                          </a:rPr>
                          <m:t>4</m:t>
                        </m:r>
                      </m:den>
                    </m:f>
                  </m:oMath>
                </a14:m>
                <a:r>
                  <a:rPr lang="en-US" dirty="0"/>
                  <a:t>) is always the best response to wife’s strategy. </a:t>
                </a:r>
              </a:p>
              <a:p>
                <a:r>
                  <a:rPr lang="en-US" dirty="0" smtClean="0"/>
                  <a:t>Similarly, we obtain further that wife’s mixed strategy to guarantee her strategy a B.R. is (</a:t>
                </a:r>
                <a14:m>
                  <m:oMath xmlns:m="http://schemas.openxmlformats.org/officeDocument/2006/math">
                    <m:f>
                      <m:fPr>
                        <m:ctrlPr>
                          <a:rPr lang="en-US" i="1" dirty="0">
                            <a:latin typeface="Cambria Math"/>
                          </a:rPr>
                        </m:ctrlPr>
                      </m:fPr>
                      <m:num>
                        <m:r>
                          <a:rPr lang="en-US" i="1" dirty="0">
                            <a:latin typeface="Cambria Math"/>
                          </a:rPr>
                          <m:t>1</m:t>
                        </m:r>
                      </m:num>
                      <m:den>
                        <m:r>
                          <a:rPr lang="en-US" i="1" dirty="0">
                            <a:latin typeface="Cambria Math"/>
                          </a:rPr>
                          <m:t>4</m:t>
                        </m:r>
                      </m:den>
                    </m:f>
                    <m:r>
                      <a:rPr lang="en-US" b="0" i="0" dirty="0" smtClean="0">
                        <a:latin typeface="Cambria Math"/>
                      </a:rPr>
                      <m:t>, </m:t>
                    </m:r>
                    <m:f>
                      <m:fPr>
                        <m:ctrlPr>
                          <a:rPr lang="en-US" i="1">
                            <a:latin typeface="Cambria Math"/>
                          </a:rPr>
                        </m:ctrlPr>
                      </m:fPr>
                      <m:num>
                        <m:r>
                          <a:rPr lang="en-US" i="1">
                            <a:latin typeface="Cambria Math"/>
                          </a:rPr>
                          <m:t>3</m:t>
                        </m:r>
                      </m:num>
                      <m:den>
                        <m:r>
                          <a:rPr lang="en-US" i="1">
                            <a:latin typeface="Cambria Math"/>
                          </a:rPr>
                          <m:t>4</m:t>
                        </m:r>
                      </m:den>
                    </m:f>
                  </m:oMath>
                </a14:m>
                <a:r>
                  <a:rPr lang="en-US" dirty="0" smtClean="0"/>
                  <a:t>) over {football, opera}. </a:t>
                </a:r>
              </a:p>
              <a:p>
                <a:r>
                  <a:rPr lang="en-US" dirty="0" smtClean="0"/>
                  <a:t>Mixed Strategy NE is H:</a:t>
                </a:r>
                <a:r>
                  <a:rPr lang="en-US" dirty="0"/>
                  <a:t> (</a:t>
                </a:r>
                <a14:m>
                  <m:oMath xmlns:m="http://schemas.openxmlformats.org/officeDocument/2006/math">
                    <m:f>
                      <m:fPr>
                        <m:ctrlPr>
                          <a:rPr lang="en-US" i="1">
                            <a:latin typeface="Cambria Math"/>
                          </a:rPr>
                        </m:ctrlPr>
                      </m:fPr>
                      <m:num>
                        <m:r>
                          <a:rPr lang="en-US" i="1">
                            <a:latin typeface="Cambria Math"/>
                          </a:rPr>
                          <m:t>3</m:t>
                        </m:r>
                      </m:num>
                      <m:den>
                        <m:r>
                          <a:rPr lang="en-US" i="1">
                            <a:latin typeface="Cambria Math"/>
                          </a:rPr>
                          <m:t>4</m:t>
                        </m:r>
                      </m:den>
                    </m:f>
                  </m:oMath>
                </a14:m>
                <a:r>
                  <a:rPr lang="en-US" dirty="0"/>
                  <a:t>, </a:t>
                </a:r>
                <a14:m>
                  <m:oMath xmlns:m="http://schemas.openxmlformats.org/officeDocument/2006/math">
                    <m:f>
                      <m:fPr>
                        <m:ctrlPr>
                          <a:rPr lang="en-US" i="1" dirty="0">
                            <a:latin typeface="Cambria Math"/>
                          </a:rPr>
                        </m:ctrlPr>
                      </m:fPr>
                      <m:num>
                        <m:r>
                          <a:rPr lang="en-US" i="1" dirty="0">
                            <a:latin typeface="Cambria Math"/>
                          </a:rPr>
                          <m:t>1</m:t>
                        </m:r>
                      </m:num>
                      <m:den>
                        <m:r>
                          <a:rPr lang="en-US" i="1" dirty="0">
                            <a:latin typeface="Cambria Math"/>
                          </a:rPr>
                          <m:t>4</m:t>
                        </m:r>
                      </m:den>
                    </m:f>
                  </m:oMath>
                </a14:m>
                <a:r>
                  <a:rPr lang="en-US" dirty="0"/>
                  <a:t>) </a:t>
                </a:r>
                <a:r>
                  <a:rPr lang="en-US" dirty="0" smtClean="0"/>
                  <a:t>; W: </a:t>
                </a:r>
                <a:r>
                  <a:rPr lang="en-US" dirty="0"/>
                  <a:t>(</a:t>
                </a:r>
                <a14:m>
                  <m:oMath xmlns:m="http://schemas.openxmlformats.org/officeDocument/2006/math">
                    <m:f>
                      <m:fPr>
                        <m:ctrlPr>
                          <a:rPr lang="en-US" i="1" dirty="0">
                            <a:latin typeface="Cambria Math"/>
                          </a:rPr>
                        </m:ctrlPr>
                      </m:fPr>
                      <m:num>
                        <m:r>
                          <a:rPr lang="en-US" i="1" dirty="0">
                            <a:latin typeface="Cambria Math"/>
                          </a:rPr>
                          <m:t>1</m:t>
                        </m:r>
                      </m:num>
                      <m:den>
                        <m:r>
                          <a:rPr lang="en-US" i="1" dirty="0">
                            <a:latin typeface="Cambria Math"/>
                          </a:rPr>
                          <m:t>4</m:t>
                        </m:r>
                      </m:den>
                    </m:f>
                    <m:r>
                      <a:rPr lang="en-US" dirty="0">
                        <a:latin typeface="Cambria Math"/>
                      </a:rPr>
                      <m:t>, </m:t>
                    </m:r>
                    <m:f>
                      <m:fPr>
                        <m:ctrlPr>
                          <a:rPr lang="en-US" i="1">
                            <a:latin typeface="Cambria Math"/>
                          </a:rPr>
                        </m:ctrlPr>
                      </m:fPr>
                      <m:num>
                        <m:r>
                          <a:rPr lang="en-US" i="1">
                            <a:latin typeface="Cambria Math"/>
                          </a:rPr>
                          <m:t>3</m:t>
                        </m:r>
                      </m:num>
                      <m:den>
                        <m:r>
                          <a:rPr lang="en-US" i="1">
                            <a:latin typeface="Cambria Math"/>
                          </a:rPr>
                          <m:t>4</m:t>
                        </m:r>
                      </m:den>
                    </m:f>
                  </m:oMath>
                </a14:m>
                <a:r>
                  <a:rPr lang="en-US" dirty="0"/>
                  <a:t>) </a:t>
                </a:r>
                <a:r>
                  <a:rPr lang="en-US" dirty="0" smtClean="0"/>
                  <a:t>.</a:t>
                </a:r>
              </a:p>
              <a:p>
                <a:pPr marL="109728" indent="0">
                  <a:buNone/>
                </a:pP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r="-2074" b="-80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Finding Nash Equilibrium </a:t>
            </a:r>
          </a:p>
        </p:txBody>
      </p:sp>
    </p:spTree>
    <p:extLst>
      <p:ext uri="{BB962C8B-B14F-4D97-AF65-F5344CB8AC3E}">
        <p14:creationId xmlns:p14="http://schemas.microsoft.com/office/powerpoint/2010/main" val="3002946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Player’s Belief and Rationalizability</a:t>
            </a:r>
          </a:p>
        </p:txBody>
      </p:sp>
      <p:pic>
        <p:nvPicPr>
          <p:cNvPr id="4" name="Content Placeholder 3" descr="latex-image-1.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1000" y="1371600"/>
            <a:ext cx="8229600" cy="2160188"/>
          </a:xfrm>
          <a:prstGeom prst="rect">
            <a:avLst/>
          </a:prstGeom>
        </p:spPr>
      </p:pic>
      <p:sp>
        <p:nvSpPr>
          <p:cNvPr id="7" name="TextBox 6"/>
          <p:cNvSpPr txBox="1"/>
          <p:nvPr/>
        </p:nvSpPr>
        <p:spPr>
          <a:xfrm>
            <a:off x="402771" y="3886200"/>
            <a:ext cx="8229600" cy="2646878"/>
          </a:xfrm>
          <a:prstGeom prst="rect">
            <a:avLst/>
          </a:prstGeom>
          <a:noFill/>
        </p:spPr>
        <p:txBody>
          <a:bodyPr wrap="square" rtlCol="0">
            <a:spAutoFit/>
          </a:bodyPr>
          <a:lstStyle/>
          <a:p>
            <a:r>
              <a:rPr lang="en-US" sz="2400" dirty="0" smtClean="0"/>
              <a:t>Note: </a:t>
            </a:r>
          </a:p>
          <a:p>
            <a:pPr marL="457200" indent="-457200">
              <a:buAutoNum type="arabicPeriod"/>
            </a:pPr>
            <a:r>
              <a:rPr lang="en-US" sz="2000" dirty="0" smtClean="0"/>
              <a:t>In </a:t>
            </a:r>
            <a:r>
              <a:rPr lang="en-US" sz="2000" dirty="0"/>
              <a:t>the solution concept, “elimination of dominated strategies,” we claimed that a </a:t>
            </a:r>
            <a:r>
              <a:rPr lang="en-US" sz="2000" dirty="0">
                <a:solidFill>
                  <a:srgbClr val="FF0000"/>
                </a:solidFill>
              </a:rPr>
              <a:t>rational</a:t>
            </a:r>
            <a:r>
              <a:rPr lang="en-US" sz="2000" dirty="0"/>
              <a:t> player will </a:t>
            </a:r>
            <a:r>
              <a:rPr lang="en-US" sz="2000" dirty="0">
                <a:solidFill>
                  <a:srgbClr val="FF0000"/>
                </a:solidFill>
              </a:rPr>
              <a:t>never</a:t>
            </a:r>
            <a:r>
              <a:rPr lang="en-US" sz="2000" dirty="0"/>
              <a:t> play a dominated strategy</a:t>
            </a:r>
            <a:r>
              <a:rPr lang="en-US" sz="2000" dirty="0" smtClean="0"/>
              <a:t>.</a:t>
            </a:r>
          </a:p>
          <a:p>
            <a:pPr marL="457200" indent="-457200">
              <a:buFontTx/>
              <a:buAutoNum type="arabicPeriod"/>
            </a:pPr>
            <a:r>
              <a:rPr lang="en-US" sz="2000" dirty="0"/>
              <a:t>This definition allows a player to believe that the other players’ actions are “correlated.”</a:t>
            </a:r>
          </a:p>
          <a:p>
            <a:endParaRPr lang="en-US" sz="2400" dirty="0"/>
          </a:p>
          <a:p>
            <a:endParaRPr lang="en-US" dirty="0"/>
          </a:p>
        </p:txBody>
      </p:sp>
    </p:spTree>
    <p:extLst>
      <p:ext uri="{BB962C8B-B14F-4D97-AF65-F5344CB8AC3E}">
        <p14:creationId xmlns:p14="http://schemas.microsoft.com/office/powerpoint/2010/main" val="3508092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ea typeface="ＭＳ Ｐゴシック" pitchFamily="34" charset="-128"/>
              </a:rPr>
              <a:t>Game theory can be defined as the study of mathematical models of </a:t>
            </a:r>
            <a:r>
              <a:rPr lang="en-US" altLang="en-US" sz="2800" i="1" dirty="0">
                <a:ea typeface="ＭＳ Ｐゴシック" pitchFamily="34" charset="-128"/>
              </a:rPr>
              <a:t>conflict</a:t>
            </a:r>
            <a:r>
              <a:rPr lang="en-US" altLang="en-US" sz="2800" dirty="0">
                <a:ea typeface="ＭＳ Ｐゴシック" pitchFamily="34" charset="-128"/>
              </a:rPr>
              <a:t> and </a:t>
            </a:r>
            <a:r>
              <a:rPr lang="en-US" altLang="en-US" sz="2800" i="1" dirty="0">
                <a:ea typeface="ＭＳ Ｐゴシック" pitchFamily="34" charset="-128"/>
              </a:rPr>
              <a:t>cooperation</a:t>
            </a:r>
            <a:r>
              <a:rPr lang="en-US" altLang="en-US" sz="2800" dirty="0">
                <a:ea typeface="ＭＳ Ｐゴシック" pitchFamily="34" charset="-128"/>
              </a:rPr>
              <a:t> between </a:t>
            </a:r>
            <a:r>
              <a:rPr lang="en-US" altLang="en-US" sz="2800" dirty="0">
                <a:solidFill>
                  <a:srgbClr val="FF0000"/>
                </a:solidFill>
                <a:ea typeface="ＭＳ Ｐゴシック" pitchFamily="34" charset="-128"/>
              </a:rPr>
              <a:t>intelligent</a:t>
            </a:r>
            <a:r>
              <a:rPr lang="en-US" altLang="en-US" sz="2800" dirty="0">
                <a:ea typeface="ＭＳ Ｐゴシック" pitchFamily="34" charset="-128"/>
              </a:rPr>
              <a:t> </a:t>
            </a:r>
            <a:r>
              <a:rPr lang="en-US" altLang="en-US" sz="2800" dirty="0">
                <a:solidFill>
                  <a:schemeClr val="bg2">
                    <a:lumMod val="25000"/>
                  </a:schemeClr>
                </a:solidFill>
                <a:ea typeface="ＭＳ Ｐゴシック" pitchFamily="34" charset="-128"/>
              </a:rPr>
              <a:t>rational </a:t>
            </a:r>
            <a:r>
              <a:rPr lang="en-US" altLang="en-US" sz="2800" b="1" dirty="0">
                <a:ea typeface="ＭＳ Ｐゴシック" pitchFamily="34" charset="-128"/>
              </a:rPr>
              <a:t>decision-maker</a:t>
            </a:r>
            <a:r>
              <a:rPr lang="en-US" altLang="en-US" sz="2800" dirty="0">
                <a:ea typeface="ＭＳ Ｐゴシック" pitchFamily="34" charset="-128"/>
              </a:rPr>
              <a:t>s. </a:t>
            </a:r>
            <a:endParaRPr lang="en-US" altLang="en-US" sz="2800" dirty="0" smtClean="0">
              <a:ea typeface="ＭＳ Ｐゴシック" pitchFamily="34" charset="-128"/>
            </a:endParaRPr>
          </a:p>
          <a:p>
            <a:r>
              <a:rPr lang="en-US" altLang="en-US" sz="2800" dirty="0" smtClean="0">
                <a:ea typeface="ＭＳ Ｐゴシック" pitchFamily="34" charset="-128"/>
              </a:rPr>
              <a:t>Game </a:t>
            </a:r>
            <a:r>
              <a:rPr lang="en-US" altLang="en-US" sz="2800" dirty="0">
                <a:ea typeface="ＭＳ Ｐゴシック" pitchFamily="34" charset="-128"/>
              </a:rPr>
              <a:t>theory provides general mathematical techniques for analyzing situations in which </a:t>
            </a:r>
            <a:r>
              <a:rPr lang="en-US" altLang="en-US" sz="2800" b="1" dirty="0">
                <a:ea typeface="ＭＳ Ｐゴシック" pitchFamily="34" charset="-128"/>
              </a:rPr>
              <a:t>two or more </a:t>
            </a:r>
            <a:r>
              <a:rPr lang="en-US" altLang="en-US" sz="2800" dirty="0">
                <a:ea typeface="ＭＳ Ｐゴシック" pitchFamily="34" charset="-128"/>
              </a:rPr>
              <a:t>individuals make decisions that will </a:t>
            </a:r>
            <a:r>
              <a:rPr lang="en-US" altLang="en-US" sz="2800" b="1" dirty="0">
                <a:ea typeface="ＭＳ Ｐゴシック" pitchFamily="34" charset="-128"/>
              </a:rPr>
              <a:t>influence one another’s welfare</a:t>
            </a:r>
            <a:r>
              <a:rPr lang="en-US" altLang="en-US" sz="2800" dirty="0">
                <a:ea typeface="ＭＳ Ｐゴシック" pitchFamily="34" charset="-128"/>
              </a:rPr>
              <a:t>. [Roger B. Myerson, 1991] </a:t>
            </a:r>
          </a:p>
          <a:p>
            <a:endParaRPr lang="en-US" dirty="0"/>
          </a:p>
        </p:txBody>
      </p:sp>
      <p:sp>
        <p:nvSpPr>
          <p:cNvPr id="3" name="Title 2"/>
          <p:cNvSpPr>
            <a:spLocks noGrp="1"/>
          </p:cNvSpPr>
          <p:nvPr>
            <p:ph type="title"/>
          </p:nvPr>
        </p:nvSpPr>
        <p:spPr/>
        <p:txBody>
          <a:bodyPr/>
          <a:lstStyle/>
          <a:p>
            <a:r>
              <a:rPr lang="en-US" dirty="0" smtClean="0"/>
              <a:t>What is </a:t>
            </a:r>
            <a:r>
              <a:rPr lang="en-US" dirty="0"/>
              <a:t>G</a:t>
            </a:r>
            <a:r>
              <a:rPr lang="en-US" dirty="0" smtClean="0"/>
              <a:t>ame Theory </a:t>
            </a:r>
            <a:endParaRPr lang="en-US" dirty="0"/>
          </a:p>
        </p:txBody>
      </p:sp>
    </p:spTree>
    <p:extLst>
      <p:ext uri="{BB962C8B-B14F-4D97-AF65-F5344CB8AC3E}">
        <p14:creationId xmlns:p14="http://schemas.microsoft.com/office/powerpoint/2010/main" val="1695757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some games, the assumption of rationality significantly restricts the player’s choice.</a:t>
            </a:r>
          </a:p>
          <a:p>
            <a:endParaRPr lang="en-US" dirty="0"/>
          </a:p>
        </p:txBody>
      </p:sp>
      <p:sp>
        <p:nvSpPr>
          <p:cNvPr id="3" name="Title 2"/>
          <p:cNvSpPr>
            <a:spLocks noGrp="1"/>
          </p:cNvSpPr>
          <p:nvPr>
            <p:ph type="title"/>
          </p:nvPr>
        </p:nvSpPr>
        <p:spPr/>
        <p:txBody>
          <a:bodyPr>
            <a:normAutofit/>
          </a:bodyPr>
          <a:lstStyle/>
          <a:p>
            <a:r>
              <a:rPr lang="en-US" sz="3200" dirty="0"/>
              <a:t>Motivating </a:t>
            </a:r>
            <a:r>
              <a:rPr lang="en-US" sz="3200" dirty="0" smtClean="0"/>
              <a:t>examples-</a:t>
            </a:r>
            <a:r>
              <a:rPr lang="en-US" sz="3200" dirty="0"/>
              <a:t>Rationalizability</a:t>
            </a:r>
          </a:p>
        </p:txBody>
      </p:sp>
      <p:graphicFrame>
        <p:nvGraphicFramePr>
          <p:cNvPr id="4" name="Group 3"/>
          <p:cNvGraphicFramePr>
            <a:graphicFrameLocks/>
          </p:cNvGraphicFramePr>
          <p:nvPr>
            <p:extLst>
              <p:ext uri="{D42A27DB-BD31-4B8C-83A1-F6EECF244321}">
                <p14:modId xmlns:p14="http://schemas.microsoft.com/office/powerpoint/2010/main" val="1447380747"/>
              </p:ext>
            </p:extLst>
          </p:nvPr>
        </p:nvGraphicFramePr>
        <p:xfrm>
          <a:off x="5867399" y="3276600"/>
          <a:ext cx="2514601" cy="2345636"/>
        </p:xfrm>
        <a:graphic>
          <a:graphicData uri="http://schemas.openxmlformats.org/drawingml/2006/table">
            <a:tbl>
              <a:tblPr/>
              <a:tblGrid>
                <a:gridCol w="471488"/>
                <a:gridCol w="965426"/>
                <a:gridCol w="1077687"/>
              </a:tblGrid>
              <a:tr h="567890">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endParaRPr kumimoji="0" lang="ko-KR" altLang="en-US" sz="2400" b="0"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8873">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a:t>
                      </a: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a:t>
                      </a: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88873">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a:t>
                      </a: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5/0)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a:t>
                      </a: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Content Placeholder 2"/>
          <p:cNvSpPr txBox="1">
            <a:spLocks/>
          </p:cNvSpPr>
          <p:nvPr/>
        </p:nvSpPr>
        <p:spPr bwMode="auto">
          <a:xfrm>
            <a:off x="533400" y="2590800"/>
            <a:ext cx="5334000" cy="342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For any belief about the other player’s action (</a:t>
            </a:r>
            <a:r>
              <a:rPr lang="en-US" sz="2000" dirty="0" smtClean="0">
                <a:latin typeface="+mn-lt"/>
                <a:ea typeface="ＭＳ Ｐゴシック" pitchFamily="-80" charset="-128"/>
                <a:cs typeface="ＭＳ Ｐゴシック" pitchFamily="-80" charset="-128"/>
              </a:rPr>
              <a:t>i.e., no matter what the other chooses)</a:t>
            </a: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 D </a:t>
            </a:r>
            <a:r>
              <a:rPr lang="en-US" sz="2000" dirty="0" smtClean="0">
                <a:latin typeface="+mn-lt"/>
                <a:ea typeface="ＭＳ Ｐゴシック" pitchFamily="-80" charset="-128"/>
                <a:cs typeface="ＭＳ Ｐゴシック" pitchFamily="-80" charset="-128"/>
              </a:rPr>
              <a:t>yields higher payoff.</a:t>
            </a:r>
          </a:p>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D</a:t>
            </a:r>
            <a:r>
              <a:rPr kumimoji="0" lang="en-US" sz="2000" b="0" i="0" u="none" strike="noStrike" kern="1200" cap="none" spc="0" normalizeH="0" noProof="0" dirty="0" smtClean="0">
                <a:ln>
                  <a:noFill/>
                </a:ln>
                <a:solidFill>
                  <a:schemeClr val="tx1"/>
                </a:solidFill>
                <a:effectLst/>
                <a:uLnTx/>
                <a:uFillTx/>
                <a:latin typeface="+mn-lt"/>
                <a:ea typeface="ＭＳ Ｐゴシック" pitchFamily="-80" charset="-128"/>
                <a:cs typeface="ＭＳ Ｐゴシック" pitchFamily="-80" charset="-128"/>
              </a:rPr>
              <a:t> is therefore only rational choice.</a:t>
            </a:r>
            <a:endPar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endParaRPr>
          </a:p>
          <a:p>
            <a:pPr marL="463550" marR="0" lvl="0" indent="-463550" algn="l" defTabSz="914400" rtl="0" eaLnBrk="1" fontAlgn="base" latinLnBrk="0" hangingPunct="1">
              <a:lnSpc>
                <a:spcPct val="100000"/>
              </a:lnSpc>
              <a:spcBef>
                <a:spcPct val="40000"/>
              </a:spcBef>
              <a:spcAft>
                <a:spcPct val="0"/>
              </a:spcAft>
              <a:buClrTx/>
              <a:buSzPct val="90000"/>
              <a:buFontTx/>
              <a:buBlip>
                <a:blip r:embed="rId2"/>
              </a:buBlip>
              <a:tabLst/>
              <a:defRPr/>
            </a:pP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Strategy </a:t>
            </a:r>
            <a:r>
              <a:rPr kumimoji="0" lang="en-US" sz="2000" b="0" i="1"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C </a:t>
            </a: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isn’t rationalizable for row player</a:t>
            </a:r>
            <a:endParaRPr kumimoji="0" lang="en-US" sz="2000" b="0" i="1"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endParaRPr>
          </a:p>
          <a:p>
            <a:pPr marL="914400" marR="0" lvl="1" indent="-457200" algn="l" defTabSz="914400" rtl="0" eaLnBrk="1" fontAlgn="base" latinLnBrk="0" hangingPunct="1">
              <a:lnSpc>
                <a:spcPct val="100000"/>
              </a:lnSpc>
              <a:spcBef>
                <a:spcPct val="45000"/>
              </a:spcBef>
              <a:spcAft>
                <a:spcPct val="0"/>
              </a:spcAft>
              <a:buClrTx/>
              <a:buSzPct val="90000"/>
              <a:buFontTx/>
              <a:buBlip>
                <a:blip r:embed="rId3"/>
              </a:buBlip>
              <a:tabLst/>
              <a:defRPr/>
            </a:pPr>
            <a:r>
              <a:rPr kumimoji="0" lang="en-US" sz="2000" b="0" i="1" u="none" strike="noStrike" kern="1200" cap="none" spc="0" normalizeH="0" baseline="0" noProof="0" dirty="0" smtClean="0">
                <a:ln>
                  <a:noFill/>
                </a:ln>
                <a:solidFill>
                  <a:schemeClr val="tx1"/>
                </a:solidFill>
                <a:effectLst/>
                <a:uLnTx/>
                <a:uFillTx/>
                <a:latin typeface="+mn-lt"/>
                <a:ea typeface="ＭＳ Ｐゴシック" pitchFamily="-80" charset="-128"/>
                <a:cs typeface="+mn-cs"/>
              </a:rPr>
              <a:t>C </a:t>
            </a: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mn-cs"/>
              </a:rPr>
              <a:t>isn’t a best response to </a:t>
            </a:r>
            <a:r>
              <a:rPr kumimoji="0" lang="en-US" sz="2000" b="1" i="0" strike="noStrike" kern="1200" cap="none" spc="0" normalizeH="0" baseline="0" noProof="0" dirty="0" smtClean="0">
                <a:ln>
                  <a:noFill/>
                </a:ln>
                <a:solidFill>
                  <a:srgbClr val="FF0000"/>
                </a:solidFill>
                <a:effectLst/>
                <a:uLnTx/>
                <a:uFillTx/>
                <a:latin typeface="+mn-lt"/>
                <a:ea typeface="ＭＳ Ｐゴシック" pitchFamily="-80" charset="-128"/>
                <a:cs typeface="+mn-cs"/>
              </a:rPr>
              <a:t>any</a:t>
            </a: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mn-cs"/>
              </a:rPr>
              <a:t> strategy that column player could play</a:t>
            </a:r>
          </a:p>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ＭＳ Ｐゴシック" pitchFamily="-80" charset="-128"/>
              <a:cs typeface="ＭＳ Ｐゴシック" pitchFamily="-80" charset="-128"/>
            </a:endParaRPr>
          </a:p>
        </p:txBody>
      </p:sp>
    </p:spTree>
    <p:extLst>
      <p:ext uri="{BB962C8B-B14F-4D97-AF65-F5344CB8AC3E}">
        <p14:creationId xmlns:p14="http://schemas.microsoft.com/office/powerpoint/2010/main" val="4120421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some other games, the assumption of rationality is less restrictive.</a:t>
            </a:r>
          </a:p>
          <a:p>
            <a:endParaRPr lang="en-US" dirty="0"/>
          </a:p>
        </p:txBody>
      </p:sp>
      <p:sp>
        <p:nvSpPr>
          <p:cNvPr id="3" name="Title 2"/>
          <p:cNvSpPr>
            <a:spLocks noGrp="1"/>
          </p:cNvSpPr>
          <p:nvPr>
            <p:ph type="title"/>
          </p:nvPr>
        </p:nvSpPr>
        <p:spPr/>
        <p:txBody>
          <a:bodyPr>
            <a:normAutofit/>
          </a:bodyPr>
          <a:lstStyle/>
          <a:p>
            <a:r>
              <a:rPr lang="en-US" sz="3200" dirty="0"/>
              <a:t>Motivating examples-Rationalizability</a:t>
            </a:r>
          </a:p>
        </p:txBody>
      </p:sp>
      <p:graphicFrame>
        <p:nvGraphicFramePr>
          <p:cNvPr id="4" name="Group 3"/>
          <p:cNvGraphicFramePr>
            <a:graphicFrameLocks/>
          </p:cNvGraphicFramePr>
          <p:nvPr>
            <p:extLst>
              <p:ext uri="{D42A27DB-BD31-4B8C-83A1-F6EECF244321}">
                <p14:modId xmlns:p14="http://schemas.microsoft.com/office/powerpoint/2010/main" val="3872940232"/>
              </p:ext>
            </p:extLst>
          </p:nvPr>
        </p:nvGraphicFramePr>
        <p:xfrm>
          <a:off x="6172200" y="3341132"/>
          <a:ext cx="2590800" cy="2207351"/>
        </p:xfrm>
        <a:graphic>
          <a:graphicData uri="http://schemas.openxmlformats.org/drawingml/2006/table">
            <a:tbl>
              <a:tblPr/>
              <a:tblGrid>
                <a:gridCol w="485775"/>
                <a:gridCol w="994681"/>
                <a:gridCol w="1110344"/>
              </a:tblGrid>
              <a:tr h="534411">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endParaRPr kumimoji="0" lang="ko-KR" altLang="en-US" sz="2400" b="0"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6470">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3/2</a:t>
                      </a:r>
                      <a:endPar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0/3</a:t>
                      </a:r>
                      <a:endPar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6470">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a:ln>
                            <a:noFill/>
                          </a:ln>
                          <a:solidFill>
                            <a:schemeClr val="tx1"/>
                          </a:solidFill>
                          <a:effectLst/>
                          <a:latin typeface="Times" pitchFamily="-64" charset="0"/>
                          <a:ea typeface="Gulim" pitchFamily="50" charset="-127"/>
                          <a:cs typeface="Gulim" pitchFamily="50" charset="-127"/>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2/0</a:t>
                      </a:r>
                      <a:endPar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1</a:t>
                      </a:r>
                      <a:r>
                        <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rPr>
                        <a:t>/</a:t>
                      </a:r>
                      <a:r>
                        <a:rPr kumimoji="0" lang="en-US" altLang="ko-KR" sz="24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1</a:t>
                      </a:r>
                      <a:endParaRPr kumimoji="0" lang="en-US" altLang="ko-KR" sz="2400" b="1" i="0" u="none" strike="noStrike" cap="none" normalizeH="0" baseline="0" dirty="0">
                        <a:ln>
                          <a:noFill/>
                        </a:ln>
                        <a:solidFill>
                          <a:schemeClr val="tx1"/>
                        </a:solidFill>
                        <a:effectLst/>
                        <a:latin typeface="Times" pitchFamily="-64" charset="0"/>
                        <a:ea typeface="Gulim" pitchFamily="50" charset="-127"/>
                        <a:cs typeface="Gulim" pitchFamily="50" charset="-127"/>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Content Placeholder 2"/>
          <p:cNvSpPr txBox="1">
            <a:spLocks/>
          </p:cNvSpPr>
          <p:nvPr/>
        </p:nvSpPr>
        <p:spPr bwMode="auto">
          <a:xfrm>
            <a:off x="533400" y="2590800"/>
            <a:ext cx="53340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If 1 believes that 2 will choose C, then 1</a:t>
            </a:r>
            <a:r>
              <a:rPr kumimoji="0" lang="en-US" sz="2000" b="0" i="0" u="none" strike="noStrike" kern="1200" cap="none" spc="0" normalizeH="0" noProof="0" dirty="0" smtClean="0">
                <a:ln>
                  <a:noFill/>
                </a:ln>
                <a:solidFill>
                  <a:schemeClr val="tx1"/>
                </a:solidFill>
                <a:effectLst/>
                <a:uLnTx/>
                <a:uFillTx/>
                <a:latin typeface="+mn-lt"/>
                <a:ea typeface="ＭＳ Ｐゴシック" pitchFamily="-80" charset="-128"/>
                <a:cs typeface="ＭＳ Ｐゴシック" pitchFamily="-80" charset="-128"/>
              </a:rPr>
              <a:t> will choose C as well.</a:t>
            </a:r>
          </a:p>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lang="en-US" sz="2000" dirty="0" smtClean="0">
                <a:latin typeface="+mn-lt"/>
                <a:ea typeface="ＭＳ Ｐゴシック" pitchFamily="-80" charset="-128"/>
                <a:cs typeface="ＭＳ Ｐゴシック" pitchFamily="-80" charset="-128"/>
              </a:rPr>
              <a:t>If 1 believe that 2 will choose D, then 1 will choose D.</a:t>
            </a:r>
          </a:p>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rPr>
              <a:t>Thus, both C and D are rational choices for 1</a:t>
            </a:r>
            <a:r>
              <a:rPr kumimoji="0" lang="en-US" sz="2000" b="0" i="0" u="none" strike="noStrike" kern="1200" cap="none" spc="0" normalizeH="0" noProof="0" dirty="0" smtClean="0">
                <a:ln>
                  <a:noFill/>
                </a:ln>
                <a:solidFill>
                  <a:schemeClr val="tx1"/>
                </a:solidFill>
                <a:effectLst/>
                <a:uLnTx/>
                <a:uFillTx/>
                <a:latin typeface="+mn-lt"/>
                <a:ea typeface="ＭＳ Ｐゴシック" pitchFamily="-80" charset="-128"/>
                <a:cs typeface="ＭＳ Ｐゴシック" pitchFamily="-80" charset="-128"/>
              </a:rPr>
              <a:t>.</a:t>
            </a:r>
          </a:p>
          <a:p>
            <a:pPr marL="463550" marR="0" lvl="0" indent="-463550" algn="l" defTabSz="914400" rtl="0" eaLnBrk="1" fontAlgn="base" latinLnBrk="0" hangingPunct="1">
              <a:lnSpc>
                <a:spcPct val="100000"/>
              </a:lnSpc>
              <a:spcBef>
                <a:spcPts val="2000"/>
              </a:spcBef>
              <a:spcAft>
                <a:spcPct val="0"/>
              </a:spcAft>
              <a:buClrTx/>
              <a:buSzPct val="90000"/>
              <a:buFontTx/>
              <a:buBlip>
                <a:blip r:embed="rId2"/>
              </a:buBlip>
              <a:tabLst/>
              <a:defRPr/>
            </a:pPr>
            <a:r>
              <a:rPr lang="en-US" sz="2000" baseline="0" dirty="0" smtClean="0">
                <a:ea typeface="ＭＳ Ｐゴシック" pitchFamily="-80" charset="-128"/>
                <a:cs typeface="ＭＳ Ｐゴシック" pitchFamily="-80" charset="-128"/>
              </a:rPr>
              <a:t>But for 2, only D is rational choice.</a:t>
            </a:r>
            <a:endParaRPr kumimoji="0" lang="en-US" sz="2000" b="0" i="0" u="none" strike="noStrike" kern="1200" cap="none" spc="0" normalizeH="0" baseline="0" noProof="0" dirty="0" smtClean="0">
              <a:ln>
                <a:noFill/>
              </a:ln>
              <a:solidFill>
                <a:schemeClr val="tx1"/>
              </a:solidFill>
              <a:effectLst/>
              <a:uLnTx/>
              <a:uFillTx/>
              <a:latin typeface="+mn-lt"/>
              <a:ea typeface="ＭＳ Ｐゴシック" pitchFamily="-80" charset="-128"/>
              <a:cs typeface="ＭＳ Ｐゴシック" pitchFamily="-80" charset="-128"/>
            </a:endParaRPr>
          </a:p>
        </p:txBody>
      </p:sp>
      <p:sp>
        <p:nvSpPr>
          <p:cNvPr id="6" name="TextBox 5"/>
          <p:cNvSpPr txBox="1"/>
          <p:nvPr/>
        </p:nvSpPr>
        <p:spPr>
          <a:xfrm>
            <a:off x="7315200" y="2971800"/>
            <a:ext cx="304800" cy="369332"/>
          </a:xfrm>
          <a:prstGeom prst="rect">
            <a:avLst/>
          </a:prstGeom>
          <a:noFill/>
        </p:spPr>
        <p:txBody>
          <a:bodyPr wrap="square" rtlCol="0">
            <a:spAutoFit/>
          </a:bodyPr>
          <a:lstStyle/>
          <a:p>
            <a:r>
              <a:rPr lang="en-US" dirty="0"/>
              <a:t>2</a:t>
            </a:r>
            <a:endParaRPr lang="en-US" dirty="0"/>
          </a:p>
        </p:txBody>
      </p:sp>
      <p:sp>
        <p:nvSpPr>
          <p:cNvPr id="8" name="TextBox 7"/>
          <p:cNvSpPr txBox="1"/>
          <p:nvPr/>
        </p:nvSpPr>
        <p:spPr>
          <a:xfrm>
            <a:off x="5812971" y="4257097"/>
            <a:ext cx="3048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566741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t>Example- Game of Chicken</a:t>
            </a:r>
            <a:endParaRPr lang="en-US" sz="3200" dirty="0"/>
          </a:p>
        </p:txBody>
      </p:sp>
      <p:graphicFrame>
        <p:nvGraphicFramePr>
          <p:cNvPr id="4" name="Content Placeholder 3"/>
          <p:cNvGraphicFramePr>
            <a:graphicFrameLocks/>
          </p:cNvGraphicFramePr>
          <p:nvPr>
            <p:extLst>
              <p:ext uri="{D42A27DB-BD31-4B8C-83A1-F6EECF244321}">
                <p14:modId xmlns:p14="http://schemas.microsoft.com/office/powerpoint/2010/main" val="2026145114"/>
              </p:ext>
            </p:extLst>
          </p:nvPr>
        </p:nvGraphicFramePr>
        <p:xfrm>
          <a:off x="5715000" y="1828800"/>
          <a:ext cx="2994660" cy="1981200"/>
        </p:xfrm>
        <a:graphic>
          <a:graphicData uri="http://schemas.openxmlformats.org/drawingml/2006/table">
            <a:tbl>
              <a:tblPr firstRow="1" bandRow="1">
                <a:tableStyleId>{5C22544A-7EE6-4342-B048-85BDC9FD1C3A}</a:tableStyleId>
              </a:tblPr>
              <a:tblGrid>
                <a:gridCol w="998220"/>
                <a:gridCol w="998220"/>
                <a:gridCol w="998220"/>
              </a:tblGrid>
              <a:tr h="660400">
                <a:tc>
                  <a:txBody>
                    <a:bodyPr/>
                    <a:lstStyle/>
                    <a:p>
                      <a:endParaRPr lang="en-US" sz="1900" dirty="0"/>
                    </a:p>
                  </a:txBody>
                  <a:tcPr marL="100584" marR="100584" marT="48768" marB="48768" anchor="ctr" anchorCtr="1"/>
                </a:tc>
                <a:tc>
                  <a:txBody>
                    <a:bodyPr/>
                    <a:lstStyle/>
                    <a:p>
                      <a:r>
                        <a:rPr lang="en-US" sz="1900" dirty="0" smtClean="0"/>
                        <a:t>C</a:t>
                      </a:r>
                      <a:endParaRPr lang="en-US" sz="1900" dirty="0"/>
                    </a:p>
                  </a:txBody>
                  <a:tcPr marL="100584" marR="100584" marT="48768" marB="48768" anchor="ctr" anchorCtr="1"/>
                </a:tc>
                <a:tc>
                  <a:txBody>
                    <a:bodyPr/>
                    <a:lstStyle/>
                    <a:p>
                      <a:r>
                        <a:rPr lang="en-US" sz="1900" dirty="0" smtClean="0"/>
                        <a:t>D</a:t>
                      </a:r>
                      <a:endParaRPr lang="en-US" sz="1900" dirty="0"/>
                    </a:p>
                  </a:txBody>
                  <a:tcPr marL="100584" marR="100584" marT="48768" marB="48768" anchor="ctr" anchorCtr="1"/>
                </a:tc>
              </a:tr>
              <a:tr h="660400">
                <a:tc>
                  <a:txBody>
                    <a:bodyPr/>
                    <a:lstStyle/>
                    <a:p>
                      <a:r>
                        <a:rPr lang="en-US" sz="1900" dirty="0" smtClean="0"/>
                        <a:t>C</a:t>
                      </a:r>
                      <a:endParaRPr lang="en-US" sz="1900" dirty="0"/>
                    </a:p>
                  </a:txBody>
                  <a:tcPr marL="100584" marR="100584" marT="48768" marB="48768" anchor="ctr" anchorCtr="1"/>
                </a:tc>
                <a:tc>
                  <a:txBody>
                    <a:bodyPr/>
                    <a:lstStyle/>
                    <a:p>
                      <a:r>
                        <a:rPr lang="en-US" sz="1900" dirty="0" smtClean="0"/>
                        <a:t>6, 6</a:t>
                      </a:r>
                      <a:endParaRPr lang="en-US" sz="1900" dirty="0"/>
                    </a:p>
                  </a:txBody>
                  <a:tcPr marL="100584" marR="100584" marT="48768" marB="48768" anchor="ctr" anchorCtr="1"/>
                </a:tc>
                <a:tc>
                  <a:txBody>
                    <a:bodyPr/>
                    <a:lstStyle/>
                    <a:p>
                      <a:r>
                        <a:rPr lang="en-US" sz="1900" dirty="0" smtClean="0"/>
                        <a:t>2, 7</a:t>
                      </a:r>
                      <a:endParaRPr lang="en-US" sz="1900" dirty="0"/>
                    </a:p>
                  </a:txBody>
                  <a:tcPr marL="100584" marR="100584" marT="48768" marB="48768" anchor="ctr" anchorCtr="1"/>
                </a:tc>
              </a:tr>
              <a:tr h="660400">
                <a:tc>
                  <a:txBody>
                    <a:bodyPr/>
                    <a:lstStyle/>
                    <a:p>
                      <a:r>
                        <a:rPr lang="en-US" sz="1900" dirty="0" smtClean="0"/>
                        <a:t>D</a:t>
                      </a:r>
                      <a:endParaRPr lang="en-US" sz="1900" dirty="0"/>
                    </a:p>
                  </a:txBody>
                  <a:tcPr marL="100584" marR="100584" marT="48768" marB="48768" anchor="ctr" anchorCtr="1"/>
                </a:tc>
                <a:tc>
                  <a:txBody>
                    <a:bodyPr/>
                    <a:lstStyle/>
                    <a:p>
                      <a:r>
                        <a:rPr lang="en-US" sz="1900" dirty="0" smtClean="0"/>
                        <a:t>7, 2</a:t>
                      </a:r>
                      <a:endParaRPr lang="en-US" sz="1900" dirty="0"/>
                    </a:p>
                  </a:txBody>
                  <a:tcPr marL="100584" marR="100584" marT="48768" marB="48768" anchor="ctr" anchorCtr="1"/>
                </a:tc>
                <a:tc>
                  <a:txBody>
                    <a:bodyPr/>
                    <a:lstStyle/>
                    <a:p>
                      <a:r>
                        <a:rPr lang="en-US" sz="1900" dirty="0" smtClean="0"/>
                        <a:t>0, 0</a:t>
                      </a:r>
                      <a:endParaRPr lang="en-US" sz="1900" dirty="0"/>
                    </a:p>
                  </a:txBody>
                  <a:tcPr marL="100584" marR="100584" marT="48768" marB="48768" anchor="ctr" anchorCtr="1"/>
                </a:tc>
              </a:tr>
            </a:tbl>
          </a:graphicData>
        </a:graphic>
      </p:graphicFrame>
      <p:sp>
        <p:nvSpPr>
          <p:cNvPr id="5" name="Rectangle 3"/>
          <p:cNvSpPr txBox="1">
            <a:spLocks noGrp="1" noChangeArrowheads="1"/>
          </p:cNvSpPr>
          <p:nvPr>
            <p:ph idx="1"/>
          </p:nvPr>
        </p:nvSpPr>
        <p:spPr bwMode="auto">
          <a:xfrm>
            <a:off x="685800" y="1524000"/>
            <a:ext cx="6096000" cy="4525963"/>
          </a:xfrm>
          <a:prstGeom prst="rect">
            <a:avLst/>
          </a:prstGeom>
          <a:noFill/>
          <a:ln w="9525">
            <a:noFill/>
            <a:miter lim="800000"/>
            <a:headEnd/>
            <a:tailEnd/>
          </a:ln>
        </p:spPr>
        <p:txBody>
          <a:bodyPr vert="horz" wrap="square" lIns="99276" tIns="49638" rIns="99276" bIns="49638" numCol="1" anchor="t" anchorCtr="0" compatLnSpc="1">
            <a:prstTxWarp prst="textNoShape">
              <a:avLst/>
            </a:prstTxWarp>
            <a:normAutofit/>
          </a:bodyPr>
          <a:lstStyle/>
          <a:p>
            <a:pPr marL="342900" indent="-342900" defTabSz="992764">
              <a:spcBef>
                <a:spcPts val="2171"/>
              </a:spcBef>
              <a:buSzPct val="90000"/>
              <a:buFont typeface="Wingdings" panose="05000000000000000000" pitchFamily="2" charset="2"/>
              <a:buChar char="Ø"/>
              <a:defRPr/>
            </a:pPr>
            <a:r>
              <a:rPr lang="en-US" sz="2000" dirty="0" smtClean="0">
                <a:latin typeface="+mn-lt"/>
                <a:ea typeface="ＭＳ Ｐゴシック" pitchFamily="-80" charset="-128"/>
                <a:cs typeface="ＭＳ Ｐゴシック" pitchFamily="-80" charset="-128"/>
              </a:rPr>
              <a:t>Two pure strategy </a:t>
            </a:r>
            <a:r>
              <a:rPr lang="en-US" sz="2000" dirty="0" smtClean="0">
                <a:ea typeface="ＭＳ Ｐゴシック" pitchFamily="-80" charset="-128"/>
                <a:cs typeface="ＭＳ Ｐゴシック" pitchFamily="-80" charset="-128"/>
              </a:rPr>
              <a:t>NE</a:t>
            </a:r>
            <a:endParaRPr lang="en-US" sz="2000" dirty="0" smtClean="0">
              <a:latin typeface="+mn-lt"/>
              <a:ea typeface="ＭＳ Ｐゴシック" pitchFamily="-80" charset="-128"/>
              <a:cs typeface="ＭＳ Ｐゴシック" pitchFamily="-80" charset="-128"/>
            </a:endParaRPr>
          </a:p>
          <a:p>
            <a:pPr marL="839282" lvl="1" indent="-342900">
              <a:spcBef>
                <a:spcPts val="2171"/>
              </a:spcBef>
              <a:buSzPct val="90000"/>
              <a:buFont typeface="Wingdings" panose="05000000000000000000" pitchFamily="2" charset="2"/>
              <a:buChar char="q"/>
            </a:pPr>
            <a:r>
              <a:rPr lang="en-US" sz="2000" dirty="0" smtClean="0">
                <a:latin typeface="+mn-lt"/>
                <a:ea typeface="ＭＳ Ｐゴシック" pitchFamily="-80" charset="-128"/>
                <a:cs typeface="ＭＳ Ｐゴシック" pitchFamily="-80" charset="-128"/>
              </a:rPr>
              <a:t>(D C) and (C D)</a:t>
            </a:r>
          </a:p>
          <a:p>
            <a:pPr marL="839282" lvl="1" indent="-342900">
              <a:spcBef>
                <a:spcPts val="2171"/>
              </a:spcBef>
              <a:buSzPct val="90000"/>
              <a:buFont typeface="Wingdings" panose="05000000000000000000" pitchFamily="2" charset="2"/>
              <a:buChar char="q"/>
            </a:pPr>
            <a:r>
              <a:rPr lang="en-US" sz="2000" dirty="0" smtClean="0">
                <a:ea typeface="ＭＳ Ｐゴシック" pitchFamily="-80" charset="-128"/>
                <a:cs typeface="ＭＳ Ｐゴシック" pitchFamily="-80" charset="-128"/>
              </a:rPr>
              <a:t>The average payoff (7+2)/2=4.5</a:t>
            </a:r>
            <a:endParaRPr lang="en-US" sz="2000" dirty="0" smtClean="0">
              <a:latin typeface="+mn-lt"/>
              <a:ea typeface="ＭＳ Ｐゴシック" pitchFamily="-80" charset="-128"/>
              <a:cs typeface="ＭＳ Ｐゴシック" pitchFamily="-80" charset="-128"/>
            </a:endParaRPr>
          </a:p>
          <a:p>
            <a:pPr marL="342900" indent="-342900">
              <a:spcBef>
                <a:spcPts val="2171"/>
              </a:spcBef>
              <a:buSzPct val="90000"/>
              <a:buFont typeface="Wingdings" panose="05000000000000000000" pitchFamily="2" charset="2"/>
              <a:buChar char="Ø"/>
            </a:pPr>
            <a:r>
              <a:rPr lang="en-US" sz="2000" dirty="0" smtClean="0">
                <a:latin typeface="+mn-lt"/>
                <a:ea typeface="ＭＳ Ｐゴシック" pitchFamily="-80" charset="-128"/>
                <a:cs typeface="ＭＳ Ｐゴシック" pitchFamily="-80" charset="-128"/>
              </a:rPr>
              <a:t>One </a:t>
            </a:r>
            <a:r>
              <a:rPr lang="en-US" sz="2000" dirty="0" smtClean="0">
                <a:latin typeface="+mn-lt"/>
                <a:ea typeface="ＭＳ Ｐゴシック" pitchFamily="-80" charset="-128"/>
                <a:cs typeface="ＭＳ Ｐゴシック" pitchFamily="-80" charset="-128"/>
              </a:rPr>
              <a:t>mixed strategy </a:t>
            </a:r>
            <a:r>
              <a:rPr lang="en-US" sz="2000" dirty="0" smtClean="0">
                <a:latin typeface="+mn-lt"/>
                <a:ea typeface="ＭＳ Ｐゴシック" pitchFamily="-80" charset="-128"/>
                <a:cs typeface="ＭＳ Ｐゴシック" pitchFamily="-80" charset="-128"/>
              </a:rPr>
              <a:t>NE </a:t>
            </a:r>
          </a:p>
          <a:p>
            <a:pPr marL="839282" lvl="1" indent="-342900">
              <a:spcBef>
                <a:spcPts val="2171"/>
              </a:spcBef>
              <a:buSzPct val="90000"/>
              <a:buFont typeface="Wingdings" panose="05000000000000000000" pitchFamily="2" charset="2"/>
              <a:buChar char="q"/>
            </a:pPr>
            <a:r>
              <a:rPr lang="en-US" sz="2000" dirty="0" smtClean="0">
                <a:latin typeface="+mn-lt"/>
                <a:ea typeface="ＭＳ Ｐゴシック" pitchFamily="-80" charset="-128"/>
                <a:cs typeface="ＭＳ Ｐゴシック" pitchFamily="-80" charset="-128"/>
              </a:rPr>
              <a:t>C: 2/3 D: 1/3</a:t>
            </a:r>
          </a:p>
          <a:p>
            <a:pPr marL="839282" lvl="1" indent="-342900">
              <a:spcBef>
                <a:spcPts val="2171"/>
              </a:spcBef>
              <a:buSzPct val="90000"/>
              <a:buFont typeface="Wingdings" panose="05000000000000000000" pitchFamily="2" charset="2"/>
              <a:buChar char="q"/>
            </a:pPr>
            <a:r>
              <a:rPr lang="en-US" sz="2000" dirty="0" smtClean="0">
                <a:latin typeface="+mn-lt"/>
                <a:ea typeface="ＭＳ Ｐゴシック" pitchFamily="-80" charset="-128"/>
                <a:cs typeface="ＭＳ Ｐゴシック" pitchFamily="-80" charset="-128"/>
              </a:rPr>
              <a:t>Expected payoff of the two agents : </a:t>
            </a:r>
            <a:r>
              <a:rPr lang="en-US" sz="2000" dirty="0" smtClean="0">
                <a:latin typeface="+mn-lt"/>
                <a:ea typeface="ＭＳ Ｐゴシック" pitchFamily="-80" charset="-128"/>
                <a:cs typeface="ＭＳ Ｐゴシック" pitchFamily="-80" charset="-128"/>
              </a:rPr>
              <a:t>14/3 = 4.66667</a:t>
            </a:r>
          </a:p>
        </p:txBody>
      </p:sp>
    </p:spTree>
    <p:extLst>
      <p:ext uri="{BB962C8B-B14F-4D97-AF65-F5344CB8AC3E}">
        <p14:creationId xmlns:p14="http://schemas.microsoft.com/office/powerpoint/2010/main" val="3342569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525963"/>
          </a:xfrm>
        </p:spPr>
        <p:txBody>
          <a:bodyPr/>
          <a:lstStyle/>
          <a:p>
            <a:r>
              <a:rPr lang="en-US" dirty="0" smtClean="0"/>
              <a:t>From above game, we observe that if player 1 choose D, player 2 has no incentive to choose D since the corresponding payoffs (</a:t>
            </a:r>
            <a:r>
              <a:rPr lang="en-US" dirty="0"/>
              <a:t>0,0) </a:t>
            </a:r>
            <a:r>
              <a:rPr lang="en-US" dirty="0" smtClean="0"/>
              <a:t>are both dominated by other options. </a:t>
            </a:r>
          </a:p>
          <a:p>
            <a:r>
              <a:rPr lang="en-US" dirty="0" smtClean="0"/>
              <a:t>While, in mixed NE, it still has probability 1/3*1/3 = 1/9 to choose the action profile (D,D). It is obvious not reasonable. </a:t>
            </a:r>
            <a:endParaRPr lang="en-US" dirty="0"/>
          </a:p>
        </p:txBody>
      </p:sp>
      <p:sp>
        <p:nvSpPr>
          <p:cNvPr id="3" name="Title 2"/>
          <p:cNvSpPr>
            <a:spLocks noGrp="1"/>
          </p:cNvSpPr>
          <p:nvPr>
            <p:ph type="title"/>
          </p:nvPr>
        </p:nvSpPr>
        <p:spPr/>
        <p:txBody>
          <a:bodyPr>
            <a:normAutofit/>
          </a:bodyPr>
          <a:lstStyle/>
          <a:p>
            <a:r>
              <a:rPr lang="en-US" sz="3600" dirty="0" smtClean="0"/>
              <a:t>Game </a:t>
            </a:r>
            <a:r>
              <a:rPr lang="en-US" sz="3600" dirty="0"/>
              <a:t>of </a:t>
            </a:r>
            <a:r>
              <a:rPr lang="en-US" sz="3600" dirty="0" smtClean="0"/>
              <a:t>Chicken- continued</a:t>
            </a:r>
            <a:endParaRPr lang="en-US" sz="3600" dirty="0"/>
          </a:p>
        </p:txBody>
      </p:sp>
    </p:spTree>
    <p:extLst>
      <p:ext uri="{BB962C8B-B14F-4D97-AF65-F5344CB8AC3E}">
        <p14:creationId xmlns:p14="http://schemas.microsoft.com/office/powerpoint/2010/main" val="3778894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sz="2800" dirty="0"/>
              <a:t>In a standard game, each player mixes his pure strategies </a:t>
            </a:r>
            <a:r>
              <a:rPr lang="en-US" sz="2800" dirty="0" smtClean="0">
                <a:solidFill>
                  <a:srgbClr val="FF0000"/>
                </a:solidFill>
              </a:rPr>
              <a:t>independently</a:t>
            </a:r>
          </a:p>
          <a:p>
            <a:r>
              <a:rPr lang="en-US" sz="2800" dirty="0" smtClean="0"/>
              <a:t>In this sense, the </a:t>
            </a:r>
            <a:r>
              <a:rPr lang="en-US" sz="2800" b="1" dirty="0">
                <a:solidFill>
                  <a:srgbClr val="333399"/>
                </a:solidFill>
              </a:rPr>
              <a:t>correlated equilibrium</a:t>
            </a:r>
            <a:r>
              <a:rPr lang="en-US" sz="2800" i="1" dirty="0"/>
              <a:t> </a:t>
            </a:r>
            <a:r>
              <a:rPr lang="en-US" sz="2800" dirty="0"/>
              <a:t>is a solution concept generalizing the Nash </a:t>
            </a:r>
            <a:r>
              <a:rPr lang="en-US" sz="2800" dirty="0" smtClean="0"/>
              <a:t>equilibrium. </a:t>
            </a:r>
          </a:p>
          <a:p>
            <a:r>
              <a:rPr lang="en-US" sz="2800" dirty="0" smtClean="0"/>
              <a:t>In correlated equilibria, agents mix their strategy correlatively. </a:t>
            </a:r>
          </a:p>
          <a:p>
            <a:r>
              <a:rPr lang="en-US" sz="2800" dirty="0" smtClean="0">
                <a:solidFill>
                  <a:srgbClr val="FF0000"/>
                </a:solidFill>
              </a:rPr>
              <a:t>Instead of studying distribution over player’s actions, CE studies the distribution over action profiles. </a:t>
            </a:r>
            <a:endParaRPr lang="en-US" sz="2800" dirty="0">
              <a:solidFill>
                <a:srgbClr val="FF0000"/>
              </a:solidFill>
            </a:endParaRPr>
          </a:p>
          <a:p>
            <a:endParaRPr lang="en-US" dirty="0"/>
          </a:p>
        </p:txBody>
      </p:sp>
      <p:sp>
        <p:nvSpPr>
          <p:cNvPr id="3" name="Title 2"/>
          <p:cNvSpPr>
            <a:spLocks noGrp="1"/>
          </p:cNvSpPr>
          <p:nvPr>
            <p:ph type="title"/>
          </p:nvPr>
        </p:nvSpPr>
        <p:spPr/>
        <p:txBody>
          <a:bodyPr>
            <a:normAutofit/>
          </a:bodyPr>
          <a:lstStyle/>
          <a:p>
            <a:r>
              <a:rPr lang="en-US" sz="3200" dirty="0" smtClean="0"/>
              <a:t>Correlated Equilibrium </a:t>
            </a:r>
            <a:endParaRPr lang="en-US" sz="3200" dirty="0"/>
          </a:p>
        </p:txBody>
      </p:sp>
    </p:spTree>
    <p:extLst>
      <p:ext uri="{BB962C8B-B14F-4D97-AF65-F5344CB8AC3E}">
        <p14:creationId xmlns:p14="http://schemas.microsoft.com/office/powerpoint/2010/main" val="16680551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5257800" cy="4788091"/>
          </a:xfrm>
        </p:spPr>
        <p:txBody>
          <a:bodyPr/>
          <a:lstStyle/>
          <a:p>
            <a:r>
              <a:rPr lang="en-US" dirty="0" smtClean="0"/>
              <a:t>Eliminating (D,D), the rest of action profiles (C,D),(D,C) and (C,C) are picked randomly. </a:t>
            </a:r>
          </a:p>
          <a:p>
            <a:r>
              <a:rPr lang="en-US" dirty="0" smtClean="0"/>
              <a:t>A </a:t>
            </a:r>
            <a:r>
              <a:rPr lang="en-US" dirty="0" smtClean="0">
                <a:solidFill>
                  <a:srgbClr val="FF0000"/>
                </a:solidFill>
              </a:rPr>
              <a:t>random device </a:t>
            </a:r>
            <a:r>
              <a:rPr lang="en-US" dirty="0" smtClean="0"/>
              <a:t>(or random variable) with </a:t>
            </a:r>
            <a:r>
              <a:rPr lang="en-US" dirty="0" smtClean="0">
                <a:solidFill>
                  <a:srgbClr val="FF0000"/>
                </a:solidFill>
              </a:rPr>
              <a:t>known distribution </a:t>
            </a:r>
            <a:r>
              <a:rPr lang="en-US" dirty="0" smtClean="0"/>
              <a:t>determines two players’ action through a </a:t>
            </a:r>
            <a:r>
              <a:rPr lang="en-US" dirty="0" smtClean="0">
                <a:solidFill>
                  <a:srgbClr val="FF0000"/>
                </a:solidFill>
              </a:rPr>
              <a:t>private</a:t>
            </a:r>
            <a:r>
              <a:rPr lang="en-US" dirty="0" smtClean="0"/>
              <a:t> signal to each player. </a:t>
            </a:r>
          </a:p>
          <a:p>
            <a:pPr marL="109728" indent="0">
              <a:buNone/>
            </a:pPr>
            <a:endParaRPr lang="en-US" dirty="0" smtClean="0"/>
          </a:p>
          <a:p>
            <a:pPr marL="109728" indent="0">
              <a:buNone/>
            </a:pPr>
            <a:endParaRPr lang="en-US" dirty="0" smtClean="0"/>
          </a:p>
        </p:txBody>
      </p:sp>
      <p:sp>
        <p:nvSpPr>
          <p:cNvPr id="3" name="Title 2"/>
          <p:cNvSpPr>
            <a:spLocks noGrp="1"/>
          </p:cNvSpPr>
          <p:nvPr>
            <p:ph type="title"/>
          </p:nvPr>
        </p:nvSpPr>
        <p:spPr/>
        <p:txBody>
          <a:bodyPr>
            <a:normAutofit/>
          </a:bodyPr>
          <a:lstStyle/>
          <a:p>
            <a:r>
              <a:rPr lang="en-US" sz="3200" dirty="0" smtClean="0"/>
              <a:t>Reconsider the game of chicken</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01826825"/>
              </p:ext>
            </p:extLst>
          </p:nvPr>
        </p:nvGraphicFramePr>
        <p:xfrm>
          <a:off x="5715000" y="1828800"/>
          <a:ext cx="2994660" cy="1981200"/>
        </p:xfrm>
        <a:graphic>
          <a:graphicData uri="http://schemas.openxmlformats.org/drawingml/2006/table">
            <a:tbl>
              <a:tblPr firstRow="1" bandRow="1">
                <a:tableStyleId>{5C22544A-7EE6-4342-B048-85BDC9FD1C3A}</a:tableStyleId>
              </a:tblPr>
              <a:tblGrid>
                <a:gridCol w="998220"/>
                <a:gridCol w="998220"/>
                <a:gridCol w="998220"/>
              </a:tblGrid>
              <a:tr h="660400">
                <a:tc>
                  <a:txBody>
                    <a:bodyPr/>
                    <a:lstStyle/>
                    <a:p>
                      <a:endParaRPr lang="en-US" sz="1900" dirty="0"/>
                    </a:p>
                  </a:txBody>
                  <a:tcPr marL="100584" marR="100584" marT="48768" marB="48768" anchor="ctr" anchorCtr="1"/>
                </a:tc>
                <a:tc>
                  <a:txBody>
                    <a:bodyPr/>
                    <a:lstStyle/>
                    <a:p>
                      <a:r>
                        <a:rPr lang="en-US" sz="1900" dirty="0" smtClean="0"/>
                        <a:t>C</a:t>
                      </a:r>
                      <a:endParaRPr lang="en-US" sz="1900" dirty="0"/>
                    </a:p>
                  </a:txBody>
                  <a:tcPr marL="100584" marR="100584" marT="48768" marB="48768" anchor="ctr" anchorCtr="1"/>
                </a:tc>
                <a:tc>
                  <a:txBody>
                    <a:bodyPr/>
                    <a:lstStyle/>
                    <a:p>
                      <a:r>
                        <a:rPr lang="en-US" sz="1900" dirty="0" smtClean="0"/>
                        <a:t>D</a:t>
                      </a:r>
                      <a:endParaRPr lang="en-US" sz="1900" dirty="0"/>
                    </a:p>
                  </a:txBody>
                  <a:tcPr marL="100584" marR="100584" marT="48768" marB="48768" anchor="ctr" anchorCtr="1"/>
                </a:tc>
              </a:tr>
              <a:tr h="660400">
                <a:tc>
                  <a:txBody>
                    <a:bodyPr/>
                    <a:lstStyle/>
                    <a:p>
                      <a:r>
                        <a:rPr lang="en-US" sz="1900" dirty="0" smtClean="0"/>
                        <a:t>C</a:t>
                      </a:r>
                      <a:endParaRPr lang="en-US" sz="1900" dirty="0"/>
                    </a:p>
                  </a:txBody>
                  <a:tcPr marL="100584" marR="100584" marT="48768" marB="48768" anchor="ctr" anchorCtr="1"/>
                </a:tc>
                <a:tc>
                  <a:txBody>
                    <a:bodyPr/>
                    <a:lstStyle/>
                    <a:p>
                      <a:r>
                        <a:rPr lang="en-US" sz="1900" dirty="0" smtClean="0"/>
                        <a:t>6, 6</a:t>
                      </a:r>
                      <a:endParaRPr lang="en-US" sz="1900" dirty="0"/>
                    </a:p>
                  </a:txBody>
                  <a:tcPr marL="100584" marR="100584" marT="48768" marB="48768" anchor="ctr" anchorCtr="1"/>
                </a:tc>
                <a:tc>
                  <a:txBody>
                    <a:bodyPr/>
                    <a:lstStyle/>
                    <a:p>
                      <a:r>
                        <a:rPr lang="en-US" sz="1900" dirty="0" smtClean="0"/>
                        <a:t>2, 7</a:t>
                      </a:r>
                      <a:endParaRPr lang="en-US" sz="1900" dirty="0"/>
                    </a:p>
                  </a:txBody>
                  <a:tcPr marL="100584" marR="100584" marT="48768" marB="48768" anchor="ctr" anchorCtr="1"/>
                </a:tc>
              </a:tr>
              <a:tr h="660400">
                <a:tc>
                  <a:txBody>
                    <a:bodyPr/>
                    <a:lstStyle/>
                    <a:p>
                      <a:r>
                        <a:rPr lang="en-US" sz="1900" dirty="0" smtClean="0"/>
                        <a:t>D</a:t>
                      </a:r>
                      <a:endParaRPr lang="en-US" sz="1900" dirty="0"/>
                    </a:p>
                  </a:txBody>
                  <a:tcPr marL="100584" marR="100584" marT="48768" marB="48768" anchor="ctr" anchorCtr="1"/>
                </a:tc>
                <a:tc>
                  <a:txBody>
                    <a:bodyPr/>
                    <a:lstStyle/>
                    <a:p>
                      <a:r>
                        <a:rPr lang="en-US" sz="1900" dirty="0" smtClean="0"/>
                        <a:t>7, 2</a:t>
                      </a:r>
                      <a:endParaRPr lang="en-US" sz="1900" dirty="0"/>
                    </a:p>
                  </a:txBody>
                  <a:tcPr marL="100584" marR="100584" marT="48768" marB="48768" anchor="ctr" anchorCtr="1"/>
                </a:tc>
                <a:tc>
                  <a:txBody>
                    <a:bodyPr/>
                    <a:lstStyle/>
                    <a:p>
                      <a:r>
                        <a:rPr lang="en-US" sz="1900" dirty="0" smtClean="0"/>
                        <a:t>0, 0</a:t>
                      </a:r>
                      <a:endParaRPr lang="en-US" sz="1900" dirty="0"/>
                    </a:p>
                  </a:txBody>
                  <a:tcPr marL="100584" marR="100584" marT="48768" marB="48768" anchor="ctr" anchorCtr="1"/>
                </a:tc>
              </a:tr>
            </a:tbl>
          </a:graphicData>
        </a:graphic>
      </p:graphicFrame>
      <p:sp>
        <p:nvSpPr>
          <p:cNvPr id="9" name="Multiply 8"/>
          <p:cNvSpPr/>
          <p:nvPr/>
        </p:nvSpPr>
        <p:spPr>
          <a:xfrm>
            <a:off x="7391400" y="3048000"/>
            <a:ext cx="1600200" cy="838200"/>
          </a:xfrm>
          <a:prstGeom prst="mathMultiply">
            <a:avLst/>
          </a:prstGeom>
          <a:solidFill>
            <a:srgbClr val="FF00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56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525963"/>
          </a:xfrm>
        </p:spPr>
        <p:txBody>
          <a:bodyPr/>
          <a:lstStyle/>
          <a:p>
            <a:r>
              <a:rPr lang="en-US" dirty="0" smtClean="0"/>
              <a:t>The random device can work according to any distribution. We assume it runs as (1/3,1/3,1/3) over the three action profiles.</a:t>
            </a:r>
          </a:p>
          <a:p>
            <a:r>
              <a:rPr lang="en-US" dirty="0" smtClean="0"/>
              <a:t>Expected payoffs of the two:</a:t>
            </a:r>
          </a:p>
          <a:p>
            <a:pPr>
              <a:buFont typeface="Wingdings" panose="05000000000000000000" pitchFamily="2" charset="2"/>
              <a:buChar char="q"/>
            </a:pPr>
            <a:r>
              <a:rPr lang="en-US" dirty="0" smtClean="0"/>
              <a:t>1/3*7 + 2/3*1/2*6 + 2/3*1/2*2 = 5</a:t>
            </a:r>
          </a:p>
          <a:p>
            <a:r>
              <a:rPr lang="en-US" dirty="0" smtClean="0"/>
              <a:t>5&gt;4.666. CE gives higher payoff than NE</a:t>
            </a:r>
          </a:p>
          <a:p>
            <a:r>
              <a:rPr lang="en-US" dirty="0" smtClean="0"/>
              <a:t>Different from NE, in CE player could inference </a:t>
            </a:r>
            <a:r>
              <a:rPr lang="en-US" dirty="0" smtClean="0">
                <a:solidFill>
                  <a:srgbClr val="FF0000"/>
                </a:solidFill>
              </a:rPr>
              <a:t>partially</a:t>
            </a:r>
            <a:r>
              <a:rPr lang="en-US" dirty="0" smtClean="0"/>
              <a:t> about what other player is going to play. </a:t>
            </a:r>
            <a:endParaRPr lang="en-US" dirty="0"/>
          </a:p>
        </p:txBody>
      </p:sp>
      <p:sp>
        <p:nvSpPr>
          <p:cNvPr id="3" name="Title 2"/>
          <p:cNvSpPr>
            <a:spLocks noGrp="1"/>
          </p:cNvSpPr>
          <p:nvPr>
            <p:ph type="title"/>
          </p:nvPr>
        </p:nvSpPr>
        <p:spPr/>
        <p:txBody>
          <a:bodyPr>
            <a:normAutofit/>
          </a:bodyPr>
          <a:lstStyle/>
          <a:p>
            <a:r>
              <a:rPr lang="en-US" sz="3600" dirty="0"/>
              <a:t>Reconsider the game of chicken</a:t>
            </a:r>
          </a:p>
        </p:txBody>
      </p:sp>
    </p:spTree>
    <p:extLst>
      <p:ext uri="{BB962C8B-B14F-4D97-AF65-F5344CB8AC3E}">
        <p14:creationId xmlns:p14="http://schemas.microsoft.com/office/powerpoint/2010/main" val="1882717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a:bodyPr>
          <a:lstStyle/>
          <a:p>
            <a:r>
              <a:rPr lang="en-US" sz="3200" dirty="0" smtClean="0"/>
              <a:t>Formal definition of CE</a:t>
            </a:r>
            <a:endParaRPr lang="en-US" sz="3200" dirty="0"/>
          </a:p>
        </p:txBody>
      </p:sp>
      <p:pic>
        <p:nvPicPr>
          <p:cNvPr id="4" name="Content Placeholder 3" descr="latex-image-1.pdf"/>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04800" y="1295400"/>
            <a:ext cx="8229600" cy="2065199"/>
          </a:xfrm>
          <a:prstGeom prst="rect">
            <a:avLst/>
          </a:prstGeom>
        </p:spPr>
      </p:pic>
      <p:pic>
        <p:nvPicPr>
          <p:cNvPr id="5" name="Picture 4" descr="latex-image-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228600" y="3581400"/>
            <a:ext cx="8610600" cy="2371539"/>
          </a:xfrm>
          <a:prstGeom prst="rect">
            <a:avLst/>
          </a:prstGeom>
        </p:spPr>
      </p:pic>
      <p:sp>
        <p:nvSpPr>
          <p:cNvPr id="6" name="Rounded Rectangle 5"/>
          <p:cNvSpPr/>
          <p:nvPr/>
        </p:nvSpPr>
        <p:spPr>
          <a:xfrm>
            <a:off x="1828800" y="5257800"/>
            <a:ext cx="5334000" cy="7620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52800" y="6096000"/>
            <a:ext cx="5715000" cy="369332"/>
          </a:xfrm>
          <a:prstGeom prst="rect">
            <a:avLst/>
          </a:prstGeom>
          <a:noFill/>
        </p:spPr>
        <p:txBody>
          <a:bodyPr wrap="square" rtlCol="0">
            <a:spAutoFit/>
          </a:bodyPr>
          <a:lstStyle/>
          <a:p>
            <a:r>
              <a:rPr lang="en-US" b="1" dirty="0" smtClean="0">
                <a:solidFill>
                  <a:srgbClr val="FF0000"/>
                </a:solidFill>
              </a:rPr>
              <a:t>Look for Best distribution over strategy files</a:t>
            </a:r>
            <a:endParaRPr lang="en-US" b="1" dirty="0">
              <a:solidFill>
                <a:srgbClr val="FF0000"/>
              </a:solidFill>
            </a:endParaRPr>
          </a:p>
        </p:txBody>
      </p:sp>
    </p:spTree>
    <p:extLst>
      <p:ext uri="{BB962C8B-B14F-4D97-AF65-F5344CB8AC3E}">
        <p14:creationId xmlns:p14="http://schemas.microsoft.com/office/powerpoint/2010/main" val="40610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a:bodyPr>
              <a:lstStyle/>
              <a:p>
                <a:r>
                  <a:rPr lang="en-US" dirty="0" smtClean="0"/>
                  <a:t>If </a:t>
                </a:r>
                <a:r>
                  <a:rPr lang="en-US" dirty="0"/>
                  <a:t>player </a:t>
                </a:r>
                <a:r>
                  <a:rPr lang="en-US" i="1" dirty="0" err="1"/>
                  <a:t>i</a:t>
                </a:r>
                <a:r>
                  <a:rPr lang="en-US" i="1" dirty="0"/>
                  <a:t> </a:t>
                </a:r>
                <a:r>
                  <a:rPr lang="en-US" dirty="0"/>
                  <a:t>receives a suggested </a:t>
                </a:r>
                <a:r>
                  <a:rPr lang="en-US" dirty="0" smtClean="0"/>
                  <a:t>strategy </a:t>
                </a:r>
                <a14:m>
                  <m:oMath xmlns:m="http://schemas.openxmlformats.org/officeDocument/2006/math">
                    <m:sSub>
                      <m:sSubPr>
                        <m:ctrlPr>
                          <a:rPr lang="en-US" i="1" smtClean="0">
                            <a:latin typeface="Cambria Math"/>
                          </a:rPr>
                        </m:ctrlPr>
                      </m:sSubPr>
                      <m:e>
                        <m:r>
                          <a:rPr lang="en-US" b="0" i="1" smtClean="0">
                            <a:latin typeface="Cambria Math"/>
                          </a:rPr>
                          <m:t>𝑠</m:t>
                        </m:r>
                      </m:e>
                      <m:sub>
                        <m:r>
                          <a:rPr lang="en-US" b="0" i="1" smtClean="0">
                            <a:latin typeface="Cambria Math"/>
                          </a:rPr>
                          <m:t>𝑖</m:t>
                        </m:r>
                      </m:sub>
                    </m:sSub>
                  </m:oMath>
                </a14:m>
                <a:r>
                  <a:rPr lang="en-US" dirty="0" smtClean="0"/>
                  <a:t>, </a:t>
                </a:r>
                <a:r>
                  <a:rPr lang="en-US" dirty="0"/>
                  <a:t>the expected payoff of the player cannot be increased by switching to a different strategy </a:t>
                </a:r>
                <a14:m>
                  <m:oMath xmlns:m="http://schemas.openxmlformats.org/officeDocument/2006/math">
                    <m:sSubSup>
                      <m:sSubSupPr>
                        <m:ctrlPr>
                          <a:rPr lang="en-US" i="1" smtClean="0">
                            <a:latin typeface="Cambria Math"/>
                          </a:rPr>
                        </m:ctrlPr>
                      </m:sSubSupPr>
                      <m:e>
                        <m:r>
                          <a:rPr lang="en-US" b="0" i="1" smtClean="0">
                            <a:latin typeface="Cambria Math"/>
                          </a:rPr>
                          <m:t>𝑠</m:t>
                        </m:r>
                      </m:e>
                      <m:sub/>
                      <m:sup>
                        <m:r>
                          <a:rPr lang="en-US" b="0" i="1" smtClean="0">
                            <a:latin typeface="Cambria Math"/>
                          </a:rPr>
                          <m:t>′</m:t>
                        </m:r>
                      </m:sup>
                    </m:sSubSup>
                  </m:oMath>
                </a14:m>
                <a:r>
                  <a:rPr lang="en-US" dirty="0" smtClean="0"/>
                  <a:t>. </a:t>
                </a:r>
                <a:endParaRPr lang="en-US" dirty="0"/>
              </a:p>
              <a:p>
                <a:r>
                  <a:rPr lang="en-US" dirty="0"/>
                  <a:t>Nash </a:t>
                </a:r>
                <a:r>
                  <a:rPr lang="en-US" dirty="0" smtClean="0"/>
                  <a:t>Equilibria are </a:t>
                </a:r>
                <a:r>
                  <a:rPr lang="en-US" dirty="0"/>
                  <a:t>special cases of correlated </a:t>
                </a:r>
                <a:r>
                  <a:rPr lang="en-US" dirty="0" smtClean="0"/>
                  <a:t>equilibria, </a:t>
                </a:r>
                <a:r>
                  <a:rPr lang="en-US" dirty="0"/>
                  <a:t>where the distribution over </a:t>
                </a:r>
                <a:r>
                  <a:rPr lang="en-US" dirty="0" smtClean="0"/>
                  <a:t>strategy profile S </a:t>
                </a:r>
                <a:r>
                  <a:rPr lang="en-US" dirty="0"/>
                  <a:t>is the product of independent </a:t>
                </a:r>
                <a:r>
                  <a:rPr lang="en-US" dirty="0" smtClean="0"/>
                  <a:t>distributions over </a:t>
                </a:r>
                <a:r>
                  <a:rPr lang="en-US" dirty="0"/>
                  <a:t>each </a:t>
                </a:r>
                <a:r>
                  <a:rPr lang="en-US" dirty="0" smtClean="0"/>
                  <a:t>player’s actions.</a:t>
                </a:r>
              </a:p>
              <a:p>
                <a:r>
                  <a:rPr lang="en-US" dirty="0" smtClean="0"/>
                  <a:t>Uniform distribution over S is always a CE</a:t>
                </a:r>
              </a:p>
              <a:p>
                <a:r>
                  <a:rPr lang="en-US" dirty="0" smtClean="0"/>
                  <a:t>Every NE could form a CE, but not every CE is equivalent to a NE. CE is a more general concept.</a:t>
                </a:r>
                <a:endParaRPr lang="en-US" dirty="0"/>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809"/>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smtClean="0"/>
              <a:t>Comments on CE’s definition</a:t>
            </a:r>
            <a:endParaRPr lang="en-US" sz="3200" dirty="0"/>
          </a:p>
        </p:txBody>
      </p:sp>
    </p:spTree>
    <p:extLst>
      <p:ext uri="{BB962C8B-B14F-4D97-AF65-F5344CB8AC3E}">
        <p14:creationId xmlns:p14="http://schemas.microsoft.com/office/powerpoint/2010/main" val="4006561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In order to implement CE, a trusted third party (mediator) should be postulated.</a:t>
                </a:r>
              </a:p>
              <a:p>
                <a:r>
                  <a:rPr lang="en-US" dirty="0" smtClean="0"/>
                  <a:t>It chooses the pair of actions (</a:t>
                </a:r>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rPr>
                          <m:t>𝑏</m:t>
                        </m:r>
                      </m:e>
                      <m:sub>
                        <m:r>
                          <a:rPr lang="en-US" b="0" i="1" smtClean="0">
                            <a:latin typeface="Cambria Math"/>
                          </a:rPr>
                          <m:t>𝑖</m:t>
                        </m:r>
                      </m:sub>
                    </m:sSub>
                  </m:oMath>
                </a14:m>
                <a:r>
                  <a:rPr lang="en-US" dirty="0" smtClean="0"/>
                  <a:t>) for both players according to the right joint distribution over S and </a:t>
                </a:r>
                <a:r>
                  <a:rPr lang="en-US" dirty="0" smtClean="0">
                    <a:solidFill>
                      <a:srgbClr val="FF0000"/>
                    </a:solidFill>
                  </a:rPr>
                  <a:t>privately</a:t>
                </a:r>
                <a:r>
                  <a:rPr lang="en-US" dirty="0" smtClean="0"/>
                  <a:t> tells two sides its action. </a:t>
                </a:r>
              </a:p>
              <a:p>
                <a:r>
                  <a:rPr lang="en-US" dirty="0" smtClean="0"/>
                  <a:t>Since the strategy is correlated, it is often that one’s action carries some information about other’s move. But it won’t agitate players to deviate from suggested moves.</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smtClean="0"/>
              <a:t>Correlated Equilibrium and Mediator</a:t>
            </a:r>
            <a:endParaRPr lang="en-US" sz="3200" dirty="0"/>
          </a:p>
        </p:txBody>
      </p:sp>
    </p:spTree>
    <p:extLst>
      <p:ext uri="{BB962C8B-B14F-4D97-AF65-F5344CB8AC3E}">
        <p14:creationId xmlns:p14="http://schemas.microsoft.com/office/powerpoint/2010/main" val="2199583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Utility Theory can be used to measure relative</a:t>
            </a:r>
          </a:p>
          <a:p>
            <a:pPr marL="109728" indent="0">
              <a:buNone/>
            </a:pPr>
            <a:r>
              <a:rPr lang="en-US" dirty="0" smtClean="0"/>
              <a:t>   preference </a:t>
            </a:r>
            <a:r>
              <a:rPr lang="en-US" dirty="0"/>
              <a:t>of an agent.</a:t>
            </a:r>
          </a:p>
          <a:p>
            <a:r>
              <a:rPr lang="en-US" dirty="0"/>
              <a:t>Utility function: a mapping from a state of the world to </a:t>
            </a:r>
            <a:r>
              <a:rPr lang="en-US" dirty="0" smtClean="0"/>
              <a:t>a real </a:t>
            </a:r>
            <a:r>
              <a:rPr lang="en-US" dirty="0"/>
              <a:t>number, indicating the agent’s level of “</a:t>
            </a:r>
            <a:r>
              <a:rPr lang="en-US" dirty="0" smtClean="0"/>
              <a:t>happiness” with </a:t>
            </a:r>
            <a:r>
              <a:rPr lang="en-US" dirty="0"/>
              <a:t>each state of the world.</a:t>
            </a:r>
          </a:p>
          <a:p>
            <a:r>
              <a:rPr lang="en-US" dirty="0"/>
              <a:t>Used in computing investment preference</a:t>
            </a:r>
          </a:p>
          <a:p>
            <a:pPr marL="109728" indent="0">
              <a:buNone/>
            </a:pPr>
            <a:r>
              <a:rPr lang="en-US" dirty="0" smtClean="0"/>
              <a:t>and Artificial </a:t>
            </a:r>
            <a:r>
              <a:rPr lang="en-US" dirty="0"/>
              <a:t>Intelligence in various decisions </a:t>
            </a:r>
            <a:r>
              <a:rPr lang="en-US" dirty="0" smtClean="0"/>
              <a:t>   to be made </a:t>
            </a:r>
            <a:r>
              <a:rPr lang="en-US" dirty="0"/>
              <a:t>in learning, classification tasks, etc.</a:t>
            </a:r>
          </a:p>
          <a:p>
            <a:r>
              <a:rPr lang="en-US" dirty="0" smtClean="0"/>
              <a:t>The </a:t>
            </a:r>
            <a:r>
              <a:rPr lang="en-US" dirty="0"/>
              <a:t>Maximum Expected Utility Principle</a:t>
            </a:r>
            <a:endParaRPr lang="en-US" dirty="0"/>
          </a:p>
        </p:txBody>
      </p:sp>
      <p:sp>
        <p:nvSpPr>
          <p:cNvPr id="3" name="Title 2"/>
          <p:cNvSpPr>
            <a:spLocks noGrp="1"/>
          </p:cNvSpPr>
          <p:nvPr>
            <p:ph type="title"/>
          </p:nvPr>
        </p:nvSpPr>
        <p:spPr/>
        <p:txBody>
          <a:bodyPr/>
          <a:lstStyle/>
          <a:p>
            <a:r>
              <a:rPr lang="en-US" dirty="0" smtClean="0"/>
              <a:t>Player’s Welfare- </a:t>
            </a:r>
            <a:r>
              <a:rPr lang="en-US" dirty="0"/>
              <a:t>U</a:t>
            </a:r>
            <a:r>
              <a:rPr lang="en-US" dirty="0" smtClean="0"/>
              <a:t>tility </a:t>
            </a:r>
            <a:r>
              <a:rPr lang="en-US" dirty="0"/>
              <a:t>T</a:t>
            </a:r>
            <a:r>
              <a:rPr lang="en-US" dirty="0" smtClean="0"/>
              <a:t>heory</a:t>
            </a:r>
            <a:endParaRPr lang="en-US" dirty="0"/>
          </a:p>
        </p:txBody>
      </p:sp>
    </p:spTree>
    <p:extLst>
      <p:ext uri="{BB962C8B-B14F-4D97-AF65-F5344CB8AC3E}">
        <p14:creationId xmlns:p14="http://schemas.microsoft.com/office/powerpoint/2010/main" val="1023146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Is it possible? </a:t>
            </a:r>
          </a:p>
          <a:p>
            <a:pPr>
              <a:buFont typeface="Wingdings" panose="05000000000000000000" pitchFamily="2" charset="2"/>
              <a:buChar char="q"/>
            </a:pPr>
            <a:r>
              <a:rPr lang="en-US" sz="2000" dirty="0"/>
              <a:t>Replace the mediator with a secure </a:t>
            </a:r>
            <a:r>
              <a:rPr lang="en-US" sz="2000" dirty="0" smtClean="0"/>
              <a:t>two party cryptographic protocol and let it play </a:t>
            </a:r>
            <a:r>
              <a:rPr lang="en-US" sz="2000" dirty="0"/>
              <a:t>the role of “random device” for profile selection ? </a:t>
            </a:r>
          </a:p>
          <a:p>
            <a:endParaRPr lang="en-US" dirty="0" smtClean="0"/>
          </a:p>
          <a:p>
            <a:r>
              <a:rPr lang="en-US" dirty="0" err="1"/>
              <a:t>Dodis</a:t>
            </a:r>
            <a:r>
              <a:rPr lang="en-US" dirty="0"/>
              <a:t>, </a:t>
            </a:r>
            <a:r>
              <a:rPr lang="en-US" dirty="0" err="1"/>
              <a:t>Yevgeniy</a:t>
            </a:r>
            <a:r>
              <a:rPr lang="en-US" dirty="0"/>
              <a:t>, </a:t>
            </a:r>
            <a:r>
              <a:rPr lang="en-US" dirty="0" err="1"/>
              <a:t>Shai</a:t>
            </a:r>
            <a:r>
              <a:rPr lang="en-US" dirty="0"/>
              <a:t> </a:t>
            </a:r>
            <a:r>
              <a:rPr lang="en-US" dirty="0" err="1"/>
              <a:t>Halevi</a:t>
            </a:r>
            <a:r>
              <a:rPr lang="en-US" dirty="0"/>
              <a:t>, and Tal Rabin. "A cryptographic solution to a game theoretic problem." </a:t>
            </a:r>
            <a:r>
              <a:rPr lang="en-US" i="1" dirty="0"/>
              <a:t>Advances in Cryptology—CRYPTO 2000</a:t>
            </a:r>
            <a:r>
              <a:rPr lang="en-US" dirty="0"/>
              <a:t>. Springer Berlin Heidelberg, 2000</a:t>
            </a:r>
            <a:r>
              <a:rPr lang="en-US" dirty="0" smtClean="0"/>
              <a:t>.</a:t>
            </a:r>
          </a:p>
          <a:p>
            <a:pPr>
              <a:buFont typeface="Wingdings" panose="05000000000000000000" pitchFamily="2" charset="2"/>
              <a:buChar char="q"/>
            </a:pPr>
            <a:r>
              <a:rPr lang="en-US" sz="2000" dirty="0"/>
              <a:t>Cited over 100 times since 2000. </a:t>
            </a:r>
            <a:endParaRPr lang="en-US" sz="2000" dirty="0"/>
          </a:p>
          <a:p>
            <a:endParaRPr lang="en-US" dirty="0" smtClean="0"/>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normAutofit/>
          </a:bodyPr>
          <a:lstStyle/>
          <a:p>
            <a:r>
              <a:rPr lang="en-US" sz="3200" dirty="0" smtClean="0"/>
              <a:t>Remove the Mediator</a:t>
            </a:r>
            <a:endParaRPr lang="en-US" sz="3200" dirty="0"/>
          </a:p>
        </p:txBody>
      </p:sp>
    </p:spTree>
    <p:extLst>
      <p:ext uri="{BB962C8B-B14F-4D97-AF65-F5344CB8AC3E}">
        <p14:creationId xmlns:p14="http://schemas.microsoft.com/office/powerpoint/2010/main" val="3103664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To remove the mediator, we assume the players are (1)computational bounded (2) communicate prior to playing the game. </a:t>
                </a:r>
              </a:p>
              <a:p>
                <a:r>
                  <a:rPr lang="en-US" dirty="0" smtClean="0"/>
                  <a:t>The function of mediator is modeled as a correlated element selection procedure:</a:t>
                </a:r>
              </a:p>
              <a:p>
                <a:pPr>
                  <a:buFont typeface="Wingdings" panose="05000000000000000000" pitchFamily="2" charset="2"/>
                  <a:buChar char="q"/>
                </a:pPr>
                <a:r>
                  <a:rPr lang="en-US" dirty="0" smtClean="0"/>
                  <a:t>A, B + (</a:t>
                </a:r>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1</m:t>
                        </m:r>
                      </m:sub>
                    </m:sSub>
                  </m:oMath>
                </a14:m>
                <a:r>
                  <a:rPr lang="en-US" dirty="0" smtClean="0"/>
                  <a:t>,</a:t>
                </a:r>
                <a14:m>
                  <m:oMath xmlns:m="http://schemas.openxmlformats.org/officeDocument/2006/math">
                    <m:sSub>
                      <m:sSubPr>
                        <m:ctrlPr>
                          <a:rPr lang="en-US" i="1" dirty="0" smtClean="0">
                            <a:latin typeface="Cambria Math"/>
                          </a:rPr>
                        </m:ctrlPr>
                      </m:sSubPr>
                      <m:e>
                        <m:r>
                          <a:rPr lang="en-US" b="0" i="1" dirty="0" smtClean="0">
                            <a:latin typeface="Cambria Math"/>
                          </a:rPr>
                          <m:t>𝑏</m:t>
                        </m:r>
                      </m:e>
                      <m:sub>
                        <m:r>
                          <a:rPr lang="en-US" b="0" i="1" dirty="0" smtClean="0">
                            <a:latin typeface="Cambria Math"/>
                          </a:rPr>
                          <m:t>1</m:t>
                        </m:r>
                      </m:sub>
                    </m:sSub>
                  </m:oMath>
                </a14:m>
                <a:r>
                  <a:rPr lang="en-US" dirty="0" smtClean="0"/>
                  <a:t>), (</a:t>
                </a:r>
                <a14:m>
                  <m:oMath xmlns:m="http://schemas.openxmlformats.org/officeDocument/2006/math">
                    <m:sSub>
                      <m:sSubPr>
                        <m:ctrlPr>
                          <a:rPr lang="en-US" i="1">
                            <a:latin typeface="Cambria Math"/>
                          </a:rPr>
                        </m:ctrlPr>
                      </m:sSubPr>
                      <m:e>
                        <m:r>
                          <a:rPr lang="en-US" i="1">
                            <a:latin typeface="Cambria Math"/>
                          </a:rPr>
                          <m:t>𝑎</m:t>
                        </m:r>
                      </m:e>
                      <m:sub>
                        <m:r>
                          <a:rPr lang="en-US" b="0" i="1" smtClean="0">
                            <a:latin typeface="Cambria Math"/>
                          </a:rPr>
                          <m:t>2</m:t>
                        </m:r>
                      </m:sub>
                    </m:sSub>
                  </m:oMath>
                </a14:m>
                <a:r>
                  <a:rPr lang="en-US" dirty="0" smtClean="0"/>
                  <a:t>,</a:t>
                </a:r>
                <a:r>
                  <a:rPr lang="en-US" dirty="0"/>
                  <a:t> </a:t>
                </a:r>
                <a14:m>
                  <m:oMath xmlns:m="http://schemas.openxmlformats.org/officeDocument/2006/math">
                    <m:sSub>
                      <m:sSubPr>
                        <m:ctrlPr>
                          <a:rPr lang="en-US" i="1" dirty="0">
                            <a:latin typeface="Cambria Math"/>
                          </a:rPr>
                        </m:ctrlPr>
                      </m:sSubPr>
                      <m:e>
                        <m:r>
                          <a:rPr lang="en-US" i="1" dirty="0">
                            <a:latin typeface="Cambria Math"/>
                          </a:rPr>
                          <m:t>𝑏</m:t>
                        </m:r>
                      </m:e>
                      <m:sub>
                        <m:r>
                          <a:rPr lang="en-US" b="0" i="1" dirty="0" smtClean="0">
                            <a:latin typeface="Cambria Math"/>
                          </a:rPr>
                          <m:t>2</m:t>
                        </m:r>
                      </m:sub>
                    </m:sSub>
                  </m:oMath>
                </a14:m>
                <a:r>
                  <a:rPr lang="en-US" dirty="0" smtClean="0"/>
                  <a:t>)….(</a:t>
                </a:r>
                <a14:m>
                  <m:oMath xmlns:m="http://schemas.openxmlformats.org/officeDocument/2006/math">
                    <m:sSub>
                      <m:sSubPr>
                        <m:ctrlPr>
                          <a:rPr lang="en-US" i="1">
                            <a:latin typeface="Cambria Math"/>
                          </a:rPr>
                        </m:ctrlPr>
                      </m:sSubPr>
                      <m:e>
                        <m:r>
                          <a:rPr lang="en-US" i="1">
                            <a:latin typeface="Cambria Math"/>
                          </a:rPr>
                          <m:t>𝑎</m:t>
                        </m:r>
                      </m:e>
                      <m:sub>
                        <m:r>
                          <a:rPr lang="en-US" b="0" i="1" smtClean="0">
                            <a:latin typeface="Cambria Math"/>
                          </a:rPr>
                          <m:t>𝑛</m:t>
                        </m:r>
                      </m:sub>
                    </m:sSub>
                  </m:oMath>
                </a14:m>
                <a:r>
                  <a:rPr lang="en-US" dirty="0" smtClean="0"/>
                  <a:t>, </a:t>
                </a:r>
                <a14:m>
                  <m:oMath xmlns:m="http://schemas.openxmlformats.org/officeDocument/2006/math">
                    <m:sSub>
                      <m:sSubPr>
                        <m:ctrlPr>
                          <a:rPr lang="en-US" i="1" dirty="0">
                            <a:latin typeface="Cambria Math"/>
                          </a:rPr>
                        </m:ctrlPr>
                      </m:sSubPr>
                      <m:e>
                        <m:r>
                          <a:rPr lang="en-US" i="1" dirty="0">
                            <a:latin typeface="Cambria Math"/>
                          </a:rPr>
                          <m:t>𝑏</m:t>
                        </m:r>
                      </m:e>
                      <m:sub>
                        <m:r>
                          <a:rPr lang="en-US" b="0" i="1" dirty="0" smtClean="0">
                            <a:latin typeface="Cambria Math"/>
                          </a:rPr>
                          <m:t>𝑛</m:t>
                        </m:r>
                      </m:sub>
                    </m:sSub>
                  </m:oMath>
                </a14:m>
                <a:r>
                  <a:rPr lang="en-US" dirty="0" smtClean="0"/>
                  <a:t>). It needs A,B </a:t>
                </a:r>
                <a:r>
                  <a:rPr lang="en-US" b="1" dirty="0" smtClean="0"/>
                  <a:t>jointly</a:t>
                </a:r>
                <a:r>
                  <a:rPr lang="en-US" dirty="0" smtClean="0"/>
                  <a:t> choose a index </a:t>
                </a:r>
                <a14:m>
                  <m:oMath xmlns:m="http://schemas.openxmlformats.org/officeDocument/2006/math">
                    <m:r>
                      <a:rPr lang="en-US" b="0" i="1" smtClean="0">
                        <a:latin typeface="Cambria Math"/>
                      </a:rPr>
                      <m:t>𝑖</m:t>
                    </m:r>
                  </m:oMath>
                </a14:m>
                <a:r>
                  <a:rPr lang="en-US" dirty="0" smtClean="0"/>
                  <a:t> and then let A play </a:t>
                </a:r>
                <a14:m>
                  <m:oMath xmlns:m="http://schemas.openxmlformats.org/officeDocument/2006/math">
                    <m:sSub>
                      <m:sSubPr>
                        <m:ctrlPr>
                          <a:rPr lang="en-US" i="1">
                            <a:latin typeface="Cambria Math"/>
                          </a:rPr>
                        </m:ctrlPr>
                      </m:sSubPr>
                      <m:e>
                        <m:r>
                          <a:rPr lang="en-US" i="1">
                            <a:latin typeface="Cambria Math"/>
                          </a:rPr>
                          <m:t>𝑎</m:t>
                        </m:r>
                      </m:e>
                      <m:sub>
                        <m:r>
                          <a:rPr lang="en-US" b="0" i="1" smtClean="0">
                            <a:latin typeface="Cambria Math"/>
                          </a:rPr>
                          <m:t>𝑖</m:t>
                        </m:r>
                      </m:sub>
                    </m:sSub>
                  </m:oMath>
                </a14:m>
                <a:r>
                  <a:rPr lang="en-US" dirty="0" smtClean="0"/>
                  <a:t>, let B play </a:t>
                </a:r>
                <a14:m>
                  <m:oMath xmlns:m="http://schemas.openxmlformats.org/officeDocument/2006/math">
                    <m:sSub>
                      <m:sSubPr>
                        <m:ctrlPr>
                          <a:rPr lang="en-US" i="1" dirty="0">
                            <a:latin typeface="Cambria Math"/>
                          </a:rPr>
                        </m:ctrlPr>
                      </m:sSubPr>
                      <m:e>
                        <m:r>
                          <a:rPr lang="en-US" i="1" dirty="0">
                            <a:latin typeface="Cambria Math"/>
                          </a:rPr>
                          <m:t>𝑏</m:t>
                        </m:r>
                      </m:e>
                      <m:sub>
                        <m:r>
                          <a:rPr lang="en-US" b="0" i="1" dirty="0" smtClean="0">
                            <a:latin typeface="Cambria Math"/>
                          </a:rPr>
                          <m:t>𝑖</m:t>
                        </m:r>
                      </m:sub>
                    </m:sSub>
                  </m:oMath>
                </a14:m>
                <a:r>
                  <a:rPr lang="en-US" dirty="0" smtClean="0"/>
                  <a:t>.</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r="-207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smtClean="0"/>
              <a:t>Correlated Element  Selection</a:t>
            </a:r>
            <a:endParaRPr lang="en-US" sz="3200" dirty="0"/>
          </a:p>
        </p:txBody>
      </p:sp>
    </p:spTree>
    <p:extLst>
      <p:ext uri="{BB962C8B-B14F-4D97-AF65-F5344CB8AC3E}">
        <p14:creationId xmlns:p14="http://schemas.microsoft.com/office/powerpoint/2010/main" val="2905178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10000"/>
              </a:bodyPr>
              <a:lstStyle/>
              <a:p>
                <a:r>
                  <a:rPr lang="en-US" dirty="0" smtClean="0"/>
                  <a:t>A public key encryption is </a:t>
                </a:r>
                <a:r>
                  <a:rPr lang="en-US" dirty="0" err="1" smtClean="0"/>
                  <a:t>blindable</a:t>
                </a:r>
                <a:r>
                  <a:rPr lang="en-US" dirty="0" smtClean="0"/>
                  <a:t> if there exist a P.P.T. algorithm blind and combine such that for every message m and every </a:t>
                </a:r>
                <a:r>
                  <a:rPr lang="en-US" dirty="0" err="1" smtClean="0"/>
                  <a:t>ciphertext</a:t>
                </a:r>
                <a:r>
                  <a:rPr lang="en-US" dirty="0" smtClean="0"/>
                  <a:t> c </a:t>
                </a:r>
                <a14:m>
                  <m:oMath xmlns:m="http://schemas.openxmlformats.org/officeDocument/2006/math">
                    <m:r>
                      <a:rPr lang="en-US" i="1" smtClean="0">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𝐸𝑛𝑐</m:t>
                        </m:r>
                      </m:e>
                      <m:sub>
                        <m:r>
                          <a:rPr lang="en-US" b="0" i="1" smtClean="0">
                            <a:latin typeface="Cambria Math"/>
                            <a:ea typeface="Cambria Math"/>
                          </a:rPr>
                          <m:t>𝑝𝑘</m:t>
                        </m:r>
                      </m:sub>
                    </m:sSub>
                    <m:r>
                      <a:rPr lang="en-US" b="0" i="1" smtClean="0">
                        <a:latin typeface="Cambria Math"/>
                        <a:ea typeface="Cambria Math"/>
                      </a:rPr>
                      <m:t>(</m:t>
                    </m:r>
                    <m:r>
                      <a:rPr lang="en-US" b="0" i="1" smtClean="0">
                        <a:latin typeface="Cambria Math"/>
                        <a:ea typeface="Cambria Math"/>
                      </a:rPr>
                      <m:t>𝑚</m:t>
                    </m:r>
                    <m:r>
                      <a:rPr lang="en-US" b="0" i="1" smtClean="0">
                        <a:latin typeface="Cambria Math"/>
                        <a:ea typeface="Cambria Math"/>
                      </a:rPr>
                      <m:t>)</m:t>
                    </m:r>
                  </m:oMath>
                </a14:m>
                <a:endParaRPr lang="en-US" dirty="0" smtClean="0"/>
              </a:p>
              <a:p>
                <a:pPr>
                  <a:buFont typeface="Wingdings" panose="05000000000000000000" pitchFamily="2" charset="2"/>
                  <a:buChar char="q"/>
                </a:pPr>
                <a14:m>
                  <m:oMath xmlns:m="http://schemas.openxmlformats.org/officeDocument/2006/math">
                    <m:sSub>
                      <m:sSubPr>
                        <m:ctrlPr>
                          <a:rPr lang="en-US" i="1" smtClean="0">
                            <a:latin typeface="Cambria Math"/>
                          </a:rPr>
                        </m:ctrlPr>
                      </m:sSubPr>
                      <m:e>
                        <m:r>
                          <a:rPr lang="en-US" b="0" i="1" smtClean="0">
                            <a:latin typeface="Cambria Math"/>
                          </a:rPr>
                          <m:t>𝐸𝑛𝑐</m:t>
                        </m:r>
                      </m:e>
                      <m:sub>
                        <m:r>
                          <a:rPr lang="en-US" b="0" i="1" smtClean="0">
                            <a:latin typeface="Cambria Math"/>
                          </a:rPr>
                          <m:t>𝑝𝑘</m:t>
                        </m:r>
                      </m:sub>
                    </m:sSub>
                    <m:d>
                      <m:dPr>
                        <m:ctrlPr>
                          <a:rPr lang="en-US" b="0" i="1" smtClean="0">
                            <a:latin typeface="Cambria Math"/>
                          </a:rPr>
                        </m:ctrlPr>
                      </m:dPr>
                      <m:e>
                        <m:r>
                          <a:rPr lang="en-US" b="0" i="1" smtClean="0">
                            <a:latin typeface="Cambria Math"/>
                          </a:rPr>
                          <m:t>𝑚</m:t>
                        </m:r>
                        <m:r>
                          <a:rPr lang="en-US" b="0" i="1" smtClean="0">
                            <a:latin typeface="Cambria Math"/>
                          </a:rPr>
                          <m:t>+</m:t>
                        </m:r>
                        <m:sSup>
                          <m:sSupPr>
                            <m:ctrlPr>
                              <a:rPr lang="en-US" b="0" i="1" smtClean="0">
                                <a:latin typeface="Cambria Math"/>
                              </a:rPr>
                            </m:ctrlPr>
                          </m:sSupPr>
                          <m:e>
                            <m:r>
                              <a:rPr lang="en-US" b="0" i="1" smtClean="0">
                                <a:latin typeface="Cambria Math"/>
                              </a:rPr>
                              <m:t>𝑚</m:t>
                            </m:r>
                          </m:e>
                          <m:sup>
                            <m:r>
                              <a:rPr lang="en-US" b="0" i="1" smtClean="0">
                                <a:latin typeface="Cambria Math"/>
                              </a:rPr>
                              <m:t>′</m:t>
                            </m:r>
                          </m:sup>
                        </m:sSup>
                      </m:e>
                    </m:d>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𝐵𝑙𝑖𝑛𝑑</m:t>
                        </m:r>
                      </m:e>
                      <m:sub>
                        <m:r>
                          <a:rPr lang="en-US" b="0" i="1" smtClean="0">
                            <a:latin typeface="Cambria Math"/>
                            <a:ea typeface="Cambria Math"/>
                          </a:rPr>
                          <m:t>𝑝𝑘</m:t>
                        </m:r>
                      </m:sub>
                    </m:sSub>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𝑚</m:t>
                        </m:r>
                      </m:e>
                      <m:sup>
                        <m:r>
                          <a:rPr lang="en-US" b="0" i="1" smtClean="0">
                            <a:latin typeface="Cambria Math"/>
                            <a:ea typeface="Cambria Math"/>
                          </a:rPr>
                          <m:t>′</m:t>
                        </m:r>
                      </m:sup>
                    </m:sSup>
                    <m:r>
                      <a:rPr lang="en-US" b="0" i="1" smtClean="0">
                        <a:latin typeface="Cambria Math"/>
                        <a:ea typeface="Cambria Math"/>
                      </a:rPr>
                      <m:t>)</m:t>
                    </m:r>
                  </m:oMath>
                </a14:m>
                <a:r>
                  <a:rPr lang="en-US" dirty="0" smtClean="0"/>
                  <a:t> without m and </a:t>
                </a:r>
                <a:r>
                  <a:rPr lang="en-US" dirty="0" err="1" smtClean="0"/>
                  <a:t>sk</a:t>
                </a:r>
                <a:endParaRPr lang="en-US" dirty="0" smtClean="0"/>
              </a:p>
              <a:p>
                <a:pPr/>
                <a:r>
                  <a:rPr lang="en-US" dirty="0" smtClean="0"/>
                  <a:t>If </a:t>
                </a:r>
                <a14:m>
                  <m:oMath xmlns:m="http://schemas.openxmlformats.org/officeDocument/2006/math">
                    <m:sSub>
                      <m:sSubPr>
                        <m:ctrlPr>
                          <a:rPr lang="en-US" i="1" smtClean="0">
                            <a:latin typeface="Cambria Math"/>
                          </a:rPr>
                        </m:ctrlPr>
                      </m:sSubPr>
                      <m:e>
                        <m:r>
                          <a:rPr lang="en-US" b="0" i="1" smtClean="0">
                            <a:latin typeface="Cambria Math"/>
                          </a:rPr>
                          <m:t>𝑟</m:t>
                        </m:r>
                      </m:e>
                      <m:sub>
                        <m:r>
                          <a:rPr lang="en-US" b="0" i="1" smtClean="0">
                            <a:latin typeface="Cambria Math"/>
                          </a:rPr>
                          <m:t>1</m:t>
                        </m:r>
                      </m:sub>
                    </m:sSub>
                  </m:oMath>
                </a14:m>
                <a:r>
                  <a:rPr lang="en-US" dirty="0" smtClean="0"/>
                  <a:t>and </a:t>
                </a:r>
                <a14:m>
                  <m:oMath xmlns:m="http://schemas.openxmlformats.org/officeDocument/2006/math">
                    <m:sSub>
                      <m:sSubPr>
                        <m:ctrlPr>
                          <a:rPr lang="en-US" i="1">
                            <a:latin typeface="Cambria Math"/>
                          </a:rPr>
                        </m:ctrlPr>
                      </m:sSubPr>
                      <m:e>
                        <m:r>
                          <a:rPr lang="en-US" i="1">
                            <a:latin typeface="Cambria Math"/>
                          </a:rPr>
                          <m:t>𝑟</m:t>
                        </m:r>
                      </m:e>
                      <m:sub>
                        <m:r>
                          <a:rPr lang="en-US" b="0" i="1" smtClean="0">
                            <a:latin typeface="Cambria Math"/>
                          </a:rPr>
                          <m:t>2</m:t>
                        </m:r>
                      </m:sub>
                    </m:sSub>
                  </m:oMath>
                </a14:m>
                <a:r>
                  <a:rPr lang="en-US" dirty="0" smtClean="0"/>
                  <a:t>are random coins used by two successive ‘</a:t>
                </a:r>
                <a:r>
                  <a:rPr lang="en-US" dirty="0" err="1" smtClean="0"/>
                  <a:t>blindings</a:t>
                </a:r>
                <a:r>
                  <a:rPr lang="en-US" dirty="0" smtClean="0"/>
                  <a:t>’, then for any two blinding factors </a:t>
                </a:r>
                <a14:m>
                  <m:oMath xmlns:m="http://schemas.openxmlformats.org/officeDocument/2006/math">
                    <m:sSub>
                      <m:sSubPr>
                        <m:ctrlPr>
                          <a:rPr lang="en-US" i="1" smtClean="0">
                            <a:latin typeface="Cambria Math"/>
                          </a:rPr>
                        </m:ctrlPr>
                      </m:sSubPr>
                      <m:e>
                        <m:r>
                          <a:rPr lang="en-US" b="0" i="1" smtClean="0">
                            <a:latin typeface="Cambria Math"/>
                          </a:rPr>
                          <m:t>𝑚</m:t>
                        </m:r>
                      </m:e>
                      <m:sub>
                        <m:r>
                          <a:rPr lang="en-US" b="0" i="1" smtClean="0">
                            <a:latin typeface="Cambria Math"/>
                          </a:rPr>
                          <m:t>1</m:t>
                        </m:r>
                      </m:sub>
                    </m:sSub>
                  </m:oMath>
                </a14:m>
                <a:r>
                  <a:rPr lang="en-US" dirty="0" smtClean="0"/>
                  <a:t>,</a:t>
                </a:r>
                <a:r>
                  <a:rPr lang="en-US" dirty="0"/>
                  <a:t> </a:t>
                </a:r>
                <a14:m>
                  <m:oMath xmlns:m="http://schemas.openxmlformats.org/officeDocument/2006/math">
                    <m:sSub>
                      <m:sSubPr>
                        <m:ctrlPr>
                          <a:rPr lang="en-US" i="1">
                            <a:latin typeface="Cambria Math"/>
                          </a:rPr>
                        </m:ctrlPr>
                      </m:sSubPr>
                      <m:e>
                        <m:r>
                          <a:rPr lang="en-US" i="1">
                            <a:latin typeface="Cambria Math"/>
                          </a:rPr>
                          <m:t>𝑚</m:t>
                        </m:r>
                      </m:e>
                      <m:sub>
                        <m:r>
                          <a:rPr lang="en-US" b="0" i="1" smtClean="0">
                            <a:latin typeface="Cambria Math"/>
                          </a:rPr>
                          <m:t>2</m:t>
                        </m:r>
                      </m:sub>
                    </m:sSub>
                    <m:r>
                      <a:rPr lang="en-US" b="0" i="1" smtClean="0">
                        <a:latin typeface="Cambria Math"/>
                      </a:rPr>
                      <m:t>, </m:t>
                    </m:r>
                  </m:oMath>
                </a14:m>
                <a:endParaRPr lang="en-US" b="0" dirty="0" smtClean="0"/>
              </a:p>
              <a:p>
                <a:pPr>
                  <a:buFont typeface="Wingdings" panose="05000000000000000000" pitchFamily="2" charset="2"/>
                  <a:buChar char="q"/>
                </a:pPr>
                <a14:m>
                  <m:oMath xmlns:m="http://schemas.openxmlformats.org/officeDocument/2006/math">
                    <m:sSub>
                      <m:sSubPr>
                        <m:ctrlPr>
                          <a:rPr lang="en-US" i="1">
                            <a:latin typeface="Cambria Math"/>
                            <a:ea typeface="Cambria Math"/>
                          </a:rPr>
                        </m:ctrlPr>
                      </m:sSubPr>
                      <m:e>
                        <m:r>
                          <a:rPr lang="en-US" i="1">
                            <a:latin typeface="Cambria Math"/>
                            <a:ea typeface="Cambria Math"/>
                          </a:rPr>
                          <m:t>𝐵𝑙𝑖𝑛𝑑</m:t>
                        </m:r>
                      </m:e>
                      <m:sub>
                        <m:r>
                          <a:rPr lang="en-US" i="1">
                            <a:latin typeface="Cambria Math"/>
                            <a:ea typeface="Cambria Math"/>
                          </a:rPr>
                          <m:t>𝑝𝑘</m:t>
                        </m:r>
                      </m:sub>
                    </m:sSub>
                    <m:r>
                      <a:rPr lang="en-US" i="1">
                        <a:latin typeface="Cambria Math"/>
                        <a:ea typeface="Cambria Math"/>
                      </a:rPr>
                      <m:t>(</m:t>
                    </m:r>
                    <m:sSub>
                      <m:sSubPr>
                        <m:ctrlPr>
                          <a:rPr lang="en-US" i="1">
                            <a:latin typeface="Cambria Math"/>
                            <a:ea typeface="Cambria Math"/>
                          </a:rPr>
                        </m:ctrlPr>
                      </m:sSubPr>
                      <m:e>
                        <m:r>
                          <a:rPr lang="en-US" i="1">
                            <a:latin typeface="Cambria Math"/>
                            <a:ea typeface="Cambria Math"/>
                          </a:rPr>
                          <m:t>𝐵𝑙𝑖𝑛𝑑</m:t>
                        </m:r>
                      </m:e>
                      <m:sub>
                        <m:r>
                          <a:rPr lang="en-US" i="1">
                            <a:latin typeface="Cambria Math"/>
                            <a:ea typeface="Cambria Math"/>
                          </a:rPr>
                          <m:t>𝑝𝑘</m:t>
                        </m:r>
                      </m:sub>
                    </m:sSub>
                    <m:d>
                      <m:dPr>
                        <m:ctrlPr>
                          <a:rPr lang="en-US" b="0" i="1" smtClean="0">
                            <a:latin typeface="Cambria Math"/>
                            <a:ea typeface="Cambria Math"/>
                          </a:rPr>
                        </m:ctrlPr>
                      </m:dPr>
                      <m:e>
                        <m:r>
                          <a:rPr lang="en-US" i="1">
                            <a:latin typeface="Cambria Math"/>
                            <a:ea typeface="Cambria Math"/>
                          </a:rPr>
                          <m:t>𝑐</m:t>
                        </m:r>
                        <m:r>
                          <a:rPr lang="en-US" i="1">
                            <a:latin typeface="Cambria Math"/>
                            <a:ea typeface="Cambria Math"/>
                          </a:rPr>
                          <m:t>,</m:t>
                        </m:r>
                        <m:sSub>
                          <m:sSubPr>
                            <m:ctrlPr>
                              <a:rPr lang="en-US" i="1" smtClean="0">
                                <a:latin typeface="Cambria Math"/>
                                <a:ea typeface="Cambria Math"/>
                              </a:rPr>
                            </m:ctrlPr>
                          </m:sSubPr>
                          <m:e>
                            <m:r>
                              <a:rPr lang="en-US" b="0" i="1" smtClean="0">
                                <a:latin typeface="Cambria Math"/>
                                <a:ea typeface="Cambria Math"/>
                              </a:rPr>
                              <m:t>𝑚</m:t>
                            </m:r>
                          </m:e>
                          <m:sub>
                            <m:r>
                              <a:rPr lang="en-US" b="0" i="1" smtClean="0">
                                <a:latin typeface="Cambria Math"/>
                                <a:ea typeface="Cambria Math"/>
                              </a:rPr>
                              <m:t>1</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1</m:t>
                            </m:r>
                          </m:sub>
                        </m:sSub>
                      </m:e>
                    </m:d>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𝑚</m:t>
                        </m:r>
                      </m:e>
                      <m:sub>
                        <m:r>
                          <a:rPr lang="en-US" b="0" i="1" smtClean="0">
                            <a:latin typeface="Cambria Math"/>
                            <a:ea typeface="Cambria Math"/>
                          </a:rPr>
                          <m:t>2</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2</m:t>
                        </m:r>
                      </m:sub>
                    </m:sSub>
                    <m:r>
                      <a:rPr lang="en-US" i="1">
                        <a:latin typeface="Cambria Math"/>
                        <a:ea typeface="Cambria Math"/>
                      </a:rPr>
                      <m:t>)</m:t>
                    </m:r>
                  </m:oMath>
                </a14:m>
                <a:r>
                  <a:rPr lang="en-US" dirty="0" smtClean="0"/>
                  <a:t> =</a:t>
                </a:r>
                <a14:m>
                  <m:oMath xmlns:m="http://schemas.openxmlformats.org/officeDocument/2006/math">
                    <m:sSub>
                      <m:sSubPr>
                        <m:ctrlPr>
                          <a:rPr lang="en-US" i="1">
                            <a:latin typeface="Cambria Math"/>
                            <a:ea typeface="Cambria Math"/>
                          </a:rPr>
                        </m:ctrlPr>
                      </m:sSubPr>
                      <m:e>
                        <m:r>
                          <a:rPr lang="en-US" i="1">
                            <a:latin typeface="Cambria Math"/>
                            <a:ea typeface="Cambria Math"/>
                          </a:rPr>
                          <m:t>𝐵𝑙𝑖𝑛𝑑</m:t>
                        </m:r>
                      </m:e>
                      <m:sub>
                        <m:r>
                          <a:rPr lang="en-US" i="1">
                            <a:latin typeface="Cambria Math"/>
                            <a:ea typeface="Cambria Math"/>
                          </a:rPr>
                          <m:t>𝑝𝑘</m:t>
                        </m:r>
                      </m:sub>
                    </m:sSub>
                    <m:r>
                      <a:rPr lang="en-US" b="0" i="1" smtClean="0">
                        <a:latin typeface="Cambria Math"/>
                        <a:ea typeface="Cambria Math"/>
                      </a:rPr>
                      <m:t>(</m:t>
                    </m:r>
                    <m:r>
                      <a:rPr lang="en-US" b="0" i="1" smtClean="0">
                        <a:latin typeface="Cambria Math"/>
                        <a:ea typeface="Cambria Math"/>
                      </a:rPr>
                      <m:t>𝑐</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𝑚</m:t>
                        </m:r>
                      </m:e>
                      <m:sub>
                        <m:r>
                          <a:rPr lang="en-US" b="0" i="1" smtClean="0">
                            <a:latin typeface="Cambria Math"/>
                            <a:ea typeface="Cambria Math"/>
                          </a:rPr>
                          <m:t>1</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𝑚</m:t>
                        </m:r>
                      </m:e>
                      <m:sub>
                        <m:r>
                          <a:rPr lang="en-US" b="0" i="1" smtClean="0">
                            <a:latin typeface="Cambria Math"/>
                            <a:ea typeface="Cambria Math"/>
                          </a:rPr>
                          <m:t>2</m:t>
                        </m:r>
                      </m:sub>
                    </m:sSub>
                    <m:r>
                      <a:rPr lang="en-US" b="0" i="1" smtClean="0">
                        <a:latin typeface="Cambria Math"/>
                        <a:ea typeface="Cambria Math"/>
                      </a:rPr>
                      <m:t>; </m:t>
                    </m:r>
                    <m:sSub>
                      <m:sSubPr>
                        <m:ctrlPr>
                          <a:rPr lang="en-US" b="0" i="1" smtClean="0">
                            <a:latin typeface="Cambria Math"/>
                            <a:ea typeface="Cambria Math"/>
                          </a:rPr>
                        </m:ctrlPr>
                      </m:sSubPr>
                      <m:e>
                        <m:r>
                          <a:rPr lang="en-US" i="1">
                            <a:latin typeface="Cambria Math"/>
                            <a:ea typeface="Cambria Math"/>
                          </a:rPr>
                          <m:t>𝐶𝑜𝑚𝑏𝑖𝑛𝑒</m:t>
                        </m:r>
                      </m:e>
                      <m:sub>
                        <m:r>
                          <a:rPr lang="en-US" b="0" i="1" smtClean="0">
                            <a:latin typeface="Cambria Math"/>
                            <a:ea typeface="Cambria Math"/>
                          </a:rPr>
                          <m:t>𝑝𝑘</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1</m:t>
                        </m:r>
                      </m:sub>
                    </m:sSub>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𝑟</m:t>
                        </m:r>
                      </m:e>
                      <m:sub>
                        <m:r>
                          <a:rPr lang="en-US" b="0" i="1" smtClean="0">
                            <a:latin typeface="Cambria Math"/>
                            <a:ea typeface="Cambria Math"/>
                          </a:rPr>
                          <m:t>2</m:t>
                        </m:r>
                      </m:sub>
                    </m:sSub>
                    <m:r>
                      <a:rPr lang="en-US" b="0" i="1" smtClean="0">
                        <a:latin typeface="Cambria Math"/>
                        <a:ea typeface="Cambria Math"/>
                      </a:rPr>
                      <m:t>))</m:t>
                    </m:r>
                  </m:oMath>
                </a14:m>
                <a:endParaRPr lang="en-US" dirty="0" smtClean="0"/>
              </a:p>
              <a:p>
                <a:pPr>
                  <a:buFont typeface="Wingdings" panose="05000000000000000000" pitchFamily="2" charset="2"/>
                  <a:buChar char="q"/>
                </a:pPr>
                <a:r>
                  <a:rPr lang="en-US" sz="2600" dirty="0" err="1" smtClean="0"/>
                  <a:t>ElGamal</a:t>
                </a:r>
                <a:r>
                  <a:rPr lang="en-US" sz="2600" dirty="0" smtClean="0"/>
                  <a:t>, </a:t>
                </a:r>
                <a:r>
                  <a:rPr lang="en-US" sz="2600" dirty="0" err="1" smtClean="0"/>
                  <a:t>Goldwasser-Micali</a:t>
                </a:r>
                <a:r>
                  <a:rPr lang="en-US" sz="2600" dirty="0" smtClean="0"/>
                  <a:t> encryption scheme can be extended to </a:t>
                </a:r>
                <a:r>
                  <a:rPr lang="en-US" sz="2600" dirty="0" err="1" smtClean="0"/>
                  <a:t>blindable</a:t>
                </a:r>
                <a:r>
                  <a:rPr lang="en-US" sz="2600" dirty="0" smtClean="0"/>
                  <a:t> encryption</a:t>
                </a:r>
                <a:endParaRPr lang="en-US" sz="26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617" r="-1333" b="-2561"/>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err="1" smtClean="0"/>
              <a:t>Blindable</a:t>
            </a:r>
            <a:r>
              <a:rPr lang="en-US" sz="3200" dirty="0" smtClean="0"/>
              <a:t> Encryption </a:t>
            </a:r>
            <a:endParaRPr lang="en-US" sz="3200" dirty="0"/>
          </a:p>
        </p:txBody>
      </p:sp>
    </p:spTree>
    <p:extLst>
      <p:ext uri="{BB962C8B-B14F-4D97-AF65-F5344CB8AC3E}">
        <p14:creationId xmlns:p14="http://schemas.microsoft.com/office/powerpoint/2010/main" val="736675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914400"/>
                <a:ext cx="9067800" cy="5486400"/>
              </a:xfrm>
            </p:spPr>
            <p:txBody>
              <a:bodyPr>
                <a:normAutofit fontScale="92500" lnSpcReduction="20000"/>
              </a:bodyPr>
              <a:lstStyle/>
              <a:p>
                <a:pPr lvl="1">
                  <a:buFont typeface="Arial" panose="020B0604020202020204" pitchFamily="34" charset="0"/>
                  <a:buChar char="•"/>
                </a:pPr>
                <a:r>
                  <a:rPr lang="en-US" i="1" dirty="0" smtClean="0"/>
                  <a:t>Common inputs</a:t>
                </a:r>
                <a:r>
                  <a:rPr lang="en-US" dirty="0"/>
                  <a:t>: List of </a:t>
                </a:r>
                <a:r>
                  <a:rPr lang="en-US" dirty="0" smtClean="0"/>
                  <a:t>pairs</a:t>
                </a:r>
                <a14:m>
                  <m:oMath xmlns:m="http://schemas.openxmlformats.org/officeDocument/2006/math">
                    <m:sSup>
                      <m:sSupPr>
                        <m:ctrlPr>
                          <a:rPr lang="en-US" i="1" smtClean="0">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=1</m:t>
                            </m:r>
                          </m:sub>
                          <m:sup/>
                        </m:sSubSup>
                      </m:e>
                      <m:sup>
                        <m:r>
                          <a:rPr lang="en-US" b="0" i="1" smtClean="0">
                            <a:latin typeface="Cambria Math"/>
                          </a:rPr>
                          <m:t>𝑛</m:t>
                        </m:r>
                      </m:sup>
                    </m:sSup>
                  </m:oMath>
                </a14:m>
                <a:endParaRPr lang="en-US" dirty="0" smtClean="0"/>
              </a:p>
              <a:p>
                <a:pPr lvl="1">
                  <a:buFont typeface="Arial" panose="020B0604020202020204" pitchFamily="34" charset="0"/>
                  <a:buChar char="•"/>
                </a:pPr>
                <a:r>
                  <a:rPr lang="en-US" dirty="0" smtClean="0"/>
                  <a:t>, </a:t>
                </a:r>
                <a:r>
                  <a:rPr lang="en-US" dirty="0"/>
                  <a:t>public key </a:t>
                </a:r>
                <a:r>
                  <a:rPr lang="en-US" i="1" dirty="0" smtClean="0"/>
                  <a:t>pk</a:t>
                </a:r>
                <a:r>
                  <a:rPr lang="en-US" dirty="0" smtClean="0"/>
                  <a:t>. </a:t>
                </a:r>
                <a:r>
                  <a:rPr lang="en-US" i="1" dirty="0" smtClean="0"/>
                  <a:t>Preparer </a:t>
                </a:r>
                <a:r>
                  <a:rPr lang="en-US" i="1" dirty="0"/>
                  <a:t>knows</a:t>
                </a:r>
                <a:r>
                  <a:rPr lang="en-US" dirty="0"/>
                  <a:t>: secret key </a:t>
                </a:r>
                <a:r>
                  <a:rPr lang="en-US" i="1" dirty="0"/>
                  <a:t>sk</a:t>
                </a:r>
                <a:r>
                  <a:rPr lang="en-US" dirty="0" smtClean="0"/>
                  <a:t>.</a:t>
                </a:r>
              </a:p>
              <a:p>
                <a:pPr marL="393192" lvl="1" indent="0">
                  <a:buNone/>
                </a:pPr>
                <a:endParaRPr lang="en-US" dirty="0"/>
              </a:p>
              <a:p>
                <a:r>
                  <a:rPr lang="en-US" i="1" dirty="0"/>
                  <a:t>P </a:t>
                </a:r>
                <a:r>
                  <a:rPr lang="en-US" dirty="0"/>
                  <a:t>: </a:t>
                </a:r>
                <a:r>
                  <a:rPr lang="en-US" b="1" dirty="0"/>
                  <a:t>1. Permute and Encrypt</a:t>
                </a:r>
                <a:r>
                  <a:rPr lang="en-US" dirty="0"/>
                  <a:t>.</a:t>
                </a:r>
              </a:p>
              <a:p>
                <a:pPr lvl="1"/>
                <a:r>
                  <a:rPr lang="en-US" dirty="0"/>
                  <a:t>Pick a random permutation </a:t>
                </a:r>
                <a:r>
                  <a:rPr lang="en-US" i="1" dirty="0" smtClean="0"/>
                  <a:t>π </a:t>
                </a:r>
                <a:r>
                  <a:rPr lang="en-US" dirty="0"/>
                  <a:t>over [</a:t>
                </a:r>
                <a:r>
                  <a:rPr lang="en-US" i="1" dirty="0" smtClean="0"/>
                  <a:t>n </a:t>
                </a:r>
                <a:r>
                  <a:rPr lang="en-US" dirty="0" smtClean="0"/>
                  <a:t>].</a:t>
                </a:r>
                <a:endParaRPr lang="en-US" dirty="0"/>
              </a:p>
              <a:p>
                <a:pPr lvl="1"/>
                <a:r>
                  <a:rPr lang="nn-NO" dirty="0"/>
                  <a:t>Let (</a:t>
                </a:r>
                <a:r>
                  <a:rPr lang="nn-NO" i="1" dirty="0"/>
                  <a:t>ci, </a:t>
                </a:r>
                <a:r>
                  <a:rPr lang="nn-NO" i="1" dirty="0" smtClean="0"/>
                  <a:t>di </a:t>
                </a:r>
                <a:r>
                  <a:rPr lang="nn-NO" dirty="0" smtClean="0"/>
                  <a:t>) </a:t>
                </a:r>
                <a:r>
                  <a:rPr lang="nn-NO" dirty="0"/>
                  <a:t>= </a:t>
                </a:r>
                <a:r>
                  <a:rPr lang="nn-NO" dirty="0" smtClean="0"/>
                  <a:t>(</a:t>
                </a:r>
                <a:r>
                  <a:rPr lang="nn-NO" i="1" dirty="0" smtClean="0"/>
                  <a:t>Encpk</a:t>
                </a:r>
                <a:r>
                  <a:rPr lang="nn-NO" dirty="0" smtClean="0"/>
                  <a:t>(</a:t>
                </a:r>
                <a:r>
                  <a:rPr lang="nn-NO" i="1" dirty="0" smtClean="0"/>
                  <a:t>aπ</a:t>
                </a:r>
                <a:r>
                  <a:rPr lang="nn-NO" dirty="0" smtClean="0"/>
                  <a:t>(</a:t>
                </a:r>
                <a:r>
                  <a:rPr lang="nn-NO" i="1" dirty="0" smtClean="0"/>
                  <a:t>i </a:t>
                </a:r>
                <a:r>
                  <a:rPr lang="nn-NO" dirty="0" smtClean="0"/>
                  <a:t>))</a:t>
                </a:r>
                <a:r>
                  <a:rPr lang="nn-NO" i="1" dirty="0" smtClean="0"/>
                  <a:t>, Encpk</a:t>
                </a:r>
                <a:r>
                  <a:rPr lang="nn-NO" dirty="0" smtClean="0"/>
                  <a:t>(</a:t>
                </a:r>
                <a:r>
                  <a:rPr lang="nn-NO" i="1" dirty="0" smtClean="0"/>
                  <a:t>bπ</a:t>
                </a:r>
                <a:r>
                  <a:rPr lang="nn-NO" dirty="0" smtClean="0"/>
                  <a:t>(</a:t>
                </a:r>
                <a:r>
                  <a:rPr lang="nn-NO" i="1" dirty="0" smtClean="0"/>
                  <a:t>i </a:t>
                </a:r>
                <a:r>
                  <a:rPr lang="nn-NO" dirty="0" smtClean="0"/>
                  <a:t>))), </a:t>
                </a:r>
                <a:r>
                  <a:rPr lang="nn-NO" dirty="0"/>
                  <a:t>for all </a:t>
                </a:r>
                <a:r>
                  <a:rPr lang="nn-NO" i="1" dirty="0"/>
                  <a:t>i ∈ </a:t>
                </a:r>
                <a:r>
                  <a:rPr lang="nn-NO" dirty="0"/>
                  <a:t>[</a:t>
                </a:r>
                <a:r>
                  <a:rPr lang="nn-NO" i="1" dirty="0" smtClean="0"/>
                  <a:t>n </a:t>
                </a:r>
                <a:r>
                  <a:rPr lang="nn-NO" dirty="0" smtClean="0"/>
                  <a:t>].</a:t>
                </a:r>
                <a:endParaRPr lang="nn-NO" dirty="0"/>
              </a:p>
              <a:p>
                <a:pPr lvl="1"/>
                <a:r>
                  <a:rPr lang="it-IT" dirty="0"/>
                  <a:t>Send the list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b="0" i="1" smtClean="0">
                                        <a:latin typeface="Cambria Math"/>
                                      </a:rPr>
                                      <m:t>𝑐</m:t>
                                    </m:r>
                                  </m:e>
                                  <m:sub>
                                    <m:r>
                                      <a:rPr lang="en-US" i="1">
                                        <a:latin typeface="Cambria Math"/>
                                      </a:rPr>
                                      <m:t>𝑖</m:t>
                                    </m:r>
                                  </m:sub>
                                </m:sSub>
                                <m:r>
                                  <a:rPr lang="en-US" i="1">
                                    <a:latin typeface="Cambria Math"/>
                                  </a:rPr>
                                  <m:t>,</m:t>
                                </m:r>
                                <m:sSub>
                                  <m:sSubPr>
                                    <m:ctrlPr>
                                      <a:rPr lang="en-US" i="1">
                                        <a:latin typeface="Cambria Math"/>
                                      </a:rPr>
                                    </m:ctrlPr>
                                  </m:sSubPr>
                                  <m:e>
                                    <m:r>
                                      <a:rPr lang="en-US" b="0" i="1" smtClean="0">
                                        <a:latin typeface="Cambria Math"/>
                                      </a:rPr>
                                      <m:t>𝑑</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=1</m:t>
                            </m:r>
                          </m:sub>
                          <m:sup/>
                        </m:sSubSup>
                      </m:e>
                      <m:sup>
                        <m:r>
                          <a:rPr lang="en-US" i="1">
                            <a:latin typeface="Cambria Math"/>
                          </a:rPr>
                          <m:t>𝑛</m:t>
                        </m:r>
                      </m:sup>
                    </m:sSup>
                    <m:r>
                      <a:rPr lang="en-US" i="1">
                        <a:latin typeface="Cambria Math"/>
                      </a:rPr>
                      <m:t> </m:t>
                    </m:r>
                  </m:oMath>
                </a14:m>
                <a:r>
                  <a:rPr lang="en-US" dirty="0" smtClean="0"/>
                  <a:t> </a:t>
                </a:r>
                <a:r>
                  <a:rPr lang="en-US" dirty="0"/>
                  <a:t>to </a:t>
                </a:r>
                <a:r>
                  <a:rPr lang="en-US" i="1" dirty="0"/>
                  <a:t>C</a:t>
                </a:r>
                <a:r>
                  <a:rPr lang="en-US" dirty="0"/>
                  <a:t>.</a:t>
                </a:r>
              </a:p>
              <a:p>
                <a:r>
                  <a:rPr lang="en-US" i="1" dirty="0"/>
                  <a:t>C </a:t>
                </a:r>
                <a:r>
                  <a:rPr lang="en-US" dirty="0"/>
                  <a:t>: </a:t>
                </a:r>
                <a:r>
                  <a:rPr lang="en-US" b="1" dirty="0"/>
                  <a:t>2. Choose and Blind</a:t>
                </a:r>
                <a:r>
                  <a:rPr lang="en-US" dirty="0"/>
                  <a:t>.</a:t>
                </a:r>
              </a:p>
              <a:p>
                <a:pPr lvl="1"/>
                <a:r>
                  <a:rPr lang="en-US" dirty="0"/>
                  <a:t>Pick a random index </a:t>
                </a:r>
                <a14:m>
                  <m:oMath xmlns:m="http://schemas.openxmlformats.org/officeDocument/2006/math">
                    <m:r>
                      <a:rPr lang="en-US" b="0" i="1" smtClean="0">
                        <a:latin typeface="Cambria Math"/>
                      </a:rPr>
                      <m:t>𝑙</m:t>
                    </m:r>
                  </m:oMath>
                </a14:m>
                <a:r>
                  <a:rPr lang="en-US" i="1" dirty="0" smtClean="0"/>
                  <a:t> </a:t>
                </a:r>
                <a:r>
                  <a:rPr lang="en-US" i="1" dirty="0"/>
                  <a:t>∈ </a:t>
                </a:r>
                <a:r>
                  <a:rPr lang="en-US" dirty="0"/>
                  <a:t>[</a:t>
                </a:r>
                <a:r>
                  <a:rPr lang="en-US" i="1" dirty="0" smtClean="0"/>
                  <a:t>n </a:t>
                </a:r>
                <a:r>
                  <a:rPr lang="en-US" dirty="0" smtClean="0"/>
                  <a:t>], </a:t>
                </a:r>
                <a:r>
                  <a:rPr lang="en-US" dirty="0"/>
                  <a:t>and a </a:t>
                </a:r>
                <a:r>
                  <a:rPr lang="en-US" dirty="0">
                    <a:solidFill>
                      <a:srgbClr val="FF0000"/>
                    </a:solidFill>
                  </a:rPr>
                  <a:t>random</a:t>
                </a:r>
                <a:r>
                  <a:rPr lang="en-US" dirty="0"/>
                  <a:t> blinding factor </a:t>
                </a:r>
                <a:r>
                  <a:rPr lang="en-US" i="1" dirty="0"/>
                  <a:t>β</a:t>
                </a:r>
                <a:r>
                  <a:rPr lang="en-US" dirty="0"/>
                  <a:t>.</a:t>
                </a:r>
              </a:p>
              <a:p>
                <a:pPr lvl="1"/>
                <a:r>
                  <a:rPr lang="da-DK" dirty="0"/>
                  <a:t>Let (</a:t>
                </a:r>
                <a:r>
                  <a:rPr lang="da-DK" i="1" dirty="0"/>
                  <a:t>e, </a:t>
                </a:r>
                <a:r>
                  <a:rPr lang="da-DK" i="1" dirty="0" smtClean="0"/>
                  <a:t>f </a:t>
                </a:r>
                <a:r>
                  <a:rPr lang="da-DK" dirty="0" smtClean="0"/>
                  <a:t>) </a:t>
                </a:r>
                <a:r>
                  <a:rPr lang="da-DK" dirty="0"/>
                  <a:t>= (</a:t>
                </a:r>
                <a:r>
                  <a:rPr lang="da-DK" i="1" dirty="0" smtClean="0"/>
                  <a:t>Blindpk</a:t>
                </a:r>
                <a:r>
                  <a:rPr lang="da-DK" dirty="0" smtClean="0"/>
                  <a:t>(</a:t>
                </a:r>
                <a14:m>
                  <m:oMath xmlns:m="http://schemas.openxmlformats.org/officeDocument/2006/math">
                    <m:sSub>
                      <m:sSubPr>
                        <m:ctrlPr>
                          <a:rPr lang="da-DK" i="1" smtClean="0">
                            <a:latin typeface="Cambria Math"/>
                          </a:rPr>
                        </m:ctrlPr>
                      </m:sSubPr>
                      <m:e>
                        <m:r>
                          <a:rPr lang="en-US" b="0" i="1" smtClean="0">
                            <a:latin typeface="Cambria Math"/>
                          </a:rPr>
                          <m:t>𝑐</m:t>
                        </m:r>
                      </m:e>
                      <m:sub>
                        <m:r>
                          <a:rPr lang="en-US" b="0" i="1" smtClean="0">
                            <a:latin typeface="Cambria Math"/>
                          </a:rPr>
                          <m:t>𝑙</m:t>
                        </m:r>
                      </m:sub>
                    </m:sSub>
                  </m:oMath>
                </a14:m>
                <a:r>
                  <a:rPr lang="da-DK" i="1" dirty="0" smtClean="0"/>
                  <a:t>, </a:t>
                </a:r>
                <a:r>
                  <a:rPr lang="da-DK" dirty="0">
                    <a:solidFill>
                      <a:srgbClr val="FF0000"/>
                    </a:solidFill>
                  </a:rPr>
                  <a:t>0</a:t>
                </a:r>
                <a:r>
                  <a:rPr lang="da-DK" dirty="0"/>
                  <a:t>)</a:t>
                </a:r>
                <a:r>
                  <a:rPr lang="da-DK" i="1" dirty="0"/>
                  <a:t>, Blindpk</a:t>
                </a:r>
                <a:r>
                  <a:rPr lang="da-DK" dirty="0" smtClean="0"/>
                  <a:t>(</a:t>
                </a:r>
                <a14:m>
                  <m:oMath xmlns:m="http://schemas.openxmlformats.org/officeDocument/2006/math">
                    <m:sSub>
                      <m:sSubPr>
                        <m:ctrlPr>
                          <a:rPr lang="da-DK" i="1">
                            <a:latin typeface="Cambria Math"/>
                          </a:rPr>
                        </m:ctrlPr>
                      </m:sSubPr>
                      <m:e>
                        <m:r>
                          <a:rPr lang="en-US" b="0" i="1" smtClean="0">
                            <a:latin typeface="Cambria Math"/>
                          </a:rPr>
                          <m:t>𝑑</m:t>
                        </m:r>
                      </m:e>
                      <m:sub>
                        <m:r>
                          <a:rPr lang="en-US" i="1">
                            <a:latin typeface="Cambria Math"/>
                          </a:rPr>
                          <m:t>𝑙</m:t>
                        </m:r>
                      </m:sub>
                    </m:sSub>
                  </m:oMath>
                </a14:m>
                <a:r>
                  <a:rPr lang="da-DK" i="1" dirty="0" smtClean="0"/>
                  <a:t>, </a:t>
                </a:r>
                <a:r>
                  <a:rPr lang="da-DK" i="1" dirty="0" smtClean="0">
                    <a:solidFill>
                      <a:srgbClr val="FF0000"/>
                    </a:solidFill>
                  </a:rPr>
                  <a:t>β</a:t>
                </a:r>
                <a:r>
                  <a:rPr lang="da-DK" i="1" dirty="0" smtClean="0"/>
                  <a:t> </a:t>
                </a:r>
                <a:r>
                  <a:rPr lang="da-DK" dirty="0" smtClean="0"/>
                  <a:t>)).</a:t>
                </a:r>
                <a:endParaRPr lang="da-DK" dirty="0"/>
              </a:p>
              <a:p>
                <a:pPr lvl="1"/>
                <a:r>
                  <a:rPr lang="en-US" dirty="0"/>
                  <a:t>Send (</a:t>
                </a:r>
                <a:r>
                  <a:rPr lang="en-US" i="1" dirty="0"/>
                  <a:t>e, </a:t>
                </a:r>
                <a:r>
                  <a:rPr lang="en-US" i="1" dirty="0" smtClean="0"/>
                  <a:t>f </a:t>
                </a:r>
                <a:r>
                  <a:rPr lang="en-US" dirty="0" smtClean="0"/>
                  <a:t>) </a:t>
                </a:r>
                <a:r>
                  <a:rPr lang="en-US" dirty="0"/>
                  <a:t>to </a:t>
                </a:r>
                <a:r>
                  <a:rPr lang="en-US" i="1" dirty="0"/>
                  <a:t>P</a:t>
                </a:r>
                <a:r>
                  <a:rPr lang="en-US" dirty="0"/>
                  <a:t>.</a:t>
                </a:r>
              </a:p>
              <a:p>
                <a:r>
                  <a:rPr lang="en-US" i="1" dirty="0"/>
                  <a:t>P </a:t>
                </a:r>
                <a:r>
                  <a:rPr lang="en-US" dirty="0"/>
                  <a:t>: </a:t>
                </a:r>
                <a:r>
                  <a:rPr lang="en-US" b="1" dirty="0"/>
                  <a:t>3. Decrypt and Output</a:t>
                </a:r>
                <a:r>
                  <a:rPr lang="en-US" dirty="0"/>
                  <a:t>.</a:t>
                </a:r>
              </a:p>
              <a:p>
                <a:pPr lvl="1"/>
                <a:r>
                  <a:rPr lang="en-US" dirty="0"/>
                  <a:t>Set </a:t>
                </a:r>
                <a:r>
                  <a:rPr lang="en-US" i="1" dirty="0"/>
                  <a:t>a </a:t>
                </a:r>
                <a:r>
                  <a:rPr lang="en-US" dirty="0"/>
                  <a:t>= </a:t>
                </a:r>
                <a:r>
                  <a:rPr lang="en-US" i="1" dirty="0" err="1" smtClean="0"/>
                  <a:t>Decsk</a:t>
                </a:r>
                <a:r>
                  <a:rPr lang="en-US" dirty="0" smtClean="0"/>
                  <a:t>(</a:t>
                </a:r>
                <a:r>
                  <a:rPr lang="en-US" i="1" dirty="0" smtClean="0"/>
                  <a:t>e </a:t>
                </a:r>
                <a:r>
                  <a:rPr lang="en-US" dirty="0" smtClean="0"/>
                  <a:t>), </a:t>
                </a:r>
                <a14:m>
                  <m:oMath xmlns:m="http://schemas.openxmlformats.org/officeDocument/2006/math">
                    <m:acc>
                      <m:accPr>
                        <m:chr m:val="̃"/>
                        <m:ctrlPr>
                          <a:rPr lang="en-US" i="1" smtClean="0">
                            <a:latin typeface="Cambria Math"/>
                          </a:rPr>
                        </m:ctrlPr>
                      </m:accPr>
                      <m:e>
                        <m:r>
                          <a:rPr lang="en-US" b="0" i="1" smtClean="0">
                            <a:latin typeface="Cambria Math"/>
                          </a:rPr>
                          <m:t>𝑏</m:t>
                        </m:r>
                      </m:e>
                    </m:acc>
                  </m:oMath>
                </a14:m>
                <a:r>
                  <a:rPr lang="en-US" i="1" dirty="0" smtClean="0"/>
                  <a:t> </a:t>
                </a:r>
                <a:r>
                  <a:rPr lang="en-US" dirty="0"/>
                  <a:t>= </a:t>
                </a:r>
                <a:r>
                  <a:rPr lang="en-US" i="1" dirty="0" err="1" smtClean="0"/>
                  <a:t>Decsk</a:t>
                </a:r>
                <a:r>
                  <a:rPr lang="en-US" dirty="0" smtClean="0"/>
                  <a:t>(</a:t>
                </a:r>
                <a:r>
                  <a:rPr lang="en-US" i="1" dirty="0" smtClean="0"/>
                  <a:t>f  </a:t>
                </a:r>
                <a:r>
                  <a:rPr lang="en-US" dirty="0" smtClean="0"/>
                  <a:t>). </a:t>
                </a:r>
                <a:r>
                  <a:rPr lang="en-US" dirty="0"/>
                  <a:t>Output </a:t>
                </a:r>
                <a:r>
                  <a:rPr lang="en-US" i="1" dirty="0"/>
                  <a:t>a</a:t>
                </a:r>
                <a:r>
                  <a:rPr lang="en-US" dirty="0"/>
                  <a:t>.</a:t>
                </a:r>
              </a:p>
              <a:p>
                <a:pPr lvl="1"/>
                <a:r>
                  <a:rPr lang="en-US" dirty="0"/>
                  <a:t>Send </a:t>
                </a:r>
                <a14:m>
                  <m:oMath xmlns:m="http://schemas.openxmlformats.org/officeDocument/2006/math">
                    <m:acc>
                      <m:accPr>
                        <m:chr m:val="̃"/>
                        <m:ctrlPr>
                          <a:rPr lang="en-US" i="1" smtClean="0">
                            <a:latin typeface="Cambria Math"/>
                          </a:rPr>
                        </m:ctrlPr>
                      </m:accPr>
                      <m:e>
                        <m:r>
                          <a:rPr lang="en-US" b="0" i="1" smtClean="0">
                            <a:latin typeface="Cambria Math"/>
                          </a:rPr>
                          <m:t>𝑏</m:t>
                        </m:r>
                      </m:e>
                    </m:acc>
                  </m:oMath>
                </a14:m>
                <a:r>
                  <a:rPr lang="en-US" i="1" dirty="0" smtClean="0"/>
                  <a:t> </a:t>
                </a:r>
                <a:r>
                  <a:rPr lang="en-US" dirty="0"/>
                  <a:t>to </a:t>
                </a:r>
                <a:r>
                  <a:rPr lang="en-US" i="1" dirty="0"/>
                  <a:t>C</a:t>
                </a:r>
                <a:r>
                  <a:rPr lang="en-US" dirty="0"/>
                  <a:t>.</a:t>
                </a:r>
              </a:p>
              <a:p>
                <a:r>
                  <a:rPr lang="en-US" i="1" dirty="0"/>
                  <a:t>C </a:t>
                </a:r>
                <a:r>
                  <a:rPr lang="en-US" dirty="0"/>
                  <a:t>: </a:t>
                </a:r>
                <a:r>
                  <a:rPr lang="en-US" b="1" dirty="0"/>
                  <a:t>4. </a:t>
                </a:r>
                <a:r>
                  <a:rPr lang="en-US" b="1" dirty="0" err="1"/>
                  <a:t>Unblind</a:t>
                </a:r>
                <a:r>
                  <a:rPr lang="en-US" b="1" dirty="0"/>
                  <a:t> and Output</a:t>
                </a:r>
                <a:r>
                  <a:rPr lang="en-US" dirty="0"/>
                  <a:t>.</a:t>
                </a:r>
              </a:p>
              <a:p>
                <a:pPr lvl="1"/>
                <a:r>
                  <a:rPr lang="en-US" dirty="0"/>
                  <a:t>Set </a:t>
                </a:r>
                <a:r>
                  <a:rPr lang="en-US" i="1" dirty="0"/>
                  <a:t>b </a:t>
                </a:r>
                <a:r>
                  <a:rPr lang="en-US" dirty="0" smtClean="0"/>
                  <a:t>=</a:t>
                </a:r>
                <a14:m>
                  <m:oMath xmlns:m="http://schemas.openxmlformats.org/officeDocument/2006/math">
                    <m:acc>
                      <m:accPr>
                        <m:chr m:val="̃"/>
                        <m:ctrlPr>
                          <a:rPr lang="en-US" i="1" smtClean="0">
                            <a:latin typeface="Cambria Math"/>
                          </a:rPr>
                        </m:ctrlPr>
                      </m:accPr>
                      <m:e>
                        <m:r>
                          <a:rPr lang="en-US" b="0" i="1" smtClean="0">
                            <a:latin typeface="Cambria Math"/>
                          </a:rPr>
                          <m:t>𝑏</m:t>
                        </m:r>
                      </m:e>
                    </m:acc>
                  </m:oMath>
                </a14:m>
                <a:r>
                  <a:rPr lang="en-US" i="1" dirty="0" smtClean="0"/>
                  <a:t> </a:t>
                </a:r>
                <a:r>
                  <a:rPr lang="en-US" i="1" dirty="0"/>
                  <a:t>− β</a:t>
                </a:r>
                <a:r>
                  <a:rPr lang="en-US" dirty="0"/>
                  <a:t>. Output </a:t>
                </a:r>
                <a:r>
                  <a:rPr lang="en-US" i="1" dirty="0"/>
                  <a:t>b</a:t>
                </a:r>
                <a:r>
                  <a:rPr lang="en-US" dirty="0"/>
                  <a:t>.</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914400"/>
                <a:ext cx="9067800" cy="5486400"/>
              </a:xfrm>
              <a:blipFill rotWithShape="1">
                <a:blip r:embed="rId2"/>
                <a:stretch>
                  <a:fillRect t="-1222"/>
                </a:stretch>
              </a:blipFill>
            </p:spPr>
            <p:txBody>
              <a:bodyPr/>
              <a:lstStyle/>
              <a:p>
                <a:r>
                  <a:rPr lang="en-US">
                    <a:noFill/>
                  </a:rPr>
                  <a:t> </a:t>
                </a:r>
              </a:p>
            </p:txBody>
          </p:sp>
        </mc:Fallback>
      </mc:AlternateContent>
      <p:sp>
        <p:nvSpPr>
          <p:cNvPr id="3" name="Title 2"/>
          <p:cNvSpPr>
            <a:spLocks noGrp="1"/>
          </p:cNvSpPr>
          <p:nvPr>
            <p:ph type="title"/>
          </p:nvPr>
        </p:nvSpPr>
        <p:spPr>
          <a:xfrm>
            <a:off x="457200" y="274638"/>
            <a:ext cx="8229600" cy="258762"/>
          </a:xfrm>
        </p:spPr>
        <p:txBody>
          <a:bodyPr>
            <a:noAutofit/>
          </a:bodyPr>
          <a:lstStyle/>
          <a:p>
            <a:r>
              <a:rPr lang="en-US" sz="2800" dirty="0" smtClean="0"/>
              <a:t>Protocol for Honest but Curious Case</a:t>
            </a:r>
            <a:endParaRPr lang="en-US" sz="2800" dirty="0"/>
          </a:p>
        </p:txBody>
      </p:sp>
    </p:spTree>
    <p:extLst>
      <p:ext uri="{BB962C8B-B14F-4D97-AF65-F5344CB8AC3E}">
        <p14:creationId xmlns:p14="http://schemas.microsoft.com/office/powerpoint/2010/main" val="1644518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If both sides follow the protocol, their outputs are indeed random pair (</a:t>
                </a:r>
                <a14:m>
                  <m:oMath xmlns:m="http://schemas.openxmlformats.org/officeDocument/2006/math">
                    <m:sSub>
                      <m:sSubPr>
                        <m:ctrlPr>
                          <a:rPr lang="en-US" i="1" smtClean="0">
                            <a:latin typeface="Cambria Math"/>
                          </a:rPr>
                        </m:ctrlPr>
                      </m:sSubPr>
                      <m:e>
                        <m:r>
                          <a:rPr lang="en-US" b="0" i="1" smtClean="0">
                            <a:latin typeface="Cambria Math"/>
                          </a:rPr>
                          <m:t>𝑎</m:t>
                        </m:r>
                      </m:e>
                      <m:sub>
                        <m:r>
                          <a:rPr lang="en-US" b="0" i="1" smtClean="0">
                            <a:latin typeface="Cambria Math"/>
                          </a:rPr>
                          <m:t>𝑖</m:t>
                        </m:r>
                      </m:sub>
                    </m:sSub>
                  </m:oMath>
                </a14:m>
                <a:r>
                  <a:rPr lang="en-US" dirty="0" smtClean="0"/>
                  <a:t>,</a:t>
                </a:r>
                <a14:m>
                  <m:oMath xmlns:m="http://schemas.openxmlformats.org/officeDocument/2006/math">
                    <m:sSub>
                      <m:sSubPr>
                        <m:ctrlPr>
                          <a:rPr lang="en-US" i="1" dirty="0" smtClean="0">
                            <a:latin typeface="Cambria Math"/>
                          </a:rPr>
                        </m:ctrlPr>
                      </m:sSubPr>
                      <m:e>
                        <m:r>
                          <a:rPr lang="en-US" b="0" i="1" dirty="0" smtClean="0">
                            <a:latin typeface="Cambria Math"/>
                          </a:rPr>
                          <m:t>𝑏</m:t>
                        </m:r>
                      </m:e>
                      <m:sub>
                        <m:r>
                          <a:rPr lang="en-US" b="0" i="1" dirty="0" smtClean="0">
                            <a:latin typeface="Cambria Math"/>
                          </a:rPr>
                          <m:t>𝑖</m:t>
                        </m:r>
                      </m:sub>
                    </m:sSub>
                  </m:oMath>
                </a14:m>
                <a:r>
                  <a:rPr lang="en-US" dirty="0" smtClean="0"/>
                  <a:t>) from the know list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=1</m:t>
                            </m:r>
                          </m:sub>
                          <m:sup/>
                        </m:sSubSup>
                      </m:e>
                      <m:sup>
                        <m:r>
                          <a:rPr lang="en-US" i="1">
                            <a:latin typeface="Cambria Math"/>
                          </a:rPr>
                          <m:t>𝑛</m:t>
                        </m:r>
                      </m:sup>
                    </m:sSup>
                  </m:oMath>
                </a14:m>
                <a:r>
                  <a:rPr lang="en-US" dirty="0" smtClean="0"/>
                  <a:t>. </a:t>
                </a:r>
              </a:p>
              <a:p>
                <a:r>
                  <a:rPr lang="en-US" dirty="0" smtClean="0"/>
                  <a:t>The protocol securely resolves the correlation selection problem and leaks no more information other than output itself.</a:t>
                </a:r>
              </a:p>
              <a:p>
                <a:r>
                  <a:rPr lang="en-US" dirty="0" smtClean="0"/>
                  <a:t>If distribution over strategy profiles is not uniform, the list could be modified by adding more </a:t>
                </a:r>
                <a:r>
                  <a:rPr lang="en-US" dirty="0" smtClean="0">
                    <a:solidFill>
                      <a:srgbClr val="FF0000"/>
                    </a:solidFill>
                  </a:rPr>
                  <a:t>repetitions </a:t>
                </a:r>
                <a:r>
                  <a:rPr lang="en-US" dirty="0" smtClean="0"/>
                  <a:t>for those profiles with </a:t>
                </a:r>
                <a:r>
                  <a:rPr lang="en-US" dirty="0" smtClean="0">
                    <a:solidFill>
                      <a:srgbClr val="FF0000"/>
                    </a:solidFill>
                  </a:rPr>
                  <a:t>high probability. </a:t>
                </a:r>
                <a:endParaRPr lang="en-US" dirty="0">
                  <a:solidFill>
                    <a:srgbClr val="FF0000"/>
                  </a:solidFill>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1213" r="-1704"/>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smtClean="0"/>
              <a:t>Comments</a:t>
            </a:r>
            <a:endParaRPr lang="en-US" sz="3200" dirty="0"/>
          </a:p>
        </p:txBody>
      </p:sp>
    </p:spTree>
    <p:extLst>
      <p:ext uri="{BB962C8B-B14F-4D97-AF65-F5344CB8AC3E}">
        <p14:creationId xmlns:p14="http://schemas.microsoft.com/office/powerpoint/2010/main" val="3525333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
            </a:r>
            <a:r>
              <a:rPr lang="en-US" dirty="0" smtClean="0"/>
              <a:t>ishonest Players may </a:t>
            </a:r>
            <a:r>
              <a:rPr lang="en-US" i="1" dirty="0" smtClean="0"/>
              <a:t>deviate</a:t>
            </a:r>
            <a:r>
              <a:rPr lang="en-US" dirty="0" smtClean="0"/>
              <a:t> from the suggested moves/ give wrong encryption</a:t>
            </a:r>
          </a:p>
          <a:p>
            <a:r>
              <a:rPr lang="en-US" dirty="0" smtClean="0"/>
              <a:t>Add a </a:t>
            </a:r>
            <a:r>
              <a:rPr lang="en-US" dirty="0" smtClean="0">
                <a:solidFill>
                  <a:srgbClr val="FF0000"/>
                </a:solidFill>
              </a:rPr>
              <a:t>zero-knowledge proof </a:t>
            </a:r>
            <a:r>
              <a:rPr lang="en-US" dirty="0" smtClean="0"/>
              <a:t>after each flow of the protocol to let players prove that they do follow the prescribed protocol. </a:t>
            </a:r>
          </a:p>
          <a:p>
            <a:pPr marL="109728" indent="0">
              <a:buNone/>
            </a:pPr>
            <a:endParaRPr lang="en-US" dirty="0"/>
          </a:p>
        </p:txBody>
      </p:sp>
      <p:sp>
        <p:nvSpPr>
          <p:cNvPr id="3" name="Title 2"/>
          <p:cNvSpPr>
            <a:spLocks noGrp="1"/>
          </p:cNvSpPr>
          <p:nvPr>
            <p:ph type="title"/>
          </p:nvPr>
        </p:nvSpPr>
        <p:spPr/>
        <p:txBody>
          <a:bodyPr>
            <a:normAutofit/>
          </a:bodyPr>
          <a:lstStyle/>
          <a:p>
            <a:r>
              <a:rPr lang="en-US" sz="2800" dirty="0" smtClean="0"/>
              <a:t>Dealing with dishonest player</a:t>
            </a:r>
            <a:endParaRPr lang="en-US" sz="2800" dirty="0"/>
          </a:p>
        </p:txBody>
      </p:sp>
    </p:spTree>
    <p:extLst>
      <p:ext uri="{BB962C8B-B14F-4D97-AF65-F5344CB8AC3E}">
        <p14:creationId xmlns:p14="http://schemas.microsoft.com/office/powerpoint/2010/main" val="364867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609600"/>
                <a:ext cx="8229600" cy="5638800"/>
              </a:xfrm>
            </p:spPr>
            <p:txBody>
              <a:bodyPr>
                <a:normAutofit fontScale="70000" lnSpcReduction="20000"/>
              </a:bodyPr>
              <a:lstStyle/>
              <a:p>
                <a:pPr>
                  <a:buFont typeface="Arial" panose="020B0604020202020204" pitchFamily="34" charset="0"/>
                  <a:buChar char="•"/>
                </a:pPr>
                <a:r>
                  <a:rPr lang="en-US" i="1" dirty="0" smtClean="0"/>
                  <a:t>Common inputs</a:t>
                </a:r>
                <a:r>
                  <a:rPr lang="en-US" dirty="0"/>
                  <a:t>: List of pairs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𝑏</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smtClean="0"/>
                  <a:t>, </a:t>
                </a:r>
                <a:r>
                  <a:rPr lang="en-US" dirty="0"/>
                  <a:t>public key </a:t>
                </a:r>
                <a:r>
                  <a:rPr lang="en-US" i="1" dirty="0"/>
                  <a:t>pk</a:t>
                </a:r>
                <a:r>
                  <a:rPr lang="en-US" dirty="0"/>
                  <a:t>.</a:t>
                </a:r>
              </a:p>
              <a:p>
                <a:pPr>
                  <a:buFont typeface="Arial" panose="020B0604020202020204" pitchFamily="34" charset="0"/>
                  <a:buChar char="•"/>
                </a:pPr>
                <a:r>
                  <a:rPr lang="en-US" i="1" dirty="0"/>
                  <a:t>Preparer knows</a:t>
                </a:r>
                <a:r>
                  <a:rPr lang="en-US" dirty="0"/>
                  <a:t>: secret key </a:t>
                </a:r>
                <a:r>
                  <a:rPr lang="en-US" i="1" dirty="0"/>
                  <a:t>sk</a:t>
                </a:r>
                <a:r>
                  <a:rPr lang="en-US" dirty="0" smtClean="0"/>
                  <a:t>.</a:t>
                </a:r>
              </a:p>
              <a:p>
                <a:pPr marL="109728" indent="0">
                  <a:buNone/>
                </a:pPr>
                <a:endParaRPr lang="en-US" dirty="0"/>
              </a:p>
              <a:p>
                <a:r>
                  <a:rPr lang="en-US" i="1" dirty="0"/>
                  <a:t>P </a:t>
                </a:r>
                <a:r>
                  <a:rPr lang="en-US" dirty="0"/>
                  <a:t>: </a:t>
                </a:r>
                <a:r>
                  <a:rPr lang="en-US" b="1" dirty="0"/>
                  <a:t>1. Permute and Encrypt</a:t>
                </a:r>
                <a:r>
                  <a:rPr lang="en-US" dirty="0"/>
                  <a:t>.</a:t>
                </a:r>
              </a:p>
              <a:p>
                <a:pPr lvl="1"/>
                <a:r>
                  <a:rPr lang="en-US" dirty="0"/>
                  <a:t>Pick a random permutation </a:t>
                </a:r>
                <a:r>
                  <a:rPr lang="el-GR" i="1" dirty="0"/>
                  <a:t>π </a:t>
                </a:r>
                <a:r>
                  <a:rPr lang="en-US" dirty="0"/>
                  <a:t>over [</a:t>
                </a:r>
                <a:r>
                  <a:rPr lang="en-US" i="1" dirty="0"/>
                  <a:t>n</a:t>
                </a:r>
                <a:r>
                  <a:rPr lang="en-US" dirty="0"/>
                  <a:t>], and random strings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b="0" i="1" smtClean="0">
                                        <a:latin typeface="Cambria Math"/>
                                      </a:rPr>
                                      <m:t>𝑟</m:t>
                                    </m:r>
                                  </m:e>
                                  <m:sub>
                                    <m:r>
                                      <a:rPr lang="en-US" i="1">
                                        <a:latin typeface="Cambria Math"/>
                                      </a:rPr>
                                      <m:t>𝑖</m:t>
                                    </m:r>
                                  </m:sub>
                                </m:sSub>
                                <m:r>
                                  <a:rPr lang="en-US" i="1">
                                    <a:latin typeface="Cambria Math"/>
                                  </a:rPr>
                                  <m:t>,</m:t>
                                </m:r>
                                <m:sSub>
                                  <m:sSubPr>
                                    <m:ctrlPr>
                                      <a:rPr lang="en-US" i="1">
                                        <a:latin typeface="Cambria Math"/>
                                      </a:rPr>
                                    </m:ctrlPr>
                                  </m:sSubPr>
                                  <m:e>
                                    <m:r>
                                      <a:rPr lang="en-US" b="0" i="1" smtClean="0">
                                        <a:latin typeface="Cambria Math"/>
                                      </a:rPr>
                                      <m:t>𝑠</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a:t>.</a:t>
                </a:r>
              </a:p>
              <a:p>
                <a:pPr lvl="1"/>
                <a:r>
                  <a:rPr lang="nn-NO" dirty="0"/>
                  <a:t>Let (</a:t>
                </a:r>
                <a:r>
                  <a:rPr lang="nn-NO" i="1" dirty="0"/>
                  <a:t>ci, di</a:t>
                </a:r>
                <a:r>
                  <a:rPr lang="nn-NO" dirty="0"/>
                  <a:t>) = (</a:t>
                </a:r>
                <a:r>
                  <a:rPr lang="nn-NO" i="1" dirty="0"/>
                  <a:t>Encpk</a:t>
                </a:r>
                <a:r>
                  <a:rPr lang="nn-NO" dirty="0"/>
                  <a:t>(</a:t>
                </a:r>
                <a:r>
                  <a:rPr lang="nn-NO" i="1" dirty="0"/>
                  <a:t>aπ</a:t>
                </a:r>
                <a:r>
                  <a:rPr lang="nn-NO" dirty="0"/>
                  <a:t>(</a:t>
                </a:r>
                <a:r>
                  <a:rPr lang="nn-NO" i="1" dirty="0"/>
                  <a:t>i</a:t>
                </a:r>
                <a:r>
                  <a:rPr lang="nn-NO" dirty="0"/>
                  <a:t>); </a:t>
                </a:r>
                <a:r>
                  <a:rPr lang="nn-NO" i="1" dirty="0"/>
                  <a:t>rπ</a:t>
                </a:r>
                <a:r>
                  <a:rPr lang="nn-NO" dirty="0"/>
                  <a:t>(</a:t>
                </a:r>
                <a:r>
                  <a:rPr lang="nn-NO" i="1" dirty="0"/>
                  <a:t>i</a:t>
                </a:r>
                <a:r>
                  <a:rPr lang="nn-NO" dirty="0"/>
                  <a:t>))</a:t>
                </a:r>
                <a:r>
                  <a:rPr lang="nn-NO" i="1" dirty="0"/>
                  <a:t>, Encpk</a:t>
                </a:r>
                <a:r>
                  <a:rPr lang="nn-NO" dirty="0"/>
                  <a:t>(</a:t>
                </a:r>
                <a:r>
                  <a:rPr lang="nn-NO" i="1" dirty="0"/>
                  <a:t>bπ</a:t>
                </a:r>
                <a:r>
                  <a:rPr lang="nn-NO" dirty="0"/>
                  <a:t>(</a:t>
                </a:r>
                <a:r>
                  <a:rPr lang="nn-NO" i="1" dirty="0"/>
                  <a:t>i</a:t>
                </a:r>
                <a:r>
                  <a:rPr lang="nn-NO" dirty="0"/>
                  <a:t>); </a:t>
                </a:r>
                <a:r>
                  <a:rPr lang="nn-NO" i="1" dirty="0"/>
                  <a:t>sπ</a:t>
                </a:r>
                <a:r>
                  <a:rPr lang="nn-NO" dirty="0"/>
                  <a:t>(</a:t>
                </a:r>
                <a:r>
                  <a:rPr lang="nn-NO" i="1" dirty="0"/>
                  <a:t>i</a:t>
                </a:r>
                <a:r>
                  <a:rPr lang="nn-NO" dirty="0"/>
                  <a:t>))), for all </a:t>
                </a:r>
                <a:r>
                  <a:rPr lang="nn-NO" i="1" dirty="0"/>
                  <a:t>i ∈ </a:t>
                </a:r>
                <a:r>
                  <a:rPr lang="nn-NO" dirty="0"/>
                  <a:t>[</a:t>
                </a:r>
                <a:r>
                  <a:rPr lang="nn-NO" i="1" dirty="0"/>
                  <a:t>n</a:t>
                </a:r>
                <a:r>
                  <a:rPr lang="nn-NO" dirty="0"/>
                  <a:t>].</a:t>
                </a:r>
              </a:p>
              <a:p>
                <a:pPr lvl="1"/>
                <a:r>
                  <a:rPr lang="en-US" dirty="0"/>
                  <a:t>Send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b="0" i="1" smtClean="0">
                                        <a:latin typeface="Cambria Math"/>
                                      </a:rPr>
                                      <m:t>𝑐</m:t>
                                    </m:r>
                                  </m:e>
                                  <m:sub>
                                    <m:r>
                                      <a:rPr lang="en-US" i="1">
                                        <a:latin typeface="Cambria Math"/>
                                      </a:rPr>
                                      <m:t>𝑖</m:t>
                                    </m:r>
                                  </m:sub>
                                </m:sSub>
                                <m:r>
                                  <a:rPr lang="en-US" i="1">
                                    <a:latin typeface="Cambria Math"/>
                                  </a:rPr>
                                  <m:t>,</m:t>
                                </m:r>
                                <m:sSub>
                                  <m:sSubPr>
                                    <m:ctrlPr>
                                      <a:rPr lang="en-US" i="1">
                                        <a:latin typeface="Cambria Math"/>
                                      </a:rPr>
                                    </m:ctrlPr>
                                  </m:sSubPr>
                                  <m:e>
                                    <m:r>
                                      <a:rPr lang="en-US" b="0" i="1" smtClean="0">
                                        <a:latin typeface="Cambria Math"/>
                                      </a:rPr>
                                      <m:t>𝑑</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a:t> to </a:t>
                </a:r>
                <a:r>
                  <a:rPr lang="en-US" i="1" dirty="0"/>
                  <a:t>C</a:t>
                </a:r>
                <a:r>
                  <a:rPr lang="en-US" dirty="0"/>
                  <a:t>.</a:t>
                </a:r>
              </a:p>
              <a:p>
                <a:pPr lvl="1"/>
                <a:r>
                  <a:rPr lang="en-US" b="1" dirty="0"/>
                  <a:t>Sub-protocol </a:t>
                </a:r>
                <a:r>
                  <a:rPr lang="en-US" i="1" dirty="0" smtClean="0"/>
                  <a:t>Π_</a:t>
                </a:r>
                <a:r>
                  <a:rPr lang="en-US" dirty="0" smtClean="0"/>
                  <a:t>1</a:t>
                </a:r>
                <a:r>
                  <a:rPr lang="en-US" dirty="0"/>
                  <a:t>: </a:t>
                </a:r>
                <a:r>
                  <a:rPr lang="en-US" i="1" dirty="0" smtClean="0"/>
                  <a:t>P  </a:t>
                </a:r>
                <a:r>
                  <a:rPr lang="en-US" dirty="0"/>
                  <a:t>proves in zero-knowledge that it knows the</a:t>
                </a:r>
              </a:p>
              <a:p>
                <a:pPr lvl="1"/>
                <a:r>
                  <a:rPr lang="en-US" dirty="0" smtClean="0"/>
                  <a:t>randomness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𝑟</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𝑠</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a:t> and permutation </a:t>
                </a:r>
                <a:r>
                  <a:rPr lang="en-US" i="1" dirty="0" smtClean="0"/>
                  <a:t>π  </a:t>
                </a:r>
                <a:r>
                  <a:rPr lang="en-US" dirty="0"/>
                  <a:t>that were used to obtain the</a:t>
                </a:r>
              </a:p>
              <a:p>
                <a:pPr lvl="1"/>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𝑑</m:t>
                                    </m:r>
                                  </m:e>
                                  <m:sub>
                                    <m:r>
                                      <a:rPr lang="en-US" i="1">
                                        <a:latin typeface="Cambria Math"/>
                                      </a:rPr>
                                      <m:t>𝑖</m:t>
                                    </m:r>
                                  </m:sub>
                                </m:sSub>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smtClean="0"/>
                  <a:t>.</a:t>
                </a:r>
                <a:endParaRPr lang="en-US" dirty="0"/>
              </a:p>
              <a:p>
                <a:r>
                  <a:rPr lang="en-US" i="1" dirty="0"/>
                  <a:t>C </a:t>
                </a:r>
                <a:r>
                  <a:rPr lang="en-US" dirty="0"/>
                  <a:t>: </a:t>
                </a:r>
                <a:r>
                  <a:rPr lang="en-US" b="1" dirty="0"/>
                  <a:t>2. Choose and Blind</a:t>
                </a:r>
                <a:r>
                  <a:rPr lang="en-US" dirty="0"/>
                  <a:t>.</a:t>
                </a:r>
              </a:p>
              <a:p>
                <a:pPr lvl="1"/>
                <a:r>
                  <a:rPr lang="en-US" dirty="0"/>
                  <a:t>Pick a random index </a:t>
                </a:r>
                <a:r>
                  <a:rPr lang="en-US" i="1" dirty="0"/>
                  <a:t> </a:t>
                </a:r>
                <a14:m>
                  <m:oMath xmlns:m="http://schemas.openxmlformats.org/officeDocument/2006/math">
                    <m:r>
                      <a:rPr lang="en-US" b="0" i="1" smtClean="0">
                        <a:latin typeface="Cambria Math"/>
                      </a:rPr>
                      <m:t>𝑙</m:t>
                    </m:r>
                  </m:oMath>
                </a14:m>
                <a:r>
                  <a:rPr lang="en-US" i="1" dirty="0" smtClean="0"/>
                  <a:t>∈ </a:t>
                </a:r>
                <a:r>
                  <a:rPr lang="en-US" dirty="0"/>
                  <a:t>[</a:t>
                </a:r>
                <a:r>
                  <a:rPr lang="en-US" i="1" dirty="0"/>
                  <a:t>n</a:t>
                </a:r>
                <a:r>
                  <a:rPr lang="en-US" dirty="0"/>
                  <a:t>].</a:t>
                </a:r>
              </a:p>
              <a:p>
                <a:pPr lvl="1"/>
                <a:r>
                  <a:rPr lang="en-US" dirty="0"/>
                  <a:t>Send to </a:t>
                </a:r>
                <a:r>
                  <a:rPr lang="en-US" i="1" dirty="0"/>
                  <a:t>P </a:t>
                </a:r>
                <a:r>
                  <a:rPr lang="en-US" dirty="0"/>
                  <a:t>the </a:t>
                </a:r>
                <a:r>
                  <a:rPr lang="en-US" dirty="0" err="1"/>
                  <a:t>ciphertext</a:t>
                </a:r>
                <a:r>
                  <a:rPr lang="en-US" dirty="0"/>
                  <a:t> </a:t>
                </a:r>
                <a:r>
                  <a:rPr lang="en-US" i="1" dirty="0"/>
                  <a:t>e </a:t>
                </a:r>
                <a:r>
                  <a:rPr lang="en-US" dirty="0"/>
                  <a:t>= </a:t>
                </a:r>
                <a:r>
                  <a:rPr lang="en-US" i="1" dirty="0" err="1" smtClean="0"/>
                  <a:t>Blindpk</a:t>
                </a:r>
                <a:r>
                  <a:rPr lang="en-US" dirty="0" smtClean="0"/>
                  <a:t>(</a:t>
                </a:r>
                <a14:m>
                  <m:oMath xmlns:m="http://schemas.openxmlformats.org/officeDocument/2006/math">
                    <m:sSub>
                      <m:sSubPr>
                        <m:ctrlPr>
                          <a:rPr lang="en-US" i="1" smtClean="0">
                            <a:latin typeface="Cambria Math"/>
                          </a:rPr>
                        </m:ctrlPr>
                      </m:sSubPr>
                      <m:e>
                        <m:r>
                          <a:rPr lang="en-US" b="0" i="1" smtClean="0">
                            <a:latin typeface="Cambria Math"/>
                          </a:rPr>
                          <m:t>𝑐</m:t>
                        </m:r>
                      </m:e>
                      <m:sub>
                        <m:r>
                          <a:rPr lang="en-US" b="0" i="1" smtClean="0">
                            <a:latin typeface="Cambria Math"/>
                          </a:rPr>
                          <m:t>𝑙</m:t>
                        </m:r>
                      </m:sub>
                    </m:sSub>
                  </m:oMath>
                </a14:m>
                <a:r>
                  <a:rPr lang="en-US" i="1" dirty="0" smtClean="0"/>
                  <a:t>, </a:t>
                </a:r>
                <a:r>
                  <a:rPr lang="en-US" dirty="0"/>
                  <a:t>0).</a:t>
                </a:r>
              </a:p>
              <a:p>
                <a:pPr lvl="1"/>
                <a:r>
                  <a:rPr lang="en-US" b="1" dirty="0"/>
                  <a:t>Sub-protocol </a:t>
                </a:r>
                <a:r>
                  <a:rPr lang="en-US" i="1" dirty="0" smtClean="0"/>
                  <a:t>Π_</a:t>
                </a:r>
                <a:r>
                  <a:rPr lang="en-US" dirty="0" smtClean="0"/>
                  <a:t>2</a:t>
                </a:r>
                <a:r>
                  <a:rPr lang="en-US" dirty="0"/>
                  <a:t>: </a:t>
                </a:r>
                <a:r>
                  <a:rPr lang="en-US" i="1" dirty="0"/>
                  <a:t>C </a:t>
                </a:r>
                <a:r>
                  <a:rPr lang="en-US" dirty="0"/>
                  <a:t>proves in a witness-independent manner that it</a:t>
                </a:r>
              </a:p>
              <a:p>
                <a:pPr lvl="1"/>
                <a:r>
                  <a:rPr lang="en-US" dirty="0"/>
                  <a:t>knows the randomness and index </a:t>
                </a:r>
                <a14:m>
                  <m:oMath xmlns:m="http://schemas.openxmlformats.org/officeDocument/2006/math">
                    <m:r>
                      <a:rPr lang="en-US" i="1">
                        <a:latin typeface="Cambria Math"/>
                      </a:rPr>
                      <m:t>𝑙</m:t>
                    </m:r>
                  </m:oMath>
                </a14:m>
                <a:r>
                  <a:rPr lang="en-US" i="1" dirty="0"/>
                  <a:t> </a:t>
                </a:r>
                <a:r>
                  <a:rPr lang="en-US" dirty="0"/>
                  <a:t>that were used to obtain </a:t>
                </a:r>
                <a:r>
                  <a:rPr lang="en-US" i="1" dirty="0"/>
                  <a:t>e</a:t>
                </a:r>
                <a:r>
                  <a:rPr lang="en-US" dirty="0"/>
                  <a:t>.</a:t>
                </a:r>
              </a:p>
              <a:p>
                <a:r>
                  <a:rPr lang="en-US" i="1" dirty="0"/>
                  <a:t>P </a:t>
                </a:r>
                <a:r>
                  <a:rPr lang="en-US" dirty="0"/>
                  <a:t>: </a:t>
                </a:r>
                <a:r>
                  <a:rPr lang="en-US" b="1" dirty="0"/>
                  <a:t>3. Decrypt and Output</a:t>
                </a:r>
                <a:r>
                  <a:rPr lang="en-US" dirty="0"/>
                  <a:t>.</a:t>
                </a:r>
              </a:p>
              <a:p>
                <a:pPr lvl="1"/>
                <a:r>
                  <a:rPr lang="en-US" dirty="0"/>
                  <a:t>Set </a:t>
                </a:r>
                <a:r>
                  <a:rPr lang="en-US" i="1" dirty="0"/>
                  <a:t>a </a:t>
                </a:r>
                <a:r>
                  <a:rPr lang="en-US" dirty="0"/>
                  <a:t>= </a:t>
                </a:r>
                <a:r>
                  <a:rPr lang="en-US" i="1" dirty="0" err="1" smtClean="0"/>
                  <a:t>Decsk</a:t>
                </a:r>
                <a:r>
                  <a:rPr lang="en-US" i="1" dirty="0" smtClean="0"/>
                  <a:t> </a:t>
                </a:r>
                <a:r>
                  <a:rPr lang="en-US" dirty="0" smtClean="0"/>
                  <a:t>(</a:t>
                </a:r>
                <a:r>
                  <a:rPr lang="en-US" i="1" dirty="0" smtClean="0"/>
                  <a:t>e </a:t>
                </a:r>
                <a:r>
                  <a:rPr lang="en-US" dirty="0" smtClean="0"/>
                  <a:t>). </a:t>
                </a:r>
                <a:r>
                  <a:rPr lang="en-US" dirty="0"/>
                  <a:t>Output </a:t>
                </a:r>
                <a:r>
                  <a:rPr lang="en-US" i="1" dirty="0"/>
                  <a:t>a</a:t>
                </a:r>
                <a:r>
                  <a:rPr lang="en-US" dirty="0"/>
                  <a:t>.</a:t>
                </a:r>
              </a:p>
              <a:p>
                <a:pPr lvl="1"/>
                <a:r>
                  <a:rPr lang="en-US" dirty="0"/>
                  <a:t>Send to </a:t>
                </a:r>
                <a:r>
                  <a:rPr lang="en-US" i="1" dirty="0"/>
                  <a:t>C </a:t>
                </a:r>
                <a:r>
                  <a:rPr lang="en-US" dirty="0"/>
                  <a:t>the list of pairs </a:t>
                </a:r>
                <a14:m>
                  <m:oMath xmlns:m="http://schemas.openxmlformats.org/officeDocument/2006/math">
                    <m:sSup>
                      <m:sSupPr>
                        <m:ctrlPr>
                          <a:rPr lang="en-US" i="1">
                            <a:latin typeface="Cambria Math"/>
                          </a:rPr>
                        </m:ctrlPr>
                      </m:sSupPr>
                      <m:e>
                        <m:sSubSup>
                          <m:sSubSupPr>
                            <m:ctrlPr>
                              <a:rPr lang="en-US" i="1">
                                <a:latin typeface="Cambria Math"/>
                              </a:rPr>
                            </m:ctrlPr>
                          </m:sSubSupPr>
                          <m:e>
                            <m:d>
                              <m:dPr>
                                <m:begChr m:val="{"/>
                                <m:endChr m:val="}"/>
                                <m:ctrlPr>
                                  <a:rPr lang="en-US" i="1">
                                    <a:latin typeface="Cambria Math"/>
                                  </a:rPr>
                                </m:ctrlPr>
                              </m:dPr>
                              <m:e>
                                <m:r>
                                  <a:rPr lang="en-US" i="1">
                                    <a:latin typeface="Cambria Math"/>
                                  </a:rPr>
                                  <m:t>(</m:t>
                                </m:r>
                                <m:r>
                                  <m:rPr>
                                    <m:nor/>
                                  </m:rPr>
                                  <a:rPr lang="en-US" i="1" dirty="0"/>
                                  <m:t>bπ</m:t>
                                </m:r>
                                <m:r>
                                  <m:rPr>
                                    <m:nor/>
                                  </m:rPr>
                                  <a:rPr lang="en-US" dirty="0"/>
                                  <m:t>(</m:t>
                                </m:r>
                                <m:r>
                                  <m:rPr>
                                    <m:nor/>
                                  </m:rPr>
                                  <a:rPr lang="en-US" i="1" dirty="0"/>
                                  <m:t>i</m:t>
                                </m:r>
                                <m:r>
                                  <m:rPr>
                                    <m:nor/>
                                  </m:rPr>
                                  <a:rPr lang="en-US" b="0" i="0" dirty="0" smtClean="0"/>
                                  <m:t> </m:t>
                                </m:r>
                                <m:r>
                                  <m:rPr>
                                    <m:nor/>
                                  </m:rPr>
                                  <a:rPr lang="en-US" dirty="0"/>
                                  <m:t>)</m:t>
                                </m:r>
                                <m:r>
                                  <a:rPr lang="en-US" i="1">
                                    <a:latin typeface="Cambria Math"/>
                                  </a:rPr>
                                  <m:t>,</m:t>
                                </m:r>
                                <m:r>
                                  <m:rPr>
                                    <m:nor/>
                                  </m:rPr>
                                  <a:rPr lang="en-US" i="1" dirty="0"/>
                                  <m:t>sπ</m:t>
                                </m:r>
                                <m:r>
                                  <m:rPr>
                                    <m:nor/>
                                  </m:rPr>
                                  <a:rPr lang="en-US" dirty="0"/>
                                  <m:t>(</m:t>
                                </m:r>
                                <m:r>
                                  <m:rPr>
                                    <m:nor/>
                                  </m:rPr>
                                  <a:rPr lang="en-US" i="1" dirty="0"/>
                                  <m:t>i</m:t>
                                </m:r>
                                <m:r>
                                  <m:rPr>
                                    <m:nor/>
                                  </m:rPr>
                                  <a:rPr lang="en-US" b="0" i="0" dirty="0" smtClean="0"/>
                                  <m:t> </m:t>
                                </m:r>
                                <m:r>
                                  <m:rPr>
                                    <m:nor/>
                                  </m:rPr>
                                  <a:rPr lang="en-US" dirty="0"/>
                                  <m:t>)</m:t>
                                </m:r>
                                <m:r>
                                  <a:rPr lang="en-US" i="1">
                                    <a:latin typeface="Cambria Math"/>
                                  </a:rPr>
                                  <m:t>)</m:t>
                                </m:r>
                              </m:e>
                            </m:d>
                          </m:e>
                          <m:sub>
                            <m:r>
                              <a:rPr lang="en-US" i="1">
                                <a:latin typeface="Cambria Math"/>
                              </a:rPr>
                              <m:t>𝑖</m:t>
                            </m:r>
                            <m:r>
                              <a:rPr lang="en-US" i="1">
                                <a:latin typeface="Cambria Math"/>
                              </a:rPr>
                              <m:t>=</m:t>
                            </m:r>
                            <m:r>
                              <a:rPr lang="en-US" i="1">
                                <a:latin typeface="Cambria Math"/>
                              </a:rPr>
                              <m:t>1</m:t>
                            </m:r>
                          </m:sub>
                          <m:sup/>
                        </m:sSubSup>
                      </m:e>
                      <m:sup>
                        <m:r>
                          <a:rPr lang="en-US" i="1">
                            <a:latin typeface="Cambria Math"/>
                          </a:rPr>
                          <m:t>𝑛</m:t>
                        </m:r>
                      </m:sup>
                    </m:sSup>
                  </m:oMath>
                </a14:m>
                <a:r>
                  <a:rPr lang="en-US" dirty="0" smtClean="0"/>
                  <a:t> </a:t>
                </a:r>
                <a:r>
                  <a:rPr lang="en-US" dirty="0"/>
                  <a:t>(in this order).</a:t>
                </a:r>
              </a:p>
              <a:p>
                <a:r>
                  <a:rPr lang="en-US" i="1" dirty="0"/>
                  <a:t>C </a:t>
                </a:r>
                <a:r>
                  <a:rPr lang="en-US" dirty="0"/>
                  <a:t>: </a:t>
                </a:r>
                <a:r>
                  <a:rPr lang="en-US" b="1" dirty="0"/>
                  <a:t>4. Verify and Output</a:t>
                </a:r>
                <a:r>
                  <a:rPr lang="en-US" dirty="0"/>
                  <a:t>.</a:t>
                </a:r>
              </a:p>
              <a:p>
                <a:pPr lvl="1"/>
                <a:r>
                  <a:rPr lang="en-US" dirty="0"/>
                  <a:t>Denote by (</a:t>
                </a:r>
                <a:r>
                  <a:rPr lang="en-US" i="1" dirty="0"/>
                  <a:t>b, s</a:t>
                </a:r>
                <a:r>
                  <a:rPr lang="en-US" dirty="0"/>
                  <a:t>) </a:t>
                </a:r>
                <a:r>
                  <a:rPr lang="en-US" dirty="0" smtClean="0"/>
                  <a:t>the </a:t>
                </a:r>
                <a14:m>
                  <m:oMath xmlns:m="http://schemas.openxmlformats.org/officeDocument/2006/math">
                    <m:r>
                      <a:rPr lang="en-US" i="1">
                        <a:latin typeface="Cambria Math"/>
                      </a:rPr>
                      <m:t>𝑙</m:t>
                    </m:r>
                  </m:oMath>
                </a14:m>
                <a:r>
                  <a:rPr lang="en-US" dirty="0" smtClean="0"/>
                  <a:t> th </a:t>
                </a:r>
                <a:r>
                  <a:rPr lang="en-US" dirty="0"/>
                  <a:t>entry in this lists (i.e., (</a:t>
                </a:r>
                <a:r>
                  <a:rPr lang="en-US" i="1" dirty="0"/>
                  <a:t>b, s</a:t>
                </a:r>
                <a:r>
                  <a:rPr lang="en-US" dirty="0"/>
                  <a:t>) = (</a:t>
                </a:r>
                <a:r>
                  <a:rPr lang="en-US" i="1" dirty="0"/>
                  <a:t>bπ</a:t>
                </a:r>
                <a:r>
                  <a:rPr lang="en-US" dirty="0"/>
                  <a:t>(</a:t>
                </a:r>
                <a14:m>
                  <m:oMath xmlns:m="http://schemas.openxmlformats.org/officeDocument/2006/math">
                    <m:r>
                      <a:rPr lang="en-US" i="1">
                        <a:latin typeface="Cambria Math"/>
                      </a:rPr>
                      <m:t>𝑙</m:t>
                    </m:r>
                  </m:oMath>
                </a14:m>
                <a:r>
                  <a:rPr lang="en-US" dirty="0"/>
                  <a:t>)</a:t>
                </a:r>
                <a:r>
                  <a:rPr lang="en-US" i="1" dirty="0"/>
                  <a:t>, sπ</a:t>
                </a:r>
                <a:r>
                  <a:rPr lang="en-US" dirty="0"/>
                  <a:t>(</a:t>
                </a:r>
                <a14:m>
                  <m:oMath xmlns:m="http://schemas.openxmlformats.org/officeDocument/2006/math">
                    <m:r>
                      <a:rPr lang="en-US" i="1">
                        <a:latin typeface="Cambria Math"/>
                      </a:rPr>
                      <m:t>𝑙</m:t>
                    </m:r>
                  </m:oMath>
                </a14:m>
                <a:r>
                  <a:rPr lang="en-US" dirty="0"/>
                  <a:t>)) ).</a:t>
                </a:r>
              </a:p>
              <a:p>
                <a:pPr lvl="1"/>
                <a:r>
                  <a:rPr lang="en-US" dirty="0"/>
                  <a:t>If </a:t>
                </a:r>
                <a14:m>
                  <m:oMath xmlns:m="http://schemas.openxmlformats.org/officeDocument/2006/math">
                    <m:sSub>
                      <m:sSubPr>
                        <m:ctrlPr>
                          <a:rPr lang="en-US" i="1" smtClean="0">
                            <a:latin typeface="Cambria Math"/>
                          </a:rPr>
                        </m:ctrlPr>
                      </m:sSubPr>
                      <m:e>
                        <m:r>
                          <a:rPr lang="en-US" b="0" i="1" smtClean="0">
                            <a:latin typeface="Cambria Math"/>
                          </a:rPr>
                          <m:t>𝑑</m:t>
                        </m:r>
                      </m:e>
                      <m:sub>
                        <m:r>
                          <a:rPr lang="en-US" b="0" i="1" smtClean="0">
                            <a:latin typeface="Cambria Math"/>
                          </a:rPr>
                          <m:t>𝑙</m:t>
                        </m:r>
                      </m:sub>
                    </m:sSub>
                  </m:oMath>
                </a14:m>
                <a:r>
                  <a:rPr lang="en-US" i="1" dirty="0" smtClean="0"/>
                  <a:t> </a:t>
                </a:r>
                <a:r>
                  <a:rPr lang="en-US" dirty="0"/>
                  <a:t>= </a:t>
                </a:r>
                <a:r>
                  <a:rPr lang="en-US" i="1" dirty="0" err="1"/>
                  <a:t>Encpk</a:t>
                </a:r>
                <a:r>
                  <a:rPr lang="en-US" dirty="0"/>
                  <a:t>(</a:t>
                </a:r>
                <a:r>
                  <a:rPr lang="en-US" i="1" dirty="0"/>
                  <a:t>b</a:t>
                </a:r>
                <a:r>
                  <a:rPr lang="en-US" dirty="0"/>
                  <a:t>; </a:t>
                </a:r>
                <a:r>
                  <a:rPr lang="en-US" i="1" dirty="0"/>
                  <a:t>s</a:t>
                </a:r>
                <a:r>
                  <a:rPr lang="en-US" dirty="0"/>
                  <a:t>) then output </a:t>
                </a:r>
                <a:r>
                  <a:rPr lang="en-US" i="1" dirty="0"/>
                  <a:t>b</a:t>
                </a:r>
                <a:r>
                  <a:rPr lang="en-US" dirty="0"/>
                  <a:t>.</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609600"/>
                <a:ext cx="8229600" cy="5638800"/>
              </a:xfrm>
              <a:blipFill rotWithShape="1">
                <a:blip r:embed="rId2"/>
                <a:stretch>
                  <a:fillRect t="-865"/>
                </a:stretch>
              </a:blipFill>
            </p:spPr>
            <p:txBody>
              <a:bodyPr/>
              <a:lstStyle/>
              <a:p>
                <a:r>
                  <a:rPr lang="en-US">
                    <a:noFill/>
                  </a:rPr>
                  <a:t> </a:t>
                </a:r>
              </a:p>
            </p:txBody>
          </p:sp>
        </mc:Fallback>
      </mc:AlternateContent>
      <p:sp>
        <p:nvSpPr>
          <p:cNvPr id="3" name="Title 2"/>
          <p:cNvSpPr>
            <a:spLocks noGrp="1"/>
          </p:cNvSpPr>
          <p:nvPr>
            <p:ph type="title"/>
          </p:nvPr>
        </p:nvSpPr>
        <p:spPr>
          <a:xfrm>
            <a:off x="457200" y="152400"/>
            <a:ext cx="8229600" cy="411162"/>
          </a:xfrm>
        </p:spPr>
        <p:txBody>
          <a:bodyPr>
            <a:normAutofit fontScale="90000"/>
          </a:bodyPr>
          <a:lstStyle/>
          <a:p>
            <a:r>
              <a:rPr lang="en-US" sz="2800" dirty="0"/>
              <a:t>Protocol </a:t>
            </a:r>
            <a:r>
              <a:rPr lang="en-US" sz="2800" dirty="0" smtClean="0"/>
              <a:t>for Dishonest Player</a:t>
            </a:r>
            <a:endParaRPr lang="en-US" sz="2800" dirty="0"/>
          </a:p>
        </p:txBody>
      </p:sp>
    </p:spTree>
    <p:extLst>
      <p:ext uri="{BB962C8B-B14F-4D97-AF65-F5344CB8AC3E}">
        <p14:creationId xmlns:p14="http://schemas.microsoft.com/office/powerpoint/2010/main" val="1269809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the second proof of knowledge, it is not necessary to be zero knowledge, a weak condition - “witness independent proof” -is good enough. </a:t>
            </a:r>
          </a:p>
          <a:p>
            <a:r>
              <a:rPr lang="en-US" dirty="0" smtClean="0"/>
              <a:t>Only one decryption, bring high efficiency if decryption is more difficult.</a:t>
            </a:r>
            <a:endParaRPr lang="en-US" dirty="0"/>
          </a:p>
        </p:txBody>
      </p:sp>
      <p:sp>
        <p:nvSpPr>
          <p:cNvPr id="3" name="Title 2"/>
          <p:cNvSpPr>
            <a:spLocks noGrp="1"/>
          </p:cNvSpPr>
          <p:nvPr>
            <p:ph type="title"/>
          </p:nvPr>
        </p:nvSpPr>
        <p:spPr/>
        <p:txBody>
          <a:bodyPr>
            <a:normAutofit/>
          </a:bodyPr>
          <a:lstStyle/>
          <a:p>
            <a:r>
              <a:rPr lang="en-US" sz="3200" dirty="0" smtClean="0"/>
              <a:t>Comments</a:t>
            </a:r>
            <a:endParaRPr lang="en-US" sz="3200" dirty="0"/>
          </a:p>
        </p:txBody>
      </p:sp>
    </p:spTree>
    <p:extLst>
      <p:ext uri="{BB962C8B-B14F-4D97-AF65-F5344CB8AC3E}">
        <p14:creationId xmlns:p14="http://schemas.microsoft.com/office/powerpoint/2010/main" val="2563100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the cryptographic solution to the game theoretic problem, we gain on the game theory front, it turns out that the mediator could be eliminated. </a:t>
            </a:r>
          </a:p>
          <a:p>
            <a:r>
              <a:rPr lang="en-US" dirty="0" smtClean="0"/>
              <a:t>In cryptographic front, we also gain by excluding the problem of </a:t>
            </a:r>
            <a:r>
              <a:rPr lang="en-US" i="1" dirty="0" smtClean="0"/>
              <a:t>early stopping</a:t>
            </a:r>
            <a:r>
              <a:rPr lang="en-US" dirty="0" smtClean="0"/>
              <a:t>.</a:t>
            </a:r>
          </a:p>
          <a:p>
            <a:r>
              <a:rPr lang="en-US" dirty="0" smtClean="0"/>
              <a:t>In some situation, game theoretic setting may punish the malicious behaviors and increase the security. Maybe it is no need to add zero-knowledge-proof into the protocol. </a:t>
            </a:r>
            <a:endParaRPr lang="en-US" dirty="0"/>
          </a:p>
        </p:txBody>
      </p:sp>
      <p:sp>
        <p:nvSpPr>
          <p:cNvPr id="3" name="Title 2"/>
          <p:cNvSpPr>
            <a:spLocks noGrp="1"/>
          </p:cNvSpPr>
          <p:nvPr>
            <p:ph type="title"/>
          </p:nvPr>
        </p:nvSpPr>
        <p:spPr/>
        <p:txBody>
          <a:bodyPr>
            <a:normAutofit/>
          </a:bodyPr>
          <a:lstStyle/>
          <a:p>
            <a:r>
              <a:rPr lang="en-US" sz="3200" dirty="0" smtClean="0"/>
              <a:t>Conclusion</a:t>
            </a:r>
            <a:endParaRPr lang="en-US" sz="3200" dirty="0"/>
          </a:p>
        </p:txBody>
      </p:sp>
    </p:spTree>
    <p:extLst>
      <p:ext uri="{BB962C8B-B14F-4D97-AF65-F5344CB8AC3E}">
        <p14:creationId xmlns:p14="http://schemas.microsoft.com/office/powerpoint/2010/main" val="2156420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57200" y="1981200"/>
                <a:ext cx="8229600" cy="4525963"/>
              </a:xfrm>
            </p:spPr>
            <p:txBody>
              <a:bodyPr/>
              <a:lstStyle/>
              <a:p>
                <a:r>
                  <a:rPr lang="en-US" dirty="0" smtClean="0"/>
                  <a:t>A rational agent should choose the action that maximizes the </a:t>
                </a:r>
                <a:r>
                  <a:rPr lang="en-US" dirty="0"/>
                  <a:t>agent’s expected utility</a:t>
                </a:r>
                <a:r>
                  <a:rPr lang="en-US" dirty="0" smtClean="0"/>
                  <a:t>.</a:t>
                </a:r>
              </a:p>
              <a:p>
                <a:endParaRPr lang="en-US" dirty="0"/>
              </a:p>
              <a:p>
                <a:pPr marL="109728" indent="0">
                  <a:buNone/>
                </a:pPr>
                <a:r>
                  <a:rPr lang="en-US" dirty="0" smtClean="0"/>
                  <a:t>		action </a:t>
                </a:r>
                <a:r>
                  <a:rPr lang="en-US" dirty="0"/>
                  <a:t>= </a:t>
                </a:r>
                <a14:m>
                  <m:oMath xmlns:m="http://schemas.openxmlformats.org/officeDocument/2006/math">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max</m:t>
                            </m:r>
                          </m:e>
                          <m:lim>
                            <m:r>
                              <a:rPr lang="en-US" b="0" i="1" smtClean="0">
                                <a:latin typeface="Cambria Math"/>
                              </a:rPr>
                              <m:t>𝑎</m:t>
                            </m:r>
                          </m:lim>
                        </m:limLow>
                      </m:fName>
                      <m:e>
                        <m:r>
                          <a:rPr lang="en-US" b="0" i="1" smtClean="0">
                            <a:latin typeface="Cambria Math"/>
                          </a:rPr>
                          <m:t>𝐸𝑈</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𝑒</m:t>
                        </m:r>
                        <m:r>
                          <a:rPr lang="en-US" b="0" i="1" smtClean="0">
                            <a:latin typeface="Cambria Math"/>
                          </a:rPr>
                          <m:t>)</m:t>
                        </m:r>
                      </m:e>
                    </m:func>
                  </m:oMath>
                </a14:m>
                <a:endParaRPr lang="en-US" dirty="0"/>
              </a:p>
              <a:p>
                <a:pPr marL="109728" indent="0">
                  <a:buNone/>
                </a:pPr>
                <a:r>
                  <a:rPr lang="en-US" dirty="0"/>
                  <a:t> </a:t>
                </a:r>
                <a:r>
                  <a:rPr lang="en-US" dirty="0" smtClean="0"/>
                  <a:t>  </a:t>
                </a:r>
              </a:p>
              <a:p>
                <a:pPr marL="109728" indent="0">
                  <a:buNone/>
                </a:pPr>
                <a:r>
                  <a:rPr lang="en-US" dirty="0" smtClean="0"/>
                  <a:t>,where </a:t>
                </a:r>
                <a:r>
                  <a:rPr lang="en-US" dirty="0"/>
                  <a:t>e is a set of evidences</a:t>
                </a:r>
                <a:r>
                  <a:rPr lang="en-US" dirty="0" smtClean="0"/>
                  <a:t>.</a:t>
                </a:r>
              </a:p>
              <a:p>
                <a:pPr marL="109728" indent="0">
                  <a:buNone/>
                </a:pPr>
                <a:r>
                  <a:rPr lang="en-US" dirty="0" smtClean="0"/>
                  <a:t> </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57200" y="1981200"/>
                <a:ext cx="8229600" cy="4525963"/>
              </a:xfrm>
              <a:blipFill rotWithShape="1">
                <a:blip r:embed="rId2"/>
                <a:stretch>
                  <a:fillRect t="-121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The Maximum Expected Utility Principle</a:t>
            </a:r>
            <a:r>
              <a:rPr lang="en-US" dirty="0"/>
              <a:t/>
            </a:r>
            <a:br>
              <a:rPr lang="en-US" dirty="0"/>
            </a:br>
            <a:r>
              <a:rPr lang="en-US" sz="3600" dirty="0" smtClean="0"/>
              <a:t>and Rationality</a:t>
            </a:r>
            <a:endParaRPr lang="en-US" sz="3600" dirty="0"/>
          </a:p>
        </p:txBody>
      </p:sp>
    </p:spTree>
    <p:extLst>
      <p:ext uri="{BB962C8B-B14F-4D97-AF65-F5344CB8AC3E}">
        <p14:creationId xmlns:p14="http://schemas.microsoft.com/office/powerpoint/2010/main" val="1309447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143000"/>
          </a:xfrm>
        </p:spPr>
        <p:txBody>
          <a:bodyPr>
            <a:normAutofit fontScale="90000"/>
          </a:bodyPr>
          <a:lstStyle/>
          <a:p>
            <a:r>
              <a:rPr lang="en-US" dirty="0" smtClean="0"/>
              <a:t>A famous example of game theory- </a:t>
            </a:r>
            <a:r>
              <a:rPr lang="en-US" i="1" dirty="0"/>
              <a:t>P</a:t>
            </a:r>
            <a:r>
              <a:rPr lang="en-US" i="1" dirty="0" smtClean="0"/>
              <a:t>risoner’s Dilemma </a:t>
            </a:r>
            <a:r>
              <a:rPr lang="en-US" dirty="0" smtClean="0"/>
              <a:t>(PD)</a:t>
            </a:r>
            <a:endParaRPr lang="en-US" dirty="0"/>
          </a:p>
        </p:txBody>
      </p:sp>
      <p:pic>
        <p:nvPicPr>
          <p:cNvPr id="4" name="Dilbert.wmv" descr="Jae Oh's HD:Synched:Teaching:Game Theory:Lecture Slides:Web pages:GameTheory:Lectures:Dilbert.wmv">
            <a:hlinkClick r:id="" action="ppaction://media"/>
          </p:cNvPr>
          <p:cNvPicPr>
            <a:picLocks noGrp="1" noChangeAspect="1" noChangeArrowheads="1"/>
          </p:cNvPicPr>
          <p:nvPr>
            <p:ph idx="1"/>
            <a:quickTimeFile r:link="rId1"/>
          </p:nvPr>
        </p:nvPicPr>
        <p:blipFill>
          <a:blip r:embed="rId3">
            <a:extLst>
              <a:ext uri="{28A0092B-C50C-407E-A947-70E740481C1C}">
                <a14:useLocalDpi xmlns:a14="http://schemas.microsoft.com/office/drawing/2010/main" val="0"/>
              </a:ext>
            </a:extLst>
          </a:blip>
          <a:srcRect/>
          <a:stretch>
            <a:fillRect/>
          </a:stretch>
        </p:blipFill>
        <p:spPr>
          <a:xfrm>
            <a:off x="762000" y="1981200"/>
            <a:ext cx="3810000" cy="3429000"/>
          </a:xfrm>
        </p:spPr>
      </p:pic>
      <p:sp>
        <p:nvSpPr>
          <p:cNvPr id="5" name="TextBox 4"/>
          <p:cNvSpPr txBox="1"/>
          <p:nvPr/>
        </p:nvSpPr>
        <p:spPr>
          <a:xfrm>
            <a:off x="4724400" y="2209800"/>
            <a:ext cx="4191000" cy="4431983"/>
          </a:xfrm>
          <a:prstGeom prst="rect">
            <a:avLst/>
          </a:prstGeom>
          <a:noFill/>
        </p:spPr>
        <p:txBody>
          <a:bodyPr wrap="square" rtlCol="0">
            <a:spAutoFit/>
          </a:bodyPr>
          <a:lstStyle/>
          <a:p>
            <a:r>
              <a:rPr lang="en-US" altLang="en-US" sz="2400" dirty="0" smtClean="0">
                <a:ea typeface="ＭＳ Ｐゴシック" pitchFamily="34" charset="-128"/>
              </a:rPr>
              <a:t>1. Two </a:t>
            </a:r>
            <a:r>
              <a:rPr lang="en-US" altLang="en-US" sz="2400" dirty="0">
                <a:ea typeface="ＭＳ Ｐゴシック" pitchFamily="34" charset="-128"/>
              </a:rPr>
              <a:t>accomplice caught by the Police</a:t>
            </a:r>
          </a:p>
          <a:p>
            <a:r>
              <a:rPr lang="en-US" altLang="en-US" sz="2400" dirty="0" smtClean="0">
                <a:ea typeface="ＭＳ Ｐゴシック" pitchFamily="34" charset="-128"/>
              </a:rPr>
              <a:t>2. Interrogated separately</a:t>
            </a:r>
            <a:endParaRPr lang="en-US" altLang="en-US" sz="2400" dirty="0">
              <a:ea typeface="ＭＳ Ｐゴシック" pitchFamily="34" charset="-128"/>
            </a:endParaRPr>
          </a:p>
          <a:p>
            <a:r>
              <a:rPr lang="en-US" altLang="en-US" sz="2400" dirty="0" smtClean="0">
                <a:ea typeface="ＭＳ Ｐゴシック" pitchFamily="34" charset="-128"/>
              </a:rPr>
              <a:t>3. The </a:t>
            </a:r>
            <a:r>
              <a:rPr lang="en-US" altLang="en-US" sz="2400" dirty="0">
                <a:ea typeface="ＭＳ Ｐゴシック" pitchFamily="34" charset="-128"/>
              </a:rPr>
              <a:t>police suggests a deal</a:t>
            </a:r>
          </a:p>
          <a:p>
            <a:r>
              <a:rPr lang="en-US" altLang="en-US" sz="2400" dirty="0" smtClean="0">
                <a:ea typeface="ＭＳ Ｐゴシック" pitchFamily="34" charset="-128"/>
              </a:rPr>
              <a:t>4. Choices </a:t>
            </a:r>
            <a:r>
              <a:rPr lang="en-US" altLang="en-US" sz="2400" dirty="0">
                <a:ea typeface="ＭＳ Ｐゴシック" pitchFamily="34" charset="-128"/>
              </a:rPr>
              <a:t>of </a:t>
            </a:r>
            <a:r>
              <a:rPr lang="en-US" altLang="en-US" sz="2400" dirty="0" smtClean="0">
                <a:ea typeface="ＭＳ Ｐゴシック" pitchFamily="34" charset="-128"/>
              </a:rPr>
              <a:t>the </a:t>
            </a:r>
            <a:r>
              <a:rPr lang="en-US" altLang="en-US" sz="2400" dirty="0">
                <a:ea typeface="ＭＳ Ｐゴシック" pitchFamily="34" charset="-128"/>
              </a:rPr>
              <a:t>prisoner: </a:t>
            </a:r>
            <a:r>
              <a:rPr lang="en-US" altLang="en-US" sz="2400" b="1" dirty="0">
                <a:solidFill>
                  <a:srgbClr val="FF0000"/>
                </a:solidFill>
                <a:ea typeface="ＭＳ Ｐゴシック" pitchFamily="34" charset="-128"/>
              </a:rPr>
              <a:t>Cooperate</a:t>
            </a:r>
            <a:r>
              <a:rPr lang="en-US" altLang="en-US" sz="2400" dirty="0">
                <a:ea typeface="ＭＳ Ｐゴシック" pitchFamily="34" charset="-128"/>
              </a:rPr>
              <a:t> or </a:t>
            </a:r>
            <a:r>
              <a:rPr lang="en-US" altLang="en-US" sz="2400" b="1" dirty="0">
                <a:solidFill>
                  <a:srgbClr val="00B050"/>
                </a:solidFill>
                <a:ea typeface="ＭＳ Ｐゴシック" pitchFamily="34" charset="-128"/>
              </a:rPr>
              <a:t>Defect</a:t>
            </a:r>
            <a:r>
              <a:rPr lang="en-US" altLang="en-US" sz="2400" dirty="0">
                <a:ea typeface="ＭＳ Ｐゴシック" pitchFamily="34" charset="-128"/>
              </a:rPr>
              <a:t> [to the other prisoner</a:t>
            </a:r>
            <a:r>
              <a:rPr lang="en-US" altLang="en-US" sz="2400" dirty="0" smtClean="0">
                <a:ea typeface="ＭＳ Ｐゴシック" pitchFamily="34" charset="-128"/>
              </a:rPr>
              <a:t>]. In other words, </a:t>
            </a:r>
            <a:r>
              <a:rPr lang="en-US" altLang="en-US" sz="2400" b="1" i="1" dirty="0" smtClean="0">
                <a:solidFill>
                  <a:srgbClr val="FF0000"/>
                </a:solidFill>
                <a:ea typeface="ＭＳ Ｐゴシック" pitchFamily="34" charset="-128"/>
              </a:rPr>
              <a:t>do not confess</a:t>
            </a:r>
            <a:r>
              <a:rPr lang="en-US" altLang="en-US" sz="2400" dirty="0" smtClean="0">
                <a:ea typeface="ＭＳ Ｐゴシック" pitchFamily="34" charset="-128"/>
              </a:rPr>
              <a:t> or </a:t>
            </a:r>
            <a:r>
              <a:rPr lang="en-US" altLang="en-US" sz="2400" b="1" i="1" dirty="0" smtClean="0">
                <a:solidFill>
                  <a:srgbClr val="00B050"/>
                </a:solidFill>
                <a:ea typeface="ＭＳ Ｐゴシック" pitchFamily="34" charset="-128"/>
              </a:rPr>
              <a:t>confess</a:t>
            </a:r>
            <a:r>
              <a:rPr lang="en-US" altLang="en-US" sz="2400" i="1" dirty="0" smtClean="0">
                <a:ea typeface="ＭＳ Ｐゴシック" pitchFamily="34" charset="-128"/>
              </a:rPr>
              <a:t> </a:t>
            </a:r>
            <a:r>
              <a:rPr lang="en-US" altLang="en-US" sz="2400" dirty="0" smtClean="0">
                <a:ea typeface="ＭＳ Ｐゴシック" pitchFamily="34" charset="-128"/>
              </a:rPr>
              <a:t>[to the police].</a:t>
            </a:r>
            <a:endParaRPr lang="en-US" altLang="en-US" sz="2400" dirty="0">
              <a:ea typeface="ＭＳ Ｐゴシック" pitchFamily="34" charset="-128"/>
            </a:endParaRPr>
          </a:p>
          <a:p>
            <a:endParaRPr lang="en-US" altLang="en-US" dirty="0">
              <a:ea typeface="ＭＳ Ｐゴシック" pitchFamily="34" charset="-128"/>
            </a:endParaRPr>
          </a:p>
        </p:txBody>
      </p:sp>
    </p:spTree>
    <p:extLst>
      <p:ext uri="{BB962C8B-B14F-4D97-AF65-F5344CB8AC3E}">
        <p14:creationId xmlns:p14="http://schemas.microsoft.com/office/powerpoint/2010/main" val="30071928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5963"/>
          </a:xfrm>
        </p:spPr>
        <p:txBody>
          <a:bodyPr/>
          <a:lstStyle/>
          <a:p>
            <a:r>
              <a:rPr lang="en-US" dirty="0" smtClean="0"/>
              <a:t>PD is One shot game- only played once</a:t>
            </a:r>
          </a:p>
          <a:p>
            <a:r>
              <a:rPr lang="en-US" dirty="0" smtClean="0"/>
              <a:t>Simultaneous move game- when playing, agents do not know</a:t>
            </a:r>
            <a:r>
              <a:rPr lang="en-US" altLang="en-US" sz="2800" dirty="0" smtClean="0">
                <a:ea typeface="ＭＳ Ｐゴシック" pitchFamily="34" charset="-128"/>
              </a:rPr>
              <a:t> </a:t>
            </a:r>
            <a:r>
              <a:rPr lang="en-US" dirty="0" smtClean="0"/>
              <a:t>other </a:t>
            </a:r>
            <a:r>
              <a:rPr lang="en-US" dirty="0"/>
              <a:t>player’s </a:t>
            </a:r>
            <a:r>
              <a:rPr lang="en-US" dirty="0" smtClean="0"/>
              <a:t>choice. Otherwise, sequential move game</a:t>
            </a:r>
          </a:p>
          <a:p>
            <a:r>
              <a:rPr lang="en-US" altLang="en-US" sz="2800" dirty="0">
                <a:ea typeface="ＭＳ Ｐゴシック" pitchFamily="34" charset="-128"/>
              </a:rPr>
              <a:t>PD is a </a:t>
            </a:r>
            <a:r>
              <a:rPr lang="en-US" altLang="en-US" sz="2800" b="1" dirty="0">
                <a:solidFill>
                  <a:schemeClr val="accent1"/>
                </a:solidFill>
                <a:ea typeface="ＭＳ Ｐゴシック" pitchFamily="34" charset="-128"/>
              </a:rPr>
              <a:t>non-zero/non-constant sum </a:t>
            </a:r>
            <a:r>
              <a:rPr lang="en-US" altLang="en-US" sz="2800" dirty="0">
                <a:ea typeface="ＭＳ Ｐゴシック" pitchFamily="34" charset="-128"/>
              </a:rPr>
              <a:t>game:  players’ interests are </a:t>
            </a:r>
            <a:r>
              <a:rPr lang="en-US" altLang="en-US" sz="2800" i="1" dirty="0">
                <a:ea typeface="ＭＳ Ｐゴシック" pitchFamily="34" charset="-128"/>
              </a:rPr>
              <a:t>not always in </a:t>
            </a:r>
            <a:r>
              <a:rPr lang="en-US" altLang="en-US" sz="2800" b="1" i="1" dirty="0">
                <a:solidFill>
                  <a:srgbClr val="FF0000"/>
                </a:solidFill>
                <a:ea typeface="ＭＳ Ｐゴシック" pitchFamily="34" charset="-128"/>
              </a:rPr>
              <a:t>direct conflict</a:t>
            </a:r>
            <a:r>
              <a:rPr lang="en-US" altLang="en-US" sz="2800" dirty="0">
                <a:ea typeface="ＭＳ Ｐゴシック" pitchFamily="34" charset="-128"/>
              </a:rPr>
              <a:t>, so that there are opportunities for both </a:t>
            </a:r>
            <a:r>
              <a:rPr lang="en-US" altLang="en-US" sz="2800" dirty="0" smtClean="0">
                <a:ea typeface="ＭＳ Ｐゴシック" pitchFamily="34" charset="-128"/>
              </a:rPr>
              <a:t>to gain their utilities</a:t>
            </a:r>
            <a:r>
              <a:rPr lang="en-US" dirty="0" smtClean="0"/>
              <a:t>. </a:t>
            </a:r>
            <a:endParaRPr lang="en-US" dirty="0"/>
          </a:p>
        </p:txBody>
      </p:sp>
      <p:sp>
        <p:nvSpPr>
          <p:cNvPr id="3" name="Title 2"/>
          <p:cNvSpPr>
            <a:spLocks noGrp="1"/>
          </p:cNvSpPr>
          <p:nvPr>
            <p:ph type="title"/>
          </p:nvPr>
        </p:nvSpPr>
        <p:spPr/>
        <p:txBody>
          <a:bodyPr/>
          <a:lstStyle/>
          <a:p>
            <a:r>
              <a:rPr lang="en-US" altLang="en-US" dirty="0">
                <a:ea typeface="ＭＳ Ｐゴシック" pitchFamily="34" charset="-128"/>
              </a:rPr>
              <a:t>Prisoner’s Dilemma Game</a:t>
            </a:r>
            <a:endParaRPr lang="en-US" dirty="0"/>
          </a:p>
        </p:txBody>
      </p:sp>
    </p:spTree>
    <p:extLst>
      <p:ext uri="{BB962C8B-B14F-4D97-AF65-F5344CB8AC3E}">
        <p14:creationId xmlns:p14="http://schemas.microsoft.com/office/powerpoint/2010/main" val="2954431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ea typeface="ＭＳ Ｐゴシック" pitchFamily="34" charset="-128"/>
              </a:rPr>
              <a:t>The </a:t>
            </a:r>
            <a:r>
              <a:rPr lang="en-US" altLang="en-US" dirty="0">
                <a:solidFill>
                  <a:srgbClr val="FF0000"/>
                </a:solidFill>
                <a:ea typeface="ＭＳ Ｐゴシック" pitchFamily="34" charset="-128"/>
              </a:rPr>
              <a:t>players</a:t>
            </a:r>
          </a:p>
          <a:p>
            <a:pPr lvl="1">
              <a:lnSpc>
                <a:spcPct val="90000"/>
              </a:lnSpc>
            </a:pPr>
            <a:r>
              <a:rPr lang="en-US" altLang="en-US" dirty="0">
                <a:ea typeface="ＭＳ Ｐゴシック" pitchFamily="34" charset="-128"/>
              </a:rPr>
              <a:t>How many players are there</a:t>
            </a:r>
            <a:r>
              <a:rPr lang="en-US" altLang="en-US" dirty="0" smtClean="0">
                <a:ea typeface="ＭＳ Ｐゴシック" pitchFamily="34" charset="-128"/>
              </a:rPr>
              <a:t>? Anyway, N&gt;1</a:t>
            </a:r>
            <a:r>
              <a:rPr lang="en-US" altLang="en-US" dirty="0">
                <a:ea typeface="ＭＳ Ｐゴシック" pitchFamily="34" charset="-128"/>
              </a:rPr>
              <a:t/>
            </a:r>
            <a:br>
              <a:rPr lang="en-US" altLang="en-US" dirty="0">
                <a:ea typeface="ＭＳ Ｐゴシック" pitchFamily="34" charset="-128"/>
              </a:rPr>
            </a:br>
            <a:endParaRPr lang="en-US" altLang="en-US" dirty="0">
              <a:ea typeface="ＭＳ Ｐゴシック" pitchFamily="34" charset="-128"/>
            </a:endParaRPr>
          </a:p>
          <a:p>
            <a:pPr>
              <a:lnSpc>
                <a:spcPct val="90000"/>
              </a:lnSpc>
            </a:pPr>
            <a:r>
              <a:rPr lang="en-US" altLang="en-US" dirty="0">
                <a:ea typeface="ＭＳ Ｐゴシック" pitchFamily="34" charset="-128"/>
              </a:rPr>
              <a:t>A complete description of the </a:t>
            </a:r>
            <a:r>
              <a:rPr lang="en-US" altLang="en-US" dirty="0">
                <a:solidFill>
                  <a:srgbClr val="FF0000"/>
                </a:solidFill>
                <a:ea typeface="ＭＳ Ｐゴシック" pitchFamily="34" charset="-128"/>
              </a:rPr>
              <a:t>actions</a:t>
            </a:r>
            <a:r>
              <a:rPr lang="en-US" altLang="en-US" dirty="0">
                <a:ea typeface="ＭＳ Ｐゴシック" pitchFamily="34" charset="-128"/>
              </a:rPr>
              <a:t> available to each </a:t>
            </a:r>
            <a:r>
              <a:rPr lang="en-US" altLang="en-US" dirty="0" smtClean="0">
                <a:ea typeface="ＭＳ Ｐゴシック" pitchFamily="34" charset="-128"/>
              </a:rPr>
              <a:t>player- identical or may not</a:t>
            </a:r>
          </a:p>
          <a:p>
            <a:pPr marL="109728" indent="0">
              <a:lnSpc>
                <a:spcPct val="90000"/>
              </a:lnSpc>
              <a:buNone/>
            </a:pPr>
            <a:r>
              <a:rPr lang="en-US" altLang="en-US" dirty="0" smtClean="0">
                <a:ea typeface="ＭＳ Ｐゴシック" pitchFamily="34" charset="-128"/>
              </a:rPr>
              <a:t>  all players’ actions form a strategy profile</a:t>
            </a:r>
            <a:r>
              <a:rPr lang="en-US" altLang="en-US" dirty="0">
                <a:ea typeface="ＭＳ Ｐゴシック" pitchFamily="34" charset="-128"/>
              </a:rPr>
              <a:t/>
            </a:r>
            <a:br>
              <a:rPr lang="en-US" altLang="en-US" dirty="0">
                <a:ea typeface="ＭＳ Ｐゴシック" pitchFamily="34" charset="-128"/>
              </a:rPr>
            </a:br>
            <a:endParaRPr lang="en-US" altLang="en-US" dirty="0">
              <a:ea typeface="ＭＳ Ｐゴシック" pitchFamily="34" charset="-128"/>
            </a:endParaRPr>
          </a:p>
          <a:p>
            <a:pPr>
              <a:lnSpc>
                <a:spcPct val="90000"/>
              </a:lnSpc>
            </a:pPr>
            <a:r>
              <a:rPr lang="en-US" altLang="en-US" dirty="0">
                <a:ea typeface="ＭＳ Ｐゴシック" pitchFamily="34" charset="-128"/>
              </a:rPr>
              <a:t>A description of consequences (</a:t>
            </a:r>
            <a:r>
              <a:rPr lang="en-US" altLang="en-US" dirty="0">
                <a:solidFill>
                  <a:srgbClr val="FF0000"/>
                </a:solidFill>
                <a:ea typeface="ＭＳ Ｐゴシック" pitchFamily="34" charset="-128"/>
              </a:rPr>
              <a:t>payoff</a:t>
            </a:r>
            <a:r>
              <a:rPr lang="en-US" altLang="en-US" dirty="0">
                <a:ea typeface="ＭＳ Ｐゴシック" pitchFamily="34" charset="-128"/>
              </a:rPr>
              <a:t>) for each player for every possible combination of actions (strategy profiles</a:t>
            </a:r>
            <a:r>
              <a:rPr lang="en-US" altLang="en-US" dirty="0" smtClean="0">
                <a:ea typeface="ＭＳ Ｐゴシック" pitchFamily="34" charset="-128"/>
              </a:rPr>
              <a:t>)- payoff matrices</a:t>
            </a:r>
            <a:endParaRPr lang="en-US" altLang="en-US" dirty="0">
              <a:ea typeface="ＭＳ Ｐゴシック" pitchFamily="34" charset="-128"/>
            </a:endParaRPr>
          </a:p>
          <a:p>
            <a:endParaRPr lang="en-US" dirty="0"/>
          </a:p>
        </p:txBody>
      </p:sp>
      <p:sp>
        <p:nvSpPr>
          <p:cNvPr id="3" name="Title 2"/>
          <p:cNvSpPr>
            <a:spLocks noGrp="1"/>
          </p:cNvSpPr>
          <p:nvPr>
            <p:ph type="title"/>
          </p:nvPr>
        </p:nvSpPr>
        <p:spPr/>
        <p:txBody>
          <a:bodyPr/>
          <a:lstStyle/>
          <a:p>
            <a:r>
              <a:rPr lang="en-US" altLang="en-US" dirty="0">
                <a:ea typeface="ＭＳ Ｐゴシック" pitchFamily="34" charset="-128"/>
              </a:rPr>
              <a:t>Three elements of a game</a:t>
            </a:r>
            <a:endParaRPr lang="en-US" dirty="0"/>
          </a:p>
        </p:txBody>
      </p:sp>
    </p:spTree>
    <p:extLst>
      <p:ext uri="{BB962C8B-B14F-4D97-AF65-F5344CB8AC3E}">
        <p14:creationId xmlns:p14="http://schemas.microsoft.com/office/powerpoint/2010/main" val="2505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9610170"/>
              </p:ext>
            </p:extLst>
          </p:nvPr>
        </p:nvGraphicFramePr>
        <p:xfrm>
          <a:off x="2057400" y="2133600"/>
          <a:ext cx="5638800" cy="3276600"/>
        </p:xfrm>
        <a:graphic>
          <a:graphicData uri="http://schemas.openxmlformats.org/drawingml/2006/table">
            <a:tbl>
              <a:tblPr firstRow="1" bandRow="1">
                <a:tableStyleId>{5C22544A-7EE6-4342-B048-85BDC9FD1C3A}</a:tableStyleId>
              </a:tblPr>
              <a:tblGrid>
                <a:gridCol w="1879600"/>
                <a:gridCol w="1879600"/>
                <a:gridCol w="1879600"/>
              </a:tblGrid>
              <a:tr h="1092200">
                <a:tc>
                  <a:txBody>
                    <a:bodyPr/>
                    <a:lstStyle/>
                    <a:p>
                      <a:endParaRPr lang="en-US" dirty="0"/>
                    </a:p>
                  </a:txBody>
                  <a:tcPr/>
                </a:tc>
                <a:tc>
                  <a:txBody>
                    <a:bodyPr/>
                    <a:lstStyle/>
                    <a:p>
                      <a:pPr algn="ctr"/>
                      <a:r>
                        <a:rPr lang="en-US" sz="2400" dirty="0" smtClean="0"/>
                        <a:t>Cooperate</a:t>
                      </a:r>
                      <a:endParaRPr lang="en-US" sz="2400" dirty="0"/>
                    </a:p>
                  </a:txBody>
                  <a:tcPr/>
                </a:tc>
                <a:tc>
                  <a:txBody>
                    <a:bodyPr/>
                    <a:lstStyle/>
                    <a:p>
                      <a:pPr algn="ctr"/>
                      <a:r>
                        <a:rPr lang="en-US" sz="2400" dirty="0" smtClean="0"/>
                        <a:t>Defect</a:t>
                      </a:r>
                      <a:endParaRPr lang="en-US" sz="2400" dirty="0"/>
                    </a:p>
                  </a:txBody>
                  <a:tcPr/>
                </a:tc>
              </a:tr>
              <a:tr h="1092200">
                <a:tc>
                  <a:txBody>
                    <a:bodyPr/>
                    <a:lstStyle/>
                    <a:p>
                      <a:pPr algn="ctr"/>
                      <a:r>
                        <a:rPr lang="en-US" sz="2400" dirty="0" smtClean="0"/>
                        <a:t>Cooperate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R</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/R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3</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S</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/T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0</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/5)</a:t>
                      </a:r>
                    </a:p>
                    <a:p>
                      <a:endParaRPr lang="en-US" dirty="0"/>
                    </a:p>
                  </a:txBody>
                  <a:tcPr/>
                </a:tc>
              </a:tr>
              <a:tr h="1092200">
                <a:tc>
                  <a:txBody>
                    <a:bodyPr/>
                    <a:lstStyle/>
                    <a:p>
                      <a:pPr algn="ctr"/>
                      <a:r>
                        <a:rPr lang="en-US" sz="2400" dirty="0" smtClean="0"/>
                        <a:t>Defect</a:t>
                      </a:r>
                      <a:endParaRPr lang="en-US" sz="2400" dirty="0"/>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65000"/>
                        <a:buFont typeface="Wingdings" pitchFamily="-64" charset="2"/>
                        <a:buNone/>
                        <a:tabLst/>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T</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/S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5</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P</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/P (</a:t>
                      </a:r>
                      <a:r>
                        <a:rPr kumimoji="0" lang="en-US" altLang="ko-KR" sz="3200" b="1" i="0" u="none" strike="noStrike" cap="none" normalizeH="0" baseline="0" dirty="0" smtClean="0">
                          <a:ln>
                            <a:noFill/>
                          </a:ln>
                          <a:solidFill>
                            <a:srgbClr val="FF0000"/>
                          </a:solidFill>
                          <a:effectLst/>
                          <a:latin typeface="Times" pitchFamily="-64" charset="0"/>
                          <a:ea typeface="Gulim" pitchFamily="50" charset="-127"/>
                          <a:cs typeface="Gulim" pitchFamily="50" charset="-127"/>
                        </a:rPr>
                        <a:t>1</a:t>
                      </a:r>
                      <a:r>
                        <a:rPr kumimoji="0" lang="en-US" altLang="ko-KR" sz="3200" b="1" i="0" u="none" strike="noStrike" cap="none" normalizeH="0" baseline="0" dirty="0" smtClean="0">
                          <a:ln>
                            <a:noFill/>
                          </a:ln>
                          <a:solidFill>
                            <a:schemeClr val="tx1"/>
                          </a:solidFill>
                          <a:effectLst/>
                          <a:latin typeface="Times" pitchFamily="-64" charset="0"/>
                          <a:ea typeface="Gulim" pitchFamily="50" charset="-127"/>
                          <a:cs typeface="Gulim" pitchFamily="50" charset="-127"/>
                        </a:rPr>
                        <a:t>/1)</a:t>
                      </a:r>
                    </a:p>
                    <a:p>
                      <a:endParaRPr lang="en-US" dirty="0"/>
                    </a:p>
                  </a:txBody>
                  <a:tcPr/>
                </a:tc>
              </a:tr>
            </a:tbl>
          </a:graphicData>
        </a:graphic>
      </p:graphicFrame>
      <p:sp>
        <p:nvSpPr>
          <p:cNvPr id="3" name="Title 2"/>
          <p:cNvSpPr>
            <a:spLocks noGrp="1"/>
          </p:cNvSpPr>
          <p:nvPr>
            <p:ph type="title"/>
          </p:nvPr>
        </p:nvSpPr>
        <p:spPr/>
        <p:txBody>
          <a:bodyPr>
            <a:normAutofit/>
          </a:bodyPr>
          <a:lstStyle/>
          <a:p>
            <a:r>
              <a:rPr lang="en-US" altLang="en-US" sz="3200" dirty="0">
                <a:ea typeface="ＭＳ Ｐゴシック" pitchFamily="34" charset="-128"/>
              </a:rPr>
              <a:t>Prisoner’s Dilemma </a:t>
            </a:r>
            <a:r>
              <a:rPr lang="en-US" altLang="en-US" sz="3200" dirty="0" smtClean="0">
                <a:ea typeface="ＭＳ Ｐゴシック" pitchFamily="34" charset="-128"/>
              </a:rPr>
              <a:t>Game-</a:t>
            </a:r>
            <a:br>
              <a:rPr lang="en-US" altLang="en-US" sz="3200" dirty="0" smtClean="0">
                <a:ea typeface="ＭＳ Ｐゴシック" pitchFamily="34" charset="-128"/>
              </a:rPr>
            </a:br>
            <a:r>
              <a:rPr lang="en-US" altLang="en-US" sz="3200" dirty="0" smtClean="0">
                <a:ea typeface="ＭＳ Ｐゴシック" pitchFamily="34" charset="-128"/>
              </a:rPr>
              <a:t>payoff matrices</a:t>
            </a:r>
            <a:endParaRPr lang="en-US" sz="3200" dirty="0"/>
          </a:p>
        </p:txBody>
      </p:sp>
      <p:sp>
        <p:nvSpPr>
          <p:cNvPr id="5" name="TextBox 4"/>
          <p:cNvSpPr txBox="1"/>
          <p:nvPr/>
        </p:nvSpPr>
        <p:spPr>
          <a:xfrm>
            <a:off x="381000" y="3962400"/>
            <a:ext cx="1524000" cy="369332"/>
          </a:xfrm>
          <a:prstGeom prst="rect">
            <a:avLst/>
          </a:prstGeom>
          <a:noFill/>
          <a:scene3d>
            <a:camera prst="orthographicFront"/>
            <a:lightRig rig="threePt" dir="t"/>
          </a:scene3d>
          <a:sp3d prstMaterial="matte"/>
        </p:spPr>
        <p:txBody>
          <a:bodyPr wrap="square" rtlCol="0">
            <a:spAutoFit/>
          </a:bodyPr>
          <a:lstStyle/>
          <a:p>
            <a:r>
              <a:rPr lang="en-US" b="1" dirty="0" smtClean="0">
                <a:solidFill>
                  <a:srgbClr val="FF0000"/>
                </a:solidFill>
              </a:rPr>
              <a:t>Prisoner 1</a:t>
            </a:r>
            <a:endParaRPr lang="en-US" b="1" dirty="0">
              <a:solidFill>
                <a:srgbClr val="FF0000"/>
              </a:solidFill>
            </a:endParaRPr>
          </a:p>
        </p:txBody>
      </p:sp>
      <p:sp>
        <p:nvSpPr>
          <p:cNvPr id="6" name="TextBox 5"/>
          <p:cNvSpPr txBox="1"/>
          <p:nvPr/>
        </p:nvSpPr>
        <p:spPr>
          <a:xfrm>
            <a:off x="5029200" y="1687286"/>
            <a:ext cx="1524000" cy="369332"/>
          </a:xfrm>
          <a:prstGeom prst="rect">
            <a:avLst/>
          </a:prstGeom>
          <a:noFill/>
        </p:spPr>
        <p:txBody>
          <a:bodyPr wrap="square" rtlCol="0">
            <a:spAutoFit/>
          </a:bodyPr>
          <a:lstStyle/>
          <a:p>
            <a:r>
              <a:rPr lang="en-US" b="1" dirty="0" smtClean="0"/>
              <a:t>Prisoner 2</a:t>
            </a:r>
            <a:endParaRPr lang="en-US" b="1" dirty="0"/>
          </a:p>
        </p:txBody>
      </p:sp>
      <p:sp>
        <p:nvSpPr>
          <p:cNvPr id="9" name="TextBox 8"/>
          <p:cNvSpPr txBox="1"/>
          <p:nvPr/>
        </p:nvSpPr>
        <p:spPr>
          <a:xfrm>
            <a:off x="2971800" y="5562600"/>
            <a:ext cx="4800600" cy="646331"/>
          </a:xfrm>
          <a:prstGeom prst="rect">
            <a:avLst/>
          </a:prstGeom>
          <a:noFill/>
        </p:spPr>
        <p:txBody>
          <a:bodyPr wrap="square" rtlCol="0">
            <a:spAutoFit/>
          </a:bodyPr>
          <a:lstStyle/>
          <a:p>
            <a:r>
              <a:rPr lang="en-US" altLang="ko-KR" b="1" dirty="0" smtClean="0">
                <a:latin typeface="Tahoma" pitchFamily="-64" charset="0"/>
                <a:ea typeface="Gulim" pitchFamily="50" charset="-127"/>
                <a:cs typeface="Gulim" pitchFamily="50" charset="-127"/>
              </a:rPr>
              <a:t>Note: T </a:t>
            </a:r>
            <a:r>
              <a:rPr lang="en-US" altLang="ko-KR" b="1" dirty="0">
                <a:latin typeface="Tahoma" pitchFamily="-64" charset="0"/>
                <a:ea typeface="Gulim" pitchFamily="50" charset="-127"/>
                <a:cs typeface="Gulim" pitchFamily="50" charset="-127"/>
              </a:rPr>
              <a:t>&gt; R &gt; P &gt; S    and   2R &gt; T + </a:t>
            </a:r>
            <a:r>
              <a:rPr lang="en-US" altLang="ko-KR" b="1" dirty="0" smtClean="0">
                <a:latin typeface="Tahoma" pitchFamily="-64" charset="0"/>
                <a:ea typeface="Gulim" pitchFamily="50" charset="-127"/>
                <a:cs typeface="Gulim" pitchFamily="50" charset="-127"/>
              </a:rPr>
              <a:t>S. </a:t>
            </a:r>
            <a:endParaRPr lang="en-US" altLang="ko-KR" b="1" dirty="0">
              <a:latin typeface="Tahoma" pitchFamily="-64" charset="0"/>
              <a:ea typeface="Gulim" pitchFamily="50" charset="-127"/>
              <a:cs typeface="Gulim" pitchFamily="50" charset="-127"/>
            </a:endParaRPr>
          </a:p>
          <a:p>
            <a:endParaRPr lang="en-US" dirty="0"/>
          </a:p>
        </p:txBody>
      </p:sp>
    </p:spTree>
    <p:extLst>
      <p:ext uri="{BB962C8B-B14F-4D97-AF65-F5344CB8AC3E}">
        <p14:creationId xmlns:p14="http://schemas.microsoft.com/office/powerpoint/2010/main" val="877084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2862072"/>
          </a:xfrm>
        </p:spPr>
        <p:txBody>
          <a:bodyPr/>
          <a:lstStyle/>
          <a:p>
            <a:r>
              <a:rPr lang="en-US" dirty="0" smtClean="0"/>
              <a:t>What if we let the game repeat ?</a:t>
            </a:r>
          </a:p>
          <a:p>
            <a:r>
              <a:rPr lang="en-US" dirty="0" smtClean="0"/>
              <a:t>What if the game repeats for unbounded time of round ? Will the agents try other actions instead of D (defect) ?</a:t>
            </a:r>
            <a:endParaRPr lang="en-US" dirty="0"/>
          </a:p>
        </p:txBody>
      </p:sp>
      <p:sp>
        <p:nvSpPr>
          <p:cNvPr id="3" name="Title 2"/>
          <p:cNvSpPr>
            <a:spLocks noGrp="1"/>
          </p:cNvSpPr>
          <p:nvPr>
            <p:ph type="title"/>
          </p:nvPr>
        </p:nvSpPr>
        <p:spPr/>
        <p:txBody>
          <a:bodyPr/>
          <a:lstStyle/>
          <a:p>
            <a:r>
              <a:rPr lang="en-US" dirty="0" smtClean="0"/>
              <a:t>Some thinking</a:t>
            </a:r>
            <a:endParaRPr lang="en-US" dirty="0"/>
          </a:p>
        </p:txBody>
      </p:sp>
    </p:spTree>
    <p:extLst>
      <p:ext uri="{BB962C8B-B14F-4D97-AF65-F5344CB8AC3E}">
        <p14:creationId xmlns:p14="http://schemas.microsoft.com/office/powerpoint/2010/main" val="25297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1731</TotalTime>
  <Words>2934</Words>
  <Application>Microsoft Office PowerPoint</Application>
  <PresentationFormat>On-screen Show (4:3)</PresentationFormat>
  <Paragraphs>274</Paragraphs>
  <Slides>38</Slides>
  <Notes>2</Notes>
  <HiddenSlides>0</HiddenSlides>
  <MMClips>1</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Concourse</vt:lpstr>
      <vt:lpstr>Game Theory and Cryptography</vt:lpstr>
      <vt:lpstr>What is Game Theory </vt:lpstr>
      <vt:lpstr>Player’s Welfare- Utility Theory</vt:lpstr>
      <vt:lpstr>The Maximum Expected Utility Principle and Rationality</vt:lpstr>
      <vt:lpstr>A famous example of game theory- Prisoner’s Dilemma (PD)</vt:lpstr>
      <vt:lpstr>Prisoner’s Dilemma Game</vt:lpstr>
      <vt:lpstr>Three elements of a game</vt:lpstr>
      <vt:lpstr>Prisoner’s Dilemma Game- payoff matrices</vt:lpstr>
      <vt:lpstr>Some thinking</vt:lpstr>
      <vt:lpstr>Best Response and Nash Equilibrium </vt:lpstr>
      <vt:lpstr>Best Response and Nash Equilibrium </vt:lpstr>
      <vt:lpstr>Different looks at NE</vt:lpstr>
      <vt:lpstr>Different looks at NE-continued</vt:lpstr>
      <vt:lpstr>Nash Equilibrium </vt:lpstr>
      <vt:lpstr>Finding Nash Equilibrium </vt:lpstr>
      <vt:lpstr>Finding Nash Equilibrium </vt:lpstr>
      <vt:lpstr>Finding Nash Equilibrium </vt:lpstr>
      <vt:lpstr>Finding Nash Equilibrium </vt:lpstr>
      <vt:lpstr>Player’s Belief and Rationalizability</vt:lpstr>
      <vt:lpstr>Motivating examples-Rationalizability</vt:lpstr>
      <vt:lpstr>Motivating examples-Rationalizability</vt:lpstr>
      <vt:lpstr>Example- Game of Chicken</vt:lpstr>
      <vt:lpstr>Game of Chicken- continued</vt:lpstr>
      <vt:lpstr>Correlated Equilibrium </vt:lpstr>
      <vt:lpstr>Reconsider the game of chicken</vt:lpstr>
      <vt:lpstr>Reconsider the game of chicken</vt:lpstr>
      <vt:lpstr>Formal definition of CE</vt:lpstr>
      <vt:lpstr>Comments on CE’s definition</vt:lpstr>
      <vt:lpstr>Correlated Equilibrium and Mediator</vt:lpstr>
      <vt:lpstr>Remove the Mediator</vt:lpstr>
      <vt:lpstr>Correlated Element  Selection</vt:lpstr>
      <vt:lpstr>Blindable Encryption </vt:lpstr>
      <vt:lpstr>Protocol for Honest but Curious Case</vt:lpstr>
      <vt:lpstr>Comments</vt:lpstr>
      <vt:lpstr>Dealing with dishonest player</vt:lpstr>
      <vt:lpstr>Protocol for Dishonest Player</vt:lpstr>
      <vt:lpstr>Comments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Cryptography</dc:title>
  <dc:creator>Li Ruoyu</dc:creator>
  <cp:lastModifiedBy>Li Ruoyu</cp:lastModifiedBy>
  <cp:revision>63</cp:revision>
  <dcterms:created xsi:type="dcterms:W3CDTF">2006-08-16T00:00:00Z</dcterms:created>
  <dcterms:modified xsi:type="dcterms:W3CDTF">2014-01-24T09:48:40Z</dcterms:modified>
</cp:coreProperties>
</file>