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3.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9" r:id="rId4"/>
    <p:sldId id="260" r:id="rId5"/>
    <p:sldId id="261" r:id="rId6"/>
    <p:sldId id="262" r:id="rId7"/>
    <p:sldId id="273" r:id="rId8"/>
    <p:sldId id="263" r:id="rId9"/>
    <p:sldId id="269" r:id="rId10"/>
    <p:sldId id="264" r:id="rId11"/>
    <p:sldId id="265" r:id="rId12"/>
    <p:sldId id="266" r:id="rId13"/>
    <p:sldId id="267" r:id="rId14"/>
    <p:sldId id="268" r:id="rId15"/>
    <p:sldId id="270" r:id="rId16"/>
    <p:sldId id="271" r:id="rId17"/>
    <p:sldId id="272"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83" autoAdjust="0"/>
    <p:restoredTop sz="94660"/>
  </p:normalViewPr>
  <p:slideViewPr>
    <p:cSldViewPr>
      <p:cViewPr>
        <p:scale>
          <a:sx n="70" d="100"/>
          <a:sy n="70" d="100"/>
        </p:scale>
        <p:origin x="-1548"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91C7DC4-E78D-46DA-8E98-76DE2F23914A}" type="datetimeFigureOut">
              <a:rPr lang="en-US" smtClean="0"/>
              <a:t>11/11/2013</a:t>
            </a:fld>
            <a:endParaRPr lang="en-US"/>
          </a:p>
        </p:txBody>
      </p:sp>
      <p:sp>
        <p:nvSpPr>
          <p:cNvPr id="8" name="Slide Number Placeholder 7"/>
          <p:cNvSpPr>
            <a:spLocks noGrp="1"/>
          </p:cNvSpPr>
          <p:nvPr>
            <p:ph type="sldNum" sz="quarter" idx="11"/>
          </p:nvPr>
        </p:nvSpPr>
        <p:spPr/>
        <p:txBody>
          <a:bodyPr/>
          <a:lstStyle/>
          <a:p>
            <a:fld id="{2D809BB6-450C-46C7-BF57-415B3F59DD27}"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1C7DC4-E78D-46DA-8E98-76DE2F23914A}" type="datetimeFigureOut">
              <a:rPr lang="en-US" smtClean="0"/>
              <a:t>11/11/2013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09BB6-450C-46C7-BF57-415B3F59DD2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1C7DC4-E78D-46DA-8E98-76DE2F23914A}" type="datetimeFigureOut">
              <a:rPr lang="en-US" smtClean="0"/>
              <a:t>11/11/2013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09BB6-450C-46C7-BF57-415B3F59DD2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1C7DC4-E78D-46DA-8E98-76DE2F23914A}" type="datetimeFigureOut">
              <a:rPr lang="en-US" smtClean="0"/>
              <a:t>11/11/2013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09BB6-450C-46C7-BF57-415B3F59DD2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1C7DC4-E78D-46DA-8E98-76DE2F23914A}" type="datetimeFigureOut">
              <a:rPr lang="en-US" smtClean="0"/>
              <a:t>11/11/2013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09BB6-450C-46C7-BF57-415B3F59DD2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91C7DC4-E78D-46DA-8E98-76DE2F23914A}" type="datetimeFigureOut">
              <a:rPr lang="en-US" smtClean="0"/>
              <a:t>11/11/2013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809BB6-450C-46C7-BF57-415B3F59DD27}" type="slidenum">
              <a:rPr lang="en-US" smtClean="0"/>
              <a:t>‹#›</a:t>
            </a:fld>
            <a:endParaRPr lang="en-US"/>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E91C7DC4-E78D-46DA-8E98-76DE2F23914A}" type="datetimeFigureOut">
              <a:rPr lang="en-US" smtClean="0"/>
              <a:t>11/11/2013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809BB6-450C-46C7-BF57-415B3F59DD27}" type="slidenum">
              <a:rPr lang="en-US" smtClean="0"/>
              <a:t>‹#›</a:t>
            </a:fld>
            <a:endParaRPr lang="en-US"/>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1C7DC4-E78D-46DA-8E98-76DE2F23914A}" type="datetimeFigureOut">
              <a:rPr lang="en-US" smtClean="0"/>
              <a:t>11/11/2013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809BB6-450C-46C7-BF57-415B3F59DD2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1C7DC4-E78D-46DA-8E98-76DE2F23914A}" type="datetimeFigureOut">
              <a:rPr lang="en-US" smtClean="0"/>
              <a:t>11/11/2013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809BB6-450C-46C7-BF57-415B3F59DD2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1C7DC4-E78D-46DA-8E98-76DE2F23914A}" type="datetimeFigureOut">
              <a:rPr lang="en-US" smtClean="0"/>
              <a:t>11/11/2013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809BB6-450C-46C7-BF57-415B3F59DD2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1C7DC4-E78D-46DA-8E98-76DE2F23914A}" type="datetimeFigureOut">
              <a:rPr lang="en-US" smtClean="0"/>
              <a:t>11/11/2013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809BB6-450C-46C7-BF57-415B3F59DD2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E91C7DC4-E78D-46DA-8E98-76DE2F23914A}" type="datetimeFigureOut">
              <a:rPr lang="en-US" smtClean="0"/>
              <a:t>11/11/2013</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2D809BB6-450C-46C7-BF57-415B3F59DD27}" type="slidenum">
              <a:rPr lang="en-US" smtClean="0"/>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239000" cy="860425"/>
          </a:xfrm>
        </p:spPr>
        <p:txBody>
          <a:bodyPr/>
          <a:lstStyle/>
          <a:p>
            <a:r>
              <a:rPr lang="en-US" dirty="0" smtClean="0">
                <a:solidFill>
                  <a:schemeClr val="tx1"/>
                </a:solidFill>
              </a:rPr>
              <a:t>ECE 337 Design Review</a:t>
            </a:r>
            <a:endParaRPr lang="en-US" dirty="0">
              <a:solidFill>
                <a:schemeClr val="tx1"/>
              </a:solidFill>
            </a:endParaRPr>
          </a:p>
        </p:txBody>
      </p:sp>
      <p:sp>
        <p:nvSpPr>
          <p:cNvPr id="4" name="TextBox 3"/>
          <p:cNvSpPr txBox="1"/>
          <p:nvPr/>
        </p:nvSpPr>
        <p:spPr>
          <a:xfrm>
            <a:off x="1524000" y="1981200"/>
            <a:ext cx="5715000" cy="3847207"/>
          </a:xfrm>
          <a:prstGeom prst="rect">
            <a:avLst/>
          </a:prstGeom>
          <a:noFill/>
        </p:spPr>
        <p:txBody>
          <a:bodyPr wrap="square" rtlCol="0">
            <a:spAutoFit/>
          </a:bodyPr>
          <a:lstStyle/>
          <a:p>
            <a:r>
              <a:rPr lang="en-US" sz="3200" dirty="0" smtClean="0"/>
              <a:t>Image Enhancement Package</a:t>
            </a:r>
          </a:p>
          <a:p>
            <a:endParaRPr lang="en-US" sz="3200" dirty="0" smtClean="0"/>
          </a:p>
          <a:p>
            <a:endParaRPr lang="en-US" sz="3200" dirty="0"/>
          </a:p>
          <a:p>
            <a:pPr algn="ctr"/>
            <a:r>
              <a:rPr lang="en-US" sz="2000" dirty="0" smtClean="0"/>
              <a:t>Team Members:  </a:t>
            </a:r>
            <a:r>
              <a:rPr lang="en-US" sz="2000" dirty="0" err="1" smtClean="0"/>
              <a:t>Chichen</a:t>
            </a:r>
            <a:r>
              <a:rPr lang="en-US" sz="2000" dirty="0" smtClean="0"/>
              <a:t> Fu</a:t>
            </a:r>
          </a:p>
          <a:p>
            <a:pPr algn="ctr"/>
            <a:r>
              <a:rPr lang="en-US" sz="2000" dirty="0"/>
              <a:t>	</a:t>
            </a:r>
            <a:r>
              <a:rPr lang="en-US" sz="2000" dirty="0" smtClean="0"/>
              <a:t>	Chang Liu</a:t>
            </a:r>
          </a:p>
          <a:p>
            <a:pPr algn="ctr"/>
            <a:r>
              <a:rPr lang="en-US" sz="2000" dirty="0"/>
              <a:t>	 </a:t>
            </a:r>
            <a:r>
              <a:rPr lang="en-US" sz="2000" dirty="0" smtClean="0"/>
              <a:t>    He Li</a:t>
            </a:r>
          </a:p>
          <a:p>
            <a:pPr algn="ctr"/>
            <a:r>
              <a:rPr lang="en-US" sz="2000" dirty="0"/>
              <a:t>	</a:t>
            </a:r>
            <a:r>
              <a:rPr lang="en-US" sz="2000" dirty="0" smtClean="0"/>
              <a:t>	   Yang Wang</a:t>
            </a:r>
          </a:p>
          <a:p>
            <a:pPr algn="ctr"/>
            <a:endParaRPr lang="en-US" sz="2000" dirty="0" smtClean="0"/>
          </a:p>
          <a:p>
            <a:pPr algn="ctr"/>
            <a:r>
              <a:rPr lang="en-US" sz="2000" dirty="0" smtClean="0"/>
              <a:t>Teaching Assistant: </a:t>
            </a:r>
            <a:r>
              <a:rPr lang="en-US" sz="2000" dirty="0" err="1" smtClean="0"/>
              <a:t>Chuan</a:t>
            </a:r>
            <a:r>
              <a:rPr lang="en-US" sz="2000" dirty="0" smtClean="0"/>
              <a:t> Tan</a:t>
            </a:r>
          </a:p>
          <a:p>
            <a:r>
              <a:rPr lang="en-US" sz="2800" dirty="0"/>
              <a:t>	</a:t>
            </a:r>
            <a:r>
              <a:rPr lang="en-US" sz="2800" dirty="0" smtClean="0"/>
              <a:t>		</a:t>
            </a:r>
            <a:endParaRPr lang="en-US" sz="2800" dirty="0"/>
          </a:p>
        </p:txBody>
      </p:sp>
    </p:spTree>
    <p:extLst>
      <p:ext uri="{BB962C8B-B14F-4D97-AF65-F5344CB8AC3E}">
        <p14:creationId xmlns:p14="http://schemas.microsoft.com/office/powerpoint/2010/main" val="10449327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239000" cy="860425"/>
          </a:xfrm>
        </p:spPr>
        <p:txBody>
          <a:bodyPr>
            <a:normAutofit/>
          </a:bodyPr>
          <a:lstStyle/>
          <a:p>
            <a:r>
              <a:rPr lang="en-US" dirty="0" smtClean="0">
                <a:solidFill>
                  <a:schemeClr val="tx1"/>
                </a:solidFill>
              </a:rPr>
              <a:t>Contrast Controller</a:t>
            </a:r>
            <a:endParaRPr lang="en-US"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447800"/>
            <a:ext cx="8610600" cy="5257381"/>
          </a:xfrm>
          <a:prstGeom prst="rect">
            <a:avLst/>
          </a:prstGeom>
        </p:spPr>
      </p:pic>
    </p:spTree>
    <p:extLst>
      <p:ext uri="{BB962C8B-B14F-4D97-AF65-F5344CB8AC3E}">
        <p14:creationId xmlns:p14="http://schemas.microsoft.com/office/powerpoint/2010/main" val="21986012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239000" cy="860425"/>
          </a:xfrm>
        </p:spPr>
        <p:txBody>
          <a:bodyPr/>
          <a:lstStyle/>
          <a:p>
            <a:r>
              <a:rPr lang="en-US" dirty="0" smtClean="0">
                <a:solidFill>
                  <a:schemeClr val="tx1"/>
                </a:solidFill>
              </a:rPr>
              <a:t>Brightness Controller</a:t>
            </a:r>
            <a:endParaRPr lang="en-US"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447800"/>
            <a:ext cx="8610600" cy="5257381"/>
          </a:xfrm>
          <a:prstGeom prst="rect">
            <a:avLst/>
          </a:prstGeom>
        </p:spPr>
      </p:pic>
    </p:spTree>
    <p:extLst>
      <p:ext uri="{BB962C8B-B14F-4D97-AF65-F5344CB8AC3E}">
        <p14:creationId xmlns:p14="http://schemas.microsoft.com/office/powerpoint/2010/main" val="22110985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239000" cy="860425"/>
          </a:xfrm>
        </p:spPr>
        <p:txBody>
          <a:bodyPr/>
          <a:lstStyle/>
          <a:p>
            <a:r>
              <a:rPr lang="en-US" dirty="0" smtClean="0">
                <a:solidFill>
                  <a:schemeClr val="tx1"/>
                </a:solidFill>
              </a:rPr>
              <a:t>B&amp;W Controller</a:t>
            </a:r>
            <a:endParaRPr lang="en-US" dirty="0">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295399"/>
            <a:ext cx="8534400" cy="5486401"/>
          </a:xfrm>
          <a:prstGeom prst="rect">
            <a:avLst/>
          </a:prstGeom>
        </p:spPr>
      </p:pic>
    </p:spTree>
    <p:extLst>
      <p:ext uri="{BB962C8B-B14F-4D97-AF65-F5344CB8AC3E}">
        <p14:creationId xmlns:p14="http://schemas.microsoft.com/office/powerpoint/2010/main" val="21098339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239000" cy="860425"/>
          </a:xfrm>
        </p:spPr>
        <p:txBody>
          <a:bodyPr/>
          <a:lstStyle/>
          <a:p>
            <a:r>
              <a:rPr lang="en-US" dirty="0" err="1" smtClean="0">
                <a:solidFill>
                  <a:schemeClr val="tx1"/>
                </a:solidFill>
              </a:rPr>
              <a:t>Datapath</a:t>
            </a:r>
            <a:r>
              <a:rPr lang="en-US" dirty="0" smtClean="0">
                <a:solidFill>
                  <a:schemeClr val="tx1"/>
                </a:solidFill>
              </a:rPr>
              <a:t> Block</a:t>
            </a:r>
            <a:endParaRPr lang="en-US"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839" y="1326107"/>
            <a:ext cx="8791575" cy="5257800"/>
          </a:xfrm>
          <a:prstGeom prst="rect">
            <a:avLst/>
          </a:prstGeom>
        </p:spPr>
      </p:pic>
    </p:spTree>
    <p:extLst>
      <p:ext uri="{BB962C8B-B14F-4D97-AF65-F5344CB8AC3E}">
        <p14:creationId xmlns:p14="http://schemas.microsoft.com/office/powerpoint/2010/main" val="11240255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239000" cy="860425"/>
          </a:xfrm>
        </p:spPr>
        <p:txBody>
          <a:bodyPr/>
          <a:lstStyle/>
          <a:p>
            <a:r>
              <a:rPr lang="en-US" dirty="0" smtClean="0">
                <a:solidFill>
                  <a:schemeClr val="tx1"/>
                </a:solidFill>
              </a:rPr>
              <a:t>ALU</a:t>
            </a: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295400"/>
            <a:ext cx="8610600" cy="5486400"/>
          </a:xfrm>
          <a:prstGeom prst="rect">
            <a:avLst/>
          </a:prstGeom>
        </p:spPr>
      </p:pic>
    </p:spTree>
    <p:extLst>
      <p:ext uri="{BB962C8B-B14F-4D97-AF65-F5344CB8AC3E}">
        <p14:creationId xmlns:p14="http://schemas.microsoft.com/office/powerpoint/2010/main" val="1588971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239000" cy="860425"/>
          </a:xfrm>
        </p:spPr>
        <p:txBody>
          <a:bodyPr/>
          <a:lstStyle/>
          <a:p>
            <a:r>
              <a:rPr lang="en-US" dirty="0" smtClean="0">
                <a:solidFill>
                  <a:schemeClr val="tx1"/>
                </a:solidFill>
              </a:rPr>
              <a:t>Register File</a:t>
            </a: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371600"/>
            <a:ext cx="3657600" cy="5355771"/>
          </a:xfrm>
          <a:prstGeom prst="rect">
            <a:avLst/>
          </a:prstGeom>
        </p:spPr>
      </p:pic>
      <p:sp>
        <p:nvSpPr>
          <p:cNvPr id="5" name="TextBox 4"/>
          <p:cNvSpPr txBox="1"/>
          <p:nvPr/>
        </p:nvSpPr>
        <p:spPr>
          <a:xfrm>
            <a:off x="4739185" y="3126155"/>
            <a:ext cx="3886200" cy="923330"/>
          </a:xfrm>
          <a:prstGeom prst="rect">
            <a:avLst/>
          </a:prstGeom>
          <a:noFill/>
        </p:spPr>
        <p:txBody>
          <a:bodyPr wrap="square" rtlCol="0">
            <a:spAutoFit/>
          </a:bodyPr>
          <a:lstStyle/>
          <a:p>
            <a:r>
              <a:rPr lang="en-US" dirty="0" smtClean="0"/>
              <a:t>Reference: ECE </a:t>
            </a:r>
            <a:r>
              <a:rPr lang="en-US" dirty="0" smtClean="0"/>
              <a:t>337 Lab 4: Introduction to FSM Controllers in Verilog</a:t>
            </a:r>
            <a:endParaRPr lang="en-US" dirty="0"/>
          </a:p>
        </p:txBody>
      </p:sp>
    </p:spTree>
    <p:extLst>
      <p:ext uri="{BB962C8B-B14F-4D97-AF65-F5344CB8AC3E}">
        <p14:creationId xmlns:p14="http://schemas.microsoft.com/office/powerpoint/2010/main" val="1578713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239000" cy="860425"/>
          </a:xfrm>
        </p:spPr>
        <p:txBody>
          <a:bodyPr/>
          <a:lstStyle/>
          <a:p>
            <a:r>
              <a:rPr lang="en-US" dirty="0" smtClean="0">
                <a:solidFill>
                  <a:schemeClr val="tx1"/>
                </a:solidFill>
              </a:rPr>
              <a:t>SRAM Controller</a:t>
            </a:r>
            <a:endParaRPr lang="en-US" dirty="0">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58" y="1981200"/>
            <a:ext cx="7543800" cy="3352800"/>
          </a:xfrm>
          <a:prstGeom prst="rect">
            <a:avLst/>
          </a:prstGeom>
        </p:spPr>
      </p:pic>
    </p:spTree>
    <p:extLst>
      <p:ext uri="{BB962C8B-B14F-4D97-AF65-F5344CB8AC3E}">
        <p14:creationId xmlns:p14="http://schemas.microsoft.com/office/powerpoint/2010/main" val="41646789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239000" cy="860425"/>
          </a:xfrm>
        </p:spPr>
        <p:txBody>
          <a:bodyPr/>
          <a:lstStyle/>
          <a:p>
            <a:r>
              <a:rPr lang="en-US" dirty="0" smtClean="0">
                <a:solidFill>
                  <a:schemeClr val="tx1"/>
                </a:solidFill>
              </a:rPr>
              <a:t>Avalon Bus Interface</a:t>
            </a:r>
            <a:endParaRPr lang="en-US" dirty="0">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386" y="1905000"/>
            <a:ext cx="8277225" cy="3467100"/>
          </a:xfrm>
          <a:prstGeom prst="rect">
            <a:avLst/>
          </a:prstGeom>
        </p:spPr>
      </p:pic>
      <p:sp>
        <p:nvSpPr>
          <p:cNvPr id="4" name="TextBox 3"/>
          <p:cNvSpPr txBox="1"/>
          <p:nvPr/>
        </p:nvSpPr>
        <p:spPr>
          <a:xfrm>
            <a:off x="838200" y="5791200"/>
            <a:ext cx="7239000" cy="369332"/>
          </a:xfrm>
          <a:prstGeom prst="rect">
            <a:avLst/>
          </a:prstGeom>
          <a:noFill/>
        </p:spPr>
        <p:txBody>
          <a:bodyPr wrap="square" rtlCol="0">
            <a:spAutoFit/>
          </a:bodyPr>
          <a:lstStyle/>
          <a:p>
            <a:r>
              <a:rPr lang="en-US" dirty="0" smtClean="0"/>
              <a:t>Reference: Avalon Interface Specifications (Altera), May 2013</a:t>
            </a:r>
            <a:endParaRPr lang="en-US" dirty="0"/>
          </a:p>
        </p:txBody>
      </p:sp>
    </p:spTree>
    <p:extLst>
      <p:ext uri="{BB962C8B-B14F-4D97-AF65-F5344CB8AC3E}">
        <p14:creationId xmlns:p14="http://schemas.microsoft.com/office/powerpoint/2010/main" val="31726401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239000" cy="860425"/>
          </a:xfrm>
        </p:spPr>
        <p:txBody>
          <a:bodyPr/>
          <a:lstStyle/>
          <a:p>
            <a:r>
              <a:rPr lang="en-US" dirty="0" smtClean="0">
                <a:solidFill>
                  <a:schemeClr val="tx1"/>
                </a:solidFill>
              </a:rPr>
              <a:t>Avalon Bus Interface</a:t>
            </a: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5" y="2209800"/>
            <a:ext cx="8591550" cy="2438400"/>
          </a:xfrm>
          <a:prstGeom prst="rect">
            <a:avLst/>
          </a:prstGeom>
        </p:spPr>
      </p:pic>
      <p:sp>
        <p:nvSpPr>
          <p:cNvPr id="5" name="TextBox 4"/>
          <p:cNvSpPr txBox="1"/>
          <p:nvPr/>
        </p:nvSpPr>
        <p:spPr>
          <a:xfrm>
            <a:off x="838200" y="5791200"/>
            <a:ext cx="7239000" cy="369332"/>
          </a:xfrm>
          <a:prstGeom prst="rect">
            <a:avLst/>
          </a:prstGeom>
          <a:noFill/>
        </p:spPr>
        <p:txBody>
          <a:bodyPr wrap="square" rtlCol="0">
            <a:spAutoFit/>
          </a:bodyPr>
          <a:lstStyle/>
          <a:p>
            <a:r>
              <a:rPr lang="en-US" dirty="0" smtClean="0"/>
              <a:t>Reference: Avalon Interface Specifications (Altera), May 2013</a:t>
            </a:r>
            <a:endParaRPr lang="en-US" dirty="0"/>
          </a:p>
        </p:txBody>
      </p:sp>
    </p:spTree>
    <p:extLst>
      <p:ext uri="{BB962C8B-B14F-4D97-AF65-F5344CB8AC3E}">
        <p14:creationId xmlns:p14="http://schemas.microsoft.com/office/powerpoint/2010/main" val="9510870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239000" cy="860425"/>
          </a:xfrm>
        </p:spPr>
        <p:txBody>
          <a:bodyPr/>
          <a:lstStyle/>
          <a:p>
            <a:r>
              <a:rPr lang="en-US" dirty="0" smtClean="0">
                <a:solidFill>
                  <a:schemeClr val="tx1"/>
                </a:solidFill>
              </a:rPr>
              <a:t>Area and Timing Budget</a:t>
            </a:r>
            <a:endParaRPr lang="en-US" dirty="0">
              <a:solidFill>
                <a:schemeClr val="tx1"/>
              </a:solidFill>
            </a:endParaRPr>
          </a:p>
        </p:txBody>
      </p:sp>
    </p:spTree>
    <p:extLst>
      <p:ext uri="{BB962C8B-B14F-4D97-AF65-F5344CB8AC3E}">
        <p14:creationId xmlns:p14="http://schemas.microsoft.com/office/powerpoint/2010/main" val="4087677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239000" cy="860425"/>
          </a:xfrm>
        </p:spPr>
        <p:txBody>
          <a:bodyPr/>
          <a:lstStyle/>
          <a:p>
            <a:r>
              <a:rPr lang="en-US" dirty="0" smtClean="0">
                <a:solidFill>
                  <a:schemeClr val="tx1"/>
                </a:solidFill>
              </a:rPr>
              <a:t>Purpose</a:t>
            </a:r>
            <a:endParaRPr lang="en-US" dirty="0">
              <a:solidFill>
                <a:schemeClr val="tx1"/>
              </a:solidFill>
            </a:endParaRPr>
          </a:p>
        </p:txBody>
      </p:sp>
      <p:sp>
        <p:nvSpPr>
          <p:cNvPr id="4" name="TextBox 3"/>
          <p:cNvSpPr txBox="1"/>
          <p:nvPr/>
        </p:nvSpPr>
        <p:spPr>
          <a:xfrm>
            <a:off x="573206" y="1366897"/>
            <a:ext cx="8170460" cy="2062103"/>
          </a:xfrm>
          <a:prstGeom prst="rect">
            <a:avLst/>
          </a:prstGeom>
          <a:noFill/>
        </p:spPr>
        <p:txBody>
          <a:bodyPr wrap="square" rtlCol="0">
            <a:spAutoFit/>
          </a:bodyPr>
          <a:lstStyle/>
          <a:p>
            <a:r>
              <a:rPr lang="en-US" sz="2000" dirty="0" smtClean="0"/>
              <a:t>Why do we need image enhancement (i.e., image processing)?</a:t>
            </a:r>
          </a:p>
          <a:p>
            <a:endParaRPr lang="en-US" sz="2000" dirty="0"/>
          </a:p>
          <a:p>
            <a:pPr marL="342900" indent="-342900">
              <a:buFontTx/>
              <a:buChar char="-"/>
            </a:pPr>
            <a:r>
              <a:rPr lang="en-US" sz="2000" dirty="0" smtClean="0"/>
              <a:t>In daily life, we need to capture image for various purposes. However, the captured images are mostly not ideal for the viewers. We need to process the image for the desired results.</a:t>
            </a:r>
          </a:p>
          <a:p>
            <a:r>
              <a:rPr lang="en-US" sz="2800" dirty="0" smtClean="0"/>
              <a:t>	</a:t>
            </a:r>
            <a:endParaRPr lang="en-US" sz="2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151" y="3048000"/>
            <a:ext cx="3319463" cy="164446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1474" y="3285988"/>
            <a:ext cx="2336976" cy="116848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0101" y="4692465"/>
            <a:ext cx="3618410" cy="13716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3600" y="4914331"/>
            <a:ext cx="2383633" cy="1718810"/>
          </a:xfrm>
          <a:prstGeom prst="rect">
            <a:avLst/>
          </a:prstGeom>
        </p:spPr>
      </p:pic>
    </p:spTree>
    <p:extLst>
      <p:ext uri="{BB962C8B-B14F-4D97-AF65-F5344CB8AC3E}">
        <p14:creationId xmlns:p14="http://schemas.microsoft.com/office/powerpoint/2010/main" val="17203823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239000" cy="860425"/>
          </a:xfrm>
        </p:spPr>
        <p:txBody>
          <a:bodyPr/>
          <a:lstStyle/>
          <a:p>
            <a:r>
              <a:rPr lang="en-US" dirty="0" smtClean="0">
                <a:solidFill>
                  <a:schemeClr val="tx1"/>
                </a:solidFill>
              </a:rPr>
              <a:t>Area and Timing Budget</a:t>
            </a:r>
            <a:endParaRPr lang="en-US" dirty="0">
              <a:solidFill>
                <a:schemeClr val="tx1"/>
              </a:solidFill>
            </a:endParaRPr>
          </a:p>
        </p:txBody>
      </p:sp>
    </p:spTree>
    <p:extLst>
      <p:ext uri="{BB962C8B-B14F-4D97-AF65-F5344CB8AC3E}">
        <p14:creationId xmlns:p14="http://schemas.microsoft.com/office/powerpoint/2010/main" val="2393035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239000" cy="860425"/>
          </a:xfrm>
        </p:spPr>
        <p:txBody>
          <a:bodyPr/>
          <a:lstStyle/>
          <a:p>
            <a:r>
              <a:rPr lang="en-US" dirty="0" smtClean="0">
                <a:solidFill>
                  <a:schemeClr val="tx1"/>
                </a:solidFill>
              </a:rPr>
              <a:t>Our Design</a:t>
            </a:r>
            <a:endParaRPr lang="en-US" dirty="0">
              <a:solidFill>
                <a:schemeClr val="tx1"/>
              </a:solidFill>
            </a:endParaRPr>
          </a:p>
        </p:txBody>
      </p:sp>
      <p:sp>
        <p:nvSpPr>
          <p:cNvPr id="4" name="TextBox 3"/>
          <p:cNvSpPr txBox="1"/>
          <p:nvPr/>
        </p:nvSpPr>
        <p:spPr>
          <a:xfrm>
            <a:off x="573206" y="1718131"/>
            <a:ext cx="8170460" cy="523220"/>
          </a:xfrm>
          <a:prstGeom prst="rect">
            <a:avLst/>
          </a:prstGeom>
          <a:noFill/>
        </p:spPr>
        <p:txBody>
          <a:bodyPr wrap="square" rtlCol="0">
            <a:spAutoFit/>
          </a:bodyPr>
          <a:lstStyle/>
          <a:p>
            <a:r>
              <a:rPr lang="en-US" sz="2800" dirty="0" smtClean="0"/>
              <a:t>	</a:t>
            </a:r>
            <a:endParaRPr lang="en-US" sz="2800" dirty="0"/>
          </a:p>
        </p:txBody>
      </p:sp>
      <p:sp>
        <p:nvSpPr>
          <p:cNvPr id="6" name="TextBox 5"/>
          <p:cNvSpPr txBox="1"/>
          <p:nvPr/>
        </p:nvSpPr>
        <p:spPr>
          <a:xfrm>
            <a:off x="573206" y="1718131"/>
            <a:ext cx="8170460" cy="3785652"/>
          </a:xfrm>
          <a:prstGeom prst="rect">
            <a:avLst/>
          </a:prstGeom>
          <a:noFill/>
        </p:spPr>
        <p:txBody>
          <a:bodyPr wrap="square" rtlCol="0">
            <a:spAutoFit/>
          </a:bodyPr>
          <a:lstStyle/>
          <a:p>
            <a:r>
              <a:rPr lang="en-US" sz="2000" dirty="0" smtClean="0"/>
              <a:t>Our chip design, the Image Enhancement Package, has four basic features that are quite useful for image processing purposes:</a:t>
            </a:r>
          </a:p>
          <a:p>
            <a:endParaRPr lang="en-US" sz="2000" dirty="0" smtClean="0"/>
          </a:p>
          <a:p>
            <a:endParaRPr lang="en-US" sz="2000" dirty="0" smtClean="0"/>
          </a:p>
          <a:p>
            <a:pPr marL="342900" indent="-342900">
              <a:buFont typeface="Arial" panose="020B0604020202020204" pitchFamily="34" charset="0"/>
              <a:buChar char="•"/>
            </a:pPr>
            <a:r>
              <a:rPr lang="en-US" sz="2000" dirty="0" smtClean="0"/>
              <a:t>Brightness (+/-)</a:t>
            </a:r>
          </a:p>
          <a:p>
            <a:pPr marL="342900" indent="-342900">
              <a:buFont typeface="Arial" panose="020B0604020202020204" pitchFamily="34" charset="0"/>
              <a:buChar char="•"/>
            </a:pPr>
            <a:r>
              <a:rPr lang="en-US" sz="2000" dirty="0" smtClean="0"/>
              <a:t>Contrast(+/-)</a:t>
            </a:r>
          </a:p>
          <a:p>
            <a:pPr marL="342900" indent="-342900">
              <a:buFont typeface="Arial" panose="020B0604020202020204" pitchFamily="34" charset="0"/>
              <a:buChar char="•"/>
            </a:pPr>
            <a:r>
              <a:rPr lang="en-US" sz="2000" dirty="0" smtClean="0"/>
              <a:t>Grayscale</a:t>
            </a:r>
          </a:p>
          <a:p>
            <a:pPr marL="342900" indent="-342900">
              <a:buFont typeface="Arial" panose="020B0604020202020204" pitchFamily="34" charset="0"/>
              <a:buChar char="•"/>
            </a:pPr>
            <a:r>
              <a:rPr lang="en-US" sz="2000" dirty="0" smtClean="0"/>
              <a:t>Black and white</a:t>
            </a:r>
          </a:p>
          <a:p>
            <a:pPr marL="342900" indent="-342900">
              <a:buFont typeface="Arial" panose="020B0604020202020204" pitchFamily="34" charset="0"/>
              <a:buChar char="•"/>
            </a:pPr>
            <a:endParaRPr lang="en-US" sz="2000" dirty="0"/>
          </a:p>
          <a:p>
            <a:endParaRPr lang="en-US" sz="2000" dirty="0"/>
          </a:p>
          <a:p>
            <a:r>
              <a:rPr lang="en-US" sz="2000" dirty="0" smtClean="0"/>
              <a:t>The chip is small sized; so it’s suitable for surveillance cameras, medical cameras for capturing and processing images.</a:t>
            </a:r>
          </a:p>
        </p:txBody>
      </p:sp>
    </p:spTree>
    <p:extLst>
      <p:ext uri="{BB962C8B-B14F-4D97-AF65-F5344CB8AC3E}">
        <p14:creationId xmlns:p14="http://schemas.microsoft.com/office/powerpoint/2010/main" val="3447466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239000" cy="860425"/>
          </a:xfrm>
        </p:spPr>
        <p:txBody>
          <a:bodyPr/>
          <a:lstStyle/>
          <a:p>
            <a:r>
              <a:rPr lang="en-US" dirty="0" smtClean="0">
                <a:solidFill>
                  <a:schemeClr val="tx1"/>
                </a:solidFill>
              </a:rPr>
              <a:t>System Level Diagram</a:t>
            </a:r>
            <a:endParaRPr lang="en-US" dirty="0">
              <a:solidFill>
                <a:schemeClr val="tx1"/>
              </a:solidFill>
            </a:endParaRPr>
          </a:p>
        </p:txBody>
      </p:sp>
      <p:sp>
        <p:nvSpPr>
          <p:cNvPr id="3" name="Rectangle 2"/>
          <p:cNvSpPr/>
          <p:nvPr/>
        </p:nvSpPr>
        <p:spPr>
          <a:xfrm>
            <a:off x="7093138" y="2933700"/>
            <a:ext cx="1510921" cy="1905000"/>
          </a:xfrm>
          <a:prstGeom prst="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dirty="0" smtClean="0"/>
              <a:t>Image Enhancement Package</a:t>
            </a:r>
            <a:endParaRPr lang="en-US" sz="1400" dirty="0"/>
          </a:p>
        </p:txBody>
      </p:sp>
      <p:sp>
        <p:nvSpPr>
          <p:cNvPr id="11" name="Rectangle 10"/>
          <p:cNvSpPr/>
          <p:nvPr/>
        </p:nvSpPr>
        <p:spPr>
          <a:xfrm>
            <a:off x="4413061" y="2933700"/>
            <a:ext cx="1510921" cy="1905000"/>
          </a:xfrm>
          <a:prstGeom prst="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dirty="0" smtClean="0"/>
              <a:t>Off-chip SRAM</a:t>
            </a:r>
            <a:endParaRPr lang="en-US" sz="1400" dirty="0"/>
          </a:p>
        </p:txBody>
      </p:sp>
      <p:sp>
        <p:nvSpPr>
          <p:cNvPr id="12" name="Rectangle 11"/>
          <p:cNvSpPr/>
          <p:nvPr/>
        </p:nvSpPr>
        <p:spPr>
          <a:xfrm>
            <a:off x="2743201" y="2933700"/>
            <a:ext cx="761999" cy="1905000"/>
          </a:xfrm>
          <a:prstGeom prst="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dirty="0" smtClean="0"/>
              <a:t>Bridge</a:t>
            </a:r>
            <a:endParaRPr lang="en-US" sz="1400" dirty="0"/>
          </a:p>
        </p:txBody>
      </p:sp>
      <p:sp>
        <p:nvSpPr>
          <p:cNvPr id="13" name="Rectangle 12"/>
          <p:cNvSpPr/>
          <p:nvPr/>
        </p:nvSpPr>
        <p:spPr>
          <a:xfrm>
            <a:off x="304801" y="2933700"/>
            <a:ext cx="1510921" cy="1905000"/>
          </a:xfrm>
          <a:prstGeom prst="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dirty="0" smtClean="0"/>
              <a:t>Off-chip SRAM</a:t>
            </a:r>
            <a:endParaRPr lang="en-US" sz="1400" dirty="0"/>
          </a:p>
        </p:txBody>
      </p:sp>
      <p:cxnSp>
        <p:nvCxnSpPr>
          <p:cNvPr id="14" name="Straight Arrow Connector 13"/>
          <p:cNvCxnSpPr>
            <a:stCxn id="11" idx="3"/>
            <a:endCxn id="3" idx="1"/>
          </p:cNvCxnSpPr>
          <p:nvPr/>
        </p:nvCxnSpPr>
        <p:spPr>
          <a:xfrm>
            <a:off x="5923982" y="3886200"/>
            <a:ext cx="1169156" cy="0"/>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3"/>
            <a:endCxn id="11" idx="1"/>
          </p:cNvCxnSpPr>
          <p:nvPr/>
        </p:nvCxnSpPr>
        <p:spPr>
          <a:xfrm>
            <a:off x="3505200" y="3886200"/>
            <a:ext cx="907861" cy="0"/>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3"/>
            <a:endCxn id="12" idx="1"/>
          </p:cNvCxnSpPr>
          <p:nvPr/>
        </p:nvCxnSpPr>
        <p:spPr>
          <a:xfrm>
            <a:off x="1815722" y="3886200"/>
            <a:ext cx="927479" cy="0"/>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65434" y="3409666"/>
            <a:ext cx="934019" cy="381000"/>
          </a:xfrm>
          <a:prstGeom prst="rect">
            <a:avLst/>
          </a:prstGeom>
          <a:noFill/>
        </p:spPr>
        <p:txBody>
          <a:bodyPr wrap="square" rtlCol="0">
            <a:spAutoFit/>
          </a:bodyPr>
          <a:lstStyle/>
          <a:p>
            <a:r>
              <a:rPr lang="en-US" dirty="0" smtClean="0"/>
              <a:t>Avalon</a:t>
            </a:r>
            <a:endParaRPr lang="en-US" dirty="0"/>
          </a:p>
        </p:txBody>
      </p:sp>
      <p:sp>
        <p:nvSpPr>
          <p:cNvPr id="23" name="TextBox 22"/>
          <p:cNvSpPr txBox="1"/>
          <p:nvPr/>
        </p:nvSpPr>
        <p:spPr>
          <a:xfrm>
            <a:off x="3492120" y="3409666"/>
            <a:ext cx="934019" cy="381000"/>
          </a:xfrm>
          <a:prstGeom prst="rect">
            <a:avLst/>
          </a:prstGeom>
          <a:noFill/>
        </p:spPr>
        <p:txBody>
          <a:bodyPr wrap="square" rtlCol="0">
            <a:spAutoFit/>
          </a:bodyPr>
          <a:lstStyle/>
          <a:p>
            <a:r>
              <a:rPr lang="en-US" dirty="0" smtClean="0"/>
              <a:t>Avalon</a:t>
            </a:r>
            <a:endParaRPr lang="en-US" dirty="0"/>
          </a:p>
        </p:txBody>
      </p:sp>
      <p:sp>
        <p:nvSpPr>
          <p:cNvPr id="26" name="TextBox 25"/>
          <p:cNvSpPr txBox="1"/>
          <p:nvPr/>
        </p:nvSpPr>
        <p:spPr>
          <a:xfrm>
            <a:off x="1815722" y="3409666"/>
            <a:ext cx="934019" cy="381000"/>
          </a:xfrm>
          <a:prstGeom prst="rect">
            <a:avLst/>
          </a:prstGeom>
          <a:noFill/>
        </p:spPr>
        <p:txBody>
          <a:bodyPr wrap="square" rtlCol="0">
            <a:spAutoFit/>
          </a:bodyPr>
          <a:lstStyle/>
          <a:p>
            <a:r>
              <a:rPr lang="en-US" dirty="0" smtClean="0"/>
              <a:t>PCI-E</a:t>
            </a:r>
            <a:endParaRPr lang="en-US" dirty="0"/>
          </a:p>
        </p:txBody>
      </p:sp>
      <p:sp>
        <p:nvSpPr>
          <p:cNvPr id="27" name="Rectangle 26"/>
          <p:cNvSpPr/>
          <p:nvPr/>
        </p:nvSpPr>
        <p:spPr>
          <a:xfrm>
            <a:off x="304800" y="1905000"/>
            <a:ext cx="8299259" cy="3962400"/>
          </a:xfrm>
          <a:prstGeom prst="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algn="ctr"/>
            <a:r>
              <a:rPr lang="en-US" sz="1400" dirty="0" smtClean="0"/>
              <a:t>DE2i-150</a:t>
            </a:r>
            <a:endParaRPr lang="en-US" sz="1400" dirty="0"/>
          </a:p>
        </p:txBody>
      </p:sp>
    </p:spTree>
    <p:extLst>
      <p:ext uri="{BB962C8B-B14F-4D97-AF65-F5344CB8AC3E}">
        <p14:creationId xmlns:p14="http://schemas.microsoft.com/office/powerpoint/2010/main" val="36485021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239000" cy="860425"/>
          </a:xfrm>
        </p:spPr>
        <p:txBody>
          <a:bodyPr/>
          <a:lstStyle/>
          <a:p>
            <a:r>
              <a:rPr lang="en-US" dirty="0" smtClean="0">
                <a:solidFill>
                  <a:schemeClr val="tx1"/>
                </a:solidFill>
              </a:rPr>
              <a:t>Architecture Diagram</a:t>
            </a:r>
            <a:endParaRPr lang="en-US"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586" y="1371600"/>
            <a:ext cx="8672814" cy="5334000"/>
          </a:xfrm>
          <a:prstGeom prst="rect">
            <a:avLst/>
          </a:prstGeom>
        </p:spPr>
      </p:pic>
    </p:spTree>
    <p:extLst>
      <p:ext uri="{BB962C8B-B14F-4D97-AF65-F5344CB8AC3E}">
        <p14:creationId xmlns:p14="http://schemas.microsoft.com/office/powerpoint/2010/main" val="13293456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239000" cy="860425"/>
          </a:xfrm>
        </p:spPr>
        <p:txBody>
          <a:bodyPr/>
          <a:lstStyle/>
          <a:p>
            <a:r>
              <a:rPr lang="en-US" dirty="0" smtClean="0">
                <a:solidFill>
                  <a:schemeClr val="tx1"/>
                </a:solidFill>
              </a:rPr>
              <a:t>Sequence of operation</a:t>
            </a:r>
            <a:endParaRPr lang="en-US" dirty="0">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371600"/>
            <a:ext cx="8534400" cy="5257800"/>
          </a:xfrm>
          <a:prstGeom prst="rect">
            <a:avLst/>
          </a:prstGeom>
        </p:spPr>
      </p:pic>
    </p:spTree>
    <p:extLst>
      <p:ext uri="{BB962C8B-B14F-4D97-AF65-F5344CB8AC3E}">
        <p14:creationId xmlns:p14="http://schemas.microsoft.com/office/powerpoint/2010/main" val="3694684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239000" cy="860425"/>
          </a:xfrm>
        </p:spPr>
        <p:txBody>
          <a:bodyPr/>
          <a:lstStyle/>
          <a:p>
            <a:r>
              <a:rPr lang="en-US" dirty="0" smtClean="0">
                <a:solidFill>
                  <a:schemeClr val="tx1"/>
                </a:solidFill>
              </a:rPr>
              <a:t>Main Controller</a:t>
            </a:r>
            <a:endParaRPr lang="en-US" dirty="0">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524000"/>
            <a:ext cx="8610600" cy="4953000"/>
          </a:xfrm>
          <a:prstGeom prst="rect">
            <a:avLst/>
          </a:prstGeom>
        </p:spPr>
      </p:pic>
    </p:spTree>
    <p:extLst>
      <p:ext uri="{BB962C8B-B14F-4D97-AF65-F5344CB8AC3E}">
        <p14:creationId xmlns:p14="http://schemas.microsoft.com/office/powerpoint/2010/main" val="41643022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239000" cy="860425"/>
          </a:xfrm>
        </p:spPr>
        <p:txBody>
          <a:bodyPr/>
          <a:lstStyle/>
          <a:p>
            <a:r>
              <a:rPr lang="en-US" dirty="0" smtClean="0">
                <a:solidFill>
                  <a:schemeClr val="tx1"/>
                </a:solidFill>
              </a:rPr>
              <a:t>Functions Unit Block</a:t>
            </a:r>
            <a:endParaRPr lang="en-US"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303" y="1295400"/>
            <a:ext cx="8552897" cy="5455692"/>
          </a:xfrm>
          <a:prstGeom prst="rect">
            <a:avLst/>
          </a:prstGeom>
        </p:spPr>
      </p:pic>
    </p:spTree>
    <p:extLst>
      <p:ext uri="{BB962C8B-B14F-4D97-AF65-F5344CB8AC3E}">
        <p14:creationId xmlns:p14="http://schemas.microsoft.com/office/powerpoint/2010/main" val="38208905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239000" cy="860425"/>
          </a:xfrm>
        </p:spPr>
        <p:txBody>
          <a:bodyPr/>
          <a:lstStyle/>
          <a:p>
            <a:r>
              <a:rPr lang="en-US" dirty="0" smtClean="0">
                <a:solidFill>
                  <a:schemeClr val="tx1"/>
                </a:solidFill>
              </a:rPr>
              <a:t>Functions Unit Controllers</a:t>
            </a:r>
            <a:endParaRPr lang="en-US" dirty="0">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981200"/>
            <a:ext cx="6800850" cy="3171825"/>
          </a:xfrm>
          <a:prstGeom prst="rect">
            <a:avLst/>
          </a:prstGeom>
        </p:spPr>
      </p:pic>
    </p:spTree>
    <p:extLst>
      <p:ext uri="{BB962C8B-B14F-4D97-AF65-F5344CB8AC3E}">
        <p14:creationId xmlns:p14="http://schemas.microsoft.com/office/powerpoint/2010/main" val="37797638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422</TotalTime>
  <Words>203</Words>
  <Application>Microsoft Office PowerPoint</Application>
  <PresentationFormat>On-screen Show (4:3)</PresentationFormat>
  <Paragraphs>56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Perspective</vt:lpstr>
      <vt:lpstr>ECE 337 Design Review</vt:lpstr>
      <vt:lpstr>Purpose</vt:lpstr>
      <vt:lpstr>Our Design</vt:lpstr>
      <vt:lpstr>System Level Diagram</vt:lpstr>
      <vt:lpstr>Architecture Diagram</vt:lpstr>
      <vt:lpstr>Sequence of operation</vt:lpstr>
      <vt:lpstr>Main Controller</vt:lpstr>
      <vt:lpstr>Functions Unit Block</vt:lpstr>
      <vt:lpstr>Functions Unit Controllers</vt:lpstr>
      <vt:lpstr>Contrast Controller</vt:lpstr>
      <vt:lpstr>Brightness Controller</vt:lpstr>
      <vt:lpstr>B&amp;W Controller</vt:lpstr>
      <vt:lpstr>Datapath Block</vt:lpstr>
      <vt:lpstr>ALU</vt:lpstr>
      <vt:lpstr>Register File</vt:lpstr>
      <vt:lpstr>SRAM Controller</vt:lpstr>
      <vt:lpstr>Avalon Bus Interface</vt:lpstr>
      <vt:lpstr>Avalon Bus Interface</vt:lpstr>
      <vt:lpstr>Area and Timing Budget</vt:lpstr>
      <vt:lpstr>Area and Timing Budget</vt:lpstr>
    </vt:vector>
  </TitlesOfParts>
  <Company>Purdue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337 Design Review</dc:title>
  <dc:creator>Yang Wang</dc:creator>
  <cp:lastModifiedBy>Yang Wang</cp:lastModifiedBy>
  <cp:revision>43</cp:revision>
  <dcterms:created xsi:type="dcterms:W3CDTF">2013-11-09T01:31:52Z</dcterms:created>
  <dcterms:modified xsi:type="dcterms:W3CDTF">2013-11-12T02:31:02Z</dcterms:modified>
</cp:coreProperties>
</file>