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82" r:id="rId4"/>
    <p:sldId id="260" r:id="rId5"/>
    <p:sldId id="384" r:id="rId6"/>
    <p:sldId id="385" r:id="rId7"/>
    <p:sldId id="387" r:id="rId8"/>
    <p:sldId id="393" r:id="rId9"/>
    <p:sldId id="388" r:id="rId10"/>
    <p:sldId id="396" r:id="rId11"/>
    <p:sldId id="389" r:id="rId12"/>
    <p:sldId id="390" r:id="rId13"/>
    <p:sldId id="394" r:id="rId14"/>
    <p:sldId id="391" r:id="rId15"/>
    <p:sldId id="392" r:id="rId16"/>
    <p:sldId id="399" r:id="rId17"/>
    <p:sldId id="398" r:id="rId18"/>
    <p:sldId id="400" r:id="rId19"/>
    <p:sldId id="401" r:id="rId20"/>
    <p:sldId id="402" r:id="rId21"/>
    <p:sldId id="403" r:id="rId22"/>
    <p:sldId id="397" r:id="rId23"/>
    <p:sldId id="25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F8A7-139C-414D-8BB8-D71C62140698}" type="datetimeFigureOut">
              <a:rPr lang="zh-CN" altLang="en-US" smtClean="0"/>
              <a:t>2018-10-12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479AE-8FBF-4B3D-868E-330FE4946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2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y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2771E-4A62-4E7F-BC25-D9FC05248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620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00206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5A2244F-D394-4FB5-8C26-EE3D90E438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0" y="75414"/>
            <a:ext cx="11947826" cy="671371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1D963A4-3FB2-4B47-84DE-7FC192A7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571500" indent="-5715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4000" b="1">
                <a:solidFill>
                  <a:srgbClr val="00206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75CAA36A-B882-46EA-937F-382C08CEF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77859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46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0F22E-65FD-4BCB-8B11-7F4C917C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761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D9CE637-3FD9-470B-8FF2-FD4646805A2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1" y="369684"/>
            <a:ext cx="11755225" cy="4610337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87ED91-18B4-4778-BAAF-4B5C5F53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8273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221C4-D4CE-4F46-892C-CBB4FABF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56" y="1413988"/>
            <a:ext cx="7772400" cy="147002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 数组</a:t>
            </a:r>
          </a:p>
        </p:txBody>
      </p:sp>
    </p:spTree>
    <p:extLst>
      <p:ext uri="{BB962C8B-B14F-4D97-AF65-F5344CB8AC3E}">
        <p14:creationId xmlns:p14="http://schemas.microsoft.com/office/powerpoint/2010/main" val="106799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84DE710-7D2D-4936-AF68-3A79B9FCB740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数组的使用</a:t>
            </a:r>
            <a:endParaRPr lang="en-US" altLang="zh-C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0EB6220-ADB5-4C91-9974-23CAD0F2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一维数组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692777-82A6-453D-82E4-6C09BC1CC303}"/>
              </a:ext>
            </a:extLst>
          </p:cNvPr>
          <p:cNvSpPr/>
          <p:nvPr/>
        </p:nvSpPr>
        <p:spPr>
          <a:xfrm>
            <a:off x="1118227" y="2274409"/>
            <a:ext cx="6743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zh-CN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3.2】  </a:t>
            </a:r>
            <a:r>
              <a:rPr lang="zh-CN" altLang="zh-CN" sz="2400" dirty="0">
                <a:solidFill>
                  <a:srgbClr val="002060"/>
                </a:solidFill>
              </a:rPr>
              <a:t>使用属性</a:t>
            </a:r>
            <a:r>
              <a:rPr lang="en-US" altLang="zh-CN" sz="2400" dirty="0">
                <a:solidFill>
                  <a:srgbClr val="002060"/>
                </a:solidFill>
              </a:rPr>
              <a:t>length</a:t>
            </a:r>
            <a:r>
              <a:rPr lang="zh-CN" altLang="zh-CN" sz="2400" dirty="0">
                <a:solidFill>
                  <a:srgbClr val="002060"/>
                </a:solidFill>
              </a:rPr>
              <a:t>来获取数组的长度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		</a:t>
            </a:r>
            <a:r>
              <a:rPr lang="en-US" altLang="zh-CN" sz="2400" dirty="0">
                <a:solidFill>
                  <a:srgbClr val="002060"/>
                </a:solidFill>
                <a:latin typeface="Consolas" panose="020B0609020204030204" pitchFamily="49" charset="0"/>
              </a:rPr>
              <a:t>ArrayLengthTest.java</a:t>
            </a:r>
            <a:endParaRPr lang="zh-CN" altLang="en-US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8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84DE710-7D2D-4936-AF68-3A79B9FCB740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数组的内存分析</a:t>
            </a:r>
            <a:endParaRPr lang="en-US" altLang="zh-C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0EB6220-ADB5-4C91-9974-23CAD0F2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一维数组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2AB482-8851-422B-BEAF-80C519CAC2F8}"/>
              </a:ext>
            </a:extLst>
          </p:cNvPr>
          <p:cNvPicPr/>
          <p:nvPr/>
        </p:nvPicPr>
        <p:blipFill rotWithShape="1">
          <a:blip r:embed="rId2"/>
          <a:srcRect t="923"/>
          <a:stretch/>
        </p:blipFill>
        <p:spPr bwMode="auto">
          <a:xfrm>
            <a:off x="1064952" y="2249762"/>
            <a:ext cx="4921067" cy="3617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580E2A9-D3D9-48FE-8D16-C3C6C5BCE01E}"/>
              </a:ext>
            </a:extLst>
          </p:cNvPr>
          <p:cNvSpPr/>
          <p:nvPr/>
        </p:nvSpPr>
        <p:spPr>
          <a:xfrm>
            <a:off x="6953811" y="2298293"/>
            <a:ext cx="3240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zh-CN" sz="2400" dirty="0">
                <a:solidFill>
                  <a:srgbClr val="C00000"/>
                </a:solidFill>
              </a:rPr>
              <a:t>栈</a:t>
            </a:r>
            <a:r>
              <a:rPr lang="zh-CN" altLang="zh-CN" sz="2400" dirty="0">
                <a:solidFill>
                  <a:srgbClr val="002060"/>
                </a:solidFill>
              </a:rPr>
              <a:t>的特点是变量一旦超出了作用域，该变量就会从内存中消失，同时释放内存空间。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zh-CN" sz="2400" dirty="0">
                <a:solidFill>
                  <a:srgbClr val="C00000"/>
                </a:solidFill>
              </a:rPr>
              <a:t>堆内存</a:t>
            </a:r>
            <a:r>
              <a:rPr lang="zh-CN" altLang="zh-CN" sz="2400" dirty="0">
                <a:solidFill>
                  <a:srgbClr val="002060"/>
                </a:solidFill>
              </a:rPr>
              <a:t>中存储的都是对象数据，</a:t>
            </a:r>
            <a:r>
              <a:rPr lang="zh-CN" altLang="en-US" sz="2400" dirty="0">
                <a:solidFill>
                  <a:srgbClr val="002060"/>
                </a:solidFill>
              </a:rPr>
              <a:t>一旦不被引用</a:t>
            </a:r>
            <a:r>
              <a:rPr lang="zh-CN" altLang="zh-CN" sz="2400" dirty="0">
                <a:solidFill>
                  <a:srgbClr val="002060"/>
                </a:solidFill>
              </a:rPr>
              <a:t>，</a:t>
            </a:r>
            <a:r>
              <a:rPr lang="zh-CN" altLang="en-US" sz="2400" dirty="0">
                <a:solidFill>
                  <a:srgbClr val="002060"/>
                </a:solidFill>
              </a:rPr>
              <a:t>就可能被当做垃圾回收</a:t>
            </a:r>
          </a:p>
        </p:txBody>
      </p:sp>
    </p:spTree>
    <p:extLst>
      <p:ext uri="{BB962C8B-B14F-4D97-AF65-F5344CB8AC3E}">
        <p14:creationId xmlns:p14="http://schemas.microsoft.com/office/powerpoint/2010/main" val="380848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84DE710-7D2D-4936-AF68-3A79B9FCB740}"/>
              </a:ext>
            </a:extLst>
          </p:cNvPr>
          <p:cNvSpPr txBox="1">
            <a:spLocks/>
          </p:cNvSpPr>
          <p:nvPr/>
        </p:nvSpPr>
        <p:spPr>
          <a:xfrm>
            <a:off x="596065" y="1501082"/>
            <a:ext cx="9424627" cy="74868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zh-CN"/>
            </a:defPPr>
            <a:lvl1pPr marL="457200" indent="-4572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err="1"/>
              <a:t>ArrayIndexOutOfBoundsException</a:t>
            </a:r>
            <a:r>
              <a:rPr lang="en-US" altLang="zh-CN" dirty="0"/>
              <a:t> </a:t>
            </a:r>
            <a:r>
              <a:rPr lang="zh-CN" altLang="zh-CN" dirty="0"/>
              <a:t>索引值</a:t>
            </a:r>
            <a:r>
              <a:rPr lang="zh-CN" altLang="en-US" dirty="0"/>
              <a:t>（下标）</a:t>
            </a:r>
            <a:r>
              <a:rPr lang="zh-CN" altLang="zh-CN" dirty="0"/>
              <a:t>越界</a:t>
            </a:r>
            <a:endParaRPr lang="en-US" altLang="zh-C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0EB6220-ADB5-4C91-9974-23CAD0F2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仿宋_GB2312" pitchFamily="49" charset="-122"/>
                <a:ea typeface="仿宋_GB2312" pitchFamily="49" charset="-122"/>
              </a:rPr>
              <a:t>数组常见的异常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E70600-9954-4552-83ED-75B099BC6987}"/>
              </a:ext>
            </a:extLst>
          </p:cNvPr>
          <p:cNvSpPr/>
          <p:nvPr/>
        </p:nvSpPr>
        <p:spPr>
          <a:xfrm>
            <a:off x="1064704" y="3400469"/>
            <a:ext cx="8348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002060"/>
                </a:solidFill>
              </a:rPr>
              <a:t>原因：访问了不存在的索引值。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3.3】</a:t>
            </a:r>
            <a:r>
              <a:rPr lang="en-US" altLang="zh-CN" sz="2400" dirty="0">
                <a:solidFill>
                  <a:srgbClr val="002060"/>
                </a:solidFill>
                <a:latin typeface="Consolas" panose="020B0609020204030204" pitchFamily="49" charset="0"/>
              </a:rPr>
              <a:t>ArrayIndexOutOfBoundsExceptionTest.java</a:t>
            </a:r>
            <a:endParaRPr lang="zh-CN" altLang="en-US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237201-0A53-4B65-A705-90CFB66D6441}"/>
              </a:ext>
            </a:extLst>
          </p:cNvPr>
          <p:cNvSpPr/>
          <p:nvPr/>
        </p:nvSpPr>
        <p:spPr>
          <a:xfrm>
            <a:off x="1115504" y="2249762"/>
            <a:ext cx="6096000" cy="9501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</a:rPr>
              <a:t>例如：</a:t>
            </a:r>
            <a:r>
              <a:rPr lang="en-US" altLang="zh-CN" sz="2400" dirty="0">
                <a:solidFill>
                  <a:srgbClr val="002060"/>
                </a:solidFill>
              </a:rPr>
              <a:t>	</a:t>
            </a:r>
            <a:r>
              <a:rPr lang="zh-CN" altLang="en-US" sz="2400" dirty="0">
                <a:solidFill>
                  <a:srgbClr val="002060"/>
                </a:solidFill>
              </a:rPr>
              <a:t>int a[]=new int [10];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</a:rPr>
              <a:t>		</a:t>
            </a:r>
            <a:r>
              <a:rPr lang="zh-CN" altLang="en-US" sz="2400" dirty="0">
                <a:solidFill>
                  <a:srgbClr val="002060"/>
                </a:solidFill>
              </a:rPr>
              <a:t>a[10] = 100;   </a:t>
            </a:r>
          </a:p>
        </p:txBody>
      </p:sp>
    </p:spTree>
    <p:extLst>
      <p:ext uri="{BB962C8B-B14F-4D97-AF65-F5344CB8AC3E}">
        <p14:creationId xmlns:p14="http://schemas.microsoft.com/office/powerpoint/2010/main" val="332380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C0EB6220-ADB5-4C91-9974-23CAD0F2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仿宋_GB2312" pitchFamily="49" charset="-122"/>
                <a:ea typeface="仿宋_GB2312" pitchFamily="49" charset="-122"/>
              </a:rPr>
              <a:t>数组常见的异常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D5F449-7770-4DCE-B203-C8E6832AD0ED}"/>
              </a:ext>
            </a:extLst>
          </p:cNvPr>
          <p:cNvSpPr/>
          <p:nvPr/>
        </p:nvSpPr>
        <p:spPr>
          <a:xfrm>
            <a:off x="553225" y="1621682"/>
            <a:ext cx="7560840" cy="48013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800" dirty="0" err="1">
                <a:solidFill>
                  <a:srgbClr val="002060"/>
                </a:solidFill>
              </a:rPr>
              <a:t>NullPointerException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zh-CN" altLang="zh-CN" sz="2800" dirty="0">
                <a:solidFill>
                  <a:srgbClr val="002060"/>
                </a:solidFill>
              </a:rPr>
              <a:t>空指针异常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3F5FD9-79E4-4CDA-A937-EDFD5A2DACD2}"/>
              </a:ext>
            </a:extLst>
          </p:cNvPr>
          <p:cNvSpPr/>
          <p:nvPr/>
        </p:nvSpPr>
        <p:spPr>
          <a:xfrm>
            <a:off x="952944" y="2347080"/>
            <a:ext cx="99044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002060"/>
                </a:solidFill>
              </a:rPr>
              <a:t>原因： 引用类型变量没有指向任何对象，而访问了对象的属性或者是调用了对象的方法。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3.4】</a:t>
            </a:r>
            <a:r>
              <a:rPr lang="en-US" altLang="zh-CN" sz="2400" dirty="0">
                <a:solidFill>
                  <a:srgbClr val="002060"/>
                </a:solidFill>
                <a:latin typeface="Consolas" panose="020B0609020204030204" pitchFamily="49" charset="0"/>
              </a:rPr>
              <a:t>NullPointerExceptionTest.java</a:t>
            </a:r>
            <a:endParaRPr lang="zh-CN" altLang="en-US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57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C0EB6220-ADB5-4C91-9974-23CAD0F2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Arrays</a:t>
            </a: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的使用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3007F6-2F13-4E8E-8ED4-B3C9AED69AE8}"/>
              </a:ext>
            </a:extLst>
          </p:cNvPr>
          <p:cNvSpPr/>
          <p:nvPr/>
        </p:nvSpPr>
        <p:spPr>
          <a:xfrm>
            <a:off x="1485872" y="1726209"/>
            <a:ext cx="75969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Array</a:t>
            </a:r>
            <a:r>
              <a:rPr lang="zh-CN" altLang="zh-CN" sz="2400" dirty="0">
                <a:solidFill>
                  <a:srgbClr val="002060"/>
                </a:solidFill>
              </a:rPr>
              <a:t>是</a:t>
            </a:r>
            <a:r>
              <a:rPr lang="en-US" altLang="zh-CN" sz="2400" dirty="0">
                <a:solidFill>
                  <a:srgbClr val="002060"/>
                </a:solidFill>
              </a:rPr>
              <a:t>Java</a:t>
            </a:r>
            <a:r>
              <a:rPr lang="zh-CN" altLang="zh-CN" sz="2400" dirty="0">
                <a:solidFill>
                  <a:srgbClr val="002060"/>
                </a:solidFill>
              </a:rPr>
              <a:t>类库中提供的类，用于对数组的各种操作</a:t>
            </a:r>
            <a:r>
              <a:rPr lang="zh-CN" altLang="en-US" sz="2400" dirty="0">
                <a:solidFill>
                  <a:srgbClr val="002060"/>
                </a:solidFill>
              </a:rPr>
              <a:t>。</a:t>
            </a:r>
            <a:endParaRPr lang="en-US" altLang="zh-CN" sz="2400" dirty="0">
              <a:solidFill>
                <a:srgbClr val="002060"/>
              </a:solidFill>
            </a:endParaRPr>
          </a:p>
          <a:p>
            <a:endParaRPr lang="en-US" altLang="zh-CN" sz="2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Consolas" panose="020B0609020204030204" pitchFamily="49" charset="0"/>
              </a:rPr>
              <a:t>ArraysTest.java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Consolas" panose="020B0609020204030204" pitchFamily="49" charset="0"/>
              </a:rPr>
              <a:t>ArraysUtil.java</a:t>
            </a:r>
            <a:endParaRPr lang="zh-CN" altLang="en-US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0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C0EB6220-ADB5-4C91-9974-23CAD0F2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二维数组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A34FA0-A98A-4C2C-8A9D-D23393BB0FC4}"/>
              </a:ext>
            </a:extLst>
          </p:cNvPr>
          <p:cNvSpPr/>
          <p:nvPr/>
        </p:nvSpPr>
        <p:spPr>
          <a:xfrm>
            <a:off x="589280" y="2150795"/>
            <a:ext cx="10302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多维数组</a:t>
            </a:r>
            <a:r>
              <a:rPr lang="zh-CN" altLang="en-US" sz="2400" dirty="0">
                <a:solidFill>
                  <a:srgbClr val="002060"/>
                </a:solidFill>
              </a:rPr>
              <a:t>：如果数组的元素不是基本数据类型而是数组，那么这种结构称为多维数组。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A874EF-6EBD-4EE1-BFDA-63AC9554D0D8}"/>
              </a:ext>
            </a:extLst>
          </p:cNvPr>
          <p:cNvSpPr/>
          <p:nvPr/>
        </p:nvSpPr>
        <p:spPr>
          <a:xfrm>
            <a:off x="619760" y="3014395"/>
            <a:ext cx="10393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二维数组</a:t>
            </a:r>
            <a:r>
              <a:rPr lang="zh-CN" altLang="en-US" sz="2400" dirty="0">
                <a:solidFill>
                  <a:srgbClr val="002060"/>
                </a:solidFill>
              </a:rPr>
              <a:t>是由若干个一维数组组成的一维数组，它的每个元素都是一个一维数组。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AEF428-DF8B-452D-82E8-68E07BF4FA88}"/>
              </a:ext>
            </a:extLst>
          </p:cNvPr>
          <p:cNvSpPr/>
          <p:nvPr/>
        </p:nvSpPr>
        <p:spPr>
          <a:xfrm>
            <a:off x="558800" y="1581835"/>
            <a:ext cx="3088640" cy="48013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2060"/>
                </a:solidFill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352644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C0EB6220-ADB5-4C91-9974-23CAD0F2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二维数组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01E333-2724-49DB-A3EF-2B102249C15B}"/>
              </a:ext>
            </a:extLst>
          </p:cNvPr>
          <p:cNvSpPr/>
          <p:nvPr/>
        </p:nvSpPr>
        <p:spPr>
          <a:xfrm>
            <a:off x="558800" y="1581835"/>
            <a:ext cx="3088640" cy="46166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2060"/>
                </a:solidFill>
              </a:rPr>
              <a:t>声明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F159C3-604A-44C5-803B-D830A2DA6BB3}"/>
              </a:ext>
            </a:extLst>
          </p:cNvPr>
          <p:cNvSpPr/>
          <p:nvPr/>
        </p:nvSpPr>
        <p:spPr>
          <a:xfrm>
            <a:off x="637540" y="2165430"/>
            <a:ext cx="323088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2400" dirty="0">
                <a:solidFill>
                  <a:srgbClr val="002060"/>
                </a:solidFill>
              </a:rPr>
              <a:t>数据类型  数组名[][]</a:t>
            </a:r>
          </a:p>
          <a:p>
            <a:pPr algn="just">
              <a:buFont typeface="Arial" panose="020B0604020202020204" pitchFamily="34" charset="0"/>
              <a:buNone/>
            </a:pPr>
            <a:endParaRPr lang="en-US" altLang="zh-CN" sz="2400" dirty="0">
              <a:solidFill>
                <a:srgbClr val="002060"/>
              </a:solidFill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</a:rPr>
              <a:t>例如：int a[][]; 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EC9D21-1966-4786-90BE-C9F97A0B104D}"/>
              </a:ext>
            </a:extLst>
          </p:cNvPr>
          <p:cNvSpPr/>
          <p:nvPr/>
        </p:nvSpPr>
        <p:spPr>
          <a:xfrm>
            <a:off x="4058920" y="2165429"/>
            <a:ext cx="322072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2060"/>
                </a:solidFill>
                <a:latin typeface="等线" panose="02010600030101010101" pitchFamily="2" charset="-122"/>
              </a:rPr>
              <a:t>②</a:t>
            </a:r>
            <a:r>
              <a:rPr lang="zh-CN" altLang="en-US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数据类型[][]  数组名</a:t>
            </a:r>
            <a:endParaRPr lang="en-US" altLang="zh-CN" sz="24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endParaRPr lang="zh-CN" altLang="en-US" sz="24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zh-CN" altLang="en-US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例如：double [][]b;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98E132-CE6A-42A7-94E0-3AAEC182B755}"/>
              </a:ext>
            </a:extLst>
          </p:cNvPr>
          <p:cNvSpPr/>
          <p:nvPr/>
        </p:nvSpPr>
        <p:spPr>
          <a:xfrm>
            <a:off x="7480300" y="2134940"/>
            <a:ext cx="32258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2060"/>
                </a:solidFill>
                <a:latin typeface="等线" panose="02010600030101010101" pitchFamily="2" charset="-122"/>
              </a:rPr>
              <a:t>③</a:t>
            </a:r>
            <a:r>
              <a:rPr lang="zh-CN" altLang="en-US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数据类型[]  数组名[]</a:t>
            </a:r>
            <a:endParaRPr lang="en-US" altLang="zh-CN" sz="24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endParaRPr lang="zh-CN" altLang="en-US" sz="24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zh-CN" altLang="en-US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例如：MyClass [] c[];</a:t>
            </a:r>
          </a:p>
        </p:txBody>
      </p:sp>
    </p:spTree>
    <p:extLst>
      <p:ext uri="{BB962C8B-B14F-4D97-AF65-F5344CB8AC3E}">
        <p14:creationId xmlns:p14="http://schemas.microsoft.com/office/powerpoint/2010/main" val="377444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C0EB6220-ADB5-4C91-9974-23CAD0F2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二维数组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01E333-2724-49DB-A3EF-2B102249C15B}"/>
              </a:ext>
            </a:extLst>
          </p:cNvPr>
          <p:cNvSpPr/>
          <p:nvPr/>
        </p:nvSpPr>
        <p:spPr>
          <a:xfrm>
            <a:off x="558800" y="1581835"/>
            <a:ext cx="3088640" cy="46166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2060"/>
                </a:solidFill>
              </a:rPr>
              <a:t>创建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EB3DF1-5ACC-4589-8272-4DE74EAFFF56}"/>
              </a:ext>
            </a:extLst>
          </p:cNvPr>
          <p:cNvSpPr/>
          <p:nvPr/>
        </p:nvSpPr>
        <p:spPr>
          <a:xfrm>
            <a:off x="838200" y="2261067"/>
            <a:ext cx="982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2060"/>
                </a:solidFill>
              </a:rPr>
              <a:t>用</a:t>
            </a:r>
            <a:r>
              <a:rPr lang="en-US" altLang="zh-CN" sz="2400" dirty="0">
                <a:solidFill>
                  <a:srgbClr val="002060"/>
                </a:solidFill>
              </a:rPr>
              <a:t>new</a:t>
            </a:r>
            <a:r>
              <a:rPr lang="zh-CN" altLang="en-US" sz="2400" dirty="0">
                <a:solidFill>
                  <a:srgbClr val="002060"/>
                </a:solidFill>
              </a:rPr>
              <a:t>一次性创建：数据类型  数组名[][] = </a:t>
            </a:r>
            <a:r>
              <a:rPr lang="zh-CN" altLang="en-US" sz="2400" dirty="0">
                <a:solidFill>
                  <a:srgbClr val="C00000"/>
                </a:solidFill>
              </a:rPr>
              <a:t>new</a:t>
            </a:r>
            <a:r>
              <a:rPr lang="zh-CN" altLang="en-US" sz="2400" dirty="0">
                <a:solidFill>
                  <a:srgbClr val="002060"/>
                </a:solidFill>
              </a:rPr>
              <a:t> 数据类型 [行数][列数];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B7247C-EA4F-4B3F-A798-F9F3E81F44C5}"/>
              </a:ext>
            </a:extLst>
          </p:cNvPr>
          <p:cNvSpPr/>
          <p:nvPr/>
        </p:nvSpPr>
        <p:spPr>
          <a:xfrm>
            <a:off x="838200" y="2867458"/>
            <a:ext cx="5775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】</a:t>
            </a:r>
            <a:r>
              <a:rPr lang="zh-CN" altLang="en-US" sz="2400" dirty="0">
                <a:solidFill>
                  <a:srgbClr val="002060"/>
                </a:solidFill>
              </a:rPr>
              <a:t>int b[][]=new int[3][4];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0ED47C-8F72-4C57-A566-ED911AC33730}"/>
              </a:ext>
            </a:extLst>
          </p:cNvPr>
          <p:cNvSpPr/>
          <p:nvPr/>
        </p:nvSpPr>
        <p:spPr>
          <a:xfrm>
            <a:off x="1371600" y="3528878"/>
            <a:ext cx="929640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zh-CN" altLang="en-US" sz="2000" dirty="0">
                <a:solidFill>
                  <a:srgbClr val="002060"/>
                </a:solidFill>
              </a:rPr>
              <a:t>这里创建了一个3行4列的二维数组b，它仍然由3个一维数组组成，每一个一维数组的长度都是4，每个元素的值都是0。逻辑存储见下图。</a:t>
            </a:r>
          </a:p>
        </p:txBody>
      </p:sp>
      <p:pic>
        <p:nvPicPr>
          <p:cNvPr id="9" name="内容占位符 23560">
            <a:extLst>
              <a:ext uri="{FF2B5EF4-FFF2-40B4-BE49-F238E27FC236}">
                <a16:creationId xmlns:a16="http://schemas.microsoft.com/office/drawing/2014/main" id="{A62F6141-B343-4D3E-BDF4-7555E3A40D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7955" y="4316628"/>
            <a:ext cx="2615565" cy="16459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6396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C0EB6220-ADB5-4C91-9974-23CAD0F2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二维数组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01E333-2724-49DB-A3EF-2B102249C15B}"/>
              </a:ext>
            </a:extLst>
          </p:cNvPr>
          <p:cNvSpPr/>
          <p:nvPr/>
        </p:nvSpPr>
        <p:spPr>
          <a:xfrm>
            <a:off x="558800" y="1581835"/>
            <a:ext cx="3088640" cy="46166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2060"/>
                </a:solidFill>
              </a:rPr>
              <a:t>创建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EB3DF1-5ACC-4589-8272-4DE74EAFFF56}"/>
              </a:ext>
            </a:extLst>
          </p:cNvPr>
          <p:cNvSpPr/>
          <p:nvPr/>
        </p:nvSpPr>
        <p:spPr>
          <a:xfrm>
            <a:off x="838200" y="2261067"/>
            <a:ext cx="10195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2060"/>
                </a:solidFill>
              </a:rPr>
              <a:t>可以用关键字new来先创建数组本身，而不必同时创建每个元素的对象。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4CF726-4B96-47D6-98AD-FABC65E5E3E5}"/>
              </a:ext>
            </a:extLst>
          </p:cNvPr>
          <p:cNvSpPr/>
          <p:nvPr/>
        </p:nvSpPr>
        <p:spPr>
          <a:xfrm>
            <a:off x="1270000" y="2741948"/>
            <a:ext cx="8717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】 </a:t>
            </a:r>
            <a:r>
              <a:rPr lang="zh-CN" altLang="en-US" sz="2400" dirty="0">
                <a:solidFill>
                  <a:srgbClr val="002060"/>
                </a:solidFill>
              </a:rPr>
              <a:t>int b[][];</a:t>
            </a:r>
          </a:p>
          <a:p>
            <a:pPr lvl="3">
              <a:buClr>
                <a:srgbClr val="C00000"/>
              </a:buClr>
              <a:buSzPct val="85000"/>
            </a:pPr>
            <a:r>
              <a:rPr lang="zh-CN" altLang="en-US" sz="2400" dirty="0">
                <a:solidFill>
                  <a:srgbClr val="002060"/>
                </a:solidFill>
              </a:rPr>
              <a:t>b=new int[3][];   	//b由3个一维数组组成，</a:t>
            </a:r>
          </a:p>
          <a:p>
            <a:pPr lvl="3">
              <a:buClr>
                <a:srgbClr val="C00000"/>
              </a:buClr>
              <a:buSzPct val="85000"/>
            </a:pPr>
            <a:r>
              <a:rPr lang="zh-CN" altLang="en-US" sz="2400" dirty="0">
                <a:solidFill>
                  <a:srgbClr val="002060"/>
                </a:solidFill>
              </a:rPr>
              <a:t>b[0]=new int [1];  //再分别创建每个一维数组</a:t>
            </a:r>
          </a:p>
          <a:p>
            <a:pPr lvl="3">
              <a:buClr>
                <a:srgbClr val="C00000"/>
              </a:buClr>
              <a:buSzPct val="85000"/>
            </a:pPr>
            <a:r>
              <a:rPr lang="zh-CN" altLang="en-US" sz="2400" dirty="0">
                <a:solidFill>
                  <a:srgbClr val="002060"/>
                </a:solidFill>
              </a:rPr>
              <a:t>b[1]=new int [2];</a:t>
            </a:r>
          </a:p>
          <a:p>
            <a:pPr lvl="3">
              <a:buClr>
                <a:srgbClr val="C00000"/>
              </a:buClr>
              <a:buSzPct val="85000"/>
            </a:pPr>
            <a:r>
              <a:rPr lang="zh-CN" altLang="en-US" sz="2400" dirty="0">
                <a:solidFill>
                  <a:srgbClr val="002060"/>
                </a:solidFill>
              </a:rPr>
              <a:t>b[2]=new int [3];</a:t>
            </a:r>
          </a:p>
        </p:txBody>
      </p:sp>
    </p:spTree>
    <p:extLst>
      <p:ext uri="{BB962C8B-B14F-4D97-AF65-F5344CB8AC3E}">
        <p14:creationId xmlns:p14="http://schemas.microsoft.com/office/powerpoint/2010/main" val="2366555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C0EB6220-ADB5-4C91-9974-23CAD0F2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二维数组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01E333-2724-49DB-A3EF-2B102249C15B}"/>
              </a:ext>
            </a:extLst>
          </p:cNvPr>
          <p:cNvSpPr/>
          <p:nvPr/>
        </p:nvSpPr>
        <p:spPr>
          <a:xfrm>
            <a:off x="558800" y="1581835"/>
            <a:ext cx="3088640" cy="46166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2060"/>
                </a:solidFill>
              </a:rPr>
              <a:t>创建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EB3DF1-5ACC-4589-8272-4DE74EAFFF56}"/>
              </a:ext>
            </a:extLst>
          </p:cNvPr>
          <p:cNvSpPr/>
          <p:nvPr/>
        </p:nvSpPr>
        <p:spPr>
          <a:xfrm>
            <a:off x="1051560" y="2098507"/>
            <a:ext cx="982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2060"/>
                </a:solidFill>
              </a:rPr>
              <a:t>一般形式：</a:t>
            </a:r>
          </a:p>
          <a:p>
            <a:pPr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数据类型  数组名[][]={{初始值表1},{初始值表2},……{初始值表n}};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6F98FB-C271-459A-BEF3-8597A8B9D441}"/>
              </a:ext>
            </a:extLst>
          </p:cNvPr>
          <p:cNvSpPr/>
          <p:nvPr/>
        </p:nvSpPr>
        <p:spPr>
          <a:xfrm>
            <a:off x="1371600" y="3009368"/>
            <a:ext cx="5397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】</a:t>
            </a:r>
            <a:r>
              <a:rPr lang="zh-CN" altLang="en-US" sz="2400" dirty="0">
                <a:solidFill>
                  <a:srgbClr val="002060"/>
                </a:solidFill>
              </a:rPr>
              <a:t>int b[][]={{1,2},{3,4,5},{6,7,8,9}};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84B66E-8912-4795-AAFA-2A2FD9237861}"/>
              </a:ext>
            </a:extLst>
          </p:cNvPr>
          <p:cNvSpPr/>
          <p:nvPr/>
        </p:nvSpPr>
        <p:spPr>
          <a:xfrm>
            <a:off x="1371600" y="3573316"/>
            <a:ext cx="944880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zh-CN" altLang="en-US" sz="2000" dirty="0">
                <a:solidFill>
                  <a:srgbClr val="002060"/>
                </a:solidFill>
              </a:rPr>
              <a:t>这里的二维数组b由3个一维数组构成，每个一维数组的名字依次是：b[0]、b[1]和b[2]，它们的长度分别是2，3，4。逻辑存储见下图。</a:t>
            </a:r>
          </a:p>
        </p:txBody>
      </p:sp>
      <p:pic>
        <p:nvPicPr>
          <p:cNvPr id="10" name="内容占位符 22536">
            <a:extLst>
              <a:ext uri="{FF2B5EF4-FFF2-40B4-BE49-F238E27FC236}">
                <a16:creationId xmlns:a16="http://schemas.microsoft.com/office/drawing/2014/main" id="{7FDF89D8-5DD8-4673-9D7D-87DD2F54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4466272"/>
            <a:ext cx="2726899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3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2069B-485A-4F00-815C-F3AFF975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82096-FDBD-4529-AFA7-4101698AA6E0}"/>
              </a:ext>
            </a:extLst>
          </p:cNvPr>
          <p:cNvSpPr txBox="1">
            <a:spLocks/>
          </p:cNvSpPr>
          <p:nvPr/>
        </p:nvSpPr>
        <p:spPr>
          <a:xfrm>
            <a:off x="63631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一维数组</a:t>
            </a:r>
            <a:endParaRPr lang="en-US" altLang="zh-CN" dirty="0"/>
          </a:p>
          <a:p>
            <a:pPr marL="457200" indent="-457200">
              <a:lnSpc>
                <a:spcPts val="3300"/>
              </a:lnSpc>
              <a:spcBef>
                <a:spcPts val="18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数组常见的异常</a:t>
            </a:r>
            <a:endParaRPr lang="en-US" altLang="zh-CN" dirty="0"/>
          </a:p>
          <a:p>
            <a:pPr marL="457200" indent="-457200">
              <a:lnSpc>
                <a:spcPts val="3300"/>
              </a:lnSpc>
              <a:spcBef>
                <a:spcPts val="18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dirty="0"/>
              <a:t>Arrays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457200" indent="-457200">
              <a:lnSpc>
                <a:spcPts val="3300"/>
              </a:lnSpc>
              <a:spcBef>
                <a:spcPts val="18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二维数组</a:t>
            </a:r>
          </a:p>
        </p:txBody>
      </p:sp>
    </p:spTree>
    <p:extLst>
      <p:ext uri="{BB962C8B-B14F-4D97-AF65-F5344CB8AC3E}">
        <p14:creationId xmlns:p14="http://schemas.microsoft.com/office/powerpoint/2010/main" val="1991895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C0EB6220-ADB5-4C91-9974-23CAD0F2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二维数组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01E333-2724-49DB-A3EF-2B102249C15B}"/>
              </a:ext>
            </a:extLst>
          </p:cNvPr>
          <p:cNvSpPr/>
          <p:nvPr/>
        </p:nvSpPr>
        <p:spPr>
          <a:xfrm>
            <a:off x="558800" y="1581835"/>
            <a:ext cx="3088640" cy="46166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2060"/>
                </a:solidFill>
              </a:rPr>
              <a:t>访问数组元素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EB3DF1-5ACC-4589-8272-4DE74EAFFF56}"/>
              </a:ext>
            </a:extLst>
          </p:cNvPr>
          <p:cNvSpPr/>
          <p:nvPr/>
        </p:nvSpPr>
        <p:spPr>
          <a:xfrm>
            <a:off x="1051560" y="2149307"/>
            <a:ext cx="982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zh-CN" altLang="en-US" sz="2400" dirty="0">
                <a:solidFill>
                  <a:srgbClr val="002060"/>
                </a:solidFill>
              </a:rPr>
              <a:t>数组名[行号][列号]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805527-BE7B-493E-A0F3-55ECBDE1A649}"/>
              </a:ext>
            </a:extLst>
          </p:cNvPr>
          <p:cNvSpPr/>
          <p:nvPr/>
        </p:nvSpPr>
        <p:spPr>
          <a:xfrm>
            <a:off x="665480" y="2831144"/>
            <a:ext cx="9972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k = a[3][4];</a:t>
            </a:r>
            <a:r>
              <a:rPr lang="en-US" altLang="zh-CN" sz="2400" dirty="0">
                <a:solidFill>
                  <a:srgbClr val="002060"/>
                </a:solidFill>
              </a:rPr>
              <a:t>		</a:t>
            </a:r>
            <a:r>
              <a:rPr lang="en-US" altLang="zh-CN" sz="2000" dirty="0">
                <a:solidFill>
                  <a:srgbClr val="002060"/>
                </a:solidFill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</a:rPr>
              <a:t>表示要访问二维数组a的第4个一维数组中的第5个元素。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102BCF-A809-431E-BB14-09A3B0E4C34C}"/>
              </a:ext>
            </a:extLst>
          </p:cNvPr>
          <p:cNvSpPr/>
          <p:nvPr/>
        </p:nvSpPr>
        <p:spPr>
          <a:xfrm>
            <a:off x="665480" y="3351911"/>
            <a:ext cx="977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k = a[0][0];</a:t>
            </a:r>
            <a:r>
              <a:rPr lang="en-US" altLang="zh-CN" sz="2400" dirty="0">
                <a:solidFill>
                  <a:srgbClr val="002060"/>
                </a:solidFill>
              </a:rPr>
              <a:t>		</a:t>
            </a:r>
            <a:r>
              <a:rPr lang="en-US" altLang="zh-CN" sz="2000" dirty="0">
                <a:solidFill>
                  <a:srgbClr val="002060"/>
                </a:solidFill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</a:rPr>
              <a:t>所有元素中的第一个。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D189DB-0EE9-47DE-87F9-8068DFAAD67D}"/>
              </a:ext>
            </a:extLst>
          </p:cNvPr>
          <p:cNvSpPr/>
          <p:nvPr/>
        </p:nvSpPr>
        <p:spPr>
          <a:xfrm>
            <a:off x="665480" y="3872678"/>
            <a:ext cx="850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k = a[row][col];</a:t>
            </a:r>
            <a:r>
              <a:rPr lang="en-US" altLang="zh-CN" sz="2400" dirty="0">
                <a:solidFill>
                  <a:srgbClr val="002060"/>
                </a:solidFill>
              </a:rPr>
              <a:t>	</a:t>
            </a:r>
            <a:r>
              <a:rPr lang="en-US" altLang="zh-CN" sz="2000" dirty="0">
                <a:solidFill>
                  <a:srgbClr val="002060"/>
                </a:solidFill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</a:rPr>
              <a:t>所有元素中的最后一个。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  <a:buSzPct val="85000"/>
            </a:pPr>
            <a:r>
              <a:rPr lang="zh-CN" altLang="en-US" sz="2400" dirty="0">
                <a:solidFill>
                  <a:srgbClr val="002060"/>
                </a:solidFill>
              </a:rPr>
              <a:t>（row = a.length - 1;</a:t>
            </a:r>
            <a:r>
              <a:rPr lang="en-US" altLang="zh-CN" sz="2400" dirty="0">
                <a:solidFill>
                  <a:srgbClr val="002060"/>
                </a:solidFill>
              </a:rPr>
              <a:t>   </a:t>
            </a:r>
            <a:r>
              <a:rPr lang="zh-CN" altLang="en-US" sz="2400" dirty="0">
                <a:solidFill>
                  <a:srgbClr val="002060"/>
                </a:solidFill>
              </a:rPr>
              <a:t>col = a[row].length </a:t>
            </a:r>
            <a:r>
              <a:rPr lang="en-US" altLang="zh-CN" sz="2400" dirty="0">
                <a:solidFill>
                  <a:srgbClr val="002060"/>
                </a:solidFill>
              </a:rPr>
              <a:t>–</a:t>
            </a:r>
            <a:r>
              <a:rPr lang="zh-CN" altLang="en-US" sz="2400" dirty="0">
                <a:solidFill>
                  <a:srgbClr val="002060"/>
                </a:solidFill>
              </a:rPr>
              <a:t> 1）</a:t>
            </a:r>
          </a:p>
        </p:txBody>
      </p:sp>
    </p:spTree>
    <p:extLst>
      <p:ext uri="{BB962C8B-B14F-4D97-AF65-F5344CB8AC3E}">
        <p14:creationId xmlns:p14="http://schemas.microsoft.com/office/powerpoint/2010/main" val="101228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C0EB6220-ADB5-4C91-9974-23CAD0F2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二维数组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01E333-2724-49DB-A3EF-2B102249C15B}"/>
              </a:ext>
            </a:extLst>
          </p:cNvPr>
          <p:cNvSpPr/>
          <p:nvPr/>
        </p:nvSpPr>
        <p:spPr>
          <a:xfrm>
            <a:off x="558800" y="1581835"/>
            <a:ext cx="3088640" cy="46166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2060"/>
                </a:solidFill>
              </a:rPr>
              <a:t>遍历二维数组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E315B2-221D-4EC7-AF9E-4543C9011833}"/>
              </a:ext>
            </a:extLst>
          </p:cNvPr>
          <p:cNvSpPr/>
          <p:nvPr/>
        </p:nvSpPr>
        <p:spPr>
          <a:xfrm>
            <a:off x="1117600" y="2225749"/>
            <a:ext cx="6096000" cy="3727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2060"/>
                </a:solidFill>
                <a:latin typeface="Consolas" panose="020B0609020204030204" pitchFamily="49" charset="0"/>
              </a:rPr>
              <a:t>public class TravelTwoDime{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public static void main(String argv[]){ 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int b[][]={{1,2},{3,4,5},{6,7,8,9}}; 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int[][] a=b;  //a是b的一个引用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for(int i=0;i&lt;a.length;i++)  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{ for(int j=0;j&lt;a[i].length;j++)  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System.out.print(" "+a[i][j]); 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System.out.println();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} 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}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585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C0EB6220-ADB5-4C91-9974-23CAD0F2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二维数组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260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C8F1C2-6BB7-432D-BCC9-6DF1647F24A9}"/>
              </a:ext>
            </a:extLst>
          </p:cNvPr>
          <p:cNvSpPr/>
          <p:nvPr/>
        </p:nvSpPr>
        <p:spPr>
          <a:xfrm>
            <a:off x="254524" y="94268"/>
            <a:ext cx="11689237" cy="2535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28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EB0AC3-6488-4896-A8B7-9890B762EEBE}"/>
              </a:ext>
            </a:extLst>
          </p:cNvPr>
          <p:cNvSpPr/>
          <p:nvPr/>
        </p:nvSpPr>
        <p:spPr>
          <a:xfrm>
            <a:off x="575035" y="2618753"/>
            <a:ext cx="10021845" cy="1232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就是用于存放一组数据的有序集合，这组数据必须是同一数据类型，这个集合有固定的大小，也即数组的容量一旦指定以后就是固定不变的，无法更改。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1D98B8-FF99-4606-B58B-E4C07CD63935}"/>
              </a:ext>
            </a:extLst>
          </p:cNvPr>
          <p:cNvSpPr/>
          <p:nvPr/>
        </p:nvSpPr>
        <p:spPr>
          <a:xfrm>
            <a:off x="575035" y="1663533"/>
            <a:ext cx="10105533" cy="84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C00000"/>
                </a:solidFill>
              </a:rPr>
              <a:t>数组</a:t>
            </a:r>
            <a:r>
              <a:rPr lang="zh-CN" altLang="zh-CN" sz="2400" dirty="0">
                <a:solidFill>
                  <a:srgbClr val="002060"/>
                </a:solidFill>
              </a:rPr>
              <a:t>：相同类型的、用一个标识符名称封装到一起的一个对象序列或基本类型数据序列。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>
                <a:ea typeface="仿宋_GB2312" pitchFamily="49" charset="-122"/>
              </a:rPr>
              <a:t>数组</a:t>
            </a:r>
            <a:endParaRPr lang="zh-CN" altLang="en-US" sz="3200" dirty="0"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19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84DE710-7D2D-4936-AF68-3A79B9FCB740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一维数组的定义</a:t>
            </a:r>
            <a:endParaRPr lang="en-US" altLang="zh-C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0EB6220-ADB5-4C91-9974-23CAD0F2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一维数组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DA6BBC-1479-4951-A2DA-C23379C3FB13}"/>
              </a:ext>
            </a:extLst>
          </p:cNvPr>
          <p:cNvSpPr/>
          <p:nvPr/>
        </p:nvSpPr>
        <p:spPr>
          <a:xfrm>
            <a:off x="1073586" y="2096186"/>
            <a:ext cx="946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两种定义方式：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		type [] </a:t>
            </a:r>
            <a:r>
              <a:rPr lang="en-US" altLang="zh-CN" sz="2400" dirty="0" err="1">
                <a:solidFill>
                  <a:srgbClr val="002060"/>
                </a:solidFill>
              </a:rPr>
              <a:t>arrayName</a:t>
            </a:r>
            <a:r>
              <a:rPr lang="en-US" altLang="zh-CN" sz="2400" dirty="0">
                <a:solidFill>
                  <a:srgbClr val="002060"/>
                </a:solidFill>
              </a:rPr>
              <a:t>;</a:t>
            </a:r>
            <a:r>
              <a:rPr lang="zh-CN" altLang="en-US" sz="2400" dirty="0">
                <a:solidFill>
                  <a:srgbClr val="002060"/>
                </a:solidFill>
              </a:rPr>
              <a:t>（或</a:t>
            </a:r>
            <a:r>
              <a:rPr lang="en-US" altLang="zh-CN" sz="2400" dirty="0">
                <a:solidFill>
                  <a:srgbClr val="002060"/>
                </a:solidFill>
              </a:rPr>
              <a:t>type </a:t>
            </a:r>
            <a:r>
              <a:rPr lang="en-US" altLang="zh-CN" sz="2400" dirty="0" err="1">
                <a:solidFill>
                  <a:srgbClr val="002060"/>
                </a:solidFill>
              </a:rPr>
              <a:t>arrayName</a:t>
            </a:r>
            <a:r>
              <a:rPr lang="en-US" altLang="zh-CN" sz="2400" dirty="0">
                <a:solidFill>
                  <a:srgbClr val="002060"/>
                </a:solidFill>
              </a:rPr>
              <a:t> [];</a:t>
            </a:r>
            <a:r>
              <a:rPr lang="zh-CN" altLang="en-US" sz="2400" dirty="0">
                <a:solidFill>
                  <a:srgbClr val="002060"/>
                </a:solidFill>
              </a:rPr>
              <a:t>）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C28DBB-2278-4A04-9789-B59C9A416C28}"/>
              </a:ext>
            </a:extLst>
          </p:cNvPr>
          <p:cNvSpPr/>
          <p:nvPr/>
        </p:nvSpPr>
        <p:spPr>
          <a:xfrm>
            <a:off x="1073586" y="2863521"/>
            <a:ext cx="9679068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其中：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buClr>
                <a:srgbClr val="00206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</a:rPr>
              <a:t>type</a:t>
            </a:r>
            <a:r>
              <a:rPr lang="zh-CN" altLang="en-US" sz="2400" dirty="0">
                <a:solidFill>
                  <a:srgbClr val="002060"/>
                </a:solidFill>
              </a:rPr>
              <a:t>表示数组中存放的元素数据类型，也称数组类型；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    </a:t>
            </a:r>
            <a:r>
              <a:rPr lang="en-US" altLang="zh-CN" sz="2400" dirty="0" err="1">
                <a:solidFill>
                  <a:srgbClr val="C00000"/>
                </a:solidFill>
              </a:rPr>
              <a:t>arrayName</a:t>
            </a:r>
            <a:r>
              <a:rPr lang="zh-CN" altLang="en-US" sz="2400" dirty="0">
                <a:solidFill>
                  <a:srgbClr val="002060"/>
                </a:solidFill>
              </a:rPr>
              <a:t>表示数组名；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SzPct val="85000"/>
            </a:pPr>
            <a:r>
              <a:rPr lang="en-US" altLang="zh-CN" sz="2400" dirty="0">
                <a:solidFill>
                  <a:srgbClr val="C00000"/>
                </a:solidFill>
              </a:rPr>
              <a:t>    []</a:t>
            </a:r>
            <a:r>
              <a:rPr lang="zh-CN" altLang="en-US" sz="2400" dirty="0">
                <a:solidFill>
                  <a:srgbClr val="C00000"/>
                </a:solidFill>
              </a:rPr>
              <a:t>符号</a:t>
            </a:r>
            <a:r>
              <a:rPr lang="zh-CN" altLang="en-US" sz="2400" dirty="0">
                <a:solidFill>
                  <a:srgbClr val="002060"/>
                </a:solidFill>
              </a:rPr>
              <a:t>表示定义的是数组。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buClr>
                <a:srgbClr val="002060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数组在定义阶段，是不指定容量（也即长度）也不分配内存地址的，是无法使用的。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buClr>
                <a:srgbClr val="002060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2060"/>
                </a:solidFill>
              </a:rPr>
              <a:t>声明数组时不能指定其长度（数组中元素的个数），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    </a:t>
            </a:r>
            <a:r>
              <a:rPr lang="zh-CN" altLang="zh-CN" sz="2400" dirty="0">
                <a:solidFill>
                  <a:srgbClr val="002060"/>
                </a:solidFill>
              </a:rPr>
              <a:t>如</a:t>
            </a:r>
            <a:r>
              <a:rPr lang="en-US" altLang="zh-CN" sz="2400" dirty="0">
                <a:solidFill>
                  <a:srgbClr val="002060"/>
                </a:solidFill>
              </a:rPr>
              <a:t>int a[5]; //</a:t>
            </a:r>
            <a:r>
              <a:rPr lang="zh-CN" altLang="zh-CN" sz="2400" dirty="0">
                <a:solidFill>
                  <a:srgbClr val="002060"/>
                </a:solidFill>
              </a:rPr>
              <a:t>非法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44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84DE710-7D2D-4936-AF68-3A79B9FCB740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一维数组的定义</a:t>
            </a:r>
            <a:endParaRPr lang="en-US" altLang="zh-C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0EB6220-ADB5-4C91-9974-23CAD0F2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一维数组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DA6BBC-1479-4951-A2DA-C23379C3FB13}"/>
              </a:ext>
            </a:extLst>
          </p:cNvPr>
          <p:cNvSpPr/>
          <p:nvPr/>
        </p:nvSpPr>
        <p:spPr>
          <a:xfrm>
            <a:off x="1073586" y="2096186"/>
            <a:ext cx="946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两种声明方式：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		type [] </a:t>
            </a:r>
            <a:r>
              <a:rPr lang="en-US" altLang="zh-CN" sz="2400" dirty="0" err="1">
                <a:solidFill>
                  <a:srgbClr val="002060"/>
                </a:solidFill>
              </a:rPr>
              <a:t>arrayName</a:t>
            </a:r>
            <a:r>
              <a:rPr lang="en-US" altLang="zh-CN" sz="2400" dirty="0">
                <a:solidFill>
                  <a:srgbClr val="002060"/>
                </a:solidFill>
              </a:rPr>
              <a:t>;</a:t>
            </a:r>
            <a:r>
              <a:rPr lang="zh-CN" altLang="en-US" sz="2400" dirty="0">
                <a:solidFill>
                  <a:srgbClr val="002060"/>
                </a:solidFill>
              </a:rPr>
              <a:t>（或</a:t>
            </a:r>
            <a:r>
              <a:rPr lang="en-US" altLang="zh-CN" sz="2400" dirty="0">
                <a:solidFill>
                  <a:srgbClr val="002060"/>
                </a:solidFill>
              </a:rPr>
              <a:t>type </a:t>
            </a:r>
            <a:r>
              <a:rPr lang="en-US" altLang="zh-CN" sz="2400" dirty="0" err="1">
                <a:solidFill>
                  <a:srgbClr val="002060"/>
                </a:solidFill>
              </a:rPr>
              <a:t>arrayName</a:t>
            </a:r>
            <a:r>
              <a:rPr lang="en-US" altLang="zh-CN" sz="2400" dirty="0">
                <a:solidFill>
                  <a:srgbClr val="002060"/>
                </a:solidFill>
              </a:rPr>
              <a:t> [];</a:t>
            </a:r>
            <a:r>
              <a:rPr lang="zh-CN" altLang="en-US" sz="2400" dirty="0">
                <a:solidFill>
                  <a:srgbClr val="002060"/>
                </a:solidFill>
              </a:rPr>
              <a:t>）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02CF63-82F1-4946-A9CD-A3787349AEAC}"/>
              </a:ext>
            </a:extLst>
          </p:cNvPr>
          <p:cNvSpPr/>
          <p:nvPr/>
        </p:nvSpPr>
        <p:spPr>
          <a:xfrm>
            <a:off x="1073585" y="3052130"/>
            <a:ext cx="8334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数组创建：</a:t>
            </a:r>
            <a:r>
              <a:rPr lang="en-US" altLang="zh-CN" sz="2400" dirty="0" err="1">
                <a:solidFill>
                  <a:srgbClr val="002060"/>
                </a:solidFill>
              </a:rPr>
              <a:t>arrayName</a:t>
            </a:r>
            <a:r>
              <a:rPr lang="zh-CN" altLang="en-US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</a:rPr>
              <a:t>= </a:t>
            </a:r>
            <a:r>
              <a:rPr lang="en-US" altLang="zh-CN" sz="2400" dirty="0">
                <a:solidFill>
                  <a:srgbClr val="C00000"/>
                </a:solidFill>
              </a:rPr>
              <a:t>new</a:t>
            </a:r>
            <a:r>
              <a:rPr lang="en-US" altLang="zh-CN" sz="2400" dirty="0">
                <a:solidFill>
                  <a:srgbClr val="002060"/>
                </a:solidFill>
              </a:rPr>
              <a:t>  </a:t>
            </a:r>
            <a:r>
              <a:rPr lang="zh-CN" altLang="en-US" sz="2400" dirty="0">
                <a:solidFill>
                  <a:srgbClr val="002060"/>
                </a:solidFill>
              </a:rPr>
              <a:t>数据类型</a:t>
            </a:r>
            <a:r>
              <a:rPr lang="en-US" altLang="zh-CN" sz="2400" dirty="0">
                <a:solidFill>
                  <a:srgbClr val="002060"/>
                </a:solidFill>
              </a:rPr>
              <a:t>[</a:t>
            </a:r>
            <a:r>
              <a:rPr lang="zh-CN" altLang="en-US" sz="2400" dirty="0">
                <a:solidFill>
                  <a:srgbClr val="002060"/>
                </a:solidFill>
              </a:rPr>
              <a:t>数组元素个数</a:t>
            </a:r>
            <a:r>
              <a:rPr lang="en-US" altLang="zh-CN" sz="2400" dirty="0">
                <a:solidFill>
                  <a:srgbClr val="002060"/>
                </a:solidFill>
              </a:rPr>
              <a:t>]</a:t>
            </a:r>
            <a:r>
              <a:rPr lang="zh-CN" altLang="en-US" sz="2400" dirty="0">
                <a:solidFill>
                  <a:srgbClr val="002060"/>
                </a:solidFill>
              </a:rPr>
              <a:t>；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87D7F8-EBEC-4E43-BAB4-D0BCEFCA823A}"/>
              </a:ext>
            </a:extLst>
          </p:cNvPr>
          <p:cNvSpPr/>
          <p:nvPr/>
        </p:nvSpPr>
        <p:spPr>
          <a:xfrm>
            <a:off x="1073586" y="3638742"/>
            <a:ext cx="9679068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数组属于符合数据类型，需要通过</a:t>
            </a:r>
            <a:r>
              <a:rPr lang="en-US" altLang="zh-CN" sz="2400" dirty="0">
                <a:solidFill>
                  <a:srgbClr val="C00000"/>
                </a:solidFill>
              </a:rPr>
              <a:t>new</a:t>
            </a:r>
            <a:r>
              <a:rPr lang="zh-CN" altLang="en-US" sz="2400" dirty="0">
                <a:solidFill>
                  <a:srgbClr val="002060"/>
                </a:solidFill>
              </a:rPr>
              <a:t>创建。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8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84DE710-7D2D-4936-AF68-3A79B9FCB740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一维数组的定义</a:t>
            </a:r>
            <a:endParaRPr lang="en-US" altLang="zh-C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0EB6220-ADB5-4C91-9974-23CAD0F2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一维数组</a:t>
            </a: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3D9C75B8-75DB-40FE-A8B7-35684A9B3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798" y="2249762"/>
            <a:ext cx="2646363" cy="461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2060"/>
                </a:solidFill>
              </a:rPr>
              <a:t>初始化例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9BB290-7E7F-4A58-BA25-B68A993EF465}"/>
              </a:ext>
            </a:extLst>
          </p:cNvPr>
          <p:cNvSpPr/>
          <p:nvPr/>
        </p:nvSpPr>
        <p:spPr>
          <a:xfrm>
            <a:off x="1124928" y="2749432"/>
            <a:ext cx="5621524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int [] A;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double [] B;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A = new int[] {4,8,20,11,5};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B = new double[] {3.3,1.5,-2,7,8.7,1.2,0.3};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18992F-D957-4F28-925A-94136FBEFA0D}"/>
              </a:ext>
            </a:extLst>
          </p:cNvPr>
          <p:cNvSpPr/>
          <p:nvPr/>
        </p:nvSpPr>
        <p:spPr>
          <a:xfrm>
            <a:off x="1124928" y="4381997"/>
            <a:ext cx="562152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或：</a:t>
            </a:r>
            <a:r>
              <a:rPr lang="en-US" altLang="zh-CN" sz="2400" dirty="0">
                <a:solidFill>
                  <a:srgbClr val="002060"/>
                </a:solidFill>
              </a:rPr>
              <a:t>double [] X = {0.1,5.2,3.7,4.6,9.9};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9623F1-519D-4575-9BE5-DF0D9F8EDDBB}"/>
              </a:ext>
            </a:extLst>
          </p:cNvPr>
          <p:cNvSpPr/>
          <p:nvPr/>
        </p:nvSpPr>
        <p:spPr>
          <a:xfrm>
            <a:off x="1077798" y="4994005"/>
            <a:ext cx="9178565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初始化后，数组就分配了内存地址、设定了容量和初始元素。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C44391-7F5A-4B92-AC73-789DD50CC3EE}"/>
              </a:ext>
            </a:extLst>
          </p:cNvPr>
          <p:cNvSpPr/>
          <p:nvPr/>
        </p:nvSpPr>
        <p:spPr>
          <a:xfrm>
            <a:off x="6865855" y="2745688"/>
            <a:ext cx="475014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char [] c;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c = new char [5];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4F9A7-13F1-48B3-9FC3-8AEBC38E4E9E}"/>
              </a:ext>
            </a:extLst>
          </p:cNvPr>
          <p:cNvSpPr/>
          <p:nvPr/>
        </p:nvSpPr>
        <p:spPr>
          <a:xfrm>
            <a:off x="6865854" y="3642674"/>
            <a:ext cx="475014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或：</a:t>
            </a:r>
            <a:r>
              <a:rPr lang="en-US" altLang="zh-CN" sz="2400" dirty="0">
                <a:solidFill>
                  <a:srgbClr val="002060"/>
                </a:solidFill>
              </a:rPr>
              <a:t>double [] X = new double [10];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9EC03E-B0AE-429F-B551-32C7B1A2EDFE}"/>
              </a:ext>
            </a:extLst>
          </p:cNvPr>
          <p:cNvSpPr/>
          <p:nvPr/>
        </p:nvSpPr>
        <p:spPr>
          <a:xfrm>
            <a:off x="1047530" y="5528155"/>
            <a:ext cx="1056847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用new来创建数组时，如果对数组元素进行初始化，系统会自动对其做初始化。对于数值类型，它是值是0，布尔类型的值是false，类类型的值是null。</a:t>
            </a:r>
          </a:p>
        </p:txBody>
      </p:sp>
    </p:spTree>
    <p:extLst>
      <p:ext uri="{BB962C8B-B14F-4D97-AF65-F5344CB8AC3E}">
        <p14:creationId xmlns:p14="http://schemas.microsoft.com/office/powerpoint/2010/main" val="14444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84DE710-7D2D-4936-AF68-3A79B9FCB740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一维数组的定义</a:t>
            </a:r>
            <a:endParaRPr lang="en-US" altLang="zh-C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0EB6220-ADB5-4C91-9974-23CAD0F2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一维数组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4888EB-1F0E-43F8-ACED-63EFACB437E4}"/>
              </a:ext>
            </a:extLst>
          </p:cNvPr>
          <p:cNvSpPr/>
          <p:nvPr/>
        </p:nvSpPr>
        <p:spPr>
          <a:xfrm>
            <a:off x="1056640" y="2309930"/>
            <a:ext cx="38608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</a:rPr>
              <a:t>例如</a:t>
            </a:r>
            <a:r>
              <a:rPr lang="en-US" altLang="zh-CN" sz="2400" dirty="0">
                <a:solidFill>
                  <a:srgbClr val="002060"/>
                </a:solidFill>
              </a:rPr>
              <a:t>】</a:t>
            </a:r>
            <a:r>
              <a:rPr lang="en-US" altLang="zh-CN" sz="2000" dirty="0">
                <a:solidFill>
                  <a:srgbClr val="002060"/>
                </a:solidFill>
              </a:rPr>
              <a:t>int[] a;                		    a = new int[5];    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	    a[0] = 1;              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	    a[1] = 2;             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	    a[2] = 3;              		    a[3] = 4;              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	    a[4] = 5;      </a:t>
            </a:r>
            <a:r>
              <a:rPr lang="en-US" altLang="zh-CN" sz="2400" dirty="0">
                <a:solidFill>
                  <a:srgbClr val="002060"/>
                </a:solidFill>
              </a:rPr>
              <a:t>        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326E94-A963-4188-9C5B-A8BBA82451AD}"/>
              </a:ext>
            </a:extLst>
          </p:cNvPr>
          <p:cNvSpPr/>
          <p:nvPr/>
        </p:nvSpPr>
        <p:spPr>
          <a:xfrm>
            <a:off x="838200" y="4851014"/>
            <a:ext cx="736312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一个数组中所拥有的元素数目称为该数组的长度。</a:t>
            </a:r>
          </a:p>
          <a:p>
            <a:pPr>
              <a:buClr>
                <a:srgbClr val="00206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数组元素的个数可以用数组的</a:t>
            </a:r>
            <a:r>
              <a:rPr lang="en-US" altLang="zh-CN" sz="2400" dirty="0">
                <a:solidFill>
                  <a:srgbClr val="C00000"/>
                </a:solidFill>
              </a:rPr>
              <a:t>length</a:t>
            </a:r>
            <a:r>
              <a:rPr lang="zh-CN" altLang="en-US" sz="2400" dirty="0">
                <a:solidFill>
                  <a:srgbClr val="C00000"/>
                </a:solidFill>
              </a:rPr>
              <a:t>属性</a:t>
            </a:r>
            <a:r>
              <a:rPr lang="zh-CN" altLang="en-US" sz="2400" dirty="0">
                <a:solidFill>
                  <a:srgbClr val="002060"/>
                </a:solidFill>
              </a:rPr>
              <a:t>获知。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4FF543E-CDB9-42D6-B41D-BBD2CA2B877B}"/>
              </a:ext>
            </a:extLst>
          </p:cNvPr>
          <p:cNvGrpSpPr/>
          <p:nvPr/>
        </p:nvGrpSpPr>
        <p:grpSpPr>
          <a:xfrm>
            <a:off x="8388180" y="2309930"/>
            <a:ext cx="2438388" cy="2028486"/>
            <a:chOff x="5015060" y="2420966"/>
            <a:chExt cx="2438388" cy="202848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9016874-3013-4276-9FDC-0AB88DD5C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5060" y="2420966"/>
              <a:ext cx="2259502" cy="2028486"/>
            </a:xfrm>
            <a:prstGeom prst="rect">
              <a:avLst/>
            </a:prstGeom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832E230-05F7-42CE-8D35-F9408EEC9812}"/>
                </a:ext>
              </a:extLst>
            </p:cNvPr>
            <p:cNvGrpSpPr/>
            <p:nvPr/>
          </p:nvGrpSpPr>
          <p:grpSpPr>
            <a:xfrm>
              <a:off x="6928699" y="2714918"/>
              <a:ext cx="524749" cy="1571145"/>
              <a:chOff x="6928699" y="2714918"/>
              <a:chExt cx="524749" cy="1571145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7EACB30-AD20-473C-89BE-AEE46CB6E12F}"/>
                  </a:ext>
                </a:extLst>
              </p:cNvPr>
              <p:cNvSpPr/>
              <p:nvPr/>
            </p:nvSpPr>
            <p:spPr>
              <a:xfrm>
                <a:off x="6928699" y="2714918"/>
                <a:ext cx="518474" cy="386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2060"/>
                    </a:solidFill>
                  </a:rPr>
                  <a:t>a[0]</a:t>
                </a:r>
                <a:endParaRPr lang="zh-CN" altLang="en-US" sz="20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0C316BA-5F7A-4D55-B036-F9705EA01F99}"/>
                  </a:ext>
                </a:extLst>
              </p:cNvPr>
              <p:cNvSpPr/>
              <p:nvPr/>
            </p:nvSpPr>
            <p:spPr>
              <a:xfrm>
                <a:off x="6930267" y="3027576"/>
                <a:ext cx="518474" cy="386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2060"/>
                    </a:solidFill>
                  </a:rPr>
                  <a:t>a[1]</a:t>
                </a:r>
                <a:endParaRPr lang="zh-CN" altLang="en-US" sz="20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651FCEB-9A00-476A-92C7-E3FFD2AFC327}"/>
                  </a:ext>
                </a:extLst>
              </p:cNvPr>
              <p:cNvSpPr/>
              <p:nvPr/>
            </p:nvSpPr>
            <p:spPr>
              <a:xfrm>
                <a:off x="6931835" y="3293100"/>
                <a:ext cx="518474" cy="386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2060"/>
                    </a:solidFill>
                  </a:rPr>
                  <a:t>a[2]</a:t>
                </a:r>
                <a:endParaRPr lang="zh-CN" altLang="en-US" sz="20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42296A4-CE1A-4637-A2CC-56F07A73C5EA}"/>
                  </a:ext>
                </a:extLst>
              </p:cNvPr>
              <p:cNvSpPr/>
              <p:nvPr/>
            </p:nvSpPr>
            <p:spPr>
              <a:xfrm>
                <a:off x="6933403" y="3605759"/>
                <a:ext cx="518474" cy="386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2060"/>
                    </a:solidFill>
                  </a:rPr>
                  <a:t>a[3]</a:t>
                </a:r>
                <a:endParaRPr lang="zh-CN" altLang="en-US" sz="20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C239815-1807-4A7B-9BB8-15721BADDDC0}"/>
                  </a:ext>
                </a:extLst>
              </p:cNvPr>
              <p:cNvSpPr/>
              <p:nvPr/>
            </p:nvSpPr>
            <p:spPr>
              <a:xfrm>
                <a:off x="6934974" y="3899564"/>
                <a:ext cx="518474" cy="386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2060"/>
                    </a:solidFill>
                  </a:rPr>
                  <a:t>a[4]</a:t>
                </a:r>
                <a:endParaRPr lang="zh-CN" altLang="en-US" sz="2000" dirty="0">
                  <a:solidFill>
                    <a:srgbClr val="002060"/>
                  </a:solidFill>
                </a:endParaRPr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5756DB5C-5291-4AE1-B8B7-1444DA4316A9}"/>
              </a:ext>
            </a:extLst>
          </p:cNvPr>
          <p:cNvSpPr/>
          <p:nvPr/>
        </p:nvSpPr>
        <p:spPr>
          <a:xfrm>
            <a:off x="8820870" y="1986847"/>
            <a:ext cx="2064470" cy="515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2060"/>
                </a:solidFill>
              </a:rPr>
              <a:t>数组存储情况</a:t>
            </a:r>
          </a:p>
        </p:txBody>
      </p:sp>
    </p:spTree>
    <p:extLst>
      <p:ext uri="{BB962C8B-B14F-4D97-AF65-F5344CB8AC3E}">
        <p14:creationId xmlns:p14="http://schemas.microsoft.com/office/powerpoint/2010/main" val="221057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84DE710-7D2D-4936-AF68-3A79B9FCB740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数组元素的访问</a:t>
            </a:r>
            <a:endParaRPr lang="en-US" altLang="zh-C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0EB6220-ADB5-4C91-9974-23CAD0F2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一维数组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4888EB-1F0E-43F8-ACED-63EFACB437E4}"/>
              </a:ext>
            </a:extLst>
          </p:cNvPr>
          <p:cNvSpPr/>
          <p:nvPr/>
        </p:nvSpPr>
        <p:spPr>
          <a:xfrm>
            <a:off x="1056640" y="2309930"/>
            <a:ext cx="38608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</a:rPr>
              <a:t>例如</a:t>
            </a:r>
            <a:r>
              <a:rPr lang="en-US" altLang="zh-CN" sz="2400" dirty="0">
                <a:solidFill>
                  <a:srgbClr val="002060"/>
                </a:solidFill>
              </a:rPr>
              <a:t>】</a:t>
            </a:r>
            <a:r>
              <a:rPr lang="en-US" altLang="zh-CN" sz="2000" dirty="0">
                <a:solidFill>
                  <a:srgbClr val="002060"/>
                </a:solidFill>
              </a:rPr>
              <a:t>int[] a;                		    a = new int[5];    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	    a[0] = 1;              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	    a[1] = 2;             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	    a[2] = 3;              		    a[3] = 4;              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	    a[4] = 5;      </a:t>
            </a:r>
            <a:r>
              <a:rPr lang="en-US" altLang="zh-CN" sz="2400" dirty="0">
                <a:solidFill>
                  <a:srgbClr val="002060"/>
                </a:solidFill>
              </a:rPr>
              <a:t>        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07BB61-8E73-45C6-9C3F-88BBBD49D4D0}"/>
              </a:ext>
            </a:extLst>
          </p:cNvPr>
          <p:cNvSpPr/>
          <p:nvPr/>
        </p:nvSpPr>
        <p:spPr>
          <a:xfrm>
            <a:off x="4602480" y="2693286"/>
            <a:ext cx="6908800" cy="18365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</a:rPr>
              <a:t>访问数组中的元素：</a:t>
            </a:r>
            <a:r>
              <a:rPr lang="zh-CN" altLang="en-US" sz="2400" dirty="0">
                <a:solidFill>
                  <a:srgbClr val="C00000"/>
                </a:solidFill>
              </a:rPr>
              <a:t>数组名[下标]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2400" i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20000"/>
              </a:lnSpc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数组第一个元素为</a:t>
            </a:r>
            <a:r>
              <a:rPr lang="en-US" altLang="zh-CN" sz="2400" dirty="0">
                <a:solidFill>
                  <a:srgbClr val="C00000"/>
                </a:solidFill>
              </a:rPr>
              <a:t>a[0]</a:t>
            </a:r>
            <a:r>
              <a:rPr lang="zh-CN" altLang="en-US" sz="2400" dirty="0">
                <a:solidFill>
                  <a:srgbClr val="C00000"/>
                </a:solidFill>
              </a:rPr>
              <a:t>     </a:t>
            </a:r>
            <a:r>
              <a:rPr lang="en-US" altLang="zh-CN" sz="2400" dirty="0">
                <a:solidFill>
                  <a:srgbClr val="002060"/>
                </a:solidFill>
              </a:rPr>
              <a:t>//</a:t>
            </a:r>
            <a:r>
              <a:rPr lang="zh-CN" altLang="en-US" sz="2400" i="1" dirty="0">
                <a:solidFill>
                  <a:srgbClr val="002060"/>
                </a:solidFill>
              </a:rPr>
              <a:t>下标从</a:t>
            </a:r>
            <a:r>
              <a:rPr lang="en-US" altLang="zh-CN" sz="2400" i="1" dirty="0">
                <a:solidFill>
                  <a:srgbClr val="002060"/>
                </a:solidFill>
              </a:rPr>
              <a:t>0</a:t>
            </a:r>
            <a:r>
              <a:rPr lang="zh-CN" altLang="en-US" sz="2400" i="1" dirty="0">
                <a:solidFill>
                  <a:srgbClr val="002060"/>
                </a:solidFill>
              </a:rPr>
              <a:t>开始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20000"/>
              </a:lnSpc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数组最后一个元素为</a:t>
            </a:r>
            <a:r>
              <a:rPr lang="en-US" altLang="zh-CN" sz="2400" dirty="0">
                <a:solidFill>
                  <a:srgbClr val="C00000"/>
                </a:solidFill>
              </a:rPr>
              <a:t>a[a.length-1]		</a:t>
            </a:r>
            <a:endParaRPr lang="zh-CN" altLang="en-US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84DE710-7D2D-4936-AF68-3A79B9FCB740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数组的使用</a:t>
            </a:r>
            <a:endParaRPr lang="en-US" altLang="zh-C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0EB6220-ADB5-4C91-9974-23CAD0F2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一维数组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D4A7EC-FF6C-49EF-9FD9-C7F0D96F5CF4}"/>
              </a:ext>
            </a:extLst>
          </p:cNvPr>
          <p:cNvSpPr/>
          <p:nvPr/>
        </p:nvSpPr>
        <p:spPr>
          <a:xfrm>
            <a:off x="838200" y="2249762"/>
            <a:ext cx="56784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zh-CN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3.1】   </a:t>
            </a:r>
            <a:r>
              <a:rPr lang="zh-CN" altLang="zh-CN" sz="2400" dirty="0">
                <a:solidFill>
                  <a:srgbClr val="002060"/>
                </a:solidFill>
              </a:rPr>
              <a:t>遍历数组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		</a:t>
            </a:r>
            <a:r>
              <a:rPr lang="en-US" altLang="zh-CN" sz="2400" dirty="0">
                <a:solidFill>
                  <a:srgbClr val="002060"/>
                </a:solidFill>
                <a:latin typeface="Consolas" panose="020B0609020204030204" pitchFamily="49" charset="0"/>
              </a:rPr>
              <a:t>ArrayDefinition.java</a:t>
            </a:r>
            <a:endParaRPr lang="zh-CN" altLang="en-US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3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5" id="{41FF1AB3-4042-4D6D-8632-85EAD2B430E2}" vid="{1CC569E7-988E-48A9-B6BF-C4DEB2FA717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moban22</Template>
  <TotalTime>1093</TotalTime>
  <Words>1115</Words>
  <Application>Microsoft Office PowerPoint</Application>
  <PresentationFormat>宽屏</PresentationFormat>
  <Paragraphs>148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仿宋_GB2312</vt:lpstr>
      <vt:lpstr>宋体</vt:lpstr>
      <vt:lpstr>Arial</vt:lpstr>
      <vt:lpstr>Consolas</vt:lpstr>
      <vt:lpstr>Wingdings</vt:lpstr>
      <vt:lpstr>Office 主题​​</vt:lpstr>
      <vt:lpstr>第3章   数组</vt:lpstr>
      <vt:lpstr>主要内容</vt:lpstr>
      <vt:lpstr>数组</vt:lpstr>
      <vt:lpstr>一维数组</vt:lpstr>
      <vt:lpstr>一维数组</vt:lpstr>
      <vt:lpstr>一维数组</vt:lpstr>
      <vt:lpstr>一维数组</vt:lpstr>
      <vt:lpstr>一维数组</vt:lpstr>
      <vt:lpstr>一维数组</vt:lpstr>
      <vt:lpstr>一维数组</vt:lpstr>
      <vt:lpstr>一维数组</vt:lpstr>
      <vt:lpstr>数组常见的异常</vt:lpstr>
      <vt:lpstr>数组常见的异常</vt:lpstr>
      <vt:lpstr>Arrays的使用</vt:lpstr>
      <vt:lpstr>二维数组</vt:lpstr>
      <vt:lpstr>二维数组</vt:lpstr>
      <vt:lpstr>二维数组</vt:lpstr>
      <vt:lpstr>二维数组</vt:lpstr>
      <vt:lpstr>二维数组</vt:lpstr>
      <vt:lpstr>二维数组</vt:lpstr>
      <vt:lpstr>二维数组</vt:lpstr>
      <vt:lpstr>二维数组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Java语言基础</dc:title>
  <dc:creator>yanting_2002@126.com</dc:creator>
  <cp:lastModifiedBy>yanting_2002@126.com</cp:lastModifiedBy>
  <cp:revision>737</cp:revision>
  <dcterms:created xsi:type="dcterms:W3CDTF">2018-09-07T05:30:41Z</dcterms:created>
  <dcterms:modified xsi:type="dcterms:W3CDTF">2018-10-12T05:34:18Z</dcterms:modified>
</cp:coreProperties>
</file>