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82" r:id="rId4"/>
    <p:sldId id="383" r:id="rId5"/>
    <p:sldId id="399" r:id="rId6"/>
    <p:sldId id="418" r:id="rId7"/>
    <p:sldId id="384" r:id="rId8"/>
    <p:sldId id="401" r:id="rId9"/>
    <p:sldId id="400" r:id="rId10"/>
    <p:sldId id="404" r:id="rId11"/>
    <p:sldId id="405" r:id="rId12"/>
    <p:sldId id="406" r:id="rId13"/>
    <p:sldId id="402" r:id="rId14"/>
    <p:sldId id="408" r:id="rId15"/>
    <p:sldId id="410" r:id="rId16"/>
    <p:sldId id="409" r:id="rId17"/>
    <p:sldId id="411" r:id="rId18"/>
    <p:sldId id="403" r:id="rId19"/>
    <p:sldId id="407" r:id="rId20"/>
    <p:sldId id="412" r:id="rId21"/>
    <p:sldId id="387" r:id="rId22"/>
    <p:sldId id="388" r:id="rId23"/>
    <p:sldId id="389" r:id="rId24"/>
    <p:sldId id="413" r:id="rId25"/>
    <p:sldId id="414" r:id="rId26"/>
    <p:sldId id="390" r:id="rId27"/>
    <p:sldId id="416" r:id="rId28"/>
    <p:sldId id="415" r:id="rId29"/>
    <p:sldId id="391" r:id="rId30"/>
    <p:sldId id="392" r:id="rId31"/>
    <p:sldId id="393" r:id="rId32"/>
    <p:sldId id="394" r:id="rId33"/>
    <p:sldId id="395" r:id="rId34"/>
    <p:sldId id="396" r:id="rId35"/>
    <p:sldId id="39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F8A7-139C-414D-8BB8-D71C6214069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79AE-8FBF-4B3D-868E-330FE4946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2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y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02771E-4A62-4E7F-BC25-D9FC05248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620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5A2244F-D394-4FB5-8C26-EE3D90E43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0" y="75414"/>
            <a:ext cx="11947826" cy="67137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D963A4-3FB2-4B47-84DE-7FC192A7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571500" indent="-5715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4000" b="1">
                <a:solidFill>
                  <a:srgbClr val="00206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75CAA36A-B882-46EA-937F-382C08CEF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77859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80F22E-65FD-4BCB-8B11-7F4C917C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761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D9CE637-3FD9-470B-8FF2-FD4646805A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1" y="369684"/>
            <a:ext cx="11755225" cy="4610337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487ED91-18B4-4778-BAAF-4B5C5F53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273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8221C4-D4CE-4F46-892C-CBB4FABF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56" y="1413988"/>
            <a:ext cx="7772400" cy="14700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 类与对象</a:t>
            </a:r>
          </a:p>
        </p:txBody>
      </p:sp>
    </p:spTree>
    <p:extLst>
      <p:ext uri="{BB962C8B-B14F-4D97-AF65-F5344CB8AC3E}">
        <p14:creationId xmlns:p14="http://schemas.microsoft.com/office/powerpoint/2010/main" val="106799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类的定义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087E897-1E0E-401F-AE7C-898C3BCC8A4B}"/>
              </a:ext>
            </a:extLst>
          </p:cNvPr>
          <p:cNvSpPr/>
          <p:nvPr/>
        </p:nvSpPr>
        <p:spPr>
          <a:xfrm>
            <a:off x="1454870" y="320583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Students 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//</a:t>
            </a:r>
            <a:r>
              <a:rPr lang="zh-CN" altLang="en-US" dirty="0">
                <a:solidFill>
                  <a:srgbClr val="002060"/>
                </a:solidFill>
              </a:rPr>
              <a:t>定义类成员变量（字段）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id;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int age;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latin typeface="Consolas" panose="020B0609020204030204" pitchFamily="49" charset="0"/>
              </a:rPr>
              <a:t> sex;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2060"/>
                </a:solidFill>
              </a:rPr>
              <a:t>//</a:t>
            </a:r>
            <a:r>
              <a:rPr lang="zh-CN" altLang="en-US" dirty="0">
                <a:solidFill>
                  <a:srgbClr val="002060"/>
                </a:solidFill>
              </a:rPr>
              <a:t>定义类成员方法（函数）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public int </a:t>
            </a:r>
            <a:r>
              <a:rPr lang="en-US" altLang="zh-CN" b="1" dirty="0" err="1">
                <a:latin typeface="Consolas" panose="020B0609020204030204" pitchFamily="49" charset="0"/>
              </a:rPr>
              <a:t>getName</a:t>
            </a:r>
            <a:r>
              <a:rPr lang="en-US" altLang="zh-CN" b="1" dirty="0">
                <a:latin typeface="Consolas" panose="020B0609020204030204" pitchFamily="49" charset="0"/>
              </a:rPr>
              <a:t>(){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return name;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C61CE52-C4D5-4B5B-B6BA-E54894921D10}"/>
              </a:ext>
            </a:extLst>
          </p:cNvPr>
          <p:cNvSpPr/>
          <p:nvPr/>
        </p:nvSpPr>
        <p:spPr>
          <a:xfrm>
            <a:off x="1102933" y="2249762"/>
            <a:ext cx="97473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对于一类事物，通常需要从属性和行为两个方面来认识。在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中，事物属性对应类中的</a:t>
            </a:r>
            <a:r>
              <a:rPr lang="zh-CN" altLang="en-US" sz="2400" dirty="0">
                <a:solidFill>
                  <a:srgbClr val="C00000"/>
                </a:solidFill>
              </a:rPr>
              <a:t>成员变量</a:t>
            </a:r>
            <a:r>
              <a:rPr lang="zh-CN" altLang="en-US" sz="2400" dirty="0">
                <a:solidFill>
                  <a:srgbClr val="002060"/>
                </a:solidFill>
              </a:rPr>
              <a:t>；事物的行为对应类中的</a:t>
            </a:r>
            <a:r>
              <a:rPr lang="zh-CN" altLang="en-US" sz="2400" dirty="0">
                <a:solidFill>
                  <a:srgbClr val="C00000"/>
                </a:solidFill>
              </a:rPr>
              <a:t>成员方法</a:t>
            </a:r>
            <a:r>
              <a:rPr lang="zh-CN" altLang="en-US" sz="2400" dirty="0">
                <a:solidFill>
                  <a:srgbClr val="002060"/>
                </a:solidFill>
              </a:rPr>
              <a:t>。</a:t>
            </a:r>
            <a:endParaRPr lang="zh-CN" altLang="zh-CN" sz="2400" dirty="0">
              <a:solidFill>
                <a:srgbClr val="002060"/>
              </a:solidFill>
            </a:endParaRP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xmlns="" id="{C4027854-9F3D-45DD-9BA0-4A796A6A3875}"/>
              </a:ext>
            </a:extLst>
          </p:cNvPr>
          <p:cNvSpPr txBox="1">
            <a:spLocks/>
          </p:cNvSpPr>
          <p:nvPr/>
        </p:nvSpPr>
        <p:spPr>
          <a:xfrm>
            <a:off x="5665507" y="3205832"/>
            <a:ext cx="4769965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1pPr>
            <a:lvl2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lvl="3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第一行是类的声明；</a:t>
            </a:r>
            <a:endParaRPr lang="en-US" altLang="zh-CN" sz="20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成员变量有</a:t>
            </a:r>
            <a:r>
              <a:rPr lang="en-US" altLang="zh-CN" sz="2000" dirty="0"/>
              <a:t>4</a:t>
            </a:r>
            <a:r>
              <a:rPr lang="zh-CN" altLang="en-US" sz="2000" dirty="0"/>
              <a:t>个，均采用初始化赋值。</a:t>
            </a:r>
            <a:endParaRPr lang="en-US" altLang="zh-CN" sz="20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4</a:t>
            </a:r>
            <a:r>
              <a:rPr lang="zh-CN" altLang="en-US" sz="2000" dirty="0"/>
              <a:t>个成员变量都使用了默认修饰符。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258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类的定义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087E897-1E0E-401F-AE7C-898C3BCC8A4B}"/>
              </a:ext>
            </a:extLst>
          </p:cNvPr>
          <p:cNvSpPr/>
          <p:nvPr/>
        </p:nvSpPr>
        <p:spPr>
          <a:xfrm>
            <a:off x="1395733" y="30409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Students 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//</a:t>
            </a:r>
            <a:r>
              <a:rPr lang="zh-CN" altLang="en-US" dirty="0">
                <a:solidFill>
                  <a:srgbClr val="002060"/>
                </a:solidFill>
              </a:rPr>
              <a:t>定义类成员变量（字段）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id;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int age;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latin typeface="Consolas" panose="020B0609020204030204" pitchFamily="49" charset="0"/>
              </a:rPr>
              <a:t> sex;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2060"/>
                </a:solidFill>
              </a:rPr>
              <a:t>//</a:t>
            </a:r>
            <a:r>
              <a:rPr lang="zh-CN" altLang="en-US" dirty="0">
                <a:solidFill>
                  <a:srgbClr val="002060"/>
                </a:solidFill>
              </a:rPr>
              <a:t>定义类成员方法（函数）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public int </a:t>
            </a:r>
            <a:r>
              <a:rPr lang="en-US" altLang="zh-CN" b="1" dirty="0" err="1">
                <a:latin typeface="Consolas" panose="020B0609020204030204" pitchFamily="49" charset="0"/>
              </a:rPr>
              <a:t>getName</a:t>
            </a:r>
            <a:r>
              <a:rPr lang="en-US" altLang="zh-CN" b="1" dirty="0">
                <a:latin typeface="Consolas" panose="020B0609020204030204" pitchFamily="49" charset="0"/>
              </a:rPr>
              <a:t>(){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return name;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C61CE52-C4D5-4B5B-B6BA-E54894921D10}"/>
              </a:ext>
            </a:extLst>
          </p:cNvPr>
          <p:cNvSpPr/>
          <p:nvPr/>
        </p:nvSpPr>
        <p:spPr>
          <a:xfrm>
            <a:off x="1027517" y="2098930"/>
            <a:ext cx="10048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对于一类事物，通常需要从属性和行为两个方面来认识。在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中，事物静态属性对应类中的</a:t>
            </a:r>
            <a:r>
              <a:rPr lang="zh-CN" altLang="en-US" sz="2400" dirty="0">
                <a:solidFill>
                  <a:srgbClr val="C00000"/>
                </a:solidFill>
              </a:rPr>
              <a:t>成员变量</a:t>
            </a:r>
            <a:r>
              <a:rPr lang="zh-CN" altLang="en-US" sz="2400" dirty="0">
                <a:solidFill>
                  <a:srgbClr val="002060"/>
                </a:solidFill>
              </a:rPr>
              <a:t>；事物的动态行为对应类中的</a:t>
            </a:r>
            <a:r>
              <a:rPr lang="zh-CN" altLang="en-US" sz="2400" dirty="0">
                <a:solidFill>
                  <a:srgbClr val="C00000"/>
                </a:solidFill>
              </a:rPr>
              <a:t>成员方法</a:t>
            </a:r>
            <a:r>
              <a:rPr lang="zh-CN" altLang="en-US" sz="2400" dirty="0">
                <a:solidFill>
                  <a:srgbClr val="002060"/>
                </a:solidFill>
              </a:rPr>
              <a:t>。</a:t>
            </a:r>
            <a:endParaRPr lang="zh-CN" altLang="zh-CN" sz="2400" dirty="0">
              <a:solidFill>
                <a:srgbClr val="002060"/>
              </a:solidFill>
            </a:endParaRP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xmlns="" id="{C4027854-9F3D-45DD-9BA0-4A796A6A3875}"/>
              </a:ext>
            </a:extLst>
          </p:cNvPr>
          <p:cNvSpPr txBox="1">
            <a:spLocks/>
          </p:cNvSpPr>
          <p:nvPr/>
        </p:nvSpPr>
        <p:spPr>
          <a:xfrm>
            <a:off x="5665507" y="3205832"/>
            <a:ext cx="4769965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1pPr>
            <a:lvl2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lvl="3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altLang="zh-CN" sz="2000" dirty="0"/>
              <a:t>Java</a:t>
            </a:r>
            <a:r>
              <a:rPr lang="zh-CN" altLang="en-US" sz="2000" dirty="0"/>
              <a:t>类中可以包含的方法有</a:t>
            </a:r>
            <a:r>
              <a:rPr lang="en-US" altLang="zh-CN" sz="2000" dirty="0"/>
              <a:t>3</a:t>
            </a:r>
            <a:r>
              <a:rPr lang="zh-CN" altLang="en-US" sz="2000" dirty="0"/>
              <a:t>种：</a:t>
            </a:r>
            <a:endParaRPr lang="en-US" altLang="zh-CN" sz="20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构造方法。</a:t>
            </a:r>
            <a:endParaRPr lang="en-US" altLang="zh-CN" sz="20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main</a:t>
            </a:r>
            <a:r>
              <a:rPr lang="zh-CN" altLang="en-US" sz="2000" dirty="0"/>
              <a:t>方法。类的主方法，程序入口点和出口。</a:t>
            </a:r>
            <a:endParaRPr lang="en-US" altLang="zh-CN" sz="20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成员方法。指在类中定义（动态行为）的一般方法。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48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类的定义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C61CE52-C4D5-4B5B-B6BA-E54894921D10}"/>
              </a:ext>
            </a:extLst>
          </p:cNvPr>
          <p:cNvSpPr/>
          <p:nvPr/>
        </p:nvSpPr>
        <p:spPr>
          <a:xfrm>
            <a:off x="1027517" y="2098930"/>
            <a:ext cx="10048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对于一类事物，通常需要从属性和行为两个方面来认识。在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中，事物静态属性对应类中的</a:t>
            </a:r>
            <a:r>
              <a:rPr lang="zh-CN" altLang="en-US" sz="2400" dirty="0">
                <a:solidFill>
                  <a:srgbClr val="C00000"/>
                </a:solidFill>
              </a:rPr>
              <a:t>成员变量</a:t>
            </a:r>
            <a:r>
              <a:rPr lang="zh-CN" altLang="en-US" sz="2400" dirty="0">
                <a:solidFill>
                  <a:srgbClr val="002060"/>
                </a:solidFill>
              </a:rPr>
              <a:t>；事物的动态行为对应类中的</a:t>
            </a:r>
            <a:r>
              <a:rPr lang="zh-CN" altLang="en-US" sz="2400" dirty="0">
                <a:solidFill>
                  <a:srgbClr val="C00000"/>
                </a:solidFill>
              </a:rPr>
              <a:t>成员方法</a:t>
            </a:r>
            <a:r>
              <a:rPr lang="zh-CN" altLang="en-US" sz="2400" dirty="0">
                <a:solidFill>
                  <a:srgbClr val="002060"/>
                </a:solidFill>
              </a:rPr>
              <a:t>。</a:t>
            </a:r>
            <a:endParaRPr lang="zh-CN" altLang="zh-CN" sz="2400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499135C-7CBA-4AD5-B952-0F37F757E7A0}"/>
              </a:ext>
            </a:extLst>
          </p:cNvPr>
          <p:cNvSpPr/>
          <p:nvPr/>
        </p:nvSpPr>
        <p:spPr>
          <a:xfrm>
            <a:off x="1027517" y="3013501"/>
            <a:ext cx="3516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类成员修饰符</a:t>
            </a:r>
            <a:endParaRPr lang="zh-CN" altLang="zh-CN" sz="2400" dirty="0">
              <a:solidFill>
                <a:srgbClr val="002060"/>
              </a:solidFill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xmlns="" id="{F6114D0F-6883-43FE-8A5C-73B13CEA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7" y="3558740"/>
            <a:ext cx="10598438" cy="179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83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类的定义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8FC052D-CAB7-47AD-8290-419DDE2286B5}"/>
              </a:ext>
            </a:extLst>
          </p:cNvPr>
          <p:cNvSpPr/>
          <p:nvPr/>
        </p:nvSpPr>
        <p:spPr>
          <a:xfrm>
            <a:off x="886117" y="2230846"/>
            <a:ext cx="5362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4.1】  </a:t>
            </a:r>
            <a:r>
              <a:rPr lang="zh-CN" altLang="zh-CN" sz="2400" dirty="0">
                <a:solidFill>
                  <a:srgbClr val="002060"/>
                </a:solidFill>
              </a:rPr>
              <a:t>定义圆类</a:t>
            </a:r>
            <a:r>
              <a:rPr lang="en-US" altLang="zh-CN" sz="2400" dirty="0">
                <a:solidFill>
                  <a:srgbClr val="002060"/>
                </a:solidFill>
              </a:rPr>
              <a:t>Circle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0EF858D-640F-47D4-AD09-5467A35B6FE6}"/>
              </a:ext>
            </a:extLst>
          </p:cNvPr>
          <p:cNvSpPr/>
          <p:nvPr/>
        </p:nvSpPr>
        <p:spPr>
          <a:xfrm>
            <a:off x="4782531" y="18754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定义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Circle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类</a:t>
            </a:r>
            <a:endParaRPr lang="en-US" altLang="zh-CN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=3.142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2*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77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A402DDA0-1BA5-4CB9-8273-082BFDB3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C824CB61-6C4C-45EF-B7BB-7AD42B9C7A04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定义类的对象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81A6EB8-3560-4F7C-B638-2F2A3FE86C02}"/>
              </a:ext>
            </a:extLst>
          </p:cNvPr>
          <p:cNvSpPr/>
          <p:nvPr/>
        </p:nvSpPr>
        <p:spPr>
          <a:xfrm>
            <a:off x="1096651" y="2266060"/>
            <a:ext cx="9649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创建一个对象的过程也叫类的实例化，使用</a:t>
            </a:r>
            <a:r>
              <a:rPr lang="en-US" altLang="zh-CN" sz="2400" dirty="0">
                <a:solidFill>
                  <a:srgbClr val="C00000"/>
                </a:solidFill>
              </a:rPr>
              <a:t>new</a:t>
            </a:r>
            <a:r>
              <a:rPr lang="zh-CN" altLang="en-US" sz="2400" dirty="0">
                <a:solidFill>
                  <a:srgbClr val="C00000"/>
                </a:solidFill>
              </a:rPr>
              <a:t>关键字</a:t>
            </a:r>
            <a:r>
              <a:rPr lang="zh-CN" altLang="en-US" sz="2400" dirty="0">
                <a:solidFill>
                  <a:srgbClr val="002060"/>
                </a:solidFill>
              </a:rPr>
              <a:t>来创建对象。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9584279-1FFC-494E-89E5-1D0B62B67052}"/>
              </a:ext>
            </a:extLst>
          </p:cNvPr>
          <p:cNvSpPr/>
          <p:nvPr/>
        </p:nvSpPr>
        <p:spPr>
          <a:xfrm>
            <a:off x="1486907" y="296153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BE7CAC0-84E3-4BC0-B699-E02DEC5EDEFE}"/>
              </a:ext>
            </a:extLst>
          </p:cNvPr>
          <p:cNvSpPr/>
          <p:nvPr/>
        </p:nvSpPr>
        <p:spPr>
          <a:xfrm>
            <a:off x="1096651" y="3602592"/>
            <a:ext cx="9367102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zh-CN" altLang="en-US" sz="2000" dirty="0">
                <a:solidFill>
                  <a:srgbClr val="002060"/>
                </a:solidFill>
              </a:rPr>
              <a:t>如上就是创建一个对象的过程：执行了两步操作：</a:t>
            </a:r>
          </a:p>
          <a:p>
            <a:pPr marL="342900" indent="-342900"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c1 </a:t>
            </a:r>
            <a:r>
              <a:rPr lang="zh-CN" altLang="en-US" sz="2000" dirty="0">
                <a:solidFill>
                  <a:srgbClr val="002060"/>
                </a:solidFill>
              </a:rPr>
              <a:t>：声明了一个叫</a:t>
            </a:r>
            <a:r>
              <a:rPr lang="en-US" altLang="zh-CN" sz="2000" dirty="0">
                <a:solidFill>
                  <a:srgbClr val="002060"/>
                </a:solidFill>
              </a:rPr>
              <a:t>c1</a:t>
            </a:r>
            <a:r>
              <a:rPr lang="zh-CN" altLang="en-US" sz="2000" dirty="0">
                <a:solidFill>
                  <a:srgbClr val="002060"/>
                </a:solidFill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zh-CN" altLang="en-US" sz="2000" dirty="0">
                <a:solidFill>
                  <a:srgbClr val="002060"/>
                </a:solidFill>
              </a:rPr>
              <a:t>类的对象引用。</a:t>
            </a:r>
          </a:p>
          <a:p>
            <a:pPr marL="342900" indent="-342900"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</a:t>
            </a:r>
            <a:r>
              <a:rPr lang="zh-CN" altLang="en-US" sz="2000" dirty="0">
                <a:solidFill>
                  <a:srgbClr val="002060"/>
                </a:solidFill>
              </a:rPr>
              <a:t>：创建一个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zh-CN" altLang="en-US" sz="2000" dirty="0">
                <a:solidFill>
                  <a:srgbClr val="002060"/>
                </a:solidFill>
              </a:rPr>
              <a:t>对象，此时</a:t>
            </a:r>
            <a:r>
              <a:rPr lang="en-US" altLang="zh-CN" sz="2000" dirty="0">
                <a:solidFill>
                  <a:srgbClr val="002060"/>
                </a:solidFill>
              </a:rPr>
              <a:t>c1</a:t>
            </a:r>
            <a:r>
              <a:rPr lang="zh-CN" altLang="en-US" sz="2000" dirty="0">
                <a:solidFill>
                  <a:srgbClr val="002060"/>
                </a:solidFill>
              </a:rPr>
              <a:t>指向创建出来的对象，</a:t>
            </a:r>
            <a:r>
              <a:rPr lang="en-US" altLang="zh-CN" sz="2000" dirty="0">
                <a:solidFill>
                  <a:srgbClr val="002060"/>
                </a:solidFill>
              </a:rPr>
              <a:t>c1</a:t>
            </a:r>
            <a:r>
              <a:rPr lang="zh-CN" altLang="en-US" sz="2000" dirty="0">
                <a:solidFill>
                  <a:srgbClr val="002060"/>
                </a:solidFill>
              </a:rPr>
              <a:t>也称为对象名。</a:t>
            </a:r>
          </a:p>
        </p:txBody>
      </p:sp>
    </p:spTree>
    <p:extLst>
      <p:ext uri="{BB962C8B-B14F-4D97-AF65-F5344CB8AC3E}">
        <p14:creationId xmlns:p14="http://schemas.microsoft.com/office/powerpoint/2010/main" val="241622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A402DDA0-1BA5-4CB9-8273-082BFDB3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C824CB61-6C4C-45EF-B7BB-7AD42B9C7A04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定义类的对象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80146DC-E5D9-4E77-9A39-E5C45F13B85A}"/>
              </a:ext>
            </a:extLst>
          </p:cNvPr>
          <p:cNvSpPr/>
          <p:nvPr/>
        </p:nvSpPr>
        <p:spPr>
          <a:xfrm>
            <a:off x="1138115" y="224976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D00748A-27D1-4565-9A0D-9FF24DBC61F9}"/>
              </a:ext>
            </a:extLst>
          </p:cNvPr>
          <p:cNvSpPr/>
          <p:nvPr/>
        </p:nvSpPr>
        <p:spPr>
          <a:xfrm>
            <a:off x="1058944" y="3084745"/>
            <a:ext cx="9235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内存地址分配：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Circle </a:t>
            </a:r>
            <a:r>
              <a:rPr lang="en-US" altLang="zh-CN" sz="2400" dirty="0">
                <a:solidFill>
                  <a:srgbClr val="C00000"/>
                </a:solidFill>
              </a:rPr>
              <a:t>c1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zh-CN" altLang="en-US" sz="2400" dirty="0">
                <a:solidFill>
                  <a:srgbClr val="002060"/>
                </a:solidFill>
              </a:rPr>
              <a:t>：声明对象的引用变量，这个变量是在栈</a:t>
            </a:r>
            <a:r>
              <a:rPr lang="en-US" altLang="zh-CN" sz="2400" dirty="0">
                <a:solidFill>
                  <a:srgbClr val="002060"/>
                </a:solidFill>
              </a:rPr>
              <a:t>(stack)</a:t>
            </a:r>
            <a:r>
              <a:rPr lang="zh-CN" altLang="en-US" sz="2400" dirty="0">
                <a:solidFill>
                  <a:srgbClr val="002060"/>
                </a:solidFill>
              </a:rPr>
              <a:t>内存中分配的，它存储着一个内存地址，该地址指向执行</a:t>
            </a:r>
            <a:r>
              <a:rPr lang="en-US" altLang="zh-CN" sz="2400" dirty="0">
                <a:solidFill>
                  <a:srgbClr val="002060"/>
                </a:solidFill>
              </a:rPr>
              <a:t>new Circle()</a:t>
            </a:r>
            <a:r>
              <a:rPr lang="zh-CN" altLang="en-US" sz="2400" dirty="0">
                <a:solidFill>
                  <a:srgbClr val="002060"/>
                </a:solidFill>
              </a:rPr>
              <a:t>后在堆中分配的一块内存。</a:t>
            </a:r>
            <a:br>
              <a:rPr lang="zh-CN" altLang="en-US" sz="2400" dirty="0">
                <a:solidFill>
                  <a:srgbClr val="002060"/>
                </a:solidFill>
              </a:rPr>
            </a:br>
            <a:endParaRPr lang="zh-CN" altLang="en-US" sz="2400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new Circle(): </a:t>
            </a:r>
            <a:r>
              <a:rPr lang="zh-CN" altLang="en-US" sz="2400" dirty="0">
                <a:solidFill>
                  <a:srgbClr val="002060"/>
                </a:solidFill>
              </a:rPr>
              <a:t>创建一个对象，该对象是在堆</a:t>
            </a:r>
            <a:r>
              <a:rPr lang="en-US" altLang="zh-CN" sz="2400" dirty="0">
                <a:solidFill>
                  <a:srgbClr val="002060"/>
                </a:solidFill>
              </a:rPr>
              <a:t>(heap)</a:t>
            </a:r>
            <a:r>
              <a:rPr lang="zh-CN" altLang="en-US" sz="2400" dirty="0">
                <a:solidFill>
                  <a:srgbClr val="002060"/>
                </a:solidFill>
              </a:rPr>
              <a:t>内存中动态分配的。</a:t>
            </a:r>
          </a:p>
        </p:txBody>
      </p:sp>
    </p:spTree>
    <p:extLst>
      <p:ext uri="{BB962C8B-B14F-4D97-AF65-F5344CB8AC3E}">
        <p14:creationId xmlns:p14="http://schemas.microsoft.com/office/powerpoint/2010/main" val="337873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A402DDA0-1BA5-4CB9-8273-082BFDB3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C824CB61-6C4C-45EF-B7BB-7AD42B9C7A04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定义类的对象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DC6E9F2-FAA9-4531-A647-F6D99BF673FC}"/>
              </a:ext>
            </a:extLst>
          </p:cNvPr>
          <p:cNvSpPr/>
          <p:nvPr/>
        </p:nvSpPr>
        <p:spPr>
          <a:xfrm>
            <a:off x="6201872" y="1597574"/>
            <a:ext cx="52475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.setRadius(10);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.getArea());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.getPerimeter());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278784A1-9CB6-4495-A23F-BC685FB3A286}"/>
              </a:ext>
            </a:extLst>
          </p:cNvPr>
          <p:cNvGrpSpPr/>
          <p:nvPr/>
        </p:nvGrpSpPr>
        <p:grpSpPr>
          <a:xfrm>
            <a:off x="267575" y="2332690"/>
            <a:ext cx="5614751" cy="3563701"/>
            <a:chOff x="267575" y="2332690"/>
            <a:chExt cx="5614751" cy="356370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B028065F-235D-4906-9A6D-F08315D5237A}"/>
                </a:ext>
              </a:extLst>
            </p:cNvPr>
            <p:cNvSpPr/>
            <p:nvPr/>
          </p:nvSpPr>
          <p:spPr>
            <a:xfrm>
              <a:off x="457200" y="3577398"/>
              <a:ext cx="1298721" cy="23189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65EBF951-6D5C-4587-ACB9-10A2318892B8}"/>
                </a:ext>
              </a:extLst>
            </p:cNvPr>
            <p:cNvSpPr/>
            <p:nvPr/>
          </p:nvSpPr>
          <p:spPr>
            <a:xfrm>
              <a:off x="267575" y="3036683"/>
              <a:ext cx="1677970" cy="4878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002060"/>
                  </a:solidFill>
                </a:rPr>
                <a:t>栈（</a:t>
              </a:r>
              <a:r>
                <a:rPr lang="en-US" altLang="zh-CN" sz="2000" dirty="0">
                  <a:solidFill>
                    <a:srgbClr val="002060"/>
                  </a:solidFill>
                </a:rPr>
                <a:t>stack</a:t>
              </a:r>
              <a:r>
                <a:rPr lang="zh-CN" altLang="en-US" sz="2000" dirty="0">
                  <a:solidFill>
                    <a:srgbClr val="002060"/>
                  </a:solidFill>
                </a:rPr>
                <a:t>）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ACB69305-137A-4D7A-86EB-90DD636BF005}"/>
                </a:ext>
              </a:extLst>
            </p:cNvPr>
            <p:cNvSpPr/>
            <p:nvPr/>
          </p:nvSpPr>
          <p:spPr>
            <a:xfrm>
              <a:off x="518116" y="5033913"/>
              <a:ext cx="1178709" cy="641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c1</a:t>
              </a:r>
              <a:r>
                <a:rPr lang="zh-CN" altLang="en-US" dirty="0">
                  <a:solidFill>
                    <a:srgbClr val="002060"/>
                  </a:solidFill>
                </a:rPr>
                <a:t>：</a:t>
              </a:r>
              <a:r>
                <a:rPr lang="en-US" altLang="zh-CN" dirty="0">
                  <a:solidFill>
                    <a:srgbClr val="002060"/>
                  </a:solidFill>
                </a:rPr>
                <a:t>****</a:t>
              </a:r>
            </a:p>
            <a:p>
              <a:pPr algn="ctr"/>
              <a:r>
                <a:rPr lang="zh-CN" altLang="en-US" dirty="0">
                  <a:solidFill>
                    <a:srgbClr val="002060"/>
                  </a:solidFill>
                </a:rPr>
                <a:t>引用变量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8C1F453B-FE2D-4F66-B69D-E8A5FD619063}"/>
                </a:ext>
              </a:extLst>
            </p:cNvPr>
            <p:cNvSpPr/>
            <p:nvPr/>
          </p:nvSpPr>
          <p:spPr>
            <a:xfrm>
              <a:off x="2083324" y="2903455"/>
              <a:ext cx="3799002" cy="2992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5C9B0A9F-0D70-4EAE-812F-56423EE635E2}"/>
                </a:ext>
              </a:extLst>
            </p:cNvPr>
            <p:cNvSpPr/>
            <p:nvPr/>
          </p:nvSpPr>
          <p:spPr>
            <a:xfrm>
              <a:off x="3032896" y="2332690"/>
              <a:ext cx="1677970" cy="4878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002060"/>
                  </a:solidFill>
                </a:rPr>
                <a:t>堆（</a:t>
              </a:r>
              <a:r>
                <a:rPr lang="en-US" altLang="zh-CN" sz="2000" dirty="0">
                  <a:solidFill>
                    <a:srgbClr val="002060"/>
                  </a:solidFill>
                </a:rPr>
                <a:t>heap</a:t>
              </a:r>
              <a:r>
                <a:rPr lang="zh-CN" altLang="en-US" sz="2000" dirty="0">
                  <a:solidFill>
                    <a:srgbClr val="002060"/>
                  </a:solidFill>
                </a:rPr>
                <a:t>）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A13138F-86D6-40CF-842C-F740DEF492FD}"/>
                </a:ext>
              </a:extLst>
            </p:cNvPr>
            <p:cNvSpPr/>
            <p:nvPr/>
          </p:nvSpPr>
          <p:spPr>
            <a:xfrm>
              <a:off x="3323018" y="3280601"/>
              <a:ext cx="2133351" cy="1579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Radius=10</a:t>
              </a:r>
            </a:p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getArea</a:t>
              </a:r>
              <a:r>
                <a:rPr lang="en-US" altLang="zh-CN" dirty="0">
                  <a:solidFill>
                    <a:srgbClr val="002060"/>
                  </a:solidFill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getPerimeter</a:t>
              </a:r>
              <a:r>
                <a:rPr lang="en-US" altLang="zh-CN" dirty="0">
                  <a:solidFill>
                    <a:srgbClr val="002060"/>
                  </a:solidFill>
                </a:rPr>
                <a:t>()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Circle</a:t>
              </a:r>
              <a:r>
                <a:rPr lang="zh-CN" altLang="en-US" dirty="0">
                  <a:solidFill>
                    <a:srgbClr val="002060"/>
                  </a:solidFill>
                </a:rPr>
                <a:t>对象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F9F10C44-B7CD-4438-AA0C-1622C128CCC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1696825" y="4070134"/>
              <a:ext cx="1626193" cy="130122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00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A402DDA0-1BA5-4CB9-8273-082BFDB3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C824CB61-6C4C-45EF-B7BB-7AD42B9C7A04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定义类的对象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DC6E9F2-FAA9-4531-A647-F6D99BF673FC}"/>
              </a:ext>
            </a:extLst>
          </p:cNvPr>
          <p:cNvSpPr/>
          <p:nvPr/>
        </p:nvSpPr>
        <p:spPr>
          <a:xfrm>
            <a:off x="6201872" y="1597574"/>
            <a:ext cx="52475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.setRadius(10);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.getArea());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.getPerimeter());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D70B45A-89E2-4BA5-952B-82DD8F8791AC}"/>
              </a:ext>
            </a:extLst>
          </p:cNvPr>
          <p:cNvSpPr/>
          <p:nvPr/>
        </p:nvSpPr>
        <p:spPr>
          <a:xfrm>
            <a:off x="733114" y="4833387"/>
            <a:ext cx="9617518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endParaRPr lang="en-US" altLang="zh-CN" sz="2000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出来的对象都是在堆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(heap)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中分配的</a:t>
            </a:r>
            <a:endParaRPr lang="zh-CN" altLang="en-US" sz="2000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如对象引用变量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都是在栈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(stack)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中分配</a:t>
            </a:r>
            <a:endParaRPr lang="zh-CN" altLang="en-US" sz="2000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静态变量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修饰的变量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和字符串常量存储在数据段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(Data </a:t>
            </a:r>
            <a:r>
              <a:rPr lang="en-US" altLang="zh-CN" sz="20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Segtment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sz="2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代码段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(Code Segment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）中存放代码</a:t>
            </a:r>
            <a:endParaRPr lang="zh-CN" altLang="en-US" sz="2000" b="0" i="0" u="none" strike="noStrike" dirty="0">
              <a:solidFill>
                <a:srgbClr val="00206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8B6682DA-03C1-4A02-B91A-A731CFAC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7A66CA4E-BDA5-4352-A276-86AE44F2ABF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实现数据隐藏（封装）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A2A7EF4-2214-4C24-AE29-03A7CD22D1AD}"/>
              </a:ext>
            </a:extLst>
          </p:cNvPr>
          <p:cNvSpPr/>
          <p:nvPr/>
        </p:nvSpPr>
        <p:spPr>
          <a:xfrm>
            <a:off x="1065229" y="2228671"/>
            <a:ext cx="9794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C00000"/>
                </a:solidFill>
              </a:rPr>
              <a:t>封装</a:t>
            </a:r>
            <a:r>
              <a:rPr lang="zh-CN" altLang="en-US" sz="2400" dirty="0">
                <a:solidFill>
                  <a:srgbClr val="002060"/>
                </a:solidFill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</a:rPr>
              <a:t>Encapsulation</a:t>
            </a:r>
            <a:r>
              <a:rPr lang="zh-CN" altLang="en-US" sz="2400" dirty="0">
                <a:solidFill>
                  <a:srgbClr val="002060"/>
                </a:solidFill>
              </a:rPr>
              <a:t>）是面向对象方法的重要原则，就是把对象的属性和操作（或服务）结合为一个独立的整体，并尽可能隐藏对象的内部实现细节。</a:t>
            </a:r>
          </a:p>
        </p:txBody>
      </p:sp>
    </p:spTree>
    <p:extLst>
      <p:ext uri="{BB962C8B-B14F-4D97-AF65-F5344CB8AC3E}">
        <p14:creationId xmlns:p14="http://schemas.microsoft.com/office/powerpoint/2010/main" val="161814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实现数据隐藏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444B97B-9AB0-49D2-921A-6D2A03105639}"/>
              </a:ext>
            </a:extLst>
          </p:cNvPr>
          <p:cNvSpPr/>
          <p:nvPr/>
        </p:nvSpPr>
        <p:spPr>
          <a:xfrm>
            <a:off x="1096651" y="2249762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访问权限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3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public</a:t>
            </a:r>
          </a:p>
          <a:p>
            <a:pPr marL="800100" lvl="3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private</a:t>
            </a:r>
          </a:p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访问私有成员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3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get</a:t>
            </a:r>
            <a:r>
              <a:rPr lang="zh-CN" altLang="en-US" sz="2400" dirty="0">
                <a:solidFill>
                  <a:srgbClr val="002060"/>
                </a:solidFill>
              </a:rPr>
              <a:t>与</a:t>
            </a:r>
            <a:r>
              <a:rPr lang="en-US" altLang="zh-CN" sz="2400" dirty="0">
                <a:solidFill>
                  <a:srgbClr val="002060"/>
                </a:solidFill>
              </a:rPr>
              <a:t>set</a:t>
            </a:r>
            <a:r>
              <a:rPr lang="zh-CN" altLang="en-US" sz="2400" dirty="0">
                <a:solidFill>
                  <a:srgbClr val="002060"/>
                </a:solidFill>
              </a:rPr>
              <a:t>方法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3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this</a:t>
            </a:r>
            <a:r>
              <a:rPr lang="zh-CN" altLang="en-US" sz="2400" dirty="0">
                <a:solidFill>
                  <a:srgbClr val="002060"/>
                </a:solidFill>
              </a:rPr>
              <a:t>引用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xmlns="" id="{1AD89A0E-1F2A-412A-838F-3F980E922F27}"/>
              </a:ext>
            </a:extLst>
          </p:cNvPr>
          <p:cNvSpPr txBox="1">
            <a:spLocks/>
          </p:cNvSpPr>
          <p:nvPr/>
        </p:nvSpPr>
        <p:spPr>
          <a:xfrm>
            <a:off x="1096651" y="4635628"/>
            <a:ext cx="99138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1pPr>
            <a:lvl2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lvl="3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说明：</a:t>
            </a:r>
            <a:r>
              <a:rPr lang="zh-CN" altLang="zh-CN" dirty="0"/>
              <a:t>在设计类时，通常将类的属性定义为私有的，再为每个私有属性定义一个公有的</a:t>
            </a:r>
            <a:r>
              <a:rPr lang="en-US" altLang="zh-CN" dirty="0"/>
              <a:t>set</a:t>
            </a:r>
            <a:r>
              <a:rPr lang="zh-CN" altLang="zh-CN" dirty="0"/>
              <a:t>方法和</a:t>
            </a:r>
            <a:r>
              <a:rPr lang="en-US" altLang="zh-CN" dirty="0"/>
              <a:t>get</a:t>
            </a:r>
            <a:r>
              <a:rPr lang="zh-CN" altLang="zh-CN" dirty="0"/>
              <a:t>方法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6660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02069B-485A-4F00-815C-F3AFF975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E82096-FDBD-4529-AFA7-4101698AA6E0}"/>
              </a:ext>
            </a:extLst>
          </p:cNvPr>
          <p:cNvSpPr txBox="1">
            <a:spLocks/>
          </p:cNvSpPr>
          <p:nvPr/>
        </p:nvSpPr>
        <p:spPr>
          <a:xfrm>
            <a:off x="63631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</a:t>
            </a:r>
            <a:endParaRPr lang="en-US" altLang="zh-CN" dirty="0"/>
          </a:p>
          <a:p>
            <a:pPr marL="457200" indent="-457200">
              <a:lnSpc>
                <a:spcPts val="3300"/>
              </a:lnSpc>
              <a:spcBef>
                <a:spcPts val="18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构造方法</a:t>
            </a:r>
            <a:endParaRPr lang="en-US" altLang="zh-CN" dirty="0"/>
          </a:p>
          <a:p>
            <a:pPr marL="457200" indent="-457200">
              <a:lnSpc>
                <a:spcPts val="3300"/>
              </a:lnSpc>
              <a:spcBef>
                <a:spcPts val="18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引用</a:t>
            </a:r>
            <a:endParaRPr lang="en-US" altLang="zh-CN" dirty="0"/>
          </a:p>
          <a:p>
            <a:pPr marL="457200" indent="-457200">
              <a:lnSpc>
                <a:spcPts val="3300"/>
              </a:lnSpc>
              <a:spcBef>
                <a:spcPts val="18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类的聚集</a:t>
            </a:r>
            <a:endParaRPr lang="en-US" altLang="zh-CN" dirty="0"/>
          </a:p>
          <a:p>
            <a:pPr marL="457200" indent="-457200">
              <a:lnSpc>
                <a:spcPts val="3300"/>
              </a:lnSpc>
              <a:spcBef>
                <a:spcPts val="18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静态成员与常量</a:t>
            </a:r>
            <a:endParaRPr lang="en-US" altLang="zh-CN" dirty="0"/>
          </a:p>
          <a:p>
            <a:pPr marL="457200" indent="-457200">
              <a:lnSpc>
                <a:spcPts val="3300"/>
              </a:lnSpc>
              <a:spcBef>
                <a:spcPts val="18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包</a:t>
            </a:r>
            <a:endParaRPr lang="en-US" altLang="zh-CN" dirty="0"/>
          </a:p>
          <a:p>
            <a:pPr marL="457200" indent="-457200">
              <a:lnSpc>
                <a:spcPts val="3300"/>
              </a:lnSpc>
              <a:spcBef>
                <a:spcPts val="18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对象数组</a:t>
            </a:r>
          </a:p>
        </p:txBody>
      </p:sp>
    </p:spTree>
    <p:extLst>
      <p:ext uri="{BB962C8B-B14F-4D97-AF65-F5344CB8AC3E}">
        <p14:creationId xmlns:p14="http://schemas.microsoft.com/office/powerpoint/2010/main" val="199189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构造方法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构造方法的定义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AD308DD-B727-4C1F-9F28-7E056417475E}"/>
              </a:ext>
            </a:extLst>
          </p:cNvPr>
          <p:cNvSpPr/>
          <p:nvPr/>
        </p:nvSpPr>
        <p:spPr>
          <a:xfrm>
            <a:off x="996989" y="226606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构造方法的作用通常是对属性初始化</a:t>
            </a:r>
          </a:p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构造方法与类同名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不能指定返回值类型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在创建对象时被自动调用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9FCC167-2826-43EF-839B-A64B8C670202}"/>
              </a:ext>
            </a:extLst>
          </p:cNvPr>
          <p:cNvSpPr/>
          <p:nvPr/>
        </p:nvSpPr>
        <p:spPr>
          <a:xfrm>
            <a:off x="240989" y="3926601"/>
            <a:ext cx="4994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4.2】</a:t>
            </a:r>
            <a:r>
              <a:rPr lang="zh-CN" altLang="zh-CN" sz="2400" dirty="0">
                <a:solidFill>
                  <a:srgbClr val="002060"/>
                </a:solidFill>
              </a:rPr>
              <a:t>带有加构造方法的</a:t>
            </a:r>
            <a:r>
              <a:rPr lang="en-US" altLang="zh-CN" sz="2400" dirty="0">
                <a:solidFill>
                  <a:srgbClr val="002060"/>
                </a:solidFill>
              </a:rPr>
              <a:t>Circle</a:t>
            </a:r>
            <a:r>
              <a:rPr lang="zh-CN" altLang="zh-CN" sz="2400" dirty="0">
                <a:solidFill>
                  <a:srgbClr val="002060"/>
                </a:solidFill>
              </a:rPr>
              <a:t>类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D0C4D4A-E84D-487B-8FDD-E879FED80A23}"/>
              </a:ext>
            </a:extLst>
          </p:cNvPr>
          <p:cNvSpPr/>
          <p:nvPr/>
        </p:nvSpPr>
        <p:spPr>
          <a:xfrm>
            <a:off x="5235018" y="2715412"/>
            <a:ext cx="65579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Students {</a:t>
            </a:r>
          </a:p>
          <a:p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id;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int age;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String sex;</a:t>
            </a:r>
          </a:p>
          <a:p>
            <a:endParaRPr lang="en-US" altLang="zh-CN" b="1" dirty="0"/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public </a:t>
            </a:r>
            <a:r>
              <a:rPr lang="en-US" altLang="zh-CN" b="1" dirty="0">
                <a:latin typeface="Consolas" panose="020B0609020204030204" pitchFamily="49" charset="0"/>
              </a:rPr>
              <a:t>Students</a:t>
            </a:r>
            <a:r>
              <a:rPr lang="zh-CN" altLang="en-US" b="1" dirty="0">
                <a:latin typeface="Consolas" panose="020B0609020204030204" pitchFamily="49" charset="0"/>
              </a:rPr>
              <a:t>(){//默认的构造方法</a:t>
            </a:r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dirty="0"/>
              <a:t>         </a:t>
            </a:r>
            <a:r>
              <a:rPr lang="zh-CN" altLang="en-US" b="1" dirty="0">
                <a:latin typeface="Consolas" panose="020B0609020204030204" pitchFamily="49" charset="0"/>
              </a:rPr>
              <a:t>public </a:t>
            </a:r>
            <a:r>
              <a:rPr lang="en-US" altLang="zh-CN" b="1" dirty="0">
                <a:latin typeface="Consolas" panose="020B0609020204030204" pitchFamily="49" charset="0"/>
              </a:rPr>
              <a:t>Students</a:t>
            </a:r>
            <a:r>
              <a:rPr lang="zh-CN" altLang="en-US" b="1" dirty="0">
                <a:latin typeface="Consolas" panose="020B0609020204030204" pitchFamily="49" charset="0"/>
              </a:rPr>
              <a:t>(String name){//含参的构造方法</a:t>
            </a:r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489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构造方法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默认的构造方法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0ED72D5-98A1-4654-91F8-547E5CF6B48E}"/>
              </a:ext>
            </a:extLst>
          </p:cNvPr>
          <p:cNvSpPr/>
          <p:nvPr/>
        </p:nvSpPr>
        <p:spPr>
          <a:xfrm>
            <a:off x="1021236" y="2249762"/>
            <a:ext cx="98384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如果没有为类设计构造方法，系统会提供一个默认的构造方法，无参数的空方法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如果已经为类设计了一个构造方法，则系统不再提供默认的构造方法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可以设计多个构造方法，方便以不同的方式创建对象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A4ECD43-1E60-472A-9416-90106DDE782F}"/>
              </a:ext>
            </a:extLst>
          </p:cNvPr>
          <p:cNvSpPr/>
          <p:nvPr/>
        </p:nvSpPr>
        <p:spPr>
          <a:xfrm>
            <a:off x="1021236" y="3942886"/>
            <a:ext cx="5192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4.3】</a:t>
            </a:r>
            <a:r>
              <a:rPr lang="zh-CN" altLang="zh-CN" sz="2400" dirty="0">
                <a:solidFill>
                  <a:srgbClr val="002060"/>
                </a:solidFill>
              </a:rPr>
              <a:t>不同数据类型属性的缺省值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9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构造方法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拷贝构造方法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31AAAF9-7F52-479D-B74B-599ACEFAB377}"/>
              </a:ext>
            </a:extLst>
          </p:cNvPr>
          <p:cNvSpPr/>
          <p:nvPr/>
        </p:nvSpPr>
        <p:spPr>
          <a:xfrm>
            <a:off x="1124932" y="2249762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用一个已经存在的对象初始化一个新对象。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42B42F1-2CEF-4379-8843-519440DA9A6B}"/>
              </a:ext>
            </a:extLst>
          </p:cNvPr>
          <p:cNvSpPr/>
          <p:nvPr/>
        </p:nvSpPr>
        <p:spPr>
          <a:xfrm>
            <a:off x="1124932" y="2845222"/>
            <a:ext cx="6631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4.4】</a:t>
            </a:r>
            <a:r>
              <a:rPr lang="zh-CN" altLang="zh-CN" sz="2400" dirty="0">
                <a:solidFill>
                  <a:srgbClr val="002060"/>
                </a:solidFill>
              </a:rPr>
              <a:t>修改</a:t>
            </a:r>
            <a:r>
              <a:rPr lang="en-US" altLang="zh-CN" sz="2400" dirty="0">
                <a:solidFill>
                  <a:srgbClr val="002060"/>
                </a:solidFill>
              </a:rPr>
              <a:t>Circle</a:t>
            </a:r>
            <a:r>
              <a:rPr lang="zh-CN" altLang="zh-CN" sz="2400" dirty="0">
                <a:solidFill>
                  <a:srgbClr val="002060"/>
                </a:solidFill>
              </a:rPr>
              <a:t>类</a:t>
            </a:r>
            <a:r>
              <a:rPr lang="zh-CN" altLang="en-US" sz="2400" dirty="0">
                <a:solidFill>
                  <a:srgbClr val="002060"/>
                </a:solidFill>
              </a:rPr>
              <a:t>，加入拷贝构造方法</a:t>
            </a:r>
          </a:p>
        </p:txBody>
      </p:sp>
    </p:spTree>
    <p:extLst>
      <p:ext uri="{BB962C8B-B14F-4D97-AF65-F5344CB8AC3E}">
        <p14:creationId xmlns:p14="http://schemas.microsoft.com/office/powerpoint/2010/main" val="3078035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引用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引用的概念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BC0F448-4595-4C74-B7D8-1767449E30F8}"/>
              </a:ext>
            </a:extLst>
          </p:cNvPr>
          <p:cNvSpPr/>
          <p:nvPr/>
        </p:nvSpPr>
        <p:spPr>
          <a:xfrm>
            <a:off x="1056670" y="2108360"/>
            <a:ext cx="8813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在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程序中，除了基本数据类型，其它类型都是引用类型。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lvl="1"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基本数据类型与引用类型在内存中的存放有本质不同。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C3B4662-98B0-4795-B5E1-DBE0A8D0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09537"/>
            <a:ext cx="116490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0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引用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引用的概念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09B2A80-2C55-4A19-8BBF-C1F5BF68DE39}"/>
              </a:ext>
            </a:extLst>
          </p:cNvPr>
          <p:cNvSpPr/>
          <p:nvPr/>
        </p:nvSpPr>
        <p:spPr>
          <a:xfrm>
            <a:off x="1106078" y="30880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"i1: "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"i2: "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200;</a:t>
            </a: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"i1: "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"i2: "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nn-NO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xmlns="" id="{3161CA3A-F4C8-406B-A16B-2570895A9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352" y="3088037"/>
            <a:ext cx="3708632" cy="186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A7E78BC-96BE-49E8-8514-9BF6B8C6F8A7}"/>
              </a:ext>
            </a:extLst>
          </p:cNvPr>
          <p:cNvSpPr txBox="1"/>
          <p:nvPr/>
        </p:nvSpPr>
        <p:spPr>
          <a:xfrm>
            <a:off x="7717670" y="495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基本变量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8AEBD23-6B42-4FE0-8F0C-B6CF6175510D}"/>
              </a:ext>
            </a:extLst>
          </p:cNvPr>
          <p:cNvSpPr/>
          <p:nvPr/>
        </p:nvSpPr>
        <p:spPr>
          <a:xfrm>
            <a:off x="839855" y="2207234"/>
            <a:ext cx="5155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4.5】</a:t>
            </a:r>
            <a:r>
              <a:rPr lang="zh-CN" altLang="zh-CN" sz="2400" dirty="0">
                <a:solidFill>
                  <a:srgbClr val="002060"/>
                </a:solidFill>
              </a:rPr>
              <a:t>修改例</a:t>
            </a:r>
            <a:r>
              <a:rPr lang="en-US" altLang="zh-CN" sz="2400" dirty="0">
                <a:solidFill>
                  <a:srgbClr val="002060"/>
                </a:solidFill>
              </a:rPr>
              <a:t>4.4</a:t>
            </a:r>
            <a:r>
              <a:rPr lang="zh-CN" altLang="zh-CN" sz="2400" dirty="0">
                <a:solidFill>
                  <a:srgbClr val="002060"/>
                </a:solidFill>
              </a:rPr>
              <a:t>的</a:t>
            </a:r>
            <a:r>
              <a:rPr lang="en-US" altLang="zh-CN" sz="2400" dirty="0">
                <a:solidFill>
                  <a:srgbClr val="002060"/>
                </a:solidFill>
              </a:rPr>
              <a:t>Test</a:t>
            </a:r>
            <a:r>
              <a:rPr lang="zh-CN" altLang="zh-CN" sz="2400" dirty="0">
                <a:solidFill>
                  <a:srgbClr val="002060"/>
                </a:solidFill>
              </a:rPr>
              <a:t>类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1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引用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引用的概念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BC0F448-4595-4C74-B7D8-1767449E30F8}"/>
              </a:ext>
            </a:extLst>
          </p:cNvPr>
          <p:cNvSpPr/>
          <p:nvPr/>
        </p:nvSpPr>
        <p:spPr>
          <a:xfrm>
            <a:off x="834775" y="2183974"/>
            <a:ext cx="5155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4.5】</a:t>
            </a:r>
            <a:r>
              <a:rPr lang="zh-CN" altLang="zh-CN" sz="2400" dirty="0">
                <a:solidFill>
                  <a:srgbClr val="002060"/>
                </a:solidFill>
              </a:rPr>
              <a:t>修改例</a:t>
            </a:r>
            <a:r>
              <a:rPr lang="en-US" altLang="zh-CN" sz="2400" dirty="0">
                <a:solidFill>
                  <a:srgbClr val="002060"/>
                </a:solidFill>
              </a:rPr>
              <a:t>4.4</a:t>
            </a:r>
            <a:r>
              <a:rPr lang="zh-CN" altLang="zh-CN" sz="2400" dirty="0">
                <a:solidFill>
                  <a:srgbClr val="002060"/>
                </a:solidFill>
              </a:rPr>
              <a:t>的</a:t>
            </a:r>
            <a:r>
              <a:rPr lang="en-US" altLang="zh-CN" sz="2400" dirty="0">
                <a:solidFill>
                  <a:srgbClr val="002060"/>
                </a:solidFill>
              </a:rPr>
              <a:t>Test</a:t>
            </a:r>
            <a:r>
              <a:rPr lang="zh-CN" altLang="zh-CN" sz="2400" dirty="0">
                <a:solidFill>
                  <a:srgbClr val="002060"/>
                </a:solidFill>
              </a:rPr>
              <a:t>类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xmlns="" id="{C59F7D02-3D90-468E-A6E4-03F8185E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74" y="1600826"/>
            <a:ext cx="6536851" cy="20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0CB04C4-AE96-4679-8BF1-83212D15C1AC}"/>
              </a:ext>
            </a:extLst>
          </p:cNvPr>
          <p:cNvSpPr txBox="1"/>
          <p:nvPr/>
        </p:nvSpPr>
        <p:spPr>
          <a:xfrm>
            <a:off x="8593147" y="3388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引用变量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3BCA5C5-D496-4478-8084-03C07F943FDE}"/>
              </a:ext>
            </a:extLst>
          </p:cNvPr>
          <p:cNvSpPr/>
          <p:nvPr/>
        </p:nvSpPr>
        <p:spPr>
          <a:xfrm>
            <a:off x="596066" y="29489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Circle5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Circle5(10.5,20,30);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Circle5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c2.setX(100);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c2.setY(200);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c2.setRadius(50);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C14988D-A463-4483-9180-10301C3F326B}"/>
              </a:ext>
            </a:extLst>
          </p:cNvPr>
          <p:cNvSpPr/>
          <p:nvPr/>
        </p:nvSpPr>
        <p:spPr>
          <a:xfrm>
            <a:off x="601560" y="52357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Circle5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Circle5(10.5,20,30);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Circle5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Circle5(50,100,200);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40FB0C7-9973-418F-936D-0C1A629DE931}"/>
              </a:ext>
            </a:extLst>
          </p:cNvPr>
          <p:cNvGrpSpPr/>
          <p:nvPr/>
        </p:nvGrpSpPr>
        <p:grpSpPr>
          <a:xfrm>
            <a:off x="8336096" y="3916133"/>
            <a:ext cx="1225484" cy="1754326"/>
            <a:chOff x="9012023" y="4248506"/>
            <a:chExt cx="1225484" cy="175432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4D4F0D51-B0BB-4C9C-B4DB-BE2073C85549}"/>
                </a:ext>
              </a:extLst>
            </p:cNvPr>
            <p:cNvSpPr/>
            <p:nvPr/>
          </p:nvSpPr>
          <p:spPr>
            <a:xfrm>
              <a:off x="9012023" y="4248506"/>
              <a:ext cx="1225484" cy="17543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3B9A3147-B58B-4B40-8D74-AC3380B12B15}"/>
                </a:ext>
              </a:extLst>
            </p:cNvPr>
            <p:cNvSpPr/>
            <p:nvPr/>
          </p:nvSpPr>
          <p:spPr>
            <a:xfrm>
              <a:off x="9262369" y="4578980"/>
              <a:ext cx="692335" cy="11011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10.5</a:t>
              </a: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20</a:t>
              </a: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62024D6F-FAFE-4E3C-A34B-69D4260540CA}"/>
                </a:ext>
              </a:extLst>
            </p:cNvPr>
            <p:cNvCxnSpPr/>
            <p:nvPr/>
          </p:nvCxnSpPr>
          <p:spPr>
            <a:xfrm>
              <a:off x="9262369" y="4930219"/>
              <a:ext cx="6923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43E507AE-3918-467A-B40E-26CD191DCB4E}"/>
                </a:ext>
              </a:extLst>
            </p:cNvPr>
            <p:cNvCxnSpPr/>
            <p:nvPr/>
          </p:nvCxnSpPr>
          <p:spPr>
            <a:xfrm>
              <a:off x="9263937" y="5327715"/>
              <a:ext cx="6923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49F8A48B-BC44-4D3E-9735-560E05AAB140}"/>
              </a:ext>
            </a:extLst>
          </p:cNvPr>
          <p:cNvGrpSpPr/>
          <p:nvPr/>
        </p:nvGrpSpPr>
        <p:grpSpPr>
          <a:xfrm>
            <a:off x="9974632" y="4987586"/>
            <a:ext cx="1225484" cy="1754326"/>
            <a:chOff x="9012023" y="4248506"/>
            <a:chExt cx="1225484" cy="175432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E3AD0813-A1A9-45A4-A4D8-712E80B9FEDE}"/>
                </a:ext>
              </a:extLst>
            </p:cNvPr>
            <p:cNvSpPr/>
            <p:nvPr/>
          </p:nvSpPr>
          <p:spPr>
            <a:xfrm>
              <a:off x="9012023" y="4248506"/>
              <a:ext cx="1225484" cy="17543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8836EE8A-96FE-4792-9372-6401B9A772BC}"/>
                </a:ext>
              </a:extLst>
            </p:cNvPr>
            <p:cNvSpPr/>
            <p:nvPr/>
          </p:nvSpPr>
          <p:spPr>
            <a:xfrm>
              <a:off x="9262369" y="4578980"/>
              <a:ext cx="692335" cy="11011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50</a:t>
              </a: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</a:t>
              </a: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C64BD1F5-384D-41D8-9265-A9002DD649E0}"/>
                </a:ext>
              </a:extLst>
            </p:cNvPr>
            <p:cNvCxnSpPr/>
            <p:nvPr/>
          </p:nvCxnSpPr>
          <p:spPr>
            <a:xfrm>
              <a:off x="9262369" y="4930219"/>
              <a:ext cx="6923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3B7F0CF8-2713-4182-8012-67816A6A1222}"/>
                </a:ext>
              </a:extLst>
            </p:cNvPr>
            <p:cNvCxnSpPr/>
            <p:nvPr/>
          </p:nvCxnSpPr>
          <p:spPr>
            <a:xfrm>
              <a:off x="9263937" y="5327715"/>
              <a:ext cx="6923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1E11148F-888C-4656-AE07-7C2984FA70BC}"/>
              </a:ext>
            </a:extLst>
          </p:cNvPr>
          <p:cNvGrpSpPr/>
          <p:nvPr/>
        </p:nvGrpSpPr>
        <p:grpSpPr>
          <a:xfrm>
            <a:off x="6870047" y="4578980"/>
            <a:ext cx="954199" cy="454772"/>
            <a:chOff x="6870047" y="4578980"/>
            <a:chExt cx="954199" cy="4547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D437E56-BA91-41B0-AE9E-775BDD12F086}"/>
                </a:ext>
              </a:extLst>
            </p:cNvPr>
            <p:cNvSpPr/>
            <p:nvPr/>
          </p:nvSpPr>
          <p:spPr>
            <a:xfrm>
              <a:off x="7343479" y="4578980"/>
              <a:ext cx="480767" cy="45477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0B66A48F-2239-4E93-8F3F-6F91F8575207}"/>
                </a:ext>
              </a:extLst>
            </p:cNvPr>
            <p:cNvSpPr txBox="1"/>
            <p:nvPr/>
          </p:nvSpPr>
          <p:spPr>
            <a:xfrm>
              <a:off x="6870047" y="4618254"/>
              <a:ext cx="407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c1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B1BA08A-CE80-40BD-88F7-6C17B2F899CA}"/>
              </a:ext>
            </a:extLst>
          </p:cNvPr>
          <p:cNvGrpSpPr/>
          <p:nvPr/>
        </p:nvGrpSpPr>
        <p:grpSpPr>
          <a:xfrm>
            <a:off x="6932984" y="5801056"/>
            <a:ext cx="891262" cy="454772"/>
            <a:chOff x="6932985" y="6164254"/>
            <a:chExt cx="891262" cy="45477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174CD0D5-021D-40A0-AAED-5C31C9DD5443}"/>
                </a:ext>
              </a:extLst>
            </p:cNvPr>
            <p:cNvSpPr/>
            <p:nvPr/>
          </p:nvSpPr>
          <p:spPr>
            <a:xfrm>
              <a:off x="7343480" y="6164254"/>
              <a:ext cx="480767" cy="45477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0139D384-C2CC-42BB-B1C9-9C988568928C}"/>
                </a:ext>
              </a:extLst>
            </p:cNvPr>
            <p:cNvSpPr txBox="1"/>
            <p:nvPr/>
          </p:nvSpPr>
          <p:spPr>
            <a:xfrm>
              <a:off x="6932985" y="6180595"/>
              <a:ext cx="407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c2</a:t>
              </a:r>
              <a:endParaRPr lang="zh-CN" altLang="en-US" dirty="0"/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BFFA5270-BB07-479B-88AA-15FD60CABB94}"/>
              </a:ext>
            </a:extLst>
          </p:cNvPr>
          <p:cNvCxnSpPr/>
          <p:nvPr/>
        </p:nvCxnSpPr>
        <p:spPr>
          <a:xfrm>
            <a:off x="7645138" y="4799585"/>
            <a:ext cx="690958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C03888BE-4BC9-44C1-BD6B-4A9A8F8CE341}"/>
              </a:ext>
            </a:extLst>
          </p:cNvPr>
          <p:cNvCxnSpPr>
            <a:cxnSpLocks/>
          </p:cNvCxnSpPr>
          <p:nvPr/>
        </p:nvCxnSpPr>
        <p:spPr>
          <a:xfrm flipV="1">
            <a:off x="7645138" y="6002063"/>
            <a:ext cx="2329494" cy="1986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引用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dirty="0"/>
              <a:t>this</a:t>
            </a:r>
            <a:r>
              <a:rPr lang="zh-CN" altLang="en-US" dirty="0"/>
              <a:t>引用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57F74AB-7FC7-4F05-9402-1D3B43EFFEF2}"/>
              </a:ext>
            </a:extLst>
          </p:cNvPr>
          <p:cNvSpPr/>
          <p:nvPr/>
        </p:nvSpPr>
        <p:spPr>
          <a:xfrm>
            <a:off x="1027521" y="2115249"/>
            <a:ext cx="9888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在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中，当创建一个对象时，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虚拟机会分配一个指向对象本身的指针，这个指针就是</a:t>
            </a:r>
            <a:r>
              <a:rPr lang="en-US" altLang="zh-CN" sz="2400" dirty="0">
                <a:solidFill>
                  <a:srgbClr val="002060"/>
                </a:solidFill>
              </a:rPr>
              <a:t>this</a:t>
            </a:r>
            <a:r>
              <a:rPr lang="zh-CN" altLang="en-US" sz="2400" dirty="0">
                <a:solidFill>
                  <a:srgbClr val="002060"/>
                </a:solidFill>
              </a:rPr>
              <a:t>，也称为</a:t>
            </a:r>
            <a:r>
              <a:rPr lang="en-US" altLang="zh-CN" sz="2400" dirty="0">
                <a:solidFill>
                  <a:srgbClr val="002060"/>
                </a:solidFill>
              </a:rPr>
              <a:t>this</a:t>
            </a:r>
            <a:r>
              <a:rPr lang="zh-CN" altLang="en-US" sz="2400" dirty="0">
                <a:solidFill>
                  <a:srgbClr val="002060"/>
                </a:solidFill>
              </a:rPr>
              <a:t>引用。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838166E-C64F-4D9D-B4CC-C5638AB63F66}"/>
              </a:ext>
            </a:extLst>
          </p:cNvPr>
          <p:cNvSpPr/>
          <p:nvPr/>
        </p:nvSpPr>
        <p:spPr>
          <a:xfrm>
            <a:off x="1027521" y="2971680"/>
            <a:ext cx="9888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使用</a:t>
            </a:r>
            <a:r>
              <a:rPr lang="en-US" altLang="zh-CN" sz="2400" dirty="0">
                <a:solidFill>
                  <a:srgbClr val="002060"/>
                </a:solidFill>
              </a:rPr>
              <a:t>this</a:t>
            </a:r>
            <a:r>
              <a:rPr lang="zh-CN" altLang="zh-CN" sz="2400" dirty="0">
                <a:solidFill>
                  <a:srgbClr val="002060"/>
                </a:solidFill>
              </a:rPr>
              <a:t>访问对象的属性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E5FF545-6F81-4FCB-8638-0FEC5831BD0A}"/>
              </a:ext>
            </a:extLst>
          </p:cNvPr>
          <p:cNvSpPr/>
          <p:nvPr/>
        </p:nvSpPr>
        <p:spPr>
          <a:xfrm>
            <a:off x="1256907" y="37990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setRadius(</a:t>
            </a:r>
            <a:r>
              <a:rPr lang="fr-FR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fr-FR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16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引用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dirty="0"/>
              <a:t>this</a:t>
            </a:r>
            <a:r>
              <a:rPr lang="zh-CN" altLang="en-US" dirty="0"/>
              <a:t>引用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57F74AB-7FC7-4F05-9402-1D3B43EFFEF2}"/>
              </a:ext>
            </a:extLst>
          </p:cNvPr>
          <p:cNvSpPr/>
          <p:nvPr/>
        </p:nvSpPr>
        <p:spPr>
          <a:xfrm>
            <a:off x="1027521" y="2115249"/>
            <a:ext cx="9888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在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中，当创建一个对象时，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虚拟机会分配一个指向对象本身的指针，这个指针就是</a:t>
            </a:r>
            <a:r>
              <a:rPr lang="en-US" altLang="zh-CN" sz="2400" dirty="0">
                <a:solidFill>
                  <a:srgbClr val="002060"/>
                </a:solidFill>
              </a:rPr>
              <a:t>this</a:t>
            </a:r>
            <a:r>
              <a:rPr lang="zh-CN" altLang="en-US" sz="2400" dirty="0">
                <a:solidFill>
                  <a:srgbClr val="002060"/>
                </a:solidFill>
              </a:rPr>
              <a:t>，也称为</a:t>
            </a:r>
            <a:r>
              <a:rPr lang="en-US" altLang="zh-CN" sz="2400" dirty="0">
                <a:solidFill>
                  <a:srgbClr val="002060"/>
                </a:solidFill>
              </a:rPr>
              <a:t>this</a:t>
            </a:r>
            <a:r>
              <a:rPr lang="zh-CN" altLang="en-US" sz="2400" dirty="0">
                <a:solidFill>
                  <a:srgbClr val="002060"/>
                </a:solidFill>
              </a:rPr>
              <a:t>引用。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5D6AFE2-E139-416A-9BEE-D91E49FFE221}"/>
              </a:ext>
            </a:extLst>
          </p:cNvPr>
          <p:cNvSpPr/>
          <p:nvPr/>
        </p:nvSpPr>
        <p:spPr>
          <a:xfrm>
            <a:off x="1027521" y="3020977"/>
            <a:ext cx="9888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使用</a:t>
            </a:r>
            <a:r>
              <a:rPr lang="en-US" altLang="zh-CN" sz="2400" dirty="0">
                <a:solidFill>
                  <a:srgbClr val="002060"/>
                </a:solidFill>
              </a:rPr>
              <a:t>this</a:t>
            </a:r>
            <a:r>
              <a:rPr lang="zh-CN" altLang="zh-CN" sz="2400" dirty="0">
                <a:solidFill>
                  <a:srgbClr val="002060"/>
                </a:solidFill>
              </a:rPr>
              <a:t>调用构造方法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884ED7C-A86B-4211-A5C9-3D009A60CE63}"/>
              </a:ext>
            </a:extLst>
          </p:cNvPr>
          <p:cNvSpPr/>
          <p:nvPr/>
        </p:nvSpPr>
        <p:spPr>
          <a:xfrm>
            <a:off x="1300901" y="3680922"/>
            <a:ext cx="9813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在一个类的构造方法内部，可以使用</a:t>
            </a:r>
            <a:r>
              <a:rPr lang="en-US" altLang="zh-CN" sz="2400" dirty="0">
                <a:solidFill>
                  <a:srgbClr val="002060"/>
                </a:solidFill>
              </a:rPr>
              <a:t>this</a:t>
            </a:r>
            <a:r>
              <a:rPr lang="zh-CN" altLang="en-US" sz="2400" dirty="0">
                <a:solidFill>
                  <a:srgbClr val="002060"/>
                </a:solidFill>
              </a:rPr>
              <a:t>关键字调用该类的其它构造方法。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31E9736-CB48-403C-BF44-66D155B8851E}"/>
              </a:ext>
            </a:extLst>
          </p:cNvPr>
          <p:cNvSpPr/>
          <p:nvPr/>
        </p:nvSpPr>
        <p:spPr>
          <a:xfrm>
            <a:off x="1181492" y="4340867"/>
            <a:ext cx="9173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4.6】</a:t>
            </a:r>
            <a:r>
              <a:rPr lang="zh-CN" altLang="zh-CN" sz="2400" dirty="0">
                <a:solidFill>
                  <a:srgbClr val="002060"/>
                </a:solidFill>
              </a:rPr>
              <a:t>设计学生类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22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引用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dirty="0"/>
              <a:t>this</a:t>
            </a:r>
            <a:r>
              <a:rPr lang="zh-CN" altLang="en-US" dirty="0"/>
              <a:t>引用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171E957-D8E4-40AD-A329-0DA0FB89EEE0}"/>
              </a:ext>
            </a:extLst>
          </p:cNvPr>
          <p:cNvSpPr/>
          <p:nvPr/>
        </p:nvSpPr>
        <p:spPr>
          <a:xfrm>
            <a:off x="961533" y="2963263"/>
            <a:ext cx="9888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在方法中返回对象本身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FA46B86-27F6-41F5-B7DC-57BD00006BAA}"/>
              </a:ext>
            </a:extLst>
          </p:cNvPr>
          <p:cNvSpPr/>
          <p:nvPr/>
        </p:nvSpPr>
        <p:spPr>
          <a:xfrm>
            <a:off x="757286" y="3471437"/>
            <a:ext cx="9888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4.7】</a:t>
            </a:r>
            <a:r>
              <a:rPr lang="zh-CN" altLang="zh-CN" sz="2400" dirty="0">
                <a:solidFill>
                  <a:srgbClr val="002060"/>
                </a:solidFill>
              </a:rPr>
              <a:t>设计</a:t>
            </a:r>
            <a:r>
              <a:rPr lang="en-US" altLang="zh-CN" sz="2400" dirty="0">
                <a:solidFill>
                  <a:srgbClr val="002060"/>
                </a:solidFill>
              </a:rPr>
              <a:t>Person</a:t>
            </a:r>
            <a:r>
              <a:rPr lang="zh-CN" altLang="zh-CN" sz="2400" dirty="0">
                <a:solidFill>
                  <a:srgbClr val="002060"/>
                </a:solidFill>
              </a:rPr>
              <a:t>类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939154D-41A7-443E-AB67-0D34209B44F7}"/>
              </a:ext>
            </a:extLst>
          </p:cNvPr>
          <p:cNvSpPr/>
          <p:nvPr/>
        </p:nvSpPr>
        <p:spPr>
          <a:xfrm>
            <a:off x="1027521" y="2115249"/>
            <a:ext cx="9888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在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中，当创建一个对象时，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虚拟机会分配一个指向对象本身的指针，这个指针就是</a:t>
            </a:r>
            <a:r>
              <a:rPr lang="en-US" altLang="zh-CN" sz="2400" dirty="0">
                <a:solidFill>
                  <a:srgbClr val="002060"/>
                </a:solidFill>
              </a:rPr>
              <a:t>this</a:t>
            </a:r>
            <a:r>
              <a:rPr lang="zh-CN" altLang="en-US" sz="2400" dirty="0">
                <a:solidFill>
                  <a:srgbClr val="002060"/>
                </a:solidFill>
              </a:rPr>
              <a:t>，也称为</a:t>
            </a:r>
            <a:r>
              <a:rPr lang="en-US" altLang="zh-CN" sz="2400" dirty="0">
                <a:solidFill>
                  <a:srgbClr val="002060"/>
                </a:solidFill>
              </a:rPr>
              <a:t>this</a:t>
            </a:r>
            <a:r>
              <a:rPr lang="zh-CN" altLang="en-US" sz="2400" dirty="0">
                <a:solidFill>
                  <a:srgbClr val="002060"/>
                </a:solidFill>
              </a:rPr>
              <a:t>引用。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18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类的聚集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聚集：</a:t>
            </a:r>
            <a:r>
              <a:rPr lang="zh-CN" altLang="zh-CN" dirty="0"/>
              <a:t>一个</a:t>
            </a:r>
            <a:r>
              <a:rPr lang="zh-CN" altLang="en-US" dirty="0"/>
              <a:t>类的属性</a:t>
            </a:r>
            <a:r>
              <a:rPr lang="zh-CN" altLang="zh-CN" dirty="0"/>
              <a:t>包含另一个</a:t>
            </a:r>
            <a:r>
              <a:rPr lang="zh-CN" altLang="en-US" dirty="0"/>
              <a:t>类的</a:t>
            </a:r>
            <a:r>
              <a:rPr lang="zh-CN" altLang="zh-CN" dirty="0"/>
              <a:t>对象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E4F9B68C-1F59-49FC-9B31-C9AF53EEFF61}"/>
              </a:ext>
            </a:extLst>
          </p:cNvPr>
          <p:cNvSpPr txBox="1">
            <a:spLocks/>
          </p:cNvSpPr>
          <p:nvPr/>
        </p:nvSpPr>
        <p:spPr>
          <a:xfrm>
            <a:off x="1051088" y="2249762"/>
            <a:ext cx="877164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4.8】</a:t>
            </a:r>
            <a:r>
              <a:rPr lang="zh-CN" altLang="zh-CN" dirty="0"/>
              <a:t>重新设计</a:t>
            </a:r>
            <a:r>
              <a:rPr lang="en-US" altLang="zh-CN" dirty="0"/>
              <a:t>Circle</a:t>
            </a:r>
            <a:r>
              <a:rPr lang="zh-CN" altLang="zh-CN" dirty="0"/>
              <a:t>类，其圆心用一个点类对象表示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861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21D98B8-FF99-4606-B58B-E4C07CD63935}"/>
              </a:ext>
            </a:extLst>
          </p:cNvPr>
          <p:cNvSpPr/>
          <p:nvPr/>
        </p:nvSpPr>
        <p:spPr>
          <a:xfrm>
            <a:off x="575035" y="1663533"/>
            <a:ext cx="10105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面向过程与面向对象</a:t>
            </a:r>
            <a:r>
              <a:rPr lang="zh-CN" altLang="zh-CN" sz="2400" dirty="0" smtClean="0">
                <a:solidFill>
                  <a:srgbClr val="002060"/>
                </a:solidFill>
              </a:rPr>
              <a:t>：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21D98B8-FF99-4606-B58B-E4C07CD63935}"/>
              </a:ext>
            </a:extLst>
          </p:cNvPr>
          <p:cNvSpPr/>
          <p:nvPr/>
        </p:nvSpPr>
        <p:spPr>
          <a:xfrm>
            <a:off x="575035" y="2343618"/>
            <a:ext cx="58407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命题：把大象装进冰箱里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7549" y="3244334"/>
            <a:ext cx="5403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面向对象编程三大特性</a:t>
            </a:r>
            <a:r>
              <a:rPr lang="en-US" altLang="zh-CN" b="1" dirty="0">
                <a:solidFill>
                  <a:srgbClr val="002060"/>
                </a:solidFill>
              </a:rPr>
              <a:t>------</a:t>
            </a:r>
            <a:r>
              <a:rPr lang="zh-CN" altLang="en-US" b="1" dirty="0">
                <a:solidFill>
                  <a:srgbClr val="002060"/>
                </a:solidFill>
              </a:rPr>
              <a:t>封装、继承、多态</a:t>
            </a:r>
          </a:p>
        </p:txBody>
      </p:sp>
    </p:spTree>
    <p:extLst>
      <p:ext uri="{BB962C8B-B14F-4D97-AF65-F5344CB8AC3E}">
        <p14:creationId xmlns:p14="http://schemas.microsoft.com/office/powerpoint/2010/main" val="12771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静态成员与常量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常量</a:t>
            </a:r>
            <a:r>
              <a:rPr lang="en-US" altLang="zh-CN" dirty="0"/>
              <a:t>final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0479C6B-30D6-440C-91DB-DF61326B42C4}"/>
              </a:ext>
            </a:extLst>
          </p:cNvPr>
          <p:cNvSpPr/>
          <p:nvPr/>
        </p:nvSpPr>
        <p:spPr>
          <a:xfrm>
            <a:off x="1134359" y="2342264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常量属性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方法中定义常量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63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静态成员与常量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静态成员</a:t>
            </a:r>
            <a:r>
              <a:rPr lang="en-US" altLang="zh-CN" dirty="0"/>
              <a:t>static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190EBF5-A29A-4941-B4DC-1D1151690D02}"/>
              </a:ext>
            </a:extLst>
          </p:cNvPr>
          <p:cNvSpPr/>
          <p:nvPr/>
        </p:nvSpPr>
        <p:spPr>
          <a:xfrm>
            <a:off x="1059682" y="2162365"/>
            <a:ext cx="176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静态属性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75FC691-DC6E-4A52-A6BE-62ADFE089C03}"/>
              </a:ext>
            </a:extLst>
          </p:cNvPr>
          <p:cNvSpPr/>
          <p:nvPr/>
        </p:nvSpPr>
        <p:spPr>
          <a:xfrm>
            <a:off x="1059681" y="2716680"/>
            <a:ext cx="176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静态方法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9452D88-082E-4726-AE03-F65846E736B9}"/>
              </a:ext>
            </a:extLst>
          </p:cNvPr>
          <p:cNvSpPr/>
          <p:nvPr/>
        </p:nvSpPr>
        <p:spPr>
          <a:xfrm>
            <a:off x="1059681" y="3965665"/>
            <a:ext cx="2377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静态常量属性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45EBFC5-DF5C-47DB-942D-877C02E827F1}"/>
              </a:ext>
            </a:extLst>
          </p:cNvPr>
          <p:cNvSpPr/>
          <p:nvPr/>
        </p:nvSpPr>
        <p:spPr>
          <a:xfrm>
            <a:off x="1059681" y="4499810"/>
            <a:ext cx="3014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静态代码块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75AE1DA-3BCC-45B0-980C-AA585B512CD3}"/>
              </a:ext>
            </a:extLst>
          </p:cNvPr>
          <p:cNvSpPr/>
          <p:nvPr/>
        </p:nvSpPr>
        <p:spPr>
          <a:xfrm>
            <a:off x="2821703" y="2182535"/>
            <a:ext cx="3514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4.9】</a:t>
            </a:r>
            <a:r>
              <a:rPr lang="zh-CN" altLang="zh-CN" sz="2400" dirty="0">
                <a:solidFill>
                  <a:srgbClr val="002060"/>
                </a:solidFill>
              </a:rPr>
              <a:t>设计学生类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B781A00-E8D4-4C73-BD89-0CDAACB01826}"/>
              </a:ext>
            </a:extLst>
          </p:cNvPr>
          <p:cNvSpPr/>
          <p:nvPr/>
        </p:nvSpPr>
        <p:spPr>
          <a:xfrm>
            <a:off x="2906598" y="2765336"/>
            <a:ext cx="7707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可以使用类名调用静态方法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静态方法只能访问静态属性或调用静态方法，非静态方法什么都可以访问。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4818ECE-59C1-44A6-B556-448B3687AC49}"/>
              </a:ext>
            </a:extLst>
          </p:cNvPr>
          <p:cNvSpPr/>
          <p:nvPr/>
        </p:nvSpPr>
        <p:spPr>
          <a:xfrm>
            <a:off x="2981165" y="4499809"/>
            <a:ext cx="4042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4.10】</a:t>
            </a:r>
            <a:r>
              <a:rPr lang="zh-CN" altLang="zh-CN" sz="2400" dirty="0">
                <a:solidFill>
                  <a:srgbClr val="002060"/>
                </a:solidFill>
              </a:rPr>
              <a:t>设计</a:t>
            </a:r>
            <a:r>
              <a:rPr lang="en-US" altLang="zh-CN" sz="2400" dirty="0">
                <a:solidFill>
                  <a:srgbClr val="002060"/>
                </a:solidFill>
              </a:rPr>
              <a:t>Person</a:t>
            </a:r>
            <a:r>
              <a:rPr lang="zh-CN" altLang="zh-CN" sz="2400" dirty="0">
                <a:solidFill>
                  <a:srgbClr val="002060"/>
                </a:solidFill>
              </a:rPr>
              <a:t>类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88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包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包的定义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7972EBC-2EA6-4089-ACAF-D034C6ACDA95}"/>
              </a:ext>
            </a:extLst>
          </p:cNvPr>
          <p:cNvSpPr/>
          <p:nvPr/>
        </p:nvSpPr>
        <p:spPr>
          <a:xfrm>
            <a:off x="1087225" y="2118922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package  p1</a:t>
            </a:r>
            <a:r>
              <a:rPr lang="zh-CN" altLang="en-US" sz="2400" dirty="0">
                <a:solidFill>
                  <a:srgbClr val="002060"/>
                </a:solidFill>
              </a:rPr>
              <a:t>；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package  p1.p11;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E764E08-1168-468F-9934-0279BCECB684}"/>
              </a:ext>
            </a:extLst>
          </p:cNvPr>
          <p:cNvSpPr/>
          <p:nvPr/>
        </p:nvSpPr>
        <p:spPr>
          <a:xfrm>
            <a:off x="939538" y="3106094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4.11】</a:t>
            </a:r>
            <a:r>
              <a:rPr lang="zh-CN" altLang="zh-CN" sz="2400" dirty="0">
                <a:solidFill>
                  <a:srgbClr val="002060"/>
                </a:solidFill>
              </a:rPr>
              <a:t>包的定义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1F7CFDD-45DA-4422-9EC0-CBF1D496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959" y="3648612"/>
            <a:ext cx="5904656" cy="219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754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包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访问其他包中的类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327CF90-301D-4D37-98EF-D89ED2A0AB33}"/>
              </a:ext>
            </a:extLst>
          </p:cNvPr>
          <p:cNvSpPr/>
          <p:nvPr/>
        </p:nvSpPr>
        <p:spPr>
          <a:xfrm>
            <a:off x="1077798" y="2148668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使用前缀指定包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DA89AD0-396D-49C5-A784-431741B18168}"/>
              </a:ext>
            </a:extLst>
          </p:cNvPr>
          <p:cNvSpPr/>
          <p:nvPr/>
        </p:nvSpPr>
        <p:spPr>
          <a:xfrm>
            <a:off x="1077798" y="3302831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使用</a:t>
            </a:r>
            <a:r>
              <a:rPr lang="en-US" altLang="zh-CN" sz="2400" dirty="0">
                <a:solidFill>
                  <a:srgbClr val="002060"/>
                </a:solidFill>
              </a:rPr>
              <a:t>import</a:t>
            </a:r>
            <a:r>
              <a:rPr lang="zh-CN" altLang="zh-CN" sz="2400" dirty="0">
                <a:solidFill>
                  <a:srgbClr val="002060"/>
                </a:solidFill>
              </a:rPr>
              <a:t>导入类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BD0DDFC-2A52-4E2F-B683-C00879D85AD4}"/>
              </a:ext>
            </a:extLst>
          </p:cNvPr>
          <p:cNvSpPr/>
          <p:nvPr/>
        </p:nvSpPr>
        <p:spPr>
          <a:xfrm>
            <a:off x="1162639" y="4409570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>
                <a:solidFill>
                  <a:srgbClr val="002060"/>
                </a:solidFill>
              </a:rPr>
              <a:t>包访问权限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9EE4F9B-D43B-4185-99A4-D77782DB7815}"/>
              </a:ext>
            </a:extLst>
          </p:cNvPr>
          <p:cNvSpPr/>
          <p:nvPr/>
        </p:nvSpPr>
        <p:spPr>
          <a:xfrm>
            <a:off x="4210639" y="199742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p1.A</a:t>
            </a:r>
          </a:p>
          <a:p>
            <a:pPr marL="342900" lvl="1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p1.p11.D</a:t>
            </a:r>
            <a:endParaRPr lang="zh-CN" altLang="zh-CN" sz="2400" dirty="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8B19336-EC15-439F-92A1-878908441DAB}"/>
              </a:ext>
            </a:extLst>
          </p:cNvPr>
          <p:cNvSpPr/>
          <p:nvPr/>
        </p:nvSpPr>
        <p:spPr>
          <a:xfrm>
            <a:off x="4210639" y="3239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import p1.B;</a:t>
            </a:r>
            <a:endParaRPr lang="zh-CN" altLang="zh-CN" sz="2400" dirty="0">
              <a:solidFill>
                <a:srgbClr val="002060"/>
              </a:solidFill>
            </a:endParaRPr>
          </a:p>
          <a:p>
            <a:pPr marL="342900" lvl="1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import p1.p11.D;</a:t>
            </a:r>
          </a:p>
          <a:p>
            <a:pPr marL="342900" lvl="1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import p1.*;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E7E9200-995B-43E7-9D57-221671972F2D}"/>
              </a:ext>
            </a:extLst>
          </p:cNvPr>
          <p:cNvSpPr/>
          <p:nvPr/>
        </p:nvSpPr>
        <p:spPr>
          <a:xfrm>
            <a:off x="1549138" y="4934130"/>
            <a:ext cx="7623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5000"/>
            </a:pPr>
            <a:r>
              <a:rPr lang="zh-CN" altLang="en-US" sz="2400" dirty="0">
                <a:solidFill>
                  <a:srgbClr val="002060"/>
                </a:solidFill>
              </a:rPr>
              <a:t>同一个包中的类可以访问，不同包中的类不可以访问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66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对象数组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访问其他包中的类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57166001-F0D0-4E71-A788-08BD35D23B19}"/>
              </a:ext>
            </a:extLst>
          </p:cNvPr>
          <p:cNvSpPr txBox="1">
            <a:spLocks/>
          </p:cNvSpPr>
          <p:nvPr/>
        </p:nvSpPr>
        <p:spPr>
          <a:xfrm>
            <a:off x="596065" y="2388965"/>
            <a:ext cx="3419754" cy="18530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/>
              <a:t>4.12 】</a:t>
            </a:r>
            <a:r>
              <a:rPr lang="zh-CN" altLang="zh-CN" sz="2400" dirty="0"/>
              <a:t>设计学生类，然后在测试类中定义学生对象数组，在数组中保存若干学生的信息并输出。</a:t>
            </a:r>
            <a:endParaRPr lang="zh-CN" altLang="en-US" sz="2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3DFA7B53-0D13-4D82-B08C-5E4CA111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73" y="2472729"/>
            <a:ext cx="4978895" cy="326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019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22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类与对象的概念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AF05E37-EA17-4DA4-BB46-6DC48309F837}"/>
              </a:ext>
            </a:extLst>
          </p:cNvPr>
          <p:cNvSpPr/>
          <p:nvPr/>
        </p:nvSpPr>
        <p:spPr>
          <a:xfrm>
            <a:off x="1077798" y="2266060"/>
            <a:ext cx="9772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是彻底的面向对象的语言，因此，在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中，一切，都通过类来描述，即使只是一个简单的输出字符串的程序，也必须放在一个类中才能进行操作。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490F6F5-B219-4859-B66A-2976BA4ED16C}"/>
              </a:ext>
            </a:extLst>
          </p:cNvPr>
          <p:cNvSpPr/>
          <p:nvPr/>
        </p:nvSpPr>
        <p:spPr>
          <a:xfrm>
            <a:off x="1077798" y="3563598"/>
            <a:ext cx="9716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类相当于一个模板，它描述一类对象的状态和行为。对象是类的一个实例，有特定的状态和行为。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FDB9305-70CB-4304-8650-79FB49021BEB}"/>
              </a:ext>
            </a:extLst>
          </p:cNvPr>
          <p:cNvSpPr/>
          <p:nvPr/>
        </p:nvSpPr>
        <p:spPr>
          <a:xfrm>
            <a:off x="1077798" y="4525921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例如：汽车类</a:t>
            </a:r>
            <a:r>
              <a:rPr lang="en-US" altLang="zh-CN" sz="2400" dirty="0">
                <a:solidFill>
                  <a:srgbClr val="002060"/>
                </a:solidFill>
              </a:rPr>
              <a:t>------ </a:t>
            </a:r>
            <a:r>
              <a:rPr lang="zh-CN" altLang="en-US" sz="2400" dirty="0">
                <a:solidFill>
                  <a:srgbClr val="002060"/>
                </a:solidFill>
              </a:rPr>
              <a:t>汽车对象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   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人类   </a:t>
            </a: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------ </a:t>
            </a:r>
            <a:r>
              <a:rPr lang="zh-CN" altLang="en-US" sz="2400" dirty="0">
                <a:solidFill>
                  <a:srgbClr val="002060"/>
                </a:solidFill>
              </a:rPr>
              <a:t>某个人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276AF17-7BFE-4A65-A7FA-D95A7797320D}"/>
              </a:ext>
            </a:extLst>
          </p:cNvPr>
          <p:cNvSpPr/>
          <p:nvPr/>
        </p:nvSpPr>
        <p:spPr>
          <a:xfrm>
            <a:off x="1077798" y="5470445"/>
            <a:ext cx="9716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类</a:t>
            </a:r>
            <a:r>
              <a:rPr lang="zh-CN" altLang="en-US" sz="2400" dirty="0">
                <a:solidFill>
                  <a:srgbClr val="002060"/>
                </a:solidFill>
              </a:rPr>
              <a:t>和对象的关系是抽象与实体的关系。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类与对象的概念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009E027-5B62-4521-A385-16F08E4F2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23" y="1625043"/>
            <a:ext cx="4604896" cy="5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类与对象的概念</a:t>
            </a:r>
            <a:endParaRPr lang="en-US" altLang="zh-CN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097248"/>
            <a:ext cx="5847470" cy="232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8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类的定义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454D9CF-572A-456F-A868-71EDE1C9D268}"/>
              </a:ext>
            </a:extLst>
          </p:cNvPr>
          <p:cNvSpPr/>
          <p:nvPr/>
        </p:nvSpPr>
        <p:spPr>
          <a:xfrm>
            <a:off x="1055800" y="2193698"/>
            <a:ext cx="5608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类在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中通过</a:t>
            </a:r>
            <a:r>
              <a:rPr lang="en-US" altLang="zh-CN" sz="2400" dirty="0">
                <a:solidFill>
                  <a:srgbClr val="FF0000"/>
                </a:solidFill>
              </a:rPr>
              <a:t>class</a:t>
            </a:r>
            <a:r>
              <a:rPr lang="zh-CN" altLang="en-US" sz="2400" dirty="0">
                <a:solidFill>
                  <a:srgbClr val="002060"/>
                </a:solidFill>
              </a:rPr>
              <a:t>关键字进行定义。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85C569F-8020-4A16-8DD4-C82D950FDF37}"/>
              </a:ext>
            </a:extLst>
          </p:cNvPr>
          <p:cNvSpPr/>
          <p:nvPr/>
        </p:nvSpPr>
        <p:spPr>
          <a:xfrm>
            <a:off x="1055800" y="2646628"/>
            <a:ext cx="5194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2060"/>
                </a:solidFill>
              </a:rPr>
              <a:t>最简单的类的格式如下所示</a:t>
            </a:r>
            <a:r>
              <a:rPr lang="zh-CN" altLang="en-US" sz="2400" dirty="0">
                <a:solidFill>
                  <a:srgbClr val="002060"/>
                </a:solidFill>
              </a:rPr>
              <a:t>：</a:t>
            </a:r>
            <a:endParaRPr lang="zh-CN" altLang="zh-CN" sz="2400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AC6AC3C-6DF1-440C-AE89-D7DE4099A399}"/>
              </a:ext>
            </a:extLst>
          </p:cNvPr>
          <p:cNvSpPr/>
          <p:nvPr/>
        </p:nvSpPr>
        <p:spPr>
          <a:xfrm>
            <a:off x="1492576" y="3162582"/>
            <a:ext cx="4983637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[</a:t>
            </a:r>
            <a:r>
              <a:rPr lang="zh-CN" altLang="zh-CN" sz="2000" b="1" dirty="0">
                <a:solidFill>
                  <a:srgbClr val="FF0000"/>
                </a:solidFill>
              </a:rPr>
              <a:t>访问修饰符</a:t>
            </a:r>
            <a:r>
              <a:rPr lang="en-US" altLang="zh-CN" sz="2000" b="1" dirty="0">
                <a:solidFill>
                  <a:srgbClr val="FF0000"/>
                </a:solidFill>
              </a:rPr>
              <a:t>]  [</a:t>
            </a:r>
            <a:r>
              <a:rPr lang="zh-CN" altLang="zh-CN" sz="2000" b="1" dirty="0">
                <a:solidFill>
                  <a:srgbClr val="FF0000"/>
                </a:solidFill>
              </a:rPr>
              <a:t>修饰符</a:t>
            </a:r>
            <a:r>
              <a:rPr lang="en-US" altLang="zh-CN" sz="2000" b="1" dirty="0">
                <a:solidFill>
                  <a:srgbClr val="FF0000"/>
                </a:solidFill>
              </a:rPr>
              <a:t>] class </a:t>
            </a:r>
            <a:r>
              <a:rPr lang="zh-CN" altLang="zh-CN" sz="2000" b="1" dirty="0">
                <a:solidFill>
                  <a:srgbClr val="FF0000"/>
                </a:solidFill>
              </a:rPr>
              <a:t>类名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{</a:t>
            </a:r>
            <a:endParaRPr lang="zh-CN" altLang="zh-CN" sz="2000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</a:rPr>
              <a:t>	//</a:t>
            </a:r>
            <a:r>
              <a:rPr lang="zh-CN" altLang="zh-CN" sz="2000" b="1" dirty="0">
                <a:solidFill>
                  <a:srgbClr val="002060"/>
                </a:solidFill>
              </a:rPr>
              <a:t>类成员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</a:rPr>
              <a:t>}</a:t>
            </a:r>
            <a:endParaRPr lang="zh-CN" altLang="zh-CN" sz="2000" b="1" dirty="0">
              <a:solidFill>
                <a:srgbClr val="002060"/>
              </a:solidFill>
            </a:endParaRP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xmlns="" id="{0B9E4DC6-50B0-4F07-B68B-54BDC6418C63}"/>
              </a:ext>
            </a:extLst>
          </p:cNvPr>
          <p:cNvSpPr txBox="1">
            <a:spLocks/>
          </p:cNvSpPr>
          <p:nvPr/>
        </p:nvSpPr>
        <p:spPr>
          <a:xfrm>
            <a:off x="1055800" y="4269447"/>
            <a:ext cx="9332537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1pPr>
            <a:lvl2pPr marL="342900" lvl="1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lvl="3" indent="-342900"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第一行是类的声明；</a:t>
            </a:r>
            <a:endParaRPr lang="en-US" altLang="zh-CN" sz="20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访问修饰符（也叫权限修饰符）：两个，分别是</a:t>
            </a:r>
            <a:r>
              <a:rPr lang="en-US" altLang="zh-CN" sz="2000" dirty="0"/>
              <a:t>public</a:t>
            </a:r>
            <a:r>
              <a:rPr lang="zh-CN" altLang="en-US" sz="2000" dirty="0"/>
              <a:t>（可以被所有类访问）和默认修饰符（</a:t>
            </a:r>
            <a:r>
              <a:rPr lang="en-US" altLang="zh-CN" sz="2000" dirty="0"/>
              <a:t> default</a:t>
            </a:r>
            <a:r>
              <a:rPr lang="zh-CN" altLang="en-US" sz="2000" dirty="0"/>
              <a:t>，什么都不写，可以被同一个包中的类访问）</a:t>
            </a:r>
            <a:r>
              <a:rPr lang="en-US" altLang="zh-CN" sz="2000" dirty="0"/>
              <a:t>;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修饰符：可加，非访问修饰符，分别是</a:t>
            </a:r>
            <a:r>
              <a:rPr lang="en-US" altLang="zh-CN" sz="2000" dirty="0"/>
              <a:t>abstract</a:t>
            </a:r>
            <a:r>
              <a:rPr lang="zh-CN" altLang="en-US" sz="2000" dirty="0"/>
              <a:t>（抽象类，不能被实例化，只能被字类继承）、</a:t>
            </a:r>
            <a:r>
              <a:rPr lang="en-US" altLang="zh-CN" sz="2000" dirty="0"/>
              <a:t>final</a:t>
            </a:r>
            <a:r>
              <a:rPr lang="zh-CN" altLang="en-US" sz="2000" dirty="0"/>
              <a:t>（不能被继承，没有子类）；</a:t>
            </a:r>
            <a:endParaRPr lang="en-US" altLang="zh-CN" sz="20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访问修饰符和修饰符位置允许互换，关键词小写，修饰符之间用空格；</a:t>
            </a:r>
            <a:endParaRPr lang="en-US" altLang="zh-CN" sz="20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类名：首字母大写</a:t>
            </a:r>
            <a:r>
              <a:rPr lang="en-US" altLang="zh-CN" sz="2000" dirty="0"/>
              <a:t>&amp;</a:t>
            </a:r>
            <a:r>
              <a:rPr lang="zh-CN" altLang="en-US" sz="2000" dirty="0"/>
              <a:t>驼峰命名。</a:t>
            </a:r>
          </a:p>
        </p:txBody>
      </p:sp>
    </p:spTree>
    <p:extLst>
      <p:ext uri="{BB962C8B-B14F-4D97-AF65-F5344CB8AC3E}">
        <p14:creationId xmlns:p14="http://schemas.microsoft.com/office/powerpoint/2010/main" val="19598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类的定义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8675B4A-A2D0-433F-BA93-AD259A02E976}"/>
              </a:ext>
            </a:extLst>
          </p:cNvPr>
          <p:cNvSpPr/>
          <p:nvPr/>
        </p:nvSpPr>
        <p:spPr>
          <a:xfrm>
            <a:off x="1185241" y="2998442"/>
            <a:ext cx="70512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定义</a:t>
            </a:r>
            <a:r>
              <a:rPr lang="en-US" altLang="zh-CN" b="1" dirty="0">
                <a:solidFill>
                  <a:srgbClr val="002060"/>
                </a:solidFill>
                <a:latin typeface="Consolas" panose="020B0609020204030204" pitchFamily="49" charset="0"/>
              </a:rPr>
              <a:t>Students</a:t>
            </a:r>
            <a:r>
              <a:rPr lang="zh-CN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类，使用默认的访问修饰符</a:t>
            </a:r>
            <a:endParaRPr lang="en-US" altLang="zh-CN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Students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类成员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定义</a:t>
            </a:r>
            <a:r>
              <a:rPr lang="en-US" altLang="zh-CN" b="1" dirty="0">
                <a:solidFill>
                  <a:srgbClr val="002060"/>
                </a:solidFill>
                <a:latin typeface="Consolas" panose="020B0609020204030204" pitchFamily="49" charset="0"/>
              </a:rPr>
              <a:t>Students</a:t>
            </a:r>
            <a:r>
              <a:rPr lang="zh-CN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类，使用</a:t>
            </a:r>
            <a:r>
              <a:rPr lang="en-US" altLang="zh-CN" b="1" dirty="0">
                <a:solidFill>
                  <a:srgbClr val="00206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访问修饰符</a:t>
            </a:r>
            <a:endParaRPr lang="en-US" altLang="zh-CN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Students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类成员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AD95C7A-E68D-4C99-A2E0-6013F2C54DD2}"/>
              </a:ext>
            </a:extLst>
          </p:cNvPr>
          <p:cNvSpPr/>
          <p:nvPr/>
        </p:nvSpPr>
        <p:spPr>
          <a:xfrm>
            <a:off x="1102933" y="2249762"/>
            <a:ext cx="9747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以下为两个最简单的类的代码，只包含了类的声明，没有类成员。</a:t>
            </a:r>
            <a:endParaRPr lang="zh-CN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类的定义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087E897-1E0E-401F-AE7C-898C3BCC8A4B}"/>
              </a:ext>
            </a:extLst>
          </p:cNvPr>
          <p:cNvSpPr/>
          <p:nvPr/>
        </p:nvSpPr>
        <p:spPr>
          <a:xfrm>
            <a:off x="1454870" y="320583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Students 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//</a:t>
            </a:r>
            <a:r>
              <a:rPr lang="zh-CN" altLang="en-US" dirty="0">
                <a:solidFill>
                  <a:srgbClr val="002060"/>
                </a:solidFill>
              </a:rPr>
              <a:t>定义类成员变量（</a:t>
            </a:r>
            <a:r>
              <a:rPr lang="zh-CN" altLang="en-US" dirty="0" smtClean="0">
                <a:solidFill>
                  <a:srgbClr val="002060"/>
                </a:solidFill>
              </a:rPr>
              <a:t>字段</a:t>
            </a:r>
            <a:r>
              <a:rPr lang="en-US" altLang="zh-CN" dirty="0" smtClean="0">
                <a:solidFill>
                  <a:srgbClr val="002060"/>
                </a:solidFill>
              </a:rPr>
              <a:t>,field</a:t>
            </a:r>
            <a:r>
              <a:rPr lang="zh-CN" altLang="en-US" dirty="0" smtClean="0">
                <a:solidFill>
                  <a:srgbClr val="002060"/>
                </a:solidFill>
              </a:rPr>
              <a:t>）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id;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int age;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String sex;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2060"/>
                </a:solidFill>
              </a:rPr>
              <a:t>//</a:t>
            </a:r>
            <a:r>
              <a:rPr lang="zh-CN" altLang="en-US" dirty="0">
                <a:solidFill>
                  <a:srgbClr val="002060"/>
                </a:solidFill>
              </a:rPr>
              <a:t>定义类成员方法（函数）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public int </a:t>
            </a:r>
            <a:r>
              <a:rPr lang="en-US" altLang="zh-CN" b="1" dirty="0" err="1">
                <a:latin typeface="Consolas" panose="020B0609020204030204" pitchFamily="49" charset="0"/>
              </a:rPr>
              <a:t>getName</a:t>
            </a:r>
            <a:r>
              <a:rPr lang="en-US" altLang="zh-CN" b="1" dirty="0">
                <a:latin typeface="Consolas" panose="020B0609020204030204" pitchFamily="49" charset="0"/>
              </a:rPr>
              <a:t>(){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return name;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public void study(){}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C61CE52-C4D5-4B5B-B6BA-E54894921D10}"/>
              </a:ext>
            </a:extLst>
          </p:cNvPr>
          <p:cNvSpPr/>
          <p:nvPr/>
        </p:nvSpPr>
        <p:spPr>
          <a:xfrm>
            <a:off x="1102933" y="2249762"/>
            <a:ext cx="97473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</a:rPr>
              <a:t>对于一类事物，通常需要从属性和行为两个方面来认识。在</a:t>
            </a: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中，事物属性对应类中的</a:t>
            </a:r>
            <a:r>
              <a:rPr lang="zh-CN" altLang="en-US" sz="2400" dirty="0">
                <a:solidFill>
                  <a:srgbClr val="C00000"/>
                </a:solidFill>
              </a:rPr>
              <a:t>成员变量</a:t>
            </a:r>
            <a:r>
              <a:rPr lang="zh-CN" altLang="en-US" sz="2400" dirty="0">
                <a:solidFill>
                  <a:srgbClr val="002060"/>
                </a:solidFill>
              </a:rPr>
              <a:t>；事物的行为对应类中的</a:t>
            </a:r>
            <a:r>
              <a:rPr lang="zh-CN" altLang="en-US" sz="2400" dirty="0">
                <a:solidFill>
                  <a:srgbClr val="C00000"/>
                </a:solidFill>
              </a:rPr>
              <a:t>成员方法</a:t>
            </a:r>
            <a:r>
              <a:rPr lang="zh-CN" altLang="en-US" sz="2400" dirty="0">
                <a:solidFill>
                  <a:srgbClr val="002060"/>
                </a:solidFill>
              </a:rPr>
              <a:t>。</a:t>
            </a:r>
            <a:endParaRPr lang="zh-CN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5" id="{41FF1AB3-4042-4D6D-8632-85EAD2B430E2}" vid="{1CC569E7-988E-48A9-B6BF-C4DEB2FA717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moban22</Template>
  <TotalTime>1517</TotalTime>
  <Words>1871</Words>
  <Application>Microsoft Office PowerPoint</Application>
  <PresentationFormat>自定义</PresentationFormat>
  <Paragraphs>316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第4章   类与对象</vt:lpstr>
      <vt:lpstr>主要内容</vt:lpstr>
      <vt:lpstr>类</vt:lpstr>
      <vt:lpstr>类</vt:lpstr>
      <vt:lpstr>类</vt:lpstr>
      <vt:lpstr>类</vt:lpstr>
      <vt:lpstr>类</vt:lpstr>
      <vt:lpstr>类</vt:lpstr>
      <vt:lpstr>类</vt:lpstr>
      <vt:lpstr>类</vt:lpstr>
      <vt:lpstr>类</vt:lpstr>
      <vt:lpstr>类</vt:lpstr>
      <vt:lpstr>类</vt:lpstr>
      <vt:lpstr>类</vt:lpstr>
      <vt:lpstr>类</vt:lpstr>
      <vt:lpstr>类</vt:lpstr>
      <vt:lpstr>类</vt:lpstr>
      <vt:lpstr>类</vt:lpstr>
      <vt:lpstr>类</vt:lpstr>
      <vt:lpstr>构造方法</vt:lpstr>
      <vt:lpstr>构造方法</vt:lpstr>
      <vt:lpstr>构造方法</vt:lpstr>
      <vt:lpstr>引用</vt:lpstr>
      <vt:lpstr>引用</vt:lpstr>
      <vt:lpstr>引用</vt:lpstr>
      <vt:lpstr>引用</vt:lpstr>
      <vt:lpstr>引用</vt:lpstr>
      <vt:lpstr>引用</vt:lpstr>
      <vt:lpstr>类的聚集</vt:lpstr>
      <vt:lpstr>静态成员与常量</vt:lpstr>
      <vt:lpstr>静态成员与常量</vt:lpstr>
      <vt:lpstr>包</vt:lpstr>
      <vt:lpstr>包</vt:lpstr>
      <vt:lpstr>对象数组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Java语言基础</dc:title>
  <dc:creator>yanting_2002@126.com</dc:creator>
  <cp:lastModifiedBy>1</cp:lastModifiedBy>
  <cp:revision>925</cp:revision>
  <dcterms:created xsi:type="dcterms:W3CDTF">2018-09-07T05:30:41Z</dcterms:created>
  <dcterms:modified xsi:type="dcterms:W3CDTF">2018-10-20T06:00:33Z</dcterms:modified>
</cp:coreProperties>
</file>