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4" r:id="rId19"/>
    <p:sldId id="265" r:id="rId20"/>
    <p:sldId id="275" r:id="rId21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g" initials="d" lastIdx="12" clrIdx="0"/>
  <p:cmAuthor id="1" name="dongixcheng" initials="d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D1FFEC"/>
    <a:srgbClr val="000000"/>
    <a:srgbClr val="111111"/>
    <a:srgbClr val="EAEAEA"/>
    <a:srgbClr val="CC3300"/>
    <a:srgbClr val="CC0000"/>
    <a:srgbClr val="FF5050"/>
    <a:srgbClr val="C1CF7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85714" autoAdjust="0"/>
  </p:normalViewPr>
  <p:slideViewPr>
    <p:cSldViewPr>
      <p:cViewPr varScale="1">
        <p:scale>
          <a:sx n="86" d="100"/>
          <a:sy n="86" d="100"/>
        </p:scale>
        <p:origin x="-1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D674FF02-C25E-4FDA-BB00-052347E56751}" type="datetimeFigureOut">
              <a:rPr lang="zh-CN" altLang="en-US"/>
              <a:pPr>
                <a:defRPr/>
              </a:pPr>
              <a:t>1/18/15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3075291B-3EFD-4817-8C90-EC8063890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4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102EE930-F678-43D5-9EB0-DD4844EC62B4}" type="datetimeFigureOut">
              <a:rPr lang="zh-CN" altLang="en-US"/>
              <a:pPr>
                <a:defRPr/>
              </a:pPr>
              <a:t>1/18/15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B026B86A-9441-4680-A9F8-90C58B72E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15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E5B75-EA25-4FF3-B90F-19A629CAE81E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804912" indent="-309582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238326" indent="-247665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733657" indent="-247665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228987" indent="-247665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724318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3219648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714979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4210309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1329FA6-9CA7-46A7-B234-7BE8BBCB83A1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3588"/>
            <a:ext cx="5119687" cy="3840162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42" y="4861442"/>
            <a:ext cx="5205193" cy="460913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804912" indent="-309582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238326" indent="-247665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733657" indent="-247665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228987" indent="-247665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724318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3219648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714979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4210309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1329FA6-9CA7-46A7-B234-7BE8BBCB83A1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3588"/>
            <a:ext cx="5119687" cy="3840162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42" y="4861442"/>
            <a:ext cx="5205193" cy="460913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804912" indent="-309582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238326" indent="-247665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733657" indent="-247665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228987" indent="-247665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724318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3219648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714979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4210309" indent="-2476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1329FA6-9CA7-46A7-B234-7BE8BBCB83A1}" type="slidenum">
              <a:rPr lang="zh-CN" altLang="en-US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3588"/>
            <a:ext cx="5119687" cy="3840162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42" y="4861442"/>
            <a:ext cx="5205193" cy="4609130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E654EBA1-D2B7-EB4C-B750-5A8B59BE3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3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E45D116-4D2A-0244-A492-352C1F440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72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FE4ACF92-1FC0-5F4F-BE73-FB4FD251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E2EAB4C-007C-2747-91F4-1752FAF83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54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E3A0B937-1937-DC42-A62D-75931ED5C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1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A329B6E-773B-0E45-977A-D9E90C6297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3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5FA13DD-508E-964D-B66C-A03C1EFF5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7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28E94110-02EA-3F4A-8FBC-D185C0C08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1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C663773-3D20-C040-991A-64CDC9DAE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09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8625" y="5643563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1813" y="57150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13" y="57864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F9205349-FBA1-C04D-B072-BED1BBF3A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4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ngxicheng.org/" TargetMode="External"/><Relationship Id="rId4" Type="http://schemas.openxmlformats.org/officeDocument/2006/relationships/hyperlink" Target="http://hadoop123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红色块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362200"/>
            <a:ext cx="6373906" cy="1406006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Spark</a:t>
            </a:r>
            <a:r>
              <a:rPr lang="zh-CN" altLang="en-US" dirty="0" smtClean="0">
                <a:solidFill>
                  <a:schemeClr val="bg1"/>
                </a:solidFill>
              </a:rPr>
              <a:t>大数据架构概述</a:t>
            </a:r>
            <a:endParaRPr lang="en-US" altLang="zh-CN" b="0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3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199" y="1447800"/>
            <a:ext cx="7848601" cy="4191000"/>
            <a:chOff x="457199" y="1828800"/>
            <a:chExt cx="7848601" cy="4191000"/>
          </a:xfrm>
        </p:grpSpPr>
        <p:sp>
          <p:nvSpPr>
            <p:cNvPr id="4" name="圆角矩形 24"/>
            <p:cNvSpPr/>
            <p:nvPr/>
          </p:nvSpPr>
          <p:spPr>
            <a:xfrm>
              <a:off x="2209800" y="1828800"/>
              <a:ext cx="1295400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</a:p>
            <a:p>
              <a:pPr algn="ctr"/>
              <a:r>
                <a:rPr lang="en-US" altLang="zh-CN" sz="1200" b="1" dirty="0" smtClean="0"/>
                <a:t>Streaming</a:t>
              </a:r>
              <a:endParaRPr lang="zh-CN" altLang="en-US" sz="1200" b="1" dirty="0"/>
            </a:p>
          </p:txBody>
        </p:sp>
        <p:sp>
          <p:nvSpPr>
            <p:cNvPr id="5" name="圆角矩形 25"/>
            <p:cNvSpPr/>
            <p:nvPr/>
          </p:nvSpPr>
          <p:spPr>
            <a:xfrm>
              <a:off x="457199" y="1828800"/>
              <a:ext cx="1371601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Shark</a:t>
              </a:r>
            </a:p>
            <a:p>
              <a:pPr algn="ctr"/>
              <a:r>
                <a:rPr lang="en-US" altLang="zh-CN" b="1" dirty="0" smtClean="0"/>
                <a:t>SQL</a:t>
              </a:r>
              <a:endParaRPr lang="zh-CN" altLang="en-US" b="1" dirty="0"/>
            </a:p>
          </p:txBody>
        </p:sp>
        <p:sp>
          <p:nvSpPr>
            <p:cNvPr id="6" name="圆角矩形 24"/>
            <p:cNvSpPr/>
            <p:nvPr/>
          </p:nvSpPr>
          <p:spPr>
            <a:xfrm>
              <a:off x="3810000" y="1828800"/>
              <a:ext cx="1295400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Graphx</a:t>
              </a:r>
              <a:endParaRPr lang="en-US" altLang="zh-CN" b="1" dirty="0" smtClean="0"/>
            </a:p>
            <a:p>
              <a:pPr algn="ctr"/>
              <a:r>
                <a:rPr lang="en-US" altLang="zh-CN" sz="1200" b="1" dirty="0" smtClean="0"/>
                <a:t>Graph-parallel</a:t>
              </a:r>
              <a:endParaRPr lang="zh-CN" altLang="en-US" sz="1200" b="1" dirty="0"/>
            </a:p>
          </p:txBody>
        </p:sp>
        <p:sp>
          <p:nvSpPr>
            <p:cNvPr id="7" name="圆角矩形 25"/>
            <p:cNvSpPr/>
            <p:nvPr/>
          </p:nvSpPr>
          <p:spPr>
            <a:xfrm>
              <a:off x="5638800" y="1828800"/>
              <a:ext cx="1371601" cy="10668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MLBase</a:t>
              </a:r>
              <a:endParaRPr lang="en-US" altLang="zh-CN" b="1" dirty="0" smtClean="0"/>
            </a:p>
            <a:p>
              <a:pPr algn="ctr"/>
              <a:r>
                <a:rPr lang="en-US" altLang="zh-CN" b="1" dirty="0" smtClean="0"/>
                <a:t>Machine</a:t>
              </a:r>
            </a:p>
            <a:p>
              <a:pPr algn="ctr"/>
              <a:r>
                <a:rPr lang="en-US" altLang="zh-CN" b="1" dirty="0" smtClean="0"/>
                <a:t>learning</a:t>
              </a:r>
              <a:endParaRPr lang="zh-CN" altLang="en-US" b="1" dirty="0"/>
            </a:p>
          </p:txBody>
        </p:sp>
        <p:sp>
          <p:nvSpPr>
            <p:cNvPr id="8" name="圆角矩形 24"/>
            <p:cNvSpPr/>
            <p:nvPr/>
          </p:nvSpPr>
          <p:spPr>
            <a:xfrm>
              <a:off x="457200" y="3048000"/>
              <a:ext cx="6553200" cy="8382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  <a:endParaRPr lang="zh-CN" altLang="en-US" sz="1200" b="1" dirty="0"/>
            </a:p>
          </p:txBody>
        </p:sp>
        <p:sp>
          <p:nvSpPr>
            <p:cNvPr id="9" name="圆角矩形 24"/>
            <p:cNvSpPr/>
            <p:nvPr/>
          </p:nvSpPr>
          <p:spPr>
            <a:xfrm rot="5400000">
              <a:off x="6743700" y="2400300"/>
              <a:ext cx="20574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MPI</a:t>
              </a:r>
            </a:p>
            <a:p>
              <a:pPr algn="ctr"/>
              <a:r>
                <a:rPr lang="en-US" altLang="zh-CN" b="1" dirty="0" err="1" smtClean="0"/>
                <a:t>MapReduce</a:t>
              </a:r>
              <a:endParaRPr lang="zh-CN" altLang="en-US" b="1" dirty="0"/>
            </a:p>
          </p:txBody>
        </p:sp>
        <p:sp>
          <p:nvSpPr>
            <p:cNvPr id="10" name="圆角矩形 24"/>
            <p:cNvSpPr/>
            <p:nvPr/>
          </p:nvSpPr>
          <p:spPr>
            <a:xfrm>
              <a:off x="457200" y="4038600"/>
              <a:ext cx="38100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Mesos</a:t>
              </a:r>
              <a:endParaRPr lang="zh-CN" altLang="en-US" sz="1200" b="1" dirty="0"/>
            </a:p>
          </p:txBody>
        </p:sp>
        <p:sp>
          <p:nvSpPr>
            <p:cNvPr id="11" name="圆角矩形 24"/>
            <p:cNvSpPr/>
            <p:nvPr/>
          </p:nvSpPr>
          <p:spPr>
            <a:xfrm>
              <a:off x="4648200" y="4038600"/>
              <a:ext cx="36576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YARN</a:t>
              </a:r>
              <a:endParaRPr lang="zh-CN" altLang="en-US" sz="1200" b="1" dirty="0"/>
            </a:p>
          </p:txBody>
        </p:sp>
        <p:sp>
          <p:nvSpPr>
            <p:cNvPr id="12" name="圆角矩形 24"/>
            <p:cNvSpPr/>
            <p:nvPr/>
          </p:nvSpPr>
          <p:spPr>
            <a:xfrm>
              <a:off x="457200" y="5181600"/>
              <a:ext cx="7848600" cy="8382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HDFS</a:t>
              </a:r>
              <a:endParaRPr lang="zh-CN" altLang="en-US" sz="1200" b="1" dirty="0"/>
            </a:p>
          </p:txBody>
        </p:sp>
        <p:sp>
          <p:nvSpPr>
            <p:cNvPr id="13" name="圆角矩形 24"/>
            <p:cNvSpPr/>
            <p:nvPr/>
          </p:nvSpPr>
          <p:spPr>
            <a:xfrm>
              <a:off x="2362200" y="5029200"/>
              <a:ext cx="4114800" cy="457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Tachyon</a:t>
              </a:r>
              <a:endParaRPr lang="zh-CN" altLang="en-US" sz="1200" b="1" dirty="0"/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生态系统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44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1371600" y="1371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大数据技术框架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gray">
            <a:xfrm>
              <a:off x="1405" y="1886"/>
              <a:ext cx="200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1371600" y="2362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4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chemeClr val="bg1"/>
                  </a:solidFill>
                  <a:ea typeface="宋体" pitchFamily="2" charset="-122"/>
                </a:rPr>
                <a:t>Hadoop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与</a:t>
              </a:r>
              <a:r>
                <a:rPr lang="en-US" altLang="zh-CN" b="1" dirty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生态系统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1447800" y="4267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50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51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课程内容安排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447800" y="32766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发展历史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28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4203"/>
            <a:ext cx="9144000" cy="890197"/>
          </a:xfrm>
        </p:spPr>
        <p:txBody>
          <a:bodyPr/>
          <a:lstStyle/>
          <a:p>
            <a:r>
              <a:rPr lang="zh-CN" altLang="en-US" sz="3800" b="1" dirty="0" smtClean="0"/>
              <a:t>大数据领域的</a:t>
            </a:r>
            <a:r>
              <a:rPr lang="en-US" sz="3800" b="1" dirty="0" smtClean="0"/>
              <a:t>函数式编程</a:t>
            </a:r>
            <a:endParaRPr lang="en-US" sz="3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28829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438400"/>
            <a:ext cx="29083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343400"/>
            <a:ext cx="2971800" cy="2324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114018">
            <a:off x="3496291" y="2230299"/>
            <a:ext cx="1537072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9516759">
            <a:off x="3747611" y="4539122"/>
            <a:ext cx="1371600" cy="4772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Late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1990s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高速增长的电子商务数据和机器数据，使得单机难以承受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大量公司技术朝集群水平扩展方向发展，尤其是在机器学习领域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3082"/>
            <a:ext cx="9144000" cy="2344918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4203"/>
            <a:ext cx="9144000" cy="890197"/>
          </a:xfrm>
        </p:spPr>
        <p:txBody>
          <a:bodyPr/>
          <a:lstStyle/>
          <a:p>
            <a:r>
              <a:rPr lang="zh-CN" altLang="en-US" sz="3800" b="1" dirty="0" smtClean="0"/>
              <a:t>大数据领域的</a:t>
            </a:r>
            <a:r>
              <a:rPr lang="en-US" sz="3800" b="1" dirty="0" smtClean="0"/>
              <a:t>函数式编程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404976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205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2002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年：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mitigate risk of large distributed workloads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lost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due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to disk failures on commodity hardware…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9144000" cy="3511661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4203"/>
            <a:ext cx="9144000" cy="890197"/>
          </a:xfrm>
        </p:spPr>
        <p:txBody>
          <a:bodyPr/>
          <a:lstStyle/>
          <a:p>
            <a:r>
              <a:rPr lang="zh-CN" altLang="en-US" sz="3800" b="1" dirty="0" smtClean="0"/>
              <a:t>大数据领域的</a:t>
            </a:r>
            <a:r>
              <a:rPr lang="en-US" sz="3800" b="1" dirty="0" smtClean="0"/>
              <a:t>函数式编程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3209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3663136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4203"/>
            <a:ext cx="9144000" cy="890197"/>
          </a:xfrm>
        </p:spPr>
        <p:txBody>
          <a:bodyPr/>
          <a:lstStyle/>
          <a:p>
            <a:r>
              <a:rPr lang="zh-CN" altLang="en-US" sz="3800" b="1" dirty="0" smtClean="0"/>
              <a:t>大数据领域的</a:t>
            </a:r>
            <a:r>
              <a:rPr lang="en-US" sz="3800" b="1" dirty="0" smtClean="0"/>
              <a:t>函数式编程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22341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3994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410200"/>
            <a:ext cx="8077200" cy="954107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sz="2800" dirty="0" smtClean="0">
                <a:solidFill>
                  <a:schemeClr val="bg1"/>
                </a:solidFill>
              </a:rPr>
              <a:t>不擅长组合复杂</a:t>
            </a:r>
            <a:r>
              <a:rPr lang="zh-CN" altLang="en-US" sz="2800" dirty="0">
                <a:solidFill>
                  <a:schemeClr val="bg1"/>
                </a:solidFill>
              </a:rPr>
              <a:t>的应用程序</a:t>
            </a:r>
            <a:r>
              <a:rPr lang="zh-CN" altLang="en-US" sz="2800" dirty="0" smtClean="0">
                <a:solidFill>
                  <a:schemeClr val="bg1"/>
                </a:solidFill>
              </a:rPr>
              <a:t>，因此处理不同负载的专用系统出现了。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4203"/>
            <a:ext cx="9144000" cy="890197"/>
          </a:xfrm>
        </p:spPr>
        <p:txBody>
          <a:bodyPr/>
          <a:lstStyle/>
          <a:p>
            <a:r>
              <a:rPr lang="zh-CN" altLang="en-US" sz="3800" b="1" dirty="0" smtClean="0"/>
              <a:t>大数据领域的</a:t>
            </a:r>
            <a:r>
              <a:rPr lang="en-US" sz="3800" b="1" dirty="0" smtClean="0"/>
              <a:t>函数式编程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41778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205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2010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年：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 unified engine for enterprise data workflows,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based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 commodity hardware a decade later...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61723"/>
            <a:ext cx="8260604" cy="3975477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4203"/>
            <a:ext cx="9144000" cy="890197"/>
          </a:xfrm>
        </p:spPr>
        <p:txBody>
          <a:bodyPr/>
          <a:lstStyle/>
          <a:p>
            <a:r>
              <a:rPr lang="zh-CN" altLang="en-US" sz="3800" b="1" dirty="0" smtClean="0"/>
              <a:t>大数据领域的</a:t>
            </a:r>
            <a:r>
              <a:rPr lang="en-US" sz="3800" b="1" dirty="0" smtClean="0"/>
              <a:t>函数式编程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9257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0" y="18927"/>
            <a:ext cx="8229600" cy="68738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371600" y="1371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大数据技术框架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405" y="1886"/>
              <a:ext cx="200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371600" y="2362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chemeClr val="bg1"/>
                  </a:solidFill>
                  <a:ea typeface="宋体" pitchFamily="2" charset="-122"/>
                </a:rPr>
                <a:t>Hadoop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与</a:t>
              </a:r>
              <a:r>
                <a:rPr lang="en-US" altLang="zh-CN" b="1" dirty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生态系统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447800" y="42672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课程内容安排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447800" y="3276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发展历史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26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793750"/>
            <a:ext cx="7391400" cy="6540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课程安排</a:t>
            </a:r>
          </a:p>
        </p:txBody>
      </p:sp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2BD0C091-C68C-4350-B592-E349994A16E2}" type="slidenum">
              <a:rPr lang="zh-CN" altLang="en-US" smtClean="0">
                <a:solidFill>
                  <a:srgbClr val="5F625C"/>
                </a:solidFill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mtClean="0">
              <a:solidFill>
                <a:srgbClr val="5F625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43000" y="2286000"/>
            <a:ext cx="2209800" cy="20574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3048000"/>
            <a:ext cx="15240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基本概念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7222" y="2450068"/>
            <a:ext cx="15240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大数据架构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81400" y="2286000"/>
            <a:ext cx="2209800" cy="2145268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62400" y="38100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程序调优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62400" y="25146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程序设计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4727" y="1600200"/>
            <a:ext cx="1711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基础）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1600200"/>
            <a:ext cx="17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进阶）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47800" y="3657600"/>
            <a:ext cx="15240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62400" y="3212068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内部原理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4495800"/>
            <a:ext cx="7391400" cy="6096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案例分析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19800" y="2286000"/>
            <a:ext cx="2209800" cy="2145268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800" y="38100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Spark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Streaming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400800" y="25146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GraphX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22948" y="1600200"/>
            <a:ext cx="1711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生态）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00800" y="3212068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SparkSQL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4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硕士毕业于中国科学院（计算技术研究所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曾在腾讯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hulu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等互联网公司工作过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2009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年开始接触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，在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hadoop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之上进行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了大量定制和二次开发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曾为工商银行，国家电网，世界软件大会，中国云计算大会等进行大数据培训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博客：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  <a:hlinkClick r:id="rId3"/>
              </a:rPr>
              <a:t>http://dongxicheng.org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  <a:hlinkClick r:id="rId3"/>
              </a:rPr>
              <a:t>/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技术书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籍：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  <a:hlinkClick r:id="rId4"/>
              </a:rPr>
              <a:t>http://hadoop123.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  <a:hlinkClick r:id="rId4"/>
              </a:rPr>
              <a:t>com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2BD0C091-C68C-4350-B592-E349994A16E2}" type="slidenum">
              <a:rPr lang="zh-CN" altLang="en-US" smtClean="0">
                <a:solidFill>
                  <a:srgbClr val="5F625C"/>
                </a:solidFill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mtClean="0">
              <a:solidFill>
                <a:srgbClr val="5F625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113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5"/>
          <p:cNvSpPr>
            <a:spLocks noChangeArrowheads="1"/>
          </p:cNvSpPr>
          <p:nvPr/>
        </p:nvSpPr>
        <p:spPr bwMode="auto">
          <a:xfrm>
            <a:off x="827088" y="2794000"/>
            <a:ext cx="366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5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总结与提问</a:t>
            </a:r>
            <a:endParaRPr lang="zh-CN" altLang="en-US" sz="1800"/>
          </a:p>
        </p:txBody>
      </p:sp>
      <p:pic>
        <p:nvPicPr>
          <p:cNvPr id="44034" name="Picture 4" descr="http://image.photophoto.cn/nm-6/001/050/001050001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BFA"/>
              </a:clrFrom>
              <a:clrTo>
                <a:srgbClr val="F7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9203" r="16248" b="3731"/>
          <a:stretch>
            <a:fillRect/>
          </a:stretch>
        </p:blipFill>
        <p:spPr bwMode="auto">
          <a:xfrm>
            <a:off x="5715000" y="1428750"/>
            <a:ext cx="3286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2BD0C091-C68C-4350-B592-E349994A16E2}" type="slidenum">
              <a:rPr lang="zh-CN" altLang="en-US" smtClean="0">
                <a:solidFill>
                  <a:srgbClr val="5F625C"/>
                </a:solidFill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zh-CN" smtClean="0">
              <a:solidFill>
                <a:srgbClr val="5F625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3416300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990600"/>
            <a:ext cx="3416300" cy="43307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682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1371600" y="1371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大数据技术框架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gray">
            <a:xfrm>
              <a:off x="1405" y="1886"/>
              <a:ext cx="200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1371600" y="2362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4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chemeClr val="bg1"/>
                  </a:solidFill>
                  <a:ea typeface="宋体" pitchFamily="2" charset="-122"/>
                </a:rPr>
                <a:t>Hadoop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与</a:t>
              </a:r>
              <a:r>
                <a:rPr lang="en-US" altLang="zh-CN" b="1" dirty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生态系统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1447800" y="4267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50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51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课程内容安排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447800" y="3276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发展历史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86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1371600" y="13716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34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5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大数据技术框架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0"/>
            <p:cNvSpPr txBox="1">
              <a:spLocks noChangeArrowheads="1"/>
            </p:cNvSpPr>
            <p:nvPr/>
          </p:nvSpPr>
          <p:spPr bwMode="gray">
            <a:xfrm>
              <a:off x="1405" y="1886"/>
              <a:ext cx="200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8" name="Group 51"/>
          <p:cNvGrpSpPr>
            <a:grpSpLocks/>
          </p:cNvGrpSpPr>
          <p:nvPr/>
        </p:nvGrpSpPr>
        <p:grpSpPr bwMode="auto">
          <a:xfrm>
            <a:off x="1371600" y="2362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chemeClr val="bg1"/>
                  </a:solidFill>
                  <a:ea typeface="宋体" pitchFamily="2" charset="-122"/>
                </a:rPr>
                <a:t>Hadoop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与</a:t>
              </a:r>
              <a:r>
                <a:rPr lang="en-US" altLang="zh-CN" b="1" dirty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生态系统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1447800" y="4267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4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课程内容安排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1447800" y="3276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50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51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发展历史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 bwMode="auto">
          <a:xfrm>
            <a:off x="0" y="152400"/>
            <a:ext cx="9144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  <a:cs typeface="宋体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14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88976" y="5703912"/>
            <a:ext cx="5334000" cy="533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数据源（互联网、物联网、企业数据等）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8976" y="908720"/>
            <a:ext cx="5334000" cy="533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55576" y="1556792"/>
            <a:ext cx="7391400" cy="4032448"/>
          </a:xfrm>
          <a:prstGeom prst="roundRect">
            <a:avLst/>
          </a:prstGeom>
          <a:solidFill>
            <a:srgbClr val="D1F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88976" y="5027712"/>
            <a:ext cx="5334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数据收集（</a:t>
            </a:r>
            <a:r>
              <a:rPr lang="en-US" altLang="zh-CN" dirty="0" smtClean="0"/>
              <a:t>ETL,</a:t>
            </a:r>
            <a:r>
              <a:rPr lang="zh-CN" altLang="en-US" dirty="0" smtClean="0"/>
              <a:t> 提取，转换，加载）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88976" y="4341912"/>
            <a:ext cx="5334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88976" y="3000400"/>
            <a:ext cx="16002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批处理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46376" y="3000400"/>
            <a:ext cx="1524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交互式分析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7576" y="3000400"/>
            <a:ext cx="12954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流处理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88976" y="2314600"/>
            <a:ext cx="5334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数据挖掘（数据仓库，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，商务智能等）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288976" y="1628800"/>
            <a:ext cx="5334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数据可视化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2976" y="5103912"/>
            <a:ext cx="1441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(</a:t>
            </a:r>
            <a:r>
              <a:rPr lang="en-US" altLang="zh-CN" sz="1200" b="1" dirty="0" smtClean="0"/>
              <a:t>1)</a:t>
            </a:r>
            <a:r>
              <a:rPr lang="zh-CN" altLang="en-US" sz="1200" b="1" dirty="0" smtClean="0"/>
              <a:t> 数据收集</a:t>
            </a:r>
            <a:r>
              <a:rPr lang="en-US" altLang="zh-CN" sz="1200" b="1" dirty="0" smtClean="0"/>
              <a:t>/</a:t>
            </a:r>
            <a:r>
              <a:rPr lang="zh-CN" altLang="en-US" sz="1200" b="1" dirty="0" smtClean="0"/>
              <a:t>准备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22976" y="44943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(</a:t>
            </a:r>
            <a:r>
              <a:rPr lang="en-US" altLang="zh-CN" sz="1200" b="1" dirty="0" smtClean="0"/>
              <a:t>2)</a:t>
            </a:r>
            <a:r>
              <a:rPr lang="zh-CN" altLang="en-US" sz="1200" b="1" dirty="0" smtClean="0"/>
              <a:t> 数据存储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22976" y="31528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(</a:t>
            </a:r>
            <a:r>
              <a:rPr lang="en-US" altLang="zh-CN" sz="1200" b="1" dirty="0" smtClean="0"/>
              <a:t>4)</a:t>
            </a:r>
            <a:r>
              <a:rPr lang="zh-CN" altLang="en-US" sz="1200" b="1" dirty="0" smtClean="0"/>
              <a:t> 计算框架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622976" y="239080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(</a:t>
            </a:r>
            <a:r>
              <a:rPr lang="en-US" altLang="zh-CN" sz="1200" b="1" dirty="0" smtClean="0"/>
              <a:t>5)</a:t>
            </a:r>
            <a:r>
              <a:rPr lang="zh-CN" altLang="en-US" sz="1200" b="1" dirty="0" smtClean="0"/>
              <a:t> 数据分析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22976" y="17050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(</a:t>
            </a:r>
            <a:r>
              <a:rPr lang="en-US" altLang="zh-CN" sz="1200" b="1" dirty="0" smtClean="0"/>
              <a:t>6)</a:t>
            </a:r>
            <a:r>
              <a:rPr lang="zh-CN" altLang="en-US" sz="1200" b="1" dirty="0" smtClean="0"/>
              <a:t> 数据展示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1776" y="2895035"/>
            <a:ext cx="428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大</a:t>
            </a:r>
            <a:endParaRPr lang="en-US" altLang="zh-CN" b="1" dirty="0" smtClean="0"/>
          </a:p>
          <a:p>
            <a:r>
              <a:rPr lang="zh-CN" altLang="en-US" b="1" dirty="0" smtClean="0"/>
              <a:t>数</a:t>
            </a:r>
            <a:endParaRPr lang="en-US" altLang="zh-CN" b="1" dirty="0" smtClean="0"/>
          </a:p>
          <a:p>
            <a:r>
              <a:rPr lang="zh-CN" altLang="en-US" b="1" dirty="0" smtClean="0"/>
              <a:t>据</a:t>
            </a:r>
            <a:endParaRPr lang="en-US" altLang="zh-CN" b="1" dirty="0" smtClean="0"/>
          </a:p>
          <a:p>
            <a:r>
              <a:rPr lang="zh-CN" altLang="en-US" b="1" dirty="0" smtClean="0"/>
              <a:t>技</a:t>
            </a:r>
            <a:endParaRPr lang="en-US" altLang="zh-CN" b="1" dirty="0" smtClean="0"/>
          </a:p>
          <a:p>
            <a:r>
              <a:rPr lang="zh-CN" altLang="en-US" b="1" dirty="0" smtClean="0"/>
              <a:t>术</a:t>
            </a:r>
            <a:endParaRPr lang="en-US" altLang="zh-CN" b="1" dirty="0" smtClean="0"/>
          </a:p>
          <a:p>
            <a:r>
              <a:rPr lang="zh-CN" altLang="en-US" b="1" dirty="0" smtClean="0"/>
              <a:t>框</a:t>
            </a:r>
            <a:endParaRPr lang="en-US" altLang="zh-CN" b="1" dirty="0" smtClean="0"/>
          </a:p>
          <a:p>
            <a:r>
              <a:rPr lang="zh-CN" altLang="en-US" b="1" dirty="0" smtClean="0"/>
              <a:t>架</a:t>
            </a:r>
            <a:endParaRPr lang="en-US" altLang="zh-CN" b="1" dirty="0" smtClean="0"/>
          </a:p>
        </p:txBody>
      </p:sp>
      <p:cxnSp>
        <p:nvCxnSpPr>
          <p:cNvPr id="50" name="Straight Arrow Connector 49"/>
          <p:cNvCxnSpPr>
            <a:endCxn id="35" idx="2"/>
          </p:cNvCxnSpPr>
          <p:nvPr/>
        </p:nvCxnSpPr>
        <p:spPr>
          <a:xfrm flipV="1">
            <a:off x="3955976" y="5484912"/>
            <a:ext cx="0" cy="320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36" idx="2"/>
          </p:cNvCxnSpPr>
          <p:nvPr/>
        </p:nvCxnSpPr>
        <p:spPr>
          <a:xfrm flipV="1">
            <a:off x="3955976" y="4799112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974776" y="4113312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108376" y="4113312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37176" y="4113312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37176" y="27718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108376" y="27718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50976" y="27718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955976" y="2086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32176" y="1412776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331640" y="3674368"/>
            <a:ext cx="5334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632356" y="3818384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(</a:t>
            </a:r>
            <a:r>
              <a:rPr lang="en-US" altLang="zh-CN" sz="1200" b="1" dirty="0" smtClean="0"/>
              <a:t>3)</a:t>
            </a:r>
            <a:r>
              <a:rPr lang="zh-CN" altLang="en-US" sz="1200" b="1" dirty="0" smtClean="0"/>
              <a:t> 资源管理</a:t>
            </a:r>
            <a:endParaRPr lang="en-US" sz="1200" b="1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139952" y="3429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940152" y="3429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979712" y="3429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87624" y="6381328"/>
            <a:ext cx="610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改编自：工业和信息化部电信研究院，“</a:t>
            </a:r>
            <a:r>
              <a:rPr lang="en-US" altLang="zh-CN" sz="1600" dirty="0" smtClean="0"/>
              <a:t>2014</a:t>
            </a:r>
            <a:r>
              <a:rPr lang="zh-CN" altLang="en-US" sz="1600" dirty="0" smtClean="0"/>
              <a:t> 大数据白皮书”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770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66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371600" y="1371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19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大数据技术框架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gray">
            <a:xfrm>
              <a:off x="1405" y="1886"/>
              <a:ext cx="200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zh-CN" sz="2400" b="1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1371600" y="2362200"/>
            <a:ext cx="5029200" cy="685800"/>
            <a:chOff x="1296" y="1824"/>
            <a:chExt cx="2976" cy="432"/>
          </a:xfrm>
          <a:solidFill>
            <a:srgbClr val="0000FF"/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chemeClr val="bg1"/>
                  </a:solidFill>
                  <a:ea typeface="宋体" pitchFamily="2" charset="-122"/>
                </a:rPr>
                <a:t>Hadoop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与</a:t>
              </a:r>
              <a:r>
                <a:rPr lang="en-US" altLang="zh-CN" b="1" dirty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>
                  <a:solidFill>
                    <a:schemeClr val="bg1"/>
                  </a:solidFill>
                  <a:ea typeface="宋体" pitchFamily="2" charset="-122"/>
                </a:rPr>
                <a:t>生态系统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1447800" y="42672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课程内容安排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gray">
            <a:xfrm>
              <a:off x="1399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1447800" y="3276600"/>
            <a:ext cx="5029200" cy="685800"/>
            <a:chOff x="1296" y="1824"/>
            <a:chExt cx="2976" cy="432"/>
          </a:xfrm>
          <a:solidFill>
            <a:srgbClr val="008000"/>
          </a:solidFill>
        </p:grpSpPr>
        <p:sp>
          <p:nvSpPr>
            <p:cNvPr id="3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bg1"/>
                  </a:solidFill>
                  <a:ea typeface="宋体" pitchFamily="2" charset="-122"/>
                </a:rPr>
                <a:t>Spark</a:t>
              </a:r>
              <a:r>
                <a:rPr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发展历史</a:t>
              </a:r>
              <a:endParaRPr lang="en-US" altLang="zh-CN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gray">
            <a:xfrm>
              <a:off x="1400" y="1886"/>
              <a:ext cx="211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8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6902" y="1371600"/>
            <a:ext cx="7861300" cy="4648200"/>
            <a:chOff x="596902" y="1676400"/>
            <a:chExt cx="7861300" cy="4648200"/>
          </a:xfrm>
        </p:grpSpPr>
        <p:sp>
          <p:nvSpPr>
            <p:cNvPr id="42" name="圆角矩形 4"/>
            <p:cNvSpPr/>
            <p:nvPr/>
          </p:nvSpPr>
          <p:spPr>
            <a:xfrm>
              <a:off x="1587502" y="5562600"/>
              <a:ext cx="5943600" cy="7620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HDFS</a:t>
              </a:r>
            </a:p>
            <a:p>
              <a:pPr algn="ctr"/>
              <a:r>
                <a:rPr lang="zh-CN" altLang="en-US" sz="1400" b="1" dirty="0" smtClean="0"/>
                <a:t>（分布式存储系统）</a:t>
              </a:r>
              <a:endParaRPr lang="zh-CN" altLang="en-US" sz="1400" b="1" dirty="0"/>
            </a:p>
          </p:txBody>
        </p:sp>
        <p:sp>
          <p:nvSpPr>
            <p:cNvPr id="43" name="圆角矩形 5"/>
            <p:cNvSpPr/>
            <p:nvPr/>
          </p:nvSpPr>
          <p:spPr>
            <a:xfrm>
              <a:off x="2806702" y="4635500"/>
              <a:ext cx="4724400" cy="7620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MapReduce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（分布式计算框架）</a:t>
              </a:r>
              <a:endParaRPr lang="zh-CN" altLang="en-US" sz="1400" b="1" dirty="0"/>
            </a:p>
          </p:txBody>
        </p:sp>
        <p:sp>
          <p:nvSpPr>
            <p:cNvPr id="44" name="圆角矩形 6"/>
            <p:cNvSpPr/>
            <p:nvPr/>
          </p:nvSpPr>
          <p:spPr>
            <a:xfrm>
              <a:off x="2806702" y="3568700"/>
              <a:ext cx="1447800" cy="7620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Hive</a:t>
              </a:r>
            </a:p>
            <a:p>
              <a:pPr algn="ctr"/>
              <a:r>
                <a:rPr lang="zh-CN" altLang="en-US" sz="1400" b="1" dirty="0" smtClean="0">
                  <a:solidFill>
                    <a:srgbClr val="FFFFFF"/>
                  </a:solidFill>
                </a:rPr>
                <a:t>（数据仓库）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5" name="圆角矩形 7"/>
            <p:cNvSpPr/>
            <p:nvPr/>
          </p:nvSpPr>
          <p:spPr>
            <a:xfrm>
              <a:off x="4406902" y="3568700"/>
              <a:ext cx="1447800" cy="7620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Pig</a:t>
              </a:r>
            </a:p>
            <a:p>
              <a:pPr algn="ctr"/>
              <a:r>
                <a:rPr lang="zh-CN" altLang="en-US" sz="1400" b="1" dirty="0" smtClean="0">
                  <a:solidFill>
                    <a:srgbClr val="FFFFFF"/>
                  </a:solidFill>
                </a:rPr>
                <a:t>（工作流引擎）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6" name="圆角矩形 8"/>
            <p:cNvSpPr/>
            <p:nvPr/>
          </p:nvSpPr>
          <p:spPr>
            <a:xfrm>
              <a:off x="6083302" y="3568700"/>
              <a:ext cx="1447800" cy="7620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Mahout</a:t>
              </a:r>
            </a:p>
            <a:p>
              <a:pPr algn="ctr"/>
              <a:r>
                <a:rPr lang="zh-CN" altLang="en-US" sz="1400" b="1" dirty="0" smtClean="0">
                  <a:solidFill>
                    <a:srgbClr val="FFFFFF"/>
                  </a:solidFill>
                </a:rPr>
                <a:t>（数据挖掘库）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圆角矩形 9"/>
            <p:cNvSpPr/>
            <p:nvPr/>
          </p:nvSpPr>
          <p:spPr>
            <a:xfrm>
              <a:off x="2794002" y="2578100"/>
              <a:ext cx="5651500" cy="762000"/>
            </a:xfrm>
            <a:prstGeom prst="roundRect">
              <a:avLst/>
            </a:prstGeom>
            <a:solidFill>
              <a:srgbClr val="46AC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Oozie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（作业流调度系统）</a:t>
              </a:r>
              <a:endParaRPr lang="zh-CN" altLang="en-US" sz="1400" b="1" dirty="0"/>
            </a:p>
          </p:txBody>
        </p:sp>
        <p:sp>
          <p:nvSpPr>
            <p:cNvPr id="48" name="圆角矩形 10"/>
            <p:cNvSpPr/>
            <p:nvPr/>
          </p:nvSpPr>
          <p:spPr>
            <a:xfrm rot="16200000">
              <a:off x="692152" y="3625850"/>
              <a:ext cx="2857500" cy="762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Hbase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（分布式数据库）</a:t>
              </a:r>
              <a:endParaRPr lang="zh-CN" altLang="en-US" sz="1400" b="1" dirty="0"/>
            </a:p>
          </p:txBody>
        </p:sp>
        <p:sp>
          <p:nvSpPr>
            <p:cNvPr id="49" name="圆角矩形 12"/>
            <p:cNvSpPr/>
            <p:nvPr/>
          </p:nvSpPr>
          <p:spPr>
            <a:xfrm rot="16200000">
              <a:off x="-895348" y="4070350"/>
              <a:ext cx="3746500" cy="762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Zookeeper</a:t>
              </a:r>
            </a:p>
            <a:p>
              <a:pPr algn="ctr"/>
              <a:r>
                <a:rPr lang="zh-CN" altLang="en-US" sz="1400" b="1" dirty="0" smtClean="0"/>
                <a:t>（分布式协调服务）</a:t>
              </a:r>
              <a:endParaRPr lang="zh-CN" altLang="en-US" sz="1400" b="1" dirty="0"/>
            </a:p>
          </p:txBody>
        </p:sp>
        <p:sp>
          <p:nvSpPr>
            <p:cNvPr id="50" name="圆角矩形 13"/>
            <p:cNvSpPr/>
            <p:nvPr/>
          </p:nvSpPr>
          <p:spPr>
            <a:xfrm rot="16200000">
              <a:off x="7505702" y="3759200"/>
              <a:ext cx="1143000" cy="7620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Sqoop</a:t>
              </a:r>
              <a:endParaRPr lang="en-US" altLang="zh-CN" b="1" dirty="0" smtClean="0"/>
            </a:p>
            <a:p>
              <a:pPr algn="ctr"/>
              <a:r>
                <a:rPr lang="zh-CN" altLang="en-US" sz="1200" b="1" dirty="0" smtClean="0"/>
                <a:t>（数据库</a:t>
              </a:r>
              <a:r>
                <a:rPr lang="en-US" altLang="zh-CN" sz="1200" b="1" dirty="0" smtClean="0"/>
                <a:t>TEL</a:t>
              </a:r>
              <a:r>
                <a:rPr lang="zh-CN" altLang="en-US" sz="1200" b="1" dirty="0" smtClean="0"/>
                <a:t>工具）</a:t>
              </a:r>
              <a:endParaRPr lang="zh-CN" altLang="en-US" sz="1200" b="1" dirty="0"/>
            </a:p>
          </p:txBody>
        </p:sp>
        <p:sp>
          <p:nvSpPr>
            <p:cNvPr id="51" name="圆角矩形 14"/>
            <p:cNvSpPr/>
            <p:nvPr/>
          </p:nvSpPr>
          <p:spPr>
            <a:xfrm rot="16200000">
              <a:off x="7397752" y="5175250"/>
              <a:ext cx="1358900" cy="7620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Flume</a:t>
              </a:r>
            </a:p>
            <a:p>
              <a:pPr algn="ctr"/>
              <a:r>
                <a:rPr lang="zh-CN" altLang="en-US" sz="1400" b="1" dirty="0" smtClean="0"/>
                <a:t>（日志收集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52" name="圆角矩形 15"/>
            <p:cNvSpPr/>
            <p:nvPr/>
          </p:nvSpPr>
          <p:spPr>
            <a:xfrm>
              <a:off x="609600" y="1676400"/>
              <a:ext cx="7848601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</a:rPr>
                <a:t>Ambari</a:t>
              </a:r>
              <a:endParaRPr lang="en-US" altLang="zh-CN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00"/>
                  </a:solidFill>
                </a:rPr>
                <a:t>（安装部署工具）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生态系统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24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1295400"/>
            <a:ext cx="7861300" cy="4800600"/>
            <a:chOff x="685800" y="1752600"/>
            <a:chExt cx="7861300" cy="4800600"/>
          </a:xfrm>
        </p:grpSpPr>
        <p:sp>
          <p:nvSpPr>
            <p:cNvPr id="14" name="圆角矩形 17"/>
            <p:cNvSpPr/>
            <p:nvPr/>
          </p:nvSpPr>
          <p:spPr>
            <a:xfrm>
              <a:off x="1676400" y="5791200"/>
              <a:ext cx="5943600" cy="7620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HDFS</a:t>
              </a:r>
            </a:p>
            <a:p>
              <a:pPr algn="ctr"/>
              <a:r>
                <a:rPr lang="zh-CN" altLang="en-US" sz="1400" b="1" dirty="0" smtClean="0"/>
                <a:t>（分布式存储系统）</a:t>
              </a:r>
              <a:endParaRPr lang="zh-CN" altLang="en-US" sz="1400" b="1" dirty="0"/>
            </a:p>
          </p:txBody>
        </p:sp>
        <p:sp>
          <p:nvSpPr>
            <p:cNvPr id="15" name="圆角矩形 18"/>
            <p:cNvSpPr/>
            <p:nvPr/>
          </p:nvSpPr>
          <p:spPr>
            <a:xfrm>
              <a:off x="2590800" y="4800600"/>
              <a:ext cx="5029200" cy="7620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YARN</a:t>
              </a:r>
            </a:p>
            <a:p>
              <a:pPr algn="ctr"/>
              <a:r>
                <a:rPr lang="zh-CN" altLang="en-US" sz="1400" b="1" dirty="0" smtClean="0"/>
                <a:t>（分布式资源管理系统）</a:t>
              </a:r>
              <a:endParaRPr lang="zh-CN" altLang="en-US" sz="1400" b="1" dirty="0"/>
            </a:p>
          </p:txBody>
        </p:sp>
        <p:sp>
          <p:nvSpPr>
            <p:cNvPr id="16" name="圆角矩形 19"/>
            <p:cNvSpPr/>
            <p:nvPr/>
          </p:nvSpPr>
          <p:spPr>
            <a:xfrm>
              <a:off x="2647949" y="3301999"/>
              <a:ext cx="774700" cy="584201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Hive</a:t>
              </a:r>
            </a:p>
          </p:txBody>
        </p:sp>
        <p:sp>
          <p:nvSpPr>
            <p:cNvPr id="17" name="圆角矩形 20"/>
            <p:cNvSpPr/>
            <p:nvPr/>
          </p:nvSpPr>
          <p:spPr>
            <a:xfrm>
              <a:off x="3575049" y="3327398"/>
              <a:ext cx="736598" cy="558802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Pig</a:t>
              </a:r>
            </a:p>
          </p:txBody>
        </p:sp>
        <p:sp>
          <p:nvSpPr>
            <p:cNvPr id="18" name="圆角矩形 21"/>
            <p:cNvSpPr/>
            <p:nvPr/>
          </p:nvSpPr>
          <p:spPr>
            <a:xfrm>
              <a:off x="2647949" y="2590800"/>
              <a:ext cx="5651500" cy="609600"/>
            </a:xfrm>
            <a:prstGeom prst="roundRect">
              <a:avLst/>
            </a:prstGeom>
            <a:solidFill>
              <a:srgbClr val="46ACA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Oozie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（作业流调度系统）</a:t>
              </a:r>
              <a:endParaRPr lang="zh-CN" altLang="en-US" sz="1400" b="1" dirty="0"/>
            </a:p>
          </p:txBody>
        </p:sp>
        <p:sp>
          <p:nvSpPr>
            <p:cNvPr id="19" name="圆角矩形 22"/>
            <p:cNvSpPr/>
            <p:nvPr/>
          </p:nvSpPr>
          <p:spPr>
            <a:xfrm rot="16200000">
              <a:off x="520700" y="3746500"/>
              <a:ext cx="3073400" cy="762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Hbase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（分布式数据库）</a:t>
              </a:r>
              <a:endParaRPr lang="zh-CN" altLang="en-US" sz="1400" b="1" dirty="0"/>
            </a:p>
          </p:txBody>
        </p:sp>
        <p:sp>
          <p:nvSpPr>
            <p:cNvPr id="20" name="圆角矩形 23"/>
            <p:cNvSpPr/>
            <p:nvPr/>
          </p:nvSpPr>
          <p:spPr>
            <a:xfrm rot="16200000">
              <a:off x="-914400" y="4191000"/>
              <a:ext cx="3962400" cy="762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Zookeeper</a:t>
              </a:r>
            </a:p>
            <a:p>
              <a:pPr algn="ctr"/>
              <a:r>
                <a:rPr lang="zh-CN" altLang="en-US" sz="1400" b="1" dirty="0" smtClean="0"/>
                <a:t>（分布式协调服务）</a:t>
              </a:r>
              <a:endParaRPr lang="zh-CN" altLang="en-US" sz="1400" b="1" dirty="0"/>
            </a:p>
          </p:txBody>
        </p:sp>
        <p:sp>
          <p:nvSpPr>
            <p:cNvPr id="21" name="圆角矩形 24"/>
            <p:cNvSpPr/>
            <p:nvPr/>
          </p:nvSpPr>
          <p:spPr>
            <a:xfrm rot="16200000">
              <a:off x="7594600" y="3987800"/>
              <a:ext cx="1143000" cy="7620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Sqoop</a:t>
              </a:r>
              <a:endParaRPr lang="en-US" altLang="zh-CN" b="1" dirty="0" smtClean="0"/>
            </a:p>
            <a:p>
              <a:pPr algn="ctr"/>
              <a:r>
                <a:rPr lang="zh-CN" altLang="en-US" sz="1200" b="1" dirty="0" smtClean="0"/>
                <a:t>（数据库</a:t>
              </a:r>
              <a:r>
                <a:rPr lang="en-US" altLang="zh-CN" sz="1200" b="1" dirty="0" smtClean="0"/>
                <a:t>TEL</a:t>
              </a:r>
              <a:r>
                <a:rPr lang="zh-CN" altLang="en-US" sz="1200" b="1" dirty="0" smtClean="0"/>
                <a:t>工具）</a:t>
              </a:r>
              <a:endParaRPr lang="zh-CN" altLang="en-US" sz="1200" b="1" dirty="0"/>
            </a:p>
          </p:txBody>
        </p:sp>
        <p:sp>
          <p:nvSpPr>
            <p:cNvPr id="22" name="圆角矩形 25"/>
            <p:cNvSpPr/>
            <p:nvPr/>
          </p:nvSpPr>
          <p:spPr>
            <a:xfrm rot="16200000">
              <a:off x="7486650" y="5403850"/>
              <a:ext cx="1358900" cy="762000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Flume</a:t>
              </a:r>
            </a:p>
            <a:p>
              <a:pPr algn="ctr"/>
              <a:r>
                <a:rPr lang="zh-CN" altLang="en-US" sz="1400" b="1" dirty="0" smtClean="0"/>
                <a:t>（日志收集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23" name="圆角矩形 26"/>
            <p:cNvSpPr/>
            <p:nvPr/>
          </p:nvSpPr>
          <p:spPr>
            <a:xfrm>
              <a:off x="698498" y="1752600"/>
              <a:ext cx="7848601" cy="6731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</a:rPr>
                <a:t>Ambari</a:t>
              </a:r>
              <a:endParaRPr lang="en-US" altLang="zh-CN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00"/>
                  </a:solidFill>
                </a:rPr>
                <a:t>（安装部署工具）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圆角矩形 27"/>
            <p:cNvSpPr/>
            <p:nvPr/>
          </p:nvSpPr>
          <p:spPr>
            <a:xfrm>
              <a:off x="2590800" y="3975098"/>
              <a:ext cx="1720848" cy="622301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MapReduce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（离线计算）</a:t>
              </a:r>
              <a:endParaRPr lang="zh-CN" altLang="en-US" sz="1400" b="1" dirty="0"/>
            </a:p>
          </p:txBody>
        </p:sp>
        <p:sp>
          <p:nvSpPr>
            <p:cNvPr id="25" name="圆角矩形 28"/>
            <p:cNvSpPr/>
            <p:nvPr/>
          </p:nvSpPr>
          <p:spPr>
            <a:xfrm>
              <a:off x="4451349" y="3987796"/>
              <a:ext cx="1574799" cy="62230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Tez</a:t>
              </a:r>
              <a:endParaRPr lang="en-US" altLang="zh-CN" b="1" dirty="0" smtClean="0"/>
            </a:p>
            <a:p>
              <a:pPr algn="ctr"/>
              <a:r>
                <a:rPr lang="zh-CN" altLang="en-US" sz="1400" b="1" dirty="0" smtClean="0"/>
                <a:t>（</a:t>
              </a:r>
              <a:r>
                <a:rPr lang="en-US" altLang="zh-CN" sz="1400" b="1" dirty="0" smtClean="0"/>
                <a:t>DAG</a:t>
              </a:r>
              <a:r>
                <a:rPr lang="zh-CN" altLang="en-US" sz="1400" b="1" dirty="0" smtClean="0"/>
                <a:t>计算）</a:t>
              </a:r>
              <a:endParaRPr lang="zh-CN" altLang="en-US" sz="1400" b="1" dirty="0"/>
            </a:p>
          </p:txBody>
        </p:sp>
        <p:sp>
          <p:nvSpPr>
            <p:cNvPr id="26" name="圆角矩形 29"/>
            <p:cNvSpPr/>
            <p:nvPr/>
          </p:nvSpPr>
          <p:spPr>
            <a:xfrm>
              <a:off x="4425949" y="3301999"/>
              <a:ext cx="774700" cy="584201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Hive2</a:t>
              </a:r>
            </a:p>
          </p:txBody>
        </p:sp>
        <p:sp>
          <p:nvSpPr>
            <p:cNvPr id="27" name="圆角矩形 30"/>
            <p:cNvSpPr/>
            <p:nvPr/>
          </p:nvSpPr>
          <p:spPr>
            <a:xfrm>
              <a:off x="5276851" y="3327398"/>
              <a:ext cx="736598" cy="558802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Pig2</a:t>
              </a:r>
            </a:p>
          </p:txBody>
        </p:sp>
        <p:sp>
          <p:nvSpPr>
            <p:cNvPr id="28" name="圆角矩形 31"/>
            <p:cNvSpPr/>
            <p:nvPr/>
          </p:nvSpPr>
          <p:spPr>
            <a:xfrm>
              <a:off x="6165847" y="3975097"/>
              <a:ext cx="1225553" cy="62230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Spark</a:t>
              </a:r>
            </a:p>
            <a:p>
              <a:pPr algn="ctr"/>
              <a:r>
                <a:rPr lang="zh-CN" altLang="en-US" sz="1400" b="1" dirty="0" smtClean="0"/>
                <a:t>（</a:t>
              </a:r>
              <a:r>
                <a:rPr lang="zh-CN" altLang="en-US" sz="1400" b="1" dirty="0"/>
                <a:t>内存</a:t>
              </a:r>
              <a:r>
                <a:rPr lang="zh-CN" altLang="en-US" sz="1400" b="1" dirty="0" smtClean="0"/>
                <a:t>计算）</a:t>
              </a:r>
              <a:endParaRPr lang="zh-CN" altLang="en-US" sz="1400" b="1" dirty="0"/>
            </a:p>
          </p:txBody>
        </p:sp>
        <p:sp>
          <p:nvSpPr>
            <p:cNvPr id="29" name="圆角矩形 32"/>
            <p:cNvSpPr/>
            <p:nvPr/>
          </p:nvSpPr>
          <p:spPr>
            <a:xfrm>
              <a:off x="6127748" y="3340096"/>
              <a:ext cx="736598" cy="558802"/>
            </a:xfrm>
            <a:prstGeom prst="round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Shark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2851" y="3352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56902" y="39740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…</a:t>
              </a:r>
              <a:endParaRPr lang="zh-CN" altLang="en-US" b="1" dirty="0"/>
            </a:p>
          </p:txBody>
        </p:sp>
      </p:grp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CN" sz="38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3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生态系统</a:t>
            </a:r>
            <a:endParaRPr lang="zh-CN" altLang="en-US" sz="3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5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2">
  <a:themeElements>
    <a:clrScheme name="company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ompany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17746</TotalTime>
  <Words>481</Words>
  <Application>Microsoft Macintosh PowerPoint</Application>
  <PresentationFormat>On-screen Show (4:3)</PresentationFormat>
  <Paragraphs>187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company2</vt:lpstr>
      <vt:lpstr>Spark大数据架构概述</vt:lpstr>
      <vt:lpstr>自我介绍</vt:lpstr>
      <vt:lpstr>自我介绍</vt:lpstr>
      <vt:lpstr>主要内容</vt:lpstr>
      <vt:lpstr>PowerPoint Presentation</vt:lpstr>
      <vt:lpstr>PowerPoint Presentation</vt:lpstr>
      <vt:lpstr>主要内容</vt:lpstr>
      <vt:lpstr>Hadoop 1.0生态系统</vt:lpstr>
      <vt:lpstr>Hadoop 2.0生态系统</vt:lpstr>
      <vt:lpstr>Spark生态系统</vt:lpstr>
      <vt:lpstr>主要内容</vt:lpstr>
      <vt:lpstr>大数据领域的函数式编程</vt:lpstr>
      <vt:lpstr>大数据领域的函数式编程</vt:lpstr>
      <vt:lpstr>大数据领域的函数式编程</vt:lpstr>
      <vt:lpstr>大数据领域的函数式编程</vt:lpstr>
      <vt:lpstr>大数据领域的函数式编程</vt:lpstr>
      <vt:lpstr>大数据领域的函数式编程</vt:lpstr>
      <vt:lpstr>主要内容</vt:lpstr>
      <vt:lpstr>课程安排</vt:lpstr>
      <vt:lpstr>PowerPoint Presentation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Xicheng Dong</cp:lastModifiedBy>
  <cp:revision>1398</cp:revision>
  <dcterms:created xsi:type="dcterms:W3CDTF">2004-10-01T04:52:28Z</dcterms:created>
  <dcterms:modified xsi:type="dcterms:W3CDTF">2015-01-18T14:09:43Z</dcterms:modified>
</cp:coreProperties>
</file>