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3"/>
  </p:notesMasterIdLst>
  <p:handoutMasterIdLst>
    <p:handoutMasterId r:id="rId44"/>
  </p:handoutMasterIdLst>
  <p:sldIdLst>
    <p:sldId id="256" r:id="rId2"/>
    <p:sldId id="362" r:id="rId3"/>
    <p:sldId id="550" r:id="rId4"/>
    <p:sldId id="551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8" r:id="rId16"/>
    <p:sldId id="562" r:id="rId17"/>
    <p:sldId id="563" r:id="rId18"/>
    <p:sldId id="564" r:id="rId19"/>
    <p:sldId id="565" r:id="rId20"/>
    <p:sldId id="566" r:id="rId21"/>
    <p:sldId id="596" r:id="rId22"/>
    <p:sldId id="595" r:id="rId23"/>
    <p:sldId id="569" r:id="rId24"/>
    <p:sldId id="567" r:id="rId25"/>
    <p:sldId id="570" r:id="rId26"/>
    <p:sldId id="601" r:id="rId27"/>
    <p:sldId id="571" r:id="rId28"/>
    <p:sldId id="598" r:id="rId29"/>
    <p:sldId id="572" r:id="rId30"/>
    <p:sldId id="597" r:id="rId31"/>
    <p:sldId id="599" r:id="rId32"/>
    <p:sldId id="600" r:id="rId33"/>
    <p:sldId id="573" r:id="rId34"/>
    <p:sldId id="608" r:id="rId35"/>
    <p:sldId id="602" r:id="rId36"/>
    <p:sldId id="603" r:id="rId37"/>
    <p:sldId id="606" r:id="rId38"/>
    <p:sldId id="604" r:id="rId39"/>
    <p:sldId id="605" r:id="rId40"/>
    <p:sldId id="419" r:id="rId41"/>
    <p:sldId id="607" r:id="rId42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ng" initials="d" lastIdx="12" clrIdx="0"/>
  <p:cmAuthor id="1" name="dongixcheng" initials="d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C"/>
    <a:srgbClr val="000000"/>
    <a:srgbClr val="111111"/>
    <a:srgbClr val="EAEAEA"/>
    <a:srgbClr val="CC3300"/>
    <a:srgbClr val="CC0000"/>
    <a:srgbClr val="FF5050"/>
    <a:srgbClr val="C1CF7D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85714" autoAdjust="0"/>
  </p:normalViewPr>
  <p:slideViewPr>
    <p:cSldViewPr>
      <p:cViewPr varScale="1">
        <p:scale>
          <a:sx n="87" d="100"/>
          <a:sy n="87" d="100"/>
        </p:scale>
        <p:origin x="-1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128.0</c:v>
                </c:pt>
                <c:pt idx="1">
                  <c:v>637.0</c:v>
                </c:pt>
                <c:pt idx="2">
                  <c:v>1245.0</c:v>
                </c:pt>
                <c:pt idx="3">
                  <c:v>2559.0</c:v>
                </c:pt>
                <c:pt idx="4">
                  <c:v>3818.0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174.0</c:v>
                </c:pt>
                <c:pt idx="1">
                  <c:v>214.0</c:v>
                </c:pt>
                <c:pt idx="2">
                  <c:v>242.0</c:v>
                </c:pt>
                <c:pt idx="3">
                  <c:v>283.0</c:v>
                </c:pt>
                <c:pt idx="4">
                  <c:v>354.0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5836232"/>
        <c:axId val="1824995640"/>
      </c:barChart>
      <c:catAx>
        <c:axId val="2065836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24995640"/>
        <c:crosses val="autoZero"/>
        <c:auto val="1"/>
        <c:lblAlgn val="ctr"/>
        <c:lblOffset val="100"/>
        <c:noMultiLvlLbl val="0"/>
      </c:catAx>
      <c:valAx>
        <c:axId val="18249956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Running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65836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32366489903"/>
          <c:y val="0.352077224233517"/>
          <c:w val="0.159472253468316"/>
          <c:h val="0.18151684299252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>
              <a:defRPr/>
            </a:pPr>
            <a:fld id="{D674FF02-C25E-4FDA-BB00-052347E56751}" type="datetimeFigureOut">
              <a:rPr lang="zh-CN" altLang="en-US"/>
              <a:pPr>
                <a:defRPr/>
              </a:pPr>
              <a:t>1/18/15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>
              <a:defRPr/>
            </a:pPr>
            <a:fld id="{3075291B-3EFD-4817-8C90-EC80638902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4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>
              <a:defRPr/>
            </a:pPr>
            <a:fld id="{102EE930-F678-43D5-9EB0-DD4844EC62B4}" type="datetimeFigureOut">
              <a:rPr lang="zh-CN" altLang="en-US"/>
              <a:pPr>
                <a:defRPr/>
              </a:pPr>
              <a:t>1/18/15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>
              <a:defRPr/>
            </a:pPr>
            <a:fld id="{B026B86A-9441-4680-A9F8-90C58B72EF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15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6E5B75-EA25-4FF3-B90F-19A629CAE81E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5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61BA8E71-D133-3A4A-9B9C-C3099575C9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52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8BFA4A0E-1266-624D-9F24-0B3796A9CC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05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AA4CDAFD-76CA-4644-8974-B5D54B89DE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95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CD06FC19-9E48-CB4F-804B-F8FE0D926E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56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4B9C2D67-7623-3D49-95E3-951D794552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70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8F8726F9-1A1A-CE49-BAD1-39D602D786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87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6C22AD41-F4B5-9C4D-8AF2-3CA6A60906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98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8CCF751A-90AB-F54A-AC98-5EAAEDA21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01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D8CBBC3C-1FEE-A340-8AAE-8FE47ADEB1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07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D0F3B275-2E53-E342-8D9B-825A5D5E3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59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83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microsoft.com/office/2007/relationships/hdphoto" Target="../media/hdphoto3.wdp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vn.apache.org/repos/asf/hadoop/common/branches/" TargetMode="External"/><Relationship Id="rId4" Type="http://schemas.openxmlformats.org/officeDocument/2006/relationships/hyperlink" Target="http://archive.cloudera.com/cdh5/cdh/" TargetMode="External"/><Relationship Id="rId5" Type="http://schemas.openxmlformats.org/officeDocument/2006/relationships/hyperlink" Target="http://zh.hortonworks.com/hdp/download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doop.apache.org/release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红色块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" y="2286000"/>
            <a:ext cx="91440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133600"/>
            <a:ext cx="6553200" cy="1939406"/>
          </a:xfrm>
        </p:spPr>
        <p:txBody>
          <a:bodyPr/>
          <a:lstStyle/>
          <a:p>
            <a:pPr algn="ctr" eaLnBrk="1" hangingPunct="1"/>
            <a:r>
              <a:rPr lang="en-US" altLang="zh-TW" dirty="0" smtClean="0">
                <a:solidFill>
                  <a:schemeClr val="bg1"/>
                </a:solidFill>
                <a:ea typeface="宋体" pitchFamily="2" charset="-122"/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park</a:t>
            </a:r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基础</a:t>
            </a:r>
            <a:r>
              <a:rPr lang="en-US" altLang="en-US" dirty="0" smtClean="0">
                <a:solidFill>
                  <a:schemeClr val="bg1"/>
                </a:solidFill>
                <a:ea typeface="宋体" pitchFamily="2" charset="-122"/>
              </a:rPr>
              <a:t>入门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0" y="7393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en-US" altLang="en-US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特点1：</a:t>
            </a:r>
            <a:r>
              <a:rPr lang="en-US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高效</a:t>
            </a:r>
            <a:r>
              <a:rPr lang="en-US" altLang="zh-CN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en-US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park</a:t>
            </a:r>
            <a:endParaRPr lang="zh-CN" altLang="en-US" sz="3800" b="1" dirty="0">
              <a:solidFill>
                <a:srgbClr val="000000"/>
              </a:solidFill>
              <a:effectLst>
                <a:outerShdw blurRad="50800" dist="38100" dir="5400000" algn="t" rotWithShape="0">
                  <a:schemeClr val="bg1">
                    <a:lumMod val="5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7569212" cy="37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3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3410" y="24788"/>
            <a:ext cx="8901990" cy="720080"/>
          </a:xfrm>
        </p:spPr>
        <p:txBody>
          <a:bodyPr>
            <a:normAutofit/>
          </a:bodyPr>
          <a:lstStyle/>
          <a:p>
            <a:r>
              <a:rPr lang="en-US" altLang="zh-CN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en-US" altLang="en-US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特点1：</a:t>
            </a:r>
            <a:r>
              <a:rPr lang="en-US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高效</a:t>
            </a:r>
            <a:r>
              <a:rPr lang="en-US" altLang="zh-CN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en-US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park</a:t>
            </a:r>
            <a:endParaRPr lang="zh-CN" altLang="en-US" sz="3800" b="1" dirty="0">
              <a:solidFill>
                <a:srgbClr val="000000"/>
              </a:solidFill>
              <a:effectLst>
                <a:outerShdw blurRad="50800" dist="38100" dir="5400000" algn="t" rotWithShape="0">
                  <a:schemeClr val="bg1">
                    <a:lumMod val="5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751432"/>
              </p:ext>
            </p:extLst>
          </p:nvPr>
        </p:nvGraphicFramePr>
        <p:xfrm>
          <a:off x="381000" y="1447800"/>
          <a:ext cx="82296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36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3976" y="38028"/>
            <a:ext cx="8957624" cy="720080"/>
          </a:xfrm>
        </p:spPr>
        <p:txBody>
          <a:bodyPr>
            <a:noAutofit/>
          </a:bodyPr>
          <a:lstStyle/>
          <a:p>
            <a:r>
              <a:rPr lang="en-US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特点</a:t>
            </a:r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：易用</a:t>
            </a:r>
            <a:r>
              <a:rPr lang="en-US" altLang="zh-CN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en-US" sz="3800" b="1" dirty="0" err="1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MapReduce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9144000" cy="33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5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80"/>
          </a:xfrm>
        </p:spPr>
        <p:txBody>
          <a:bodyPr>
            <a:noAutofit/>
          </a:bodyPr>
          <a:lstStyle/>
          <a:p>
            <a:r>
              <a:rPr lang="en-US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特点</a:t>
            </a:r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：易用</a:t>
            </a:r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park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704452" cy="34289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file = </a:t>
            </a:r>
            <a:r>
              <a:rPr lang="en-US" sz="4000" dirty="0" err="1" smtClean="0"/>
              <a:t>spark.textFile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660066"/>
                </a:solidFill>
              </a:rPr>
              <a:t>"</a:t>
            </a:r>
            <a:r>
              <a:rPr lang="en-US" sz="4000" dirty="0" err="1" smtClean="0">
                <a:solidFill>
                  <a:srgbClr val="660066"/>
                </a:solidFill>
              </a:rPr>
              <a:t>hdfs</a:t>
            </a:r>
            <a:r>
              <a:rPr lang="en-US" sz="4000" dirty="0" smtClean="0">
                <a:solidFill>
                  <a:srgbClr val="660066"/>
                </a:solidFill>
              </a:rPr>
              <a:t>://..."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r>
              <a:rPr lang="en-US" sz="4000" dirty="0" smtClean="0"/>
              <a:t> </a:t>
            </a:r>
            <a:br>
              <a:rPr lang="en-US" sz="4000" dirty="0" smtClean="0"/>
            </a:br>
            <a:r>
              <a:rPr lang="en-US" sz="4000" dirty="0" err="1" smtClean="0"/>
              <a:t>file.</a:t>
            </a:r>
            <a:r>
              <a:rPr lang="en-US" sz="4000" dirty="0" err="1" smtClean="0">
                <a:solidFill>
                  <a:srgbClr val="0000FF"/>
                </a:solidFill>
              </a:rPr>
              <a:t>flatMap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FF0000"/>
                </a:solidFill>
              </a:rPr>
              <a:t>line =&gt; </a:t>
            </a:r>
            <a:r>
              <a:rPr lang="en-US" sz="4000" dirty="0" err="1" smtClean="0">
                <a:solidFill>
                  <a:srgbClr val="FF0000"/>
                </a:solidFill>
              </a:rPr>
              <a:t>line.split</a:t>
            </a:r>
            <a:r>
              <a:rPr lang="en-US" sz="4000" dirty="0" smtClean="0">
                <a:solidFill>
                  <a:srgbClr val="FF0000"/>
                </a:solidFill>
              </a:rPr>
              <a:t>(" ")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r>
              <a:rPr lang="en-US" sz="4000" dirty="0" smtClean="0"/>
              <a:t>      .</a:t>
            </a:r>
            <a:r>
              <a:rPr lang="en-US" sz="4000" dirty="0" smtClean="0">
                <a:solidFill>
                  <a:srgbClr val="0000FF"/>
                </a:solidFill>
              </a:rPr>
              <a:t>map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FF0000"/>
                </a:solidFill>
              </a:rPr>
              <a:t>word =&gt; (word, 1)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r>
              <a:rPr lang="en-US" sz="4000" dirty="0" smtClean="0"/>
              <a:t>      .</a:t>
            </a:r>
            <a:r>
              <a:rPr lang="en-US" sz="4000" dirty="0" err="1" smtClean="0">
                <a:solidFill>
                  <a:srgbClr val="0000FF"/>
                </a:solidFill>
              </a:rPr>
              <a:t>reduceByKey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FF0000"/>
                </a:solidFill>
              </a:rPr>
              <a:t>_ + _</a:t>
            </a:r>
            <a:r>
              <a:rPr lang="en-US" sz="4000" dirty="0" smtClean="0"/>
              <a:t>)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0626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2400" y="7393"/>
            <a:ext cx="8991600" cy="720080"/>
          </a:xfrm>
        </p:spPr>
        <p:txBody>
          <a:bodyPr>
            <a:noAutofit/>
          </a:bodyPr>
          <a:lstStyle/>
          <a:p>
            <a:r>
              <a:rPr lang="en-US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特点</a:t>
            </a:r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：与</a:t>
            </a:r>
            <a:r>
              <a:rPr lang="en-US" altLang="zh-CN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集成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1" y="5498619"/>
            <a:ext cx="4724400" cy="673581"/>
          </a:xfrm>
          <a:prstGeom prst="rect">
            <a:avLst/>
          </a:prstGeom>
          <a:solidFill>
            <a:srgbClr val="660066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cs typeface="Helvetica"/>
              </a:rPr>
              <a:t>HDFS</a:t>
            </a:r>
            <a:endParaRPr lang="en-US" sz="11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1" y="4736619"/>
            <a:ext cx="3124200" cy="716238"/>
          </a:xfrm>
          <a:prstGeom prst="rect">
            <a:avLst/>
          </a:prstGeom>
          <a:solidFill>
            <a:srgbClr val="00800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cs typeface="Helvetica"/>
              </a:rPr>
              <a:t>Spark</a:t>
            </a:r>
            <a:endParaRPr lang="en-US" sz="11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0" y="3974619"/>
            <a:ext cx="914400" cy="745561"/>
          </a:xfrm>
          <a:prstGeom prst="rect">
            <a:avLst/>
          </a:prstGeom>
          <a:solidFill>
            <a:srgbClr val="0000FF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cap="all" dirty="0" smtClean="0">
                <a:solidFill>
                  <a:schemeClr val="bg1"/>
                </a:solidFill>
                <a:cs typeface="Helvetica"/>
              </a:rPr>
              <a:t>Spark SQL</a:t>
            </a:r>
            <a:endParaRPr lang="en-US" sz="9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67000" y="3974619"/>
            <a:ext cx="838199" cy="745561"/>
          </a:xfrm>
          <a:prstGeom prst="rect">
            <a:avLst/>
          </a:prstGeom>
          <a:solidFill>
            <a:srgbClr val="0000FF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cap="all" dirty="0" smtClean="0">
                <a:solidFill>
                  <a:schemeClr val="bg1"/>
                </a:solidFill>
                <a:cs typeface="Helvetica"/>
              </a:rPr>
              <a:t>Streaming</a:t>
            </a:r>
            <a:endParaRPr lang="en-US" sz="8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4400" y="3974619"/>
            <a:ext cx="1447800" cy="1447800"/>
          </a:xfrm>
          <a:prstGeom prst="rect">
            <a:avLst/>
          </a:prstGeom>
          <a:solidFill>
            <a:srgbClr val="0000F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cap="all" dirty="0" err="1" smtClean="0">
                <a:solidFill>
                  <a:schemeClr val="bg1"/>
                </a:solidFill>
                <a:cs typeface="Helvetica"/>
              </a:rPr>
              <a:t>HBase</a:t>
            </a:r>
            <a:endParaRPr lang="en-US" sz="11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82582" y="3974619"/>
            <a:ext cx="889418" cy="745561"/>
          </a:xfrm>
          <a:prstGeom prst="rect">
            <a:avLst/>
          </a:prstGeom>
          <a:solidFill>
            <a:srgbClr val="0000FF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all" dirty="0" smtClean="0">
                <a:solidFill>
                  <a:schemeClr val="bg1"/>
                </a:solidFill>
                <a:cs typeface="Helvetica"/>
              </a:rPr>
              <a:t>ML Lib</a:t>
            </a:r>
            <a:endParaRPr lang="en-US" sz="10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99019" y="2819400"/>
            <a:ext cx="4673181" cy="673581"/>
          </a:xfrm>
          <a:prstGeom prst="rect">
            <a:avLst/>
          </a:prstGeom>
          <a:solidFill>
            <a:srgbClr val="660066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cs typeface="Helvetica"/>
              </a:rPr>
              <a:t>HDFS</a:t>
            </a:r>
            <a:endParaRPr lang="en-US" sz="11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99019" y="2057400"/>
            <a:ext cx="3124200" cy="716238"/>
          </a:xfrm>
          <a:prstGeom prst="rect">
            <a:avLst/>
          </a:prstGeom>
          <a:solidFill>
            <a:srgbClr val="00800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cs typeface="Helvetica"/>
              </a:rPr>
              <a:t>MAPREDUCE</a:t>
            </a:r>
            <a:endParaRPr lang="en-US" sz="11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42018" y="1295400"/>
            <a:ext cx="838199" cy="745561"/>
          </a:xfrm>
          <a:prstGeom prst="rect">
            <a:avLst/>
          </a:prstGeom>
          <a:solidFill>
            <a:srgbClr val="0000FF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cap="all" dirty="0" smtClean="0">
                <a:solidFill>
                  <a:schemeClr val="bg1"/>
                </a:solidFill>
                <a:cs typeface="Helvetica"/>
              </a:rPr>
              <a:t>PIG</a:t>
            </a:r>
            <a:endParaRPr lang="en-US" sz="8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24400" y="1295400"/>
            <a:ext cx="1422818" cy="1447800"/>
          </a:xfrm>
          <a:prstGeom prst="rect">
            <a:avLst/>
          </a:prstGeom>
          <a:solidFill>
            <a:srgbClr val="0000F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cap="all" dirty="0" err="1" smtClean="0">
                <a:solidFill>
                  <a:schemeClr val="bg1"/>
                </a:solidFill>
                <a:cs typeface="Helvetica"/>
              </a:rPr>
              <a:t>HBase</a:t>
            </a:r>
            <a:endParaRPr lang="en-US" sz="11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57600" y="1295400"/>
            <a:ext cx="889418" cy="745561"/>
          </a:xfrm>
          <a:prstGeom prst="rect">
            <a:avLst/>
          </a:prstGeom>
          <a:solidFill>
            <a:srgbClr val="0000FF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all" dirty="0" smtClean="0">
                <a:solidFill>
                  <a:schemeClr val="bg1"/>
                </a:solidFill>
                <a:cs typeface="Helvetica"/>
              </a:rPr>
              <a:t>MAHOUT</a:t>
            </a:r>
            <a:endParaRPr lang="en-US" sz="10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000" y="1295400"/>
            <a:ext cx="914400" cy="745561"/>
          </a:xfrm>
          <a:prstGeom prst="rect">
            <a:avLst/>
          </a:prstGeom>
          <a:solidFill>
            <a:srgbClr val="0000FF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cap="all" dirty="0" smtClean="0">
                <a:solidFill>
                  <a:schemeClr val="bg1"/>
                </a:solidFill>
                <a:cs typeface="Helvetica"/>
              </a:rPr>
              <a:t>HIVE</a:t>
            </a:r>
            <a:endParaRPr lang="en-US" sz="900" cap="all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35" name="Elbow Connector 34"/>
          <p:cNvCxnSpPr>
            <a:stCxn id="14" idx="1"/>
            <a:endCxn id="28" idx="1"/>
          </p:cNvCxnSpPr>
          <p:nvPr/>
        </p:nvCxnSpPr>
        <p:spPr>
          <a:xfrm rot="10800000">
            <a:off x="1499019" y="2415520"/>
            <a:ext cx="24982" cy="2679219"/>
          </a:xfrm>
          <a:prstGeom prst="bentConnector3">
            <a:avLst>
              <a:gd name="adj1" fmla="val 1015059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36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687387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pSp>
        <p:nvGrpSpPr>
          <p:cNvPr id="18" name="Group 46"/>
          <p:cNvGrpSpPr>
            <a:grpSpLocks/>
          </p:cNvGrpSpPr>
          <p:nvPr/>
        </p:nvGrpSpPr>
        <p:grpSpPr bwMode="auto">
          <a:xfrm>
            <a:off x="1524000" y="19050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19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0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1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概述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23" name="Group 51"/>
          <p:cNvGrpSpPr>
            <a:grpSpLocks/>
          </p:cNvGrpSpPr>
          <p:nvPr/>
        </p:nvGrpSpPr>
        <p:grpSpPr bwMode="auto">
          <a:xfrm>
            <a:off x="1524000" y="2819400"/>
            <a:ext cx="5029200" cy="685800"/>
            <a:chOff x="1296" y="1824"/>
            <a:chExt cx="2976" cy="432"/>
          </a:xfrm>
          <a:solidFill>
            <a:srgbClr val="0000FF"/>
          </a:solidFill>
        </p:grpSpPr>
        <p:sp>
          <p:nvSpPr>
            <p:cNvPr id="24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5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核心概念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28" name="Group 51"/>
          <p:cNvGrpSpPr>
            <a:grpSpLocks/>
          </p:cNvGrpSpPr>
          <p:nvPr/>
        </p:nvGrpSpPr>
        <p:grpSpPr bwMode="auto">
          <a:xfrm>
            <a:off x="1524000" y="36576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29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0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1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运行模式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3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1524000" y="44958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35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7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err="1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en-US" altLang="en-US" b="1" dirty="0" err="1">
                  <a:solidFill>
                    <a:schemeClr val="bg1"/>
                  </a:solidFill>
                  <a:ea typeface="宋体" pitchFamily="2" charset="-122"/>
                </a:rPr>
                <a:t>版本</a:t>
              </a:r>
              <a:r>
                <a:rPr lang="en-US" altLang="en-US" b="1" dirty="0" err="1" smtClean="0">
                  <a:solidFill>
                    <a:schemeClr val="bg1"/>
                  </a:solidFill>
                  <a:ea typeface="宋体" pitchFamily="2" charset="-122"/>
                </a:rPr>
                <a:t>选择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8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02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28600" y="7393"/>
            <a:ext cx="85344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en-US" altLang="en-US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核心概念</a:t>
            </a:r>
            <a:r>
              <a:rPr lang="en-US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—RDD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RDD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Resilient Distributed Datasets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，弹性分布式数据集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分布在集群中的只读对象集合（由多个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Partition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构成）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可以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存储在磁盘或内存中（多种存储级别）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通过并行“转换”操作构造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失效后自动重构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130" y="0"/>
            <a:ext cx="9128869" cy="720080"/>
          </a:xfrm>
        </p:spPr>
        <p:txBody>
          <a:bodyPr>
            <a:normAutofit/>
          </a:bodyPr>
          <a:lstStyle/>
          <a:p>
            <a:r>
              <a:rPr lang="en-US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RDD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基本操作（</a:t>
            </a:r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operator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054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Transformation</a:t>
            </a:r>
            <a:r>
              <a:rPr lang="zh-CN" altLang="en-US" sz="3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（转换）</a:t>
            </a:r>
            <a:endParaRPr lang="en-US" altLang="zh-CN" sz="30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可通过</a:t>
            </a:r>
            <a:r>
              <a:rPr lang="en-US" altLang="zh-CN" sz="26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Scala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集合或者</a:t>
            </a:r>
            <a:r>
              <a:rPr lang="en-US" altLang="zh-CN" sz="26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Hadoop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数据集构造一个新的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RDD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通过已有的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RDD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产生新的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RDD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举例：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map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filter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6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groupBy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6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reduceBy</a:t>
            </a:r>
            <a:endParaRPr lang="en-US" altLang="zh-CN" sz="26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3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Action</a:t>
            </a:r>
            <a:r>
              <a:rPr lang="zh-CN" altLang="en-US" sz="3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（行动）</a:t>
            </a:r>
            <a:endParaRPr lang="en-US" altLang="zh-CN" sz="3000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通过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RDD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计算得到一个或者一组值</a:t>
            </a:r>
            <a:endParaRPr lang="en-US" altLang="zh-CN" sz="26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举例：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count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collect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save</a:t>
            </a:r>
            <a:endParaRPr lang="en-US" altLang="zh-CN" sz="2600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7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-18666" y="14013"/>
            <a:ext cx="9162665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Operator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45920" y="2350770"/>
            <a:ext cx="520065" cy="2526030"/>
            <a:chOff x="931545" y="1160145"/>
            <a:chExt cx="520065" cy="1634489"/>
          </a:xfrm>
        </p:grpSpPr>
        <p:sp>
          <p:nvSpPr>
            <p:cNvPr id="6" name="Rounded Rectangle 5"/>
            <p:cNvSpPr/>
            <p:nvPr/>
          </p:nvSpPr>
          <p:spPr>
            <a:xfrm>
              <a:off x="931545" y="1160145"/>
              <a:ext cx="520065" cy="1634489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05840" y="1308736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1</a:t>
              </a:r>
            </a:p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2</a:t>
              </a:r>
            </a:p>
            <a:p>
              <a:pPr algn="ctr"/>
              <a:r>
                <a:rPr lang="en-US" sz="1200" cap="all" dirty="0">
                  <a:solidFill>
                    <a:schemeClr val="tx1"/>
                  </a:solidFill>
                  <a:cs typeface="Helvetica"/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05840" y="182880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4</a:t>
              </a:r>
            </a:p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5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005840" y="2348866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6</a:t>
              </a:r>
            </a:p>
            <a:p>
              <a:pPr algn="ctr"/>
              <a:r>
                <a:rPr lang="en-US" sz="1200" cap="all" dirty="0" smtClean="0">
                  <a:solidFill>
                    <a:schemeClr val="tx1"/>
                  </a:solidFill>
                  <a:cs typeface="Helvetica"/>
                </a:rPr>
                <a:t>7</a:t>
              </a:r>
              <a:endParaRPr lang="en-US" sz="1200" cap="all" dirty="0">
                <a:solidFill>
                  <a:schemeClr val="tx1"/>
                </a:solidFill>
                <a:cs typeface="Helvetic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97330" y="1905000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RDD 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5" idx="3"/>
            <a:endCxn id="7" idx="2"/>
          </p:cNvCxnSpPr>
          <p:nvPr/>
        </p:nvCxnSpPr>
        <p:spPr>
          <a:xfrm flipV="1">
            <a:off x="1274445" y="2867460"/>
            <a:ext cx="445770" cy="810530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3"/>
            <a:endCxn id="8" idx="2"/>
          </p:cNvCxnSpPr>
          <p:nvPr/>
        </p:nvCxnSpPr>
        <p:spPr>
          <a:xfrm flipV="1">
            <a:off x="1274445" y="3671197"/>
            <a:ext cx="445770" cy="6793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3"/>
            <a:endCxn id="9" idx="2"/>
          </p:cNvCxnSpPr>
          <p:nvPr/>
        </p:nvCxnSpPr>
        <p:spPr>
          <a:xfrm>
            <a:off x="1274445" y="3677990"/>
            <a:ext cx="445770" cy="796944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3539490"/>
            <a:ext cx="81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667000" y="5181600"/>
            <a:ext cx="4680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+mj-lt"/>
                <a:cs typeface="Helvetica Neue Light"/>
              </a:rPr>
              <a:t>作用在</a:t>
            </a:r>
            <a:r>
              <a:rPr lang="en-US" altLang="zh-CN" sz="2400" b="1" dirty="0" smtClean="0">
                <a:latin typeface="+mj-lt"/>
                <a:cs typeface="Helvetica Neue Light"/>
              </a:rPr>
              <a:t>RDD</a:t>
            </a:r>
            <a:r>
              <a:rPr lang="zh-CN" altLang="en-US" sz="2400" b="1" dirty="0" smtClean="0">
                <a:latin typeface="+mj-lt"/>
                <a:cs typeface="Helvetica Neue Light"/>
              </a:rPr>
              <a:t>上的</a:t>
            </a:r>
            <a:r>
              <a:rPr lang="en-US" altLang="zh-CN" sz="2400" b="1" dirty="0" smtClean="0">
                <a:latin typeface="+mj-lt"/>
                <a:cs typeface="Helvetica Neue Light"/>
              </a:rPr>
              <a:t>operation</a:t>
            </a:r>
            <a:endParaRPr lang="en-US" sz="2400" b="1" dirty="0" smtClean="0">
              <a:latin typeface="+mj-lt"/>
              <a:cs typeface="Helvetica Neue Ligh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17720" y="2350770"/>
            <a:ext cx="520065" cy="2526030"/>
            <a:chOff x="931545" y="1160145"/>
            <a:chExt cx="520065" cy="1634489"/>
          </a:xfrm>
        </p:grpSpPr>
        <p:sp>
          <p:nvSpPr>
            <p:cNvPr id="18" name="Rounded Rectangle 17"/>
            <p:cNvSpPr/>
            <p:nvPr/>
          </p:nvSpPr>
          <p:spPr>
            <a:xfrm>
              <a:off x="931545" y="1160145"/>
              <a:ext cx="520065" cy="1634489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05840" y="1308736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rgbClr val="FF0000"/>
                  </a:solidFill>
                  <a:cs typeface="Helvetica"/>
                </a:rPr>
                <a:t>2</a:t>
              </a:r>
            </a:p>
            <a:p>
              <a:pPr algn="ctr"/>
              <a:r>
                <a:rPr lang="en-US" sz="1200" cap="all" dirty="0" smtClean="0">
                  <a:solidFill>
                    <a:srgbClr val="FF0000"/>
                  </a:solidFill>
                  <a:cs typeface="Helvetica"/>
                </a:rPr>
                <a:t>3</a:t>
              </a:r>
            </a:p>
            <a:p>
              <a:pPr algn="ctr"/>
              <a:r>
                <a:rPr lang="en-US" sz="1200" cap="all" dirty="0">
                  <a:solidFill>
                    <a:srgbClr val="FF0000"/>
                  </a:solidFill>
                  <a:cs typeface="Helvetica"/>
                </a:rPr>
                <a:t>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005840" y="1828801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rgbClr val="FF0000"/>
                  </a:solidFill>
                  <a:cs typeface="Helvetica"/>
                </a:rPr>
                <a:t>5</a:t>
              </a:r>
            </a:p>
            <a:p>
              <a:pPr algn="ctr"/>
              <a:r>
                <a:rPr lang="en-US" sz="1200" cap="all" dirty="0">
                  <a:solidFill>
                    <a:srgbClr val="FF0000"/>
                  </a:solidFill>
                  <a:cs typeface="Helvetica"/>
                </a:rPr>
                <a:t>6</a:t>
              </a:r>
              <a:endParaRPr lang="en-US" sz="1200" cap="all" dirty="0" smtClean="0">
                <a:solidFill>
                  <a:srgbClr val="FF0000"/>
                </a:solidFill>
                <a:cs typeface="Helvetica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005840" y="2348866"/>
              <a:ext cx="371474" cy="37147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cap="all" dirty="0" smtClean="0">
                  <a:solidFill>
                    <a:srgbClr val="FF0000"/>
                  </a:solidFill>
                  <a:cs typeface="Helvetica"/>
                </a:rPr>
                <a:t>7</a:t>
              </a:r>
            </a:p>
            <a:p>
              <a:pPr algn="ctr"/>
              <a:r>
                <a:rPr lang="en-US" sz="1200" cap="all" dirty="0">
                  <a:solidFill>
                    <a:srgbClr val="FF0000"/>
                  </a:solidFill>
                  <a:cs typeface="Helvetica"/>
                </a:rPr>
                <a:t>8</a:t>
              </a:r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2537460" y="3293746"/>
            <a:ext cx="1708785" cy="640079"/>
          </a:xfrm>
          <a:prstGeom prst="rightArrow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cap="all" dirty="0" smtClean="0">
                <a:solidFill>
                  <a:schemeClr val="bg1"/>
                </a:solidFill>
                <a:cs typeface="Helvetica"/>
              </a:rPr>
              <a:t>map( </a:t>
            </a:r>
            <a:r>
              <a:rPr lang="en-US" sz="1400" b="1" cap="all" dirty="0" smtClean="0">
                <a:solidFill>
                  <a:srgbClr val="FF0000"/>
                </a:solidFill>
                <a:cs typeface="Helvetica"/>
              </a:rPr>
              <a:t>+ 1</a:t>
            </a:r>
            <a:r>
              <a:rPr lang="en-US" sz="1400" cap="all" dirty="0" smtClean="0">
                <a:solidFill>
                  <a:schemeClr val="bg1"/>
                </a:solidFill>
                <a:cs typeface="Helvetica"/>
              </a:rPr>
              <a:t> )</a:t>
            </a:r>
            <a:endParaRPr lang="en-US" sz="14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9130" y="1905000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RDD 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97492" y="1905000"/>
            <a:ext cx="11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5459730" y="3276600"/>
            <a:ext cx="1752600" cy="838200"/>
          </a:xfrm>
          <a:prstGeom prst="rightArrow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cap="all" dirty="0" err="1" smtClean="0">
                <a:solidFill>
                  <a:schemeClr val="bg1"/>
                </a:solidFill>
                <a:cs typeface="Helvetica"/>
              </a:rPr>
              <a:t>saveASTEXTFILE</a:t>
            </a:r>
            <a:r>
              <a:rPr lang="en-US" altLang="zh-CN" sz="1200" cap="all" dirty="0" smtClean="0">
                <a:solidFill>
                  <a:schemeClr val="bg1"/>
                </a:solidFill>
                <a:cs typeface="Helvetica"/>
              </a:rPr>
              <a:t>(“HDFS://…”)</a:t>
            </a:r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" name="Cloud 1"/>
          <p:cNvSpPr/>
          <p:nvPr/>
        </p:nvSpPr>
        <p:spPr>
          <a:xfrm>
            <a:off x="7315200" y="3200400"/>
            <a:ext cx="1371600" cy="990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1981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1905000"/>
            <a:ext cx="11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 animBg="1"/>
      <p:bldP spid="23" grpId="0"/>
      <p:bldP spid="24" grpId="0"/>
      <p:bldP spid="25" grpId="0" animBg="1"/>
      <p:bldP spid="2" grpId="0" animBg="1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352" y="7393"/>
            <a:ext cx="9140648" cy="720080"/>
          </a:xfrm>
        </p:spPr>
        <p:txBody>
          <a:bodyPr>
            <a:no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Transformation</a:t>
            </a:r>
            <a:r>
              <a:rPr lang="zh-CN" altLang="en-US" sz="36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6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36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47545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38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687387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pSp>
        <p:nvGrpSpPr>
          <p:cNvPr id="18" name="Group 46"/>
          <p:cNvGrpSpPr>
            <a:grpSpLocks/>
          </p:cNvGrpSpPr>
          <p:nvPr/>
        </p:nvGrpSpPr>
        <p:grpSpPr bwMode="auto">
          <a:xfrm>
            <a:off x="1524000" y="19050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19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0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1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概述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23" name="Group 51"/>
          <p:cNvGrpSpPr>
            <a:grpSpLocks/>
          </p:cNvGrpSpPr>
          <p:nvPr/>
        </p:nvGrpSpPr>
        <p:grpSpPr bwMode="auto">
          <a:xfrm>
            <a:off x="1524000" y="28194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24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5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核心概念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28" name="Group 51"/>
          <p:cNvGrpSpPr>
            <a:grpSpLocks/>
          </p:cNvGrpSpPr>
          <p:nvPr/>
        </p:nvGrpSpPr>
        <p:grpSpPr bwMode="auto">
          <a:xfrm>
            <a:off x="1524000" y="36576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29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0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1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运行模式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3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1524000" y="44958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35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7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err="1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en-US" altLang="en-US" b="1" dirty="0" err="1" smtClean="0">
                  <a:solidFill>
                    <a:schemeClr val="bg1"/>
                  </a:solidFill>
                  <a:ea typeface="宋体" pitchFamily="2" charset="-122"/>
                </a:rPr>
                <a:t>版本选择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8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16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2256" y="14013"/>
            <a:ext cx="9111744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RDD Cache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886" y="4272635"/>
            <a:ext cx="3120390" cy="1560195"/>
          </a:xfrm>
          <a:prstGeom prst="rect">
            <a:avLst/>
          </a:prstGeom>
          <a:solidFill>
            <a:srgbClr val="CCFFCC"/>
          </a:solidFill>
        </p:spPr>
        <p:txBody>
          <a:bodyPr/>
          <a:lstStyle/>
          <a:p>
            <a:r>
              <a:rPr lang="en-US" sz="2000" dirty="0"/>
              <a:t>storage </a:t>
            </a:r>
            <a:r>
              <a:rPr lang="en-US" sz="2000" dirty="0" smtClean="0"/>
              <a:t>levels</a:t>
            </a:r>
          </a:p>
          <a:p>
            <a:pPr lvl="1">
              <a:buFont typeface="Wingdings" charset="2"/>
              <a:buChar char="ü"/>
            </a:pPr>
            <a:r>
              <a:rPr lang="en-US" sz="1600" dirty="0" smtClean="0"/>
              <a:t>MEMORY_ONLY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MEMORY_ONLY_2</a:t>
            </a:r>
            <a:endParaRPr lang="en-US" sz="1600" dirty="0" smtClean="0"/>
          </a:p>
          <a:p>
            <a:pPr lvl="1">
              <a:buFont typeface="Wingdings" charset="2"/>
              <a:buChar char="ü"/>
            </a:pPr>
            <a:r>
              <a:rPr lang="en-US" sz="1600" dirty="0" smtClean="0"/>
              <a:t>MEMORY_AND_DISK</a:t>
            </a:r>
          </a:p>
          <a:p>
            <a:pPr lvl="1">
              <a:buFont typeface="Wingdings" charset="2"/>
              <a:buChar char="ü"/>
            </a:pPr>
            <a:r>
              <a:rPr lang="en-US" altLang="zh-CN" sz="1600" dirty="0" smtClean="0"/>
              <a:t>…….</a:t>
            </a:r>
            <a:endParaRPr lang="en-US" sz="1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24227" y="5782337"/>
            <a:ext cx="224589" cy="170464"/>
          </a:xfrm>
          <a:prstGeom prst="rect">
            <a:avLst/>
          </a:prstGeom>
        </p:spPr>
        <p:txBody>
          <a:bodyPr/>
          <a:lstStyle/>
          <a:p>
            <a:fld id="{A077995F-332B-4C4C-BC91-A1950EC6AAF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4294967295"/>
          </p:nvPr>
        </p:nvSpPr>
        <p:spPr>
          <a:xfrm>
            <a:off x="3719513" y="4346575"/>
            <a:ext cx="5424487" cy="1606550"/>
          </a:xfrm>
          <a:prstGeom prst="rect">
            <a:avLst/>
          </a:prstGeom>
          <a:solidFill>
            <a:srgbClr val="CCFFCC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beacons = </a:t>
            </a:r>
            <a:r>
              <a:rPr lang="en-US" sz="1600" dirty="0" err="1"/>
              <a:t>spark.textFile</a:t>
            </a:r>
            <a:r>
              <a:rPr lang="en-US" sz="1600" dirty="0"/>
              <a:t>(“</a:t>
            </a:r>
            <a:r>
              <a:rPr lang="en-US" sz="1600" dirty="0" err="1"/>
              <a:t>hdfs</a:t>
            </a:r>
            <a:r>
              <a:rPr lang="en-US" sz="1600" dirty="0"/>
              <a:t>://...”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cachedBeacons</a:t>
            </a:r>
            <a:r>
              <a:rPr lang="en-US" sz="1600" dirty="0"/>
              <a:t> = </a:t>
            </a:r>
            <a:r>
              <a:rPr lang="en-US" sz="1600" dirty="0" err="1"/>
              <a:t>beacons.</a:t>
            </a:r>
            <a:r>
              <a:rPr lang="en-US" sz="1600" b="1" dirty="0" err="1">
                <a:solidFill>
                  <a:srgbClr val="FF0000"/>
                </a:solidFill>
              </a:rPr>
              <a:t>cache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)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err="1"/>
              <a:t>cachedBeacons.filter</a:t>
            </a:r>
            <a:r>
              <a:rPr lang="en-US" sz="1600" dirty="0"/>
              <a:t>(_.contains(“</a:t>
            </a:r>
            <a:r>
              <a:rPr lang="en-US" sz="1600" dirty="0" err="1"/>
              <a:t>HouseOfCards</a:t>
            </a:r>
            <a:r>
              <a:rPr lang="en-US" sz="1600" dirty="0"/>
              <a:t>”)).</a:t>
            </a:r>
            <a:r>
              <a:rPr lang="en-US" sz="1600" dirty="0" smtClean="0"/>
              <a:t>count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cachedBeacons.filter</a:t>
            </a:r>
            <a:r>
              <a:rPr lang="en-US" sz="1600" dirty="0"/>
              <a:t>(_.contains(“</a:t>
            </a:r>
            <a:r>
              <a:rPr lang="en-US" sz="1600" dirty="0" err="1"/>
              <a:t>GameOfThrone</a:t>
            </a:r>
            <a:r>
              <a:rPr lang="en-US" sz="1600" dirty="0"/>
              <a:t>”)).</a:t>
            </a:r>
            <a:r>
              <a:rPr lang="en-US" sz="1600" dirty="0" smtClean="0"/>
              <a:t>count</a:t>
            </a:r>
          </a:p>
          <a:p>
            <a:pPr marL="0" indent="0">
              <a:buNone/>
            </a:pPr>
            <a:r>
              <a:rPr lang="en-US" altLang="zh-CN" sz="1600" dirty="0" smtClean="0"/>
              <a:t>……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51975" y="3529685"/>
            <a:ext cx="229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rbel"/>
                <a:cs typeface="Corbel"/>
              </a:rPr>
              <a:t>Distributed</a:t>
            </a:r>
            <a:br>
              <a:rPr lang="en-US" dirty="0" smtClean="0">
                <a:latin typeface="Corbel"/>
                <a:cs typeface="Corbel"/>
              </a:rPr>
            </a:br>
            <a:r>
              <a:rPr lang="en-US" dirty="0" smtClean="0">
                <a:latin typeface="Corbel"/>
                <a:cs typeface="Corbel"/>
              </a:rPr>
              <a:t>memory</a:t>
            </a:r>
            <a:endParaRPr lang="en-US" dirty="0">
              <a:latin typeface="Corbel"/>
              <a:cs typeface="Corbe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2775" y="3479749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Input</a:t>
            </a:r>
            <a:endParaRPr lang="en-US" dirty="0">
              <a:latin typeface="Corbel"/>
              <a:cs typeface="Corbel"/>
            </a:endParaRPr>
          </a:p>
        </p:txBody>
      </p:sp>
      <p:cxnSp>
        <p:nvCxnSpPr>
          <p:cNvPr id="10" name="Straight Arrow Connector 9"/>
          <p:cNvCxnSpPr>
            <a:stCxn id="25" idx="3"/>
            <a:endCxn id="20" idx="1"/>
          </p:cNvCxnSpPr>
          <p:nvPr/>
        </p:nvCxnSpPr>
        <p:spPr>
          <a:xfrm flipV="1">
            <a:off x="3780712" y="1830635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5" idx="3"/>
            <a:endCxn id="21" idx="1"/>
          </p:cNvCxnSpPr>
          <p:nvPr/>
        </p:nvCxnSpPr>
        <p:spPr>
          <a:xfrm flipV="1">
            <a:off x="3780712" y="2656497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5" idx="3"/>
            <a:endCxn id="22" idx="1"/>
          </p:cNvCxnSpPr>
          <p:nvPr/>
        </p:nvCxnSpPr>
        <p:spPr>
          <a:xfrm>
            <a:off x="3780712" y="3044841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20077" y="1845981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6320077" y="2656497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9" idx="1"/>
          </p:cNvCxnSpPr>
          <p:nvPr/>
        </p:nvCxnSpPr>
        <p:spPr>
          <a:xfrm>
            <a:off x="6320077" y="3470283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6888275" y="1541181"/>
            <a:ext cx="492900" cy="57890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6888275" y="2367043"/>
            <a:ext cx="492900" cy="57890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/>
          <p:cNvSpPr/>
          <p:nvPr/>
        </p:nvSpPr>
        <p:spPr>
          <a:xfrm>
            <a:off x="6888275" y="3180829"/>
            <a:ext cx="492900" cy="57890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38866" y="1606785"/>
            <a:ext cx="1488982" cy="447699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query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38866" y="2432647"/>
            <a:ext cx="1488982" cy="447699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query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38866" y="3244466"/>
            <a:ext cx="1488982" cy="447699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query 3</a:t>
            </a:r>
          </a:p>
        </p:txBody>
      </p:sp>
      <p:cxnSp>
        <p:nvCxnSpPr>
          <p:cNvPr id="23" name="Straight Arrow Connector 22"/>
          <p:cNvCxnSpPr>
            <a:stCxn id="25" idx="3"/>
            <a:endCxn id="24" idx="1"/>
          </p:cNvCxnSpPr>
          <p:nvPr/>
        </p:nvCxnSpPr>
        <p:spPr>
          <a:xfrm>
            <a:off x="3780712" y="3044841"/>
            <a:ext cx="1158682" cy="9670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39394" y="3827181"/>
            <a:ext cx="148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rbel"/>
                <a:cs typeface="Corbel"/>
              </a:rPr>
              <a:t>.  .  .</a:t>
            </a:r>
            <a:endParaRPr lang="en-US" b="1" dirty="0">
              <a:latin typeface="Corbel"/>
              <a:cs typeface="Corbel"/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3491066" y="2959520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/>
          <p:cNvSpPr/>
          <p:nvPr/>
        </p:nvSpPr>
        <p:spPr>
          <a:xfrm>
            <a:off x="1132775" y="2634925"/>
            <a:ext cx="782384" cy="824077"/>
          </a:xfrm>
          <a:prstGeom prst="can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4"/>
          </p:cNvCxnSpPr>
          <p:nvPr/>
        </p:nvCxnSpPr>
        <p:spPr>
          <a:xfrm flipV="1">
            <a:off x="1915159" y="3044841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76145" y="2048665"/>
            <a:ext cx="120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rbel"/>
                <a:cs typeface="Corbel"/>
              </a:rPr>
              <a:t>one-time</a:t>
            </a:r>
            <a:br>
              <a:rPr lang="en-US" dirty="0" smtClean="0">
                <a:latin typeface="Corbel"/>
                <a:cs typeface="Corbel"/>
              </a:rPr>
            </a:br>
            <a:r>
              <a:rPr lang="en-US" dirty="0" smtClean="0">
                <a:latin typeface="Corbel"/>
                <a:cs typeface="Corbel"/>
              </a:rPr>
              <a:t>processing</a:t>
            </a:r>
            <a:endParaRPr lang="en-US" dirty="0">
              <a:latin typeface="Corbel"/>
              <a:cs typeface="Corbel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50905" y="2133600"/>
            <a:ext cx="1312636" cy="1724328"/>
            <a:chOff x="2784930" y="2345019"/>
            <a:chExt cx="1312636" cy="1724328"/>
          </a:xfrm>
        </p:grpSpPr>
        <p:pic>
          <p:nvPicPr>
            <p:cNvPr id="30" name="Picture 2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31" name="Picture 3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32" name="Picture 3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2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352" y="7393"/>
            <a:ext cx="9140648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Lazy</a:t>
            </a:r>
            <a:r>
              <a:rPr lang="zh-CN" altLang="en-US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execution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（隋性执行）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228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隋性执行</a:t>
            </a:r>
            <a:endParaRPr lang="en-US" altLang="zh-CN" sz="30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一段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spark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代码不会执行，直到遇到第一个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action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代码示例</a:t>
            </a:r>
            <a:endParaRPr lang="en-US" altLang="zh-CN" sz="30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3124201"/>
            <a:ext cx="6248400" cy="1524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dirty="0" smtClean="0"/>
              <a:t>beacons = </a:t>
            </a:r>
            <a:r>
              <a:rPr lang="en-US" sz="1600" dirty="0" err="1" smtClean="0"/>
              <a:t>spark.textFile</a:t>
            </a:r>
            <a:r>
              <a:rPr lang="en-US" sz="1600" dirty="0" smtClean="0"/>
              <a:t>(“</a:t>
            </a:r>
            <a:r>
              <a:rPr lang="en-US" sz="1600" dirty="0" err="1" smtClean="0"/>
              <a:t>hdfs</a:t>
            </a:r>
            <a:r>
              <a:rPr lang="en-US" sz="1600" dirty="0" smtClean="0"/>
              <a:t>://...”)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err="1" smtClean="0"/>
              <a:t>cachedBeacons</a:t>
            </a:r>
            <a:r>
              <a:rPr lang="en-US" sz="1600" dirty="0" smtClean="0"/>
              <a:t> = </a:t>
            </a:r>
            <a:r>
              <a:rPr lang="en-US" sz="1600" dirty="0" err="1" smtClean="0"/>
              <a:t>beacons.cache</a:t>
            </a:r>
            <a:r>
              <a:rPr lang="en-US" sz="1600" dirty="0" smtClean="0"/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err="1" smtClean="0"/>
              <a:t>cachedBeacons.filter</a:t>
            </a:r>
            <a:r>
              <a:rPr lang="en-US" sz="1600" dirty="0" smtClean="0"/>
              <a:t>(_.contains(“</a:t>
            </a:r>
            <a:r>
              <a:rPr lang="en-US" sz="1600" dirty="0" err="1" smtClean="0"/>
              <a:t>HouseOfCards</a:t>
            </a:r>
            <a:r>
              <a:rPr lang="en-US" sz="1600" dirty="0" smtClean="0"/>
              <a:t>”))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err="1" smtClean="0"/>
              <a:t>cachedBeacons.filter</a:t>
            </a:r>
            <a:r>
              <a:rPr lang="en-US" sz="1600" dirty="0" smtClean="0"/>
              <a:t>(_.contains(“</a:t>
            </a:r>
            <a:r>
              <a:rPr lang="en-US" sz="1600" dirty="0" err="1" smtClean="0"/>
              <a:t>GameOfThrone</a:t>
            </a:r>
            <a:r>
              <a:rPr lang="en-US" sz="1600" dirty="0" smtClean="0"/>
              <a:t>”))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dirty="0" smtClean="0"/>
              <a:t>……</a:t>
            </a:r>
            <a:endParaRPr lang="en-US" sz="16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5029200"/>
            <a:ext cx="6248400" cy="1524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dirty="0" smtClean="0"/>
              <a:t>beacons = </a:t>
            </a:r>
            <a:r>
              <a:rPr lang="en-US" sz="1600" dirty="0" err="1" smtClean="0"/>
              <a:t>spark.textFile</a:t>
            </a:r>
            <a:r>
              <a:rPr lang="en-US" sz="1600" dirty="0" smtClean="0"/>
              <a:t>(“</a:t>
            </a:r>
            <a:r>
              <a:rPr lang="en-US" sz="1600" dirty="0" err="1" smtClean="0"/>
              <a:t>hdfs</a:t>
            </a:r>
            <a:r>
              <a:rPr lang="en-US" sz="1600" dirty="0" smtClean="0"/>
              <a:t>://...”)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err="1" smtClean="0"/>
              <a:t>cachedBeacons</a:t>
            </a:r>
            <a:r>
              <a:rPr lang="en-US" sz="1600" dirty="0" smtClean="0"/>
              <a:t> = </a:t>
            </a:r>
            <a:r>
              <a:rPr lang="en-US" sz="1600" dirty="0" err="1" smtClean="0"/>
              <a:t>beacons.cache</a:t>
            </a:r>
            <a:r>
              <a:rPr lang="en-US" sz="1600" dirty="0" smtClean="0"/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err="1" smtClean="0"/>
              <a:t>cachedBeacons.filter</a:t>
            </a:r>
            <a:r>
              <a:rPr lang="en-US" sz="1600" dirty="0" smtClean="0"/>
              <a:t>(_.contains(“</a:t>
            </a:r>
            <a:r>
              <a:rPr lang="en-US" sz="1600" dirty="0" err="1" smtClean="0"/>
              <a:t>HouseOfCards</a:t>
            </a:r>
            <a:r>
              <a:rPr lang="en-US" sz="1600" dirty="0" smtClean="0"/>
              <a:t>”))</a:t>
            </a:r>
            <a:r>
              <a:rPr lang="en-US" sz="1600" b="1" dirty="0" smtClean="0">
                <a:solidFill>
                  <a:srgbClr val="FF0000"/>
                </a:solidFill>
              </a:rPr>
              <a:t>.count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 err="1" smtClean="0"/>
              <a:t>cachedBeacons.filter</a:t>
            </a:r>
            <a:r>
              <a:rPr lang="en-US" sz="1600" dirty="0" smtClean="0"/>
              <a:t>(_.contains(“</a:t>
            </a:r>
            <a:r>
              <a:rPr lang="en-US" sz="1600" dirty="0" err="1" smtClean="0"/>
              <a:t>GameOfThrone</a:t>
            </a:r>
            <a:r>
              <a:rPr lang="en-US" sz="1600" dirty="0" smtClean="0"/>
              <a:t>”))</a:t>
            </a:r>
            <a:r>
              <a:rPr lang="en-US" sz="1600" b="1" dirty="0" smtClean="0">
                <a:solidFill>
                  <a:srgbClr val="FF0000"/>
                </a:solidFill>
              </a:rPr>
              <a:t>.count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dirty="0" smtClean="0"/>
              <a:t>……</a:t>
            </a:r>
            <a:endParaRPr lang="en-US" sz="1600" dirty="0" smtClean="0"/>
          </a:p>
        </p:txBody>
      </p:sp>
      <p:sp>
        <p:nvSpPr>
          <p:cNvPr id="2" name="Right Brace 1"/>
          <p:cNvSpPr/>
          <p:nvPr/>
        </p:nvSpPr>
        <p:spPr>
          <a:xfrm>
            <a:off x="7162800" y="3733800"/>
            <a:ext cx="609600" cy="2209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01000" y="4267200"/>
            <a:ext cx="1066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两段代码执行效果有何不同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7635" y="24788"/>
            <a:ext cx="9116365" cy="720080"/>
          </a:xfrm>
        </p:spPr>
        <p:txBody>
          <a:bodyPr>
            <a:noAutofit/>
          </a:bodyPr>
          <a:lstStyle/>
          <a:p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一个完</a:t>
            </a:r>
            <a:r>
              <a:rPr lang="zh-CN" altLang="en-US" sz="38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的实例：</a:t>
            </a:r>
            <a:r>
              <a:rPr lang="en-US" altLang="zh-CN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wordcount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import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org.apache.spark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._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import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SparkContext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._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object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WordCount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def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main(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: Array[String])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if 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args.length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!= 3 ){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println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("usage is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org.test.WordCount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&lt;master&gt; &lt;input&gt; &lt;output&gt;")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return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val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= new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SparkContext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(0), "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WordCount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",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System.getenv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("SPARK_HOME"),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Seq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System.getenv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("SPARK_TEST_JAR")))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val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textFile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sc.textFile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(1))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val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result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textFile.flatMap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(line =&gt;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line.split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("\\s+"))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.map(word =&gt; (word, 1)).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reduceByKey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(_ + _)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result.saveAsTextFile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(2))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" name="矩形标注 2"/>
          <p:cNvSpPr/>
          <p:nvPr/>
        </p:nvSpPr>
        <p:spPr>
          <a:xfrm>
            <a:off x="3276600" y="3276598"/>
            <a:ext cx="827714" cy="279631"/>
          </a:xfrm>
          <a:prstGeom prst="wedgeRectCallout">
            <a:avLst>
              <a:gd name="adj1" fmla="val -61645"/>
              <a:gd name="adj2" fmla="val 133685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6096000" y="3479338"/>
            <a:ext cx="990600" cy="279631"/>
          </a:xfrm>
          <a:prstGeom prst="wedgeRectCallout">
            <a:avLst>
              <a:gd name="adj1" fmla="val -61645"/>
              <a:gd name="adj2" fmla="val 133685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依赖的</a:t>
            </a:r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标注 6"/>
          <p:cNvSpPr/>
          <p:nvPr/>
        </p:nvSpPr>
        <p:spPr>
          <a:xfrm>
            <a:off x="304800" y="3758969"/>
            <a:ext cx="775982" cy="279631"/>
          </a:xfrm>
          <a:prstGeom prst="wedgeRectCallout">
            <a:avLst>
              <a:gd name="adj1" fmla="val 62004"/>
              <a:gd name="adj2" fmla="val 94685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zh-CN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标注 7"/>
          <p:cNvSpPr/>
          <p:nvPr/>
        </p:nvSpPr>
        <p:spPr>
          <a:xfrm>
            <a:off x="4419600" y="3276597"/>
            <a:ext cx="827714" cy="279631"/>
          </a:xfrm>
          <a:prstGeom prst="wedgeRectCallout">
            <a:avLst>
              <a:gd name="adj1" fmla="val -61645"/>
              <a:gd name="adj2" fmla="val 133685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作业名称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942126" y="4267200"/>
            <a:ext cx="1668012" cy="329970"/>
          </a:xfrm>
          <a:prstGeom prst="wedgeRectCallout">
            <a:avLst>
              <a:gd name="adj1" fmla="val -75838"/>
              <a:gd name="adj2" fmla="val 8854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输入数据所在目录，比如</a:t>
            </a:r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hdfs://host:port/input/data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810000" y="5257800"/>
            <a:ext cx="1800138" cy="329970"/>
          </a:xfrm>
          <a:prstGeom prst="wedgeRectCallout">
            <a:avLst>
              <a:gd name="adj1" fmla="val -75372"/>
              <a:gd name="adj2" fmla="val -14027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数据输出目录，比如</a:t>
            </a:r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altLang="zh-CN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hdfs://host:port/output/data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7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687387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pSp>
        <p:nvGrpSpPr>
          <p:cNvPr id="18" name="Group 46"/>
          <p:cNvGrpSpPr>
            <a:grpSpLocks/>
          </p:cNvGrpSpPr>
          <p:nvPr/>
        </p:nvGrpSpPr>
        <p:grpSpPr bwMode="auto">
          <a:xfrm>
            <a:off x="1524000" y="19050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19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0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1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概述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23" name="Group 51"/>
          <p:cNvGrpSpPr>
            <a:grpSpLocks/>
          </p:cNvGrpSpPr>
          <p:nvPr/>
        </p:nvGrpSpPr>
        <p:grpSpPr bwMode="auto">
          <a:xfrm>
            <a:off x="1524000" y="28194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24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5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核心概念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28" name="Group 51"/>
          <p:cNvGrpSpPr>
            <a:grpSpLocks/>
          </p:cNvGrpSpPr>
          <p:nvPr/>
        </p:nvGrpSpPr>
        <p:grpSpPr bwMode="auto">
          <a:xfrm>
            <a:off x="1524000" y="3657600"/>
            <a:ext cx="5029200" cy="685800"/>
            <a:chOff x="1296" y="1824"/>
            <a:chExt cx="2976" cy="432"/>
          </a:xfrm>
          <a:solidFill>
            <a:srgbClr val="0000FF"/>
          </a:solidFill>
        </p:grpSpPr>
        <p:sp>
          <p:nvSpPr>
            <p:cNvPr id="29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0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1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运行模式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3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1524000" y="44958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35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7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err="1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en-US" altLang="en-US" b="1" dirty="0" err="1">
                  <a:solidFill>
                    <a:schemeClr val="bg1"/>
                  </a:solidFill>
                  <a:ea typeface="宋体" pitchFamily="2" charset="-122"/>
                </a:rPr>
                <a:t>版本</a:t>
              </a:r>
              <a:r>
                <a:rPr lang="en-US" altLang="en-US" b="1" dirty="0" err="1" smtClean="0">
                  <a:solidFill>
                    <a:schemeClr val="bg1"/>
                  </a:solidFill>
                  <a:ea typeface="宋体" pitchFamily="2" charset="-122"/>
                </a:rPr>
                <a:t>选择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8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72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7635" y="24788"/>
            <a:ext cx="9116365" cy="720080"/>
          </a:xfrm>
        </p:spPr>
        <p:txBody>
          <a:bodyPr>
            <a:normAutofit/>
          </a:bodyPr>
          <a:lstStyle/>
          <a:p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程序执行流程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5526748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textFile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4727" y="552674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7938" y="552674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0131" y="5528846"/>
            <a:ext cx="13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reduceByKey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8"/>
          <p:cNvSpPr/>
          <p:nvPr/>
        </p:nvSpPr>
        <p:spPr>
          <a:xfrm>
            <a:off x="1657179" y="3532965"/>
            <a:ext cx="8382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4"/>
          <p:cNvSpPr/>
          <p:nvPr/>
        </p:nvSpPr>
        <p:spPr>
          <a:xfrm>
            <a:off x="1733379" y="3685365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5"/>
          <p:cNvSpPr/>
          <p:nvPr/>
        </p:nvSpPr>
        <p:spPr>
          <a:xfrm>
            <a:off x="1735127" y="4142565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16"/>
          <p:cNvSpPr/>
          <p:nvPr/>
        </p:nvSpPr>
        <p:spPr>
          <a:xfrm>
            <a:off x="1733379" y="4599765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17"/>
          <p:cNvSpPr/>
          <p:nvPr/>
        </p:nvSpPr>
        <p:spPr>
          <a:xfrm>
            <a:off x="1735127" y="5056965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8"/>
          <p:cNvSpPr/>
          <p:nvPr/>
        </p:nvSpPr>
        <p:spPr>
          <a:xfrm>
            <a:off x="3028779" y="3532965"/>
            <a:ext cx="8382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19"/>
          <p:cNvSpPr/>
          <p:nvPr/>
        </p:nvSpPr>
        <p:spPr>
          <a:xfrm>
            <a:off x="3104979" y="3685365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0"/>
          <p:cNvSpPr/>
          <p:nvPr/>
        </p:nvSpPr>
        <p:spPr>
          <a:xfrm>
            <a:off x="3106727" y="4142565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1"/>
          <p:cNvSpPr/>
          <p:nvPr/>
        </p:nvSpPr>
        <p:spPr>
          <a:xfrm>
            <a:off x="3104979" y="4599765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2"/>
          <p:cNvSpPr/>
          <p:nvPr/>
        </p:nvSpPr>
        <p:spPr>
          <a:xfrm>
            <a:off x="3106727" y="5056965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3"/>
          <p:cNvSpPr/>
          <p:nvPr/>
        </p:nvSpPr>
        <p:spPr>
          <a:xfrm>
            <a:off x="4360531" y="3503604"/>
            <a:ext cx="8382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4"/>
          <p:cNvSpPr/>
          <p:nvPr/>
        </p:nvSpPr>
        <p:spPr>
          <a:xfrm>
            <a:off x="4436731" y="3656004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5"/>
          <p:cNvSpPr/>
          <p:nvPr/>
        </p:nvSpPr>
        <p:spPr>
          <a:xfrm>
            <a:off x="4438479" y="4155148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26"/>
          <p:cNvSpPr/>
          <p:nvPr/>
        </p:nvSpPr>
        <p:spPr>
          <a:xfrm>
            <a:off x="4436731" y="4570404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27"/>
          <p:cNvSpPr/>
          <p:nvPr/>
        </p:nvSpPr>
        <p:spPr>
          <a:xfrm>
            <a:off x="4438479" y="5027604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/>
          <p:cNvSpPr/>
          <p:nvPr/>
        </p:nvSpPr>
        <p:spPr>
          <a:xfrm>
            <a:off x="5808331" y="3532965"/>
            <a:ext cx="8382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0"/>
          <p:cNvSpPr/>
          <p:nvPr/>
        </p:nvSpPr>
        <p:spPr>
          <a:xfrm>
            <a:off x="5886279" y="3781838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1"/>
          <p:cNvSpPr/>
          <p:nvPr/>
        </p:nvSpPr>
        <p:spPr>
          <a:xfrm>
            <a:off x="5884531" y="4341804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2"/>
          <p:cNvSpPr/>
          <p:nvPr/>
        </p:nvSpPr>
        <p:spPr>
          <a:xfrm>
            <a:off x="5896067" y="4928334"/>
            <a:ext cx="6096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云形 33"/>
          <p:cNvSpPr/>
          <p:nvPr/>
        </p:nvSpPr>
        <p:spPr>
          <a:xfrm>
            <a:off x="474331" y="3874118"/>
            <a:ext cx="914400" cy="994096"/>
          </a:xfrm>
          <a:prstGeom prst="cloud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云形 34"/>
          <p:cNvSpPr/>
          <p:nvPr/>
        </p:nvSpPr>
        <p:spPr>
          <a:xfrm>
            <a:off x="7103731" y="4062869"/>
            <a:ext cx="914400" cy="994096"/>
          </a:xfrm>
          <a:prstGeom prst="cloud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6"/>
          <p:cNvCxnSpPr>
            <a:stCxn id="37" idx="0"/>
            <a:endCxn id="19" idx="1"/>
          </p:cNvCxnSpPr>
          <p:nvPr/>
        </p:nvCxnSpPr>
        <p:spPr>
          <a:xfrm flipV="1">
            <a:off x="1387969" y="3837765"/>
            <a:ext cx="345410" cy="533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endCxn id="20" idx="1"/>
          </p:cNvCxnSpPr>
          <p:nvPr/>
        </p:nvCxnSpPr>
        <p:spPr>
          <a:xfrm flipV="1">
            <a:off x="1395977" y="4294965"/>
            <a:ext cx="339150" cy="114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39"/>
          <p:cNvCxnSpPr>
            <a:endCxn id="21" idx="1"/>
          </p:cNvCxnSpPr>
          <p:nvPr/>
        </p:nvCxnSpPr>
        <p:spPr>
          <a:xfrm>
            <a:off x="1387969" y="4428317"/>
            <a:ext cx="345410" cy="323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22" idx="1"/>
          </p:cNvCxnSpPr>
          <p:nvPr/>
        </p:nvCxnSpPr>
        <p:spPr>
          <a:xfrm>
            <a:off x="1395977" y="4447365"/>
            <a:ext cx="33915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4"/>
          <p:cNvCxnSpPr>
            <a:stCxn id="19" idx="3"/>
            <a:endCxn id="24" idx="1"/>
          </p:cNvCxnSpPr>
          <p:nvPr/>
        </p:nvCxnSpPr>
        <p:spPr>
          <a:xfrm>
            <a:off x="2342979" y="383776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7"/>
          <p:cNvCxnSpPr/>
          <p:nvPr/>
        </p:nvCxnSpPr>
        <p:spPr>
          <a:xfrm>
            <a:off x="2342979" y="429496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8"/>
          <p:cNvCxnSpPr/>
          <p:nvPr/>
        </p:nvCxnSpPr>
        <p:spPr>
          <a:xfrm>
            <a:off x="2342979" y="475216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9"/>
          <p:cNvCxnSpPr/>
          <p:nvPr/>
        </p:nvCxnSpPr>
        <p:spPr>
          <a:xfrm>
            <a:off x="2342979" y="5233134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50"/>
          <p:cNvCxnSpPr/>
          <p:nvPr/>
        </p:nvCxnSpPr>
        <p:spPr>
          <a:xfrm flipV="1">
            <a:off x="3716327" y="3808404"/>
            <a:ext cx="720404" cy="1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51"/>
          <p:cNvCxnSpPr>
            <a:stCxn id="25" idx="3"/>
            <a:endCxn id="30" idx="1"/>
          </p:cNvCxnSpPr>
          <p:nvPr/>
        </p:nvCxnSpPr>
        <p:spPr>
          <a:xfrm>
            <a:off x="3716327" y="4294965"/>
            <a:ext cx="722152" cy="12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56"/>
          <p:cNvCxnSpPr/>
          <p:nvPr/>
        </p:nvCxnSpPr>
        <p:spPr>
          <a:xfrm flipV="1">
            <a:off x="3718075" y="4752165"/>
            <a:ext cx="720404" cy="1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57"/>
          <p:cNvCxnSpPr/>
          <p:nvPr/>
        </p:nvCxnSpPr>
        <p:spPr>
          <a:xfrm flipV="1">
            <a:off x="3718075" y="5231736"/>
            <a:ext cx="720404" cy="1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8"/>
          <p:cNvCxnSpPr>
            <a:endCxn id="34" idx="1"/>
          </p:cNvCxnSpPr>
          <p:nvPr/>
        </p:nvCxnSpPr>
        <p:spPr>
          <a:xfrm>
            <a:off x="5046331" y="3837765"/>
            <a:ext cx="839948" cy="96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60"/>
          <p:cNvCxnSpPr>
            <a:endCxn id="35" idx="1"/>
          </p:cNvCxnSpPr>
          <p:nvPr/>
        </p:nvCxnSpPr>
        <p:spPr>
          <a:xfrm>
            <a:off x="5034796" y="3861534"/>
            <a:ext cx="849735" cy="632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62"/>
          <p:cNvCxnSpPr/>
          <p:nvPr/>
        </p:nvCxnSpPr>
        <p:spPr>
          <a:xfrm>
            <a:off x="5048079" y="3886001"/>
            <a:ext cx="849735" cy="123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64"/>
          <p:cNvCxnSpPr>
            <a:endCxn id="34" idx="1"/>
          </p:cNvCxnSpPr>
          <p:nvPr/>
        </p:nvCxnSpPr>
        <p:spPr>
          <a:xfrm flipV="1">
            <a:off x="5041437" y="3934238"/>
            <a:ext cx="844842" cy="36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66"/>
          <p:cNvCxnSpPr>
            <a:endCxn id="34" idx="1"/>
          </p:cNvCxnSpPr>
          <p:nvPr/>
        </p:nvCxnSpPr>
        <p:spPr>
          <a:xfrm flipV="1">
            <a:off x="5041437" y="3934238"/>
            <a:ext cx="844842" cy="77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68"/>
          <p:cNvCxnSpPr>
            <a:endCxn id="35" idx="1"/>
          </p:cNvCxnSpPr>
          <p:nvPr/>
        </p:nvCxnSpPr>
        <p:spPr>
          <a:xfrm>
            <a:off x="5050525" y="4282210"/>
            <a:ext cx="834006" cy="211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70"/>
          <p:cNvCxnSpPr>
            <a:endCxn id="36" idx="1"/>
          </p:cNvCxnSpPr>
          <p:nvPr/>
        </p:nvCxnSpPr>
        <p:spPr>
          <a:xfrm>
            <a:off x="5050525" y="4341804"/>
            <a:ext cx="845542" cy="738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73"/>
          <p:cNvCxnSpPr>
            <a:endCxn id="33" idx="1"/>
          </p:cNvCxnSpPr>
          <p:nvPr/>
        </p:nvCxnSpPr>
        <p:spPr>
          <a:xfrm flipV="1">
            <a:off x="5034796" y="4523565"/>
            <a:ext cx="773535" cy="199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75"/>
          <p:cNvCxnSpPr>
            <a:endCxn id="36" idx="1"/>
          </p:cNvCxnSpPr>
          <p:nvPr/>
        </p:nvCxnSpPr>
        <p:spPr>
          <a:xfrm>
            <a:off x="5043885" y="4740283"/>
            <a:ext cx="852182" cy="340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77"/>
          <p:cNvCxnSpPr>
            <a:endCxn id="34" idx="1"/>
          </p:cNvCxnSpPr>
          <p:nvPr/>
        </p:nvCxnSpPr>
        <p:spPr>
          <a:xfrm flipV="1">
            <a:off x="5032349" y="3934238"/>
            <a:ext cx="853930" cy="1245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79"/>
          <p:cNvCxnSpPr>
            <a:endCxn id="33" idx="1"/>
          </p:cNvCxnSpPr>
          <p:nvPr/>
        </p:nvCxnSpPr>
        <p:spPr>
          <a:xfrm flipV="1">
            <a:off x="5030601" y="4523565"/>
            <a:ext cx="777730" cy="669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81"/>
          <p:cNvCxnSpPr/>
          <p:nvPr/>
        </p:nvCxnSpPr>
        <p:spPr>
          <a:xfrm flipV="1">
            <a:off x="5027106" y="5120582"/>
            <a:ext cx="857425" cy="72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87"/>
          <p:cNvCxnSpPr>
            <a:stCxn id="34" idx="3"/>
          </p:cNvCxnSpPr>
          <p:nvPr/>
        </p:nvCxnSpPr>
        <p:spPr>
          <a:xfrm>
            <a:off x="6495879" y="3934238"/>
            <a:ext cx="690340" cy="748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89"/>
          <p:cNvCxnSpPr/>
          <p:nvPr/>
        </p:nvCxnSpPr>
        <p:spPr>
          <a:xfrm>
            <a:off x="6505667" y="4530555"/>
            <a:ext cx="690340" cy="11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91"/>
          <p:cNvCxnSpPr/>
          <p:nvPr/>
        </p:nvCxnSpPr>
        <p:spPr>
          <a:xfrm flipV="1">
            <a:off x="6494131" y="4646604"/>
            <a:ext cx="701876" cy="452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" y="838200"/>
            <a:ext cx="79248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val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textFile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sc.textFile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(1)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val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result =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textFile.flatMap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(line =&gt;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line.split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("\\s+"))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.map(word =&gt; (word, 1)).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reduceByKey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(_ + _)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result.saveAsTextFile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(2))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553200" y="5486400"/>
            <a:ext cx="149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saveAsTextFile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6194"/>
            <a:ext cx="8229600" cy="1143000"/>
          </a:xfrm>
        </p:spPr>
        <p:txBody>
          <a:bodyPr/>
          <a:lstStyle/>
          <a:p>
            <a:r>
              <a:rPr lang="zh-CN" altLang="en-US" sz="3800" dirty="0" smtClean="0"/>
              <a:t>程序架构</a:t>
            </a:r>
            <a:endParaRPr lang="zh-CN" altLang="en-US" sz="3800" dirty="0"/>
          </a:p>
        </p:txBody>
      </p:sp>
      <p:sp>
        <p:nvSpPr>
          <p:cNvPr id="3" name="AutoShape 2" descr="Spark cluster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914400" y="2209800"/>
            <a:ext cx="2209800" cy="175260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2895600"/>
            <a:ext cx="1600200" cy="6096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172200" y="1219200"/>
            <a:ext cx="2209800" cy="175260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1676400"/>
            <a:ext cx="1905000" cy="10668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00" y="1752600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Cache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315200" y="2286000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400800" y="2286000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1752600"/>
            <a:ext cx="1062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Executor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00" y="130706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Worker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</a:rPr>
              <a:t>Node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96000" y="3341132"/>
            <a:ext cx="2209800" cy="175260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8400" y="3798332"/>
            <a:ext cx="1905000" cy="10668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39000" y="3874532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Cache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239000" y="4407932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324600" y="4407932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3874532"/>
            <a:ext cx="1062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Executor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4600" y="34290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Worker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</a:rPr>
              <a:t>Node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5" idx="3"/>
            <a:endCxn id="10" idx="1"/>
          </p:cNvCxnSpPr>
          <p:nvPr/>
        </p:nvCxnSpPr>
        <p:spPr>
          <a:xfrm flipV="1">
            <a:off x="2819400" y="2209800"/>
            <a:ext cx="35052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17" idx="1"/>
          </p:cNvCxnSpPr>
          <p:nvPr/>
        </p:nvCxnSpPr>
        <p:spPr>
          <a:xfrm>
            <a:off x="2819400" y="3200400"/>
            <a:ext cx="3429000" cy="11313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86484" y="2362200"/>
            <a:ext cx="8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Driver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1371600" y="4419600"/>
            <a:ext cx="1295400" cy="914400"/>
            <a:chOff x="1219200" y="4876800"/>
            <a:chExt cx="2362200" cy="12954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828800" y="4876800"/>
              <a:ext cx="457200" cy="1295400"/>
              <a:chOff x="3429000" y="4876800"/>
              <a:chExt cx="457200" cy="1295400"/>
            </a:xfrm>
          </p:grpSpPr>
          <p:sp>
            <p:nvSpPr>
              <p:cNvPr id="47" name="矩形 23"/>
              <p:cNvSpPr/>
              <p:nvPr/>
            </p:nvSpPr>
            <p:spPr>
              <a:xfrm>
                <a:off x="3429000" y="4876800"/>
                <a:ext cx="457200" cy="1295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24"/>
              <p:cNvSpPr/>
              <p:nvPr/>
            </p:nvSpPr>
            <p:spPr>
              <a:xfrm>
                <a:off x="3505200" y="49530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25"/>
              <p:cNvSpPr/>
              <p:nvPr/>
            </p:nvSpPr>
            <p:spPr>
              <a:xfrm>
                <a:off x="3506948" y="52578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圆角矩形 26"/>
              <p:cNvSpPr/>
              <p:nvPr/>
            </p:nvSpPr>
            <p:spPr>
              <a:xfrm>
                <a:off x="3505200" y="55626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圆角矩形 27"/>
              <p:cNvSpPr/>
              <p:nvPr/>
            </p:nvSpPr>
            <p:spPr>
              <a:xfrm>
                <a:off x="3506948" y="58674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1219200" y="4876800"/>
              <a:ext cx="457200" cy="1295400"/>
              <a:chOff x="3429000" y="4876800"/>
              <a:chExt cx="457200" cy="1295400"/>
            </a:xfrm>
          </p:grpSpPr>
          <p:sp>
            <p:nvSpPr>
              <p:cNvPr id="142" name="矩形 23"/>
              <p:cNvSpPr/>
              <p:nvPr/>
            </p:nvSpPr>
            <p:spPr>
              <a:xfrm>
                <a:off x="3429000" y="4876800"/>
                <a:ext cx="457200" cy="1295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24"/>
              <p:cNvSpPr/>
              <p:nvPr/>
            </p:nvSpPr>
            <p:spPr>
              <a:xfrm>
                <a:off x="3505200" y="49530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25"/>
              <p:cNvSpPr/>
              <p:nvPr/>
            </p:nvSpPr>
            <p:spPr>
              <a:xfrm>
                <a:off x="3506948" y="52578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圆角矩形 26"/>
              <p:cNvSpPr/>
              <p:nvPr/>
            </p:nvSpPr>
            <p:spPr>
              <a:xfrm>
                <a:off x="3505200" y="55626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圆角矩形 27"/>
              <p:cNvSpPr/>
              <p:nvPr/>
            </p:nvSpPr>
            <p:spPr>
              <a:xfrm>
                <a:off x="3506948" y="58674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2" name="Straight Arrow Connector 151"/>
            <p:cNvCxnSpPr>
              <a:stCxn id="143" idx="3"/>
              <a:endCxn id="48" idx="1"/>
            </p:cNvCxnSpPr>
            <p:nvPr/>
          </p:nvCxnSpPr>
          <p:spPr>
            <a:xfrm>
              <a:off x="1598451" y="5067300"/>
              <a:ext cx="306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1600200" y="5334000"/>
              <a:ext cx="306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1600200" y="5638800"/>
              <a:ext cx="306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00200" y="5943600"/>
              <a:ext cx="306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2438400" y="4876800"/>
              <a:ext cx="457200" cy="1295400"/>
              <a:chOff x="3429000" y="4876800"/>
              <a:chExt cx="457200" cy="1295400"/>
            </a:xfrm>
          </p:grpSpPr>
          <p:sp>
            <p:nvSpPr>
              <p:cNvPr id="157" name="矩形 23"/>
              <p:cNvSpPr/>
              <p:nvPr/>
            </p:nvSpPr>
            <p:spPr>
              <a:xfrm>
                <a:off x="3429000" y="4876800"/>
                <a:ext cx="457200" cy="1295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圆角矩形 24"/>
              <p:cNvSpPr/>
              <p:nvPr/>
            </p:nvSpPr>
            <p:spPr>
              <a:xfrm>
                <a:off x="3505200" y="49530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圆角矩形 25"/>
              <p:cNvSpPr/>
              <p:nvPr/>
            </p:nvSpPr>
            <p:spPr>
              <a:xfrm>
                <a:off x="3506948" y="52578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圆角矩形 26"/>
              <p:cNvSpPr/>
              <p:nvPr/>
            </p:nvSpPr>
            <p:spPr>
              <a:xfrm>
                <a:off x="3505200" y="55626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圆角矩形 27"/>
              <p:cNvSpPr/>
              <p:nvPr/>
            </p:nvSpPr>
            <p:spPr>
              <a:xfrm>
                <a:off x="3506948" y="58674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2" name="Straight Arrow Connector 161"/>
            <p:cNvCxnSpPr>
              <a:endCxn id="158" idx="1"/>
            </p:cNvCxnSpPr>
            <p:nvPr/>
          </p:nvCxnSpPr>
          <p:spPr>
            <a:xfrm>
              <a:off x="2208051" y="5067300"/>
              <a:ext cx="306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2209800" y="5334000"/>
              <a:ext cx="306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2209800" y="5638800"/>
              <a:ext cx="306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2209800" y="5943600"/>
              <a:ext cx="306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3124200" y="4876800"/>
              <a:ext cx="457200" cy="1295400"/>
              <a:chOff x="3429000" y="4876800"/>
              <a:chExt cx="457200" cy="1295400"/>
            </a:xfrm>
          </p:grpSpPr>
          <p:sp>
            <p:nvSpPr>
              <p:cNvPr id="167" name="矩形 23"/>
              <p:cNvSpPr/>
              <p:nvPr/>
            </p:nvSpPr>
            <p:spPr>
              <a:xfrm>
                <a:off x="3429000" y="4876800"/>
                <a:ext cx="457200" cy="1295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圆角矩形 25"/>
              <p:cNvSpPr/>
              <p:nvPr/>
            </p:nvSpPr>
            <p:spPr>
              <a:xfrm>
                <a:off x="3506948" y="50292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圆角矩形 26"/>
              <p:cNvSpPr/>
              <p:nvPr/>
            </p:nvSpPr>
            <p:spPr>
              <a:xfrm>
                <a:off x="3505200" y="54864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圆角矩形 27"/>
              <p:cNvSpPr/>
              <p:nvPr/>
            </p:nvSpPr>
            <p:spPr>
              <a:xfrm>
                <a:off x="3506948" y="5867400"/>
                <a:ext cx="303051" cy="228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78" name="Straight Arrow Connector 177"/>
            <p:cNvCxnSpPr>
              <a:stCxn id="158" idx="3"/>
              <a:endCxn id="169" idx="1"/>
            </p:cNvCxnSpPr>
            <p:nvPr/>
          </p:nvCxnSpPr>
          <p:spPr>
            <a:xfrm>
              <a:off x="2817651" y="5067300"/>
              <a:ext cx="384497" cy="7620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59" idx="3"/>
              <a:endCxn id="169" idx="1"/>
            </p:cNvCxnSpPr>
            <p:nvPr/>
          </p:nvCxnSpPr>
          <p:spPr>
            <a:xfrm flipV="1">
              <a:off x="2819399" y="5143500"/>
              <a:ext cx="382749" cy="22860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60" idx="3"/>
              <a:endCxn id="169" idx="1"/>
            </p:cNvCxnSpPr>
            <p:nvPr/>
          </p:nvCxnSpPr>
          <p:spPr>
            <a:xfrm flipV="1">
              <a:off x="2817651" y="5143500"/>
              <a:ext cx="384497" cy="53340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61" idx="3"/>
              <a:endCxn id="169" idx="1"/>
            </p:cNvCxnSpPr>
            <p:nvPr/>
          </p:nvCxnSpPr>
          <p:spPr>
            <a:xfrm flipV="1">
              <a:off x="2819399" y="5143500"/>
              <a:ext cx="382749" cy="83820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58" idx="3"/>
              <a:endCxn id="170" idx="1"/>
            </p:cNvCxnSpPr>
            <p:nvPr/>
          </p:nvCxnSpPr>
          <p:spPr>
            <a:xfrm>
              <a:off x="2817651" y="5067300"/>
              <a:ext cx="382749" cy="53340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59" idx="3"/>
              <a:endCxn id="170" idx="1"/>
            </p:cNvCxnSpPr>
            <p:nvPr/>
          </p:nvCxnSpPr>
          <p:spPr>
            <a:xfrm>
              <a:off x="2819399" y="5372100"/>
              <a:ext cx="381001" cy="22860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endCxn id="170" idx="1"/>
            </p:cNvCxnSpPr>
            <p:nvPr/>
          </p:nvCxnSpPr>
          <p:spPr>
            <a:xfrm flipV="1">
              <a:off x="2819400" y="5600700"/>
              <a:ext cx="381000" cy="3810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61" idx="3"/>
              <a:endCxn id="167" idx="1"/>
            </p:cNvCxnSpPr>
            <p:nvPr/>
          </p:nvCxnSpPr>
          <p:spPr>
            <a:xfrm flipV="1">
              <a:off x="2819399" y="5524500"/>
              <a:ext cx="304801" cy="45720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58" idx="3"/>
              <a:endCxn id="171" idx="1"/>
            </p:cNvCxnSpPr>
            <p:nvPr/>
          </p:nvCxnSpPr>
          <p:spPr>
            <a:xfrm>
              <a:off x="2817651" y="5067300"/>
              <a:ext cx="384497" cy="91440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59" idx="3"/>
              <a:endCxn id="171" idx="1"/>
            </p:cNvCxnSpPr>
            <p:nvPr/>
          </p:nvCxnSpPr>
          <p:spPr>
            <a:xfrm>
              <a:off x="2819399" y="5372100"/>
              <a:ext cx="382749" cy="60960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61" idx="3"/>
              <a:endCxn id="171" idx="1"/>
            </p:cNvCxnSpPr>
            <p:nvPr/>
          </p:nvCxnSpPr>
          <p:spPr>
            <a:xfrm>
              <a:off x="2819399" y="5981700"/>
              <a:ext cx="382749" cy="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/>
          <p:cNvCxnSpPr>
            <a:stCxn id="5" idx="2"/>
          </p:cNvCxnSpPr>
          <p:nvPr/>
        </p:nvCxnSpPr>
        <p:spPr>
          <a:xfrm flipH="1">
            <a:off x="838200" y="3505200"/>
            <a:ext cx="1181100" cy="1447800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5" idx="2"/>
          </p:cNvCxnSpPr>
          <p:nvPr/>
        </p:nvCxnSpPr>
        <p:spPr>
          <a:xfrm>
            <a:off x="2019300" y="3505200"/>
            <a:ext cx="1104900" cy="1524000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21201" y="62064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130" y="0"/>
            <a:ext cx="9128870" cy="720080"/>
          </a:xfrm>
        </p:spPr>
        <p:txBody>
          <a:bodyPr>
            <a:noAutofit/>
          </a:bodyPr>
          <a:lstStyle/>
          <a:p>
            <a:r>
              <a:rPr lang="zh-CN" altLang="en-US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r>
              <a:rPr lang="en-US" altLang="zh-CN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：交互式模式</a:t>
            </a:r>
            <a:r>
              <a:rPr lang="en-US" altLang="zh-CN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spark-shell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686800" cy="2971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Spark-shell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交互式运行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spark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代码，类似于</a:t>
            </a:r>
            <a:r>
              <a:rPr lang="en-US" altLang="zh-CN" sz="26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scala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交互式终端</a:t>
            </a:r>
            <a:endParaRPr lang="en-US" altLang="zh-CN" sz="26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可用于快速体验</a:t>
            </a:r>
            <a:r>
              <a:rPr lang="en-US" altLang="zh-CN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spark</a:t>
            </a:r>
            <a:r>
              <a:rPr lang="zh-CN" altLang="en-US" sz="26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，查看程序运行结果等</a:t>
            </a:r>
            <a:endParaRPr lang="en-US" altLang="zh-CN" sz="26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如何使用</a:t>
            </a:r>
            <a:endParaRPr lang="en-US" altLang="zh-CN" sz="3000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3886200"/>
            <a:ext cx="6248400" cy="1524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bin/spark-</a:t>
            </a:r>
            <a:r>
              <a:rPr lang="en-US" sz="1600" dirty="0" err="1" smtClean="0"/>
              <a:t>shell.sh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scala</a:t>
            </a:r>
            <a:r>
              <a:rPr lang="en-US" sz="1600" dirty="0"/>
              <a:t>&gt; </a:t>
            </a:r>
            <a:r>
              <a:rPr lang="en-US" sz="1600" dirty="0" err="1"/>
              <a:t>val</a:t>
            </a:r>
            <a:r>
              <a:rPr lang="en-US" sz="1600" dirty="0"/>
              <a:t> data = Array(1, 2, 3, 4, 5) //</a:t>
            </a:r>
            <a:r>
              <a:rPr lang="en-US" sz="1600" dirty="0" err="1"/>
              <a:t>产生</a:t>
            </a:r>
            <a:r>
              <a:rPr lang="en-US" sz="1600" dirty="0" err="1" smtClean="0"/>
              <a:t>data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scala</a:t>
            </a:r>
            <a:r>
              <a:rPr lang="en-US" sz="1600" dirty="0"/>
              <a:t>&gt; </a:t>
            </a: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distData</a:t>
            </a:r>
            <a:r>
              <a:rPr lang="en-US" sz="1600" dirty="0"/>
              <a:t> = </a:t>
            </a:r>
            <a:r>
              <a:rPr lang="en-US" sz="1600" dirty="0" err="1"/>
              <a:t>sc.parallelize</a:t>
            </a:r>
            <a:r>
              <a:rPr lang="en-US" sz="1600" dirty="0"/>
              <a:t>(data) //</a:t>
            </a:r>
            <a:r>
              <a:rPr lang="en-US" sz="1600" dirty="0" err="1"/>
              <a:t>将data处理成</a:t>
            </a:r>
            <a:r>
              <a:rPr lang="en-US" sz="1600" dirty="0" err="1" smtClean="0"/>
              <a:t>RDD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scala</a:t>
            </a:r>
            <a:r>
              <a:rPr lang="en-US" sz="1600" dirty="0"/>
              <a:t>&gt; </a:t>
            </a:r>
            <a:r>
              <a:rPr lang="en-US" sz="1600" dirty="0" err="1"/>
              <a:t>distData.reduce</a:t>
            </a:r>
            <a:r>
              <a:rPr lang="en-US" sz="1600" dirty="0"/>
              <a:t>(_+_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 smtClean="0"/>
              <a:t>……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521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2000" y="1295400"/>
            <a:ext cx="6934200" cy="259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3800" dirty="0" smtClean="0"/>
              <a:t>程序运行模式：</a:t>
            </a:r>
            <a:r>
              <a:rPr lang="en-US" altLang="en-US" sz="3800" dirty="0" smtClean="0"/>
              <a:t>本地</a:t>
            </a:r>
            <a:r>
              <a:rPr lang="zh-CN" altLang="en-US" sz="3800" dirty="0" smtClean="0"/>
              <a:t>（</a:t>
            </a:r>
            <a:r>
              <a:rPr lang="en-US" altLang="zh-CN" sz="3800" dirty="0" smtClean="0"/>
              <a:t>local</a:t>
            </a:r>
            <a:r>
              <a:rPr lang="zh-CN" altLang="en-US" sz="3800" dirty="0" smtClean="0"/>
              <a:t>）模式</a:t>
            </a:r>
            <a:endParaRPr lang="zh-CN" altLang="en-US" sz="3800" dirty="0"/>
          </a:p>
        </p:txBody>
      </p:sp>
      <p:sp>
        <p:nvSpPr>
          <p:cNvPr id="61" name="矩形 60"/>
          <p:cNvSpPr/>
          <p:nvPr/>
        </p:nvSpPr>
        <p:spPr>
          <a:xfrm>
            <a:off x="1207315" y="1833344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524000" y="1981200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529667" y="1833344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886200" y="1981200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18996" y="278874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733800" y="28194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921229" y="1824793"/>
            <a:ext cx="1165371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079221" y="1930005"/>
            <a:ext cx="802547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2238300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Application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曲线连接符 86"/>
          <p:cNvCxnSpPr>
            <a:stCxn id="66" idx="2"/>
            <a:endCxn id="82" idx="2"/>
          </p:cNvCxnSpPr>
          <p:nvPr/>
        </p:nvCxnSpPr>
        <p:spPr>
          <a:xfrm rot="5400000" flipH="1" flipV="1">
            <a:off x="5292148" y="1307378"/>
            <a:ext cx="8551" cy="2414981"/>
          </a:xfrm>
          <a:prstGeom prst="curvedConnector3">
            <a:avLst>
              <a:gd name="adj1" fmla="val -2673372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61" idx="2"/>
            <a:endCxn id="82" idx="2"/>
          </p:cNvCxnSpPr>
          <p:nvPr/>
        </p:nvCxnSpPr>
        <p:spPr>
          <a:xfrm rot="5400000" flipH="1" flipV="1">
            <a:off x="4130972" y="146202"/>
            <a:ext cx="8551" cy="4737333"/>
          </a:xfrm>
          <a:prstGeom prst="curvedConnector3">
            <a:avLst>
              <a:gd name="adj1" fmla="val -3934452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6758" y="1459468"/>
            <a:ext cx="83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thread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57600" y="1447800"/>
            <a:ext cx="83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thread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096000" y="1447800"/>
            <a:ext cx="83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thread</a:t>
            </a:r>
            <a:endParaRPr lang="en-US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228600" y="4267200"/>
            <a:ext cx="4114800" cy="17526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conf</a:t>
            </a:r>
            <a:r>
              <a:rPr lang="en-US" sz="1600" dirty="0"/>
              <a:t> = new </a:t>
            </a:r>
            <a:r>
              <a:rPr lang="en-US" sz="1600" dirty="0" err="1"/>
              <a:t>SparkConf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         .</a:t>
            </a:r>
            <a:r>
              <a:rPr lang="en-US" sz="1600" dirty="0" err="1"/>
              <a:t>setMaster</a:t>
            </a:r>
            <a:r>
              <a:rPr lang="en-US" sz="1600" dirty="0"/>
              <a:t>("local[2]")</a:t>
            </a:r>
          </a:p>
          <a:p>
            <a:pPr marL="0" indent="0">
              <a:buNone/>
            </a:pPr>
            <a:r>
              <a:rPr lang="en-US" sz="1600" dirty="0"/>
              <a:t>             .</a:t>
            </a:r>
            <a:r>
              <a:rPr lang="en-US" sz="1600" dirty="0" err="1"/>
              <a:t>setAppName</a:t>
            </a:r>
            <a:r>
              <a:rPr lang="en-US" sz="1600" dirty="0"/>
              <a:t>("</a:t>
            </a:r>
            <a:r>
              <a:rPr lang="en-US" sz="1600" dirty="0" err="1"/>
              <a:t>CountingSheep</a:t>
            </a:r>
            <a:r>
              <a:rPr lang="en-US" sz="1600" dirty="0"/>
              <a:t>")</a:t>
            </a:r>
          </a:p>
          <a:p>
            <a:pPr marL="0" indent="0">
              <a:buNone/>
            </a:pPr>
            <a:r>
              <a:rPr lang="en-US" sz="1600" dirty="0"/>
              <a:t>             .set("</a:t>
            </a:r>
            <a:r>
              <a:rPr lang="en-US" sz="1600" dirty="0" err="1"/>
              <a:t>spark.executor.memory</a:t>
            </a:r>
            <a:r>
              <a:rPr lang="en-US" sz="1600" dirty="0"/>
              <a:t>", "1g")</a:t>
            </a:r>
          </a:p>
          <a:p>
            <a:pPr marL="0" indent="0">
              <a:buNone/>
            </a:pP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sc</a:t>
            </a:r>
            <a:r>
              <a:rPr lang="en-US" sz="1600" dirty="0"/>
              <a:t> = new </a:t>
            </a:r>
            <a:r>
              <a:rPr lang="en-US" sz="1600" dirty="0" err="1"/>
              <a:t>SparkContext</a:t>
            </a:r>
            <a:r>
              <a:rPr lang="en-US" sz="1600" dirty="0"/>
              <a:t>(</a:t>
            </a:r>
            <a:r>
              <a:rPr lang="en-US" sz="1600" dirty="0" err="1"/>
              <a:t>conf</a:t>
            </a:r>
            <a:r>
              <a:rPr lang="en-US" sz="1600" dirty="0"/>
              <a:t>)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4800600" y="4191000"/>
            <a:ext cx="4114800" cy="1828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bin/spark-submit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\</a:t>
            </a:r>
          </a:p>
          <a:p>
            <a:pPr marL="0" indent="0">
              <a:buNone/>
            </a:pPr>
            <a:r>
              <a:rPr lang="zh-CN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--master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local[2]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\</a:t>
            </a:r>
          </a:p>
          <a:p>
            <a:pPr marL="0" indent="0">
              <a:buNone/>
            </a:pPr>
            <a:r>
              <a:rPr lang="zh-CN" altLang="en-US" sz="1600" dirty="0" smtClean="0"/>
              <a:t>  </a:t>
            </a:r>
            <a:r>
              <a:rPr lang="en-US" altLang="zh-CN" sz="1600" dirty="0" smtClean="0"/>
              <a:t>--name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CountingSheep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\</a:t>
            </a:r>
          </a:p>
          <a:p>
            <a:pPr marL="0" indent="0">
              <a:buNone/>
            </a:pPr>
            <a:r>
              <a:rPr lang="zh-CN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--executor-memory1g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\</a:t>
            </a:r>
          </a:p>
          <a:p>
            <a:pPr marL="0" indent="0">
              <a:buNone/>
            </a:pPr>
            <a:r>
              <a:rPr lang="zh-CN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--class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xxx.xxx.Main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\</a:t>
            </a:r>
          </a:p>
          <a:p>
            <a:pPr marL="0" indent="0">
              <a:buNone/>
            </a:pPr>
            <a:r>
              <a:rPr lang="zh-CN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xxx.jar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25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zh-CN" altLang="en-US" sz="3600" dirty="0" smtClean="0"/>
              <a:t>程序运行模式：独立（</a:t>
            </a:r>
            <a:r>
              <a:rPr lang="en-US" altLang="zh-CN" sz="3600" dirty="0" err="1" smtClean="0"/>
              <a:t>Standlone</a:t>
            </a:r>
            <a:r>
              <a:rPr lang="zh-CN" altLang="en-US" sz="3600" dirty="0" smtClean="0"/>
              <a:t>）模式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895600" y="2031908"/>
            <a:ext cx="1219200" cy="457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0" y="3865602"/>
            <a:ext cx="15240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0000" y="3829949"/>
            <a:ext cx="15240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3600" y="3865602"/>
            <a:ext cx="15240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62150" y="2013732"/>
            <a:ext cx="1219200" cy="457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3581400" y="990600"/>
            <a:ext cx="1600200" cy="705749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4" idx="0"/>
            <a:endCxn id="5" idx="1"/>
          </p:cNvCxnSpPr>
          <p:nvPr/>
        </p:nvCxnSpPr>
        <p:spPr>
          <a:xfrm flipV="1">
            <a:off x="3505200" y="1695598"/>
            <a:ext cx="876300" cy="33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5" idx="1"/>
          </p:cNvCxnSpPr>
          <p:nvPr/>
        </p:nvCxnSpPr>
        <p:spPr>
          <a:xfrm flipH="1" flipV="1">
            <a:off x="4381500" y="1695598"/>
            <a:ext cx="990250" cy="318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4" idx="2"/>
          </p:cNvCxnSpPr>
          <p:nvPr/>
        </p:nvCxnSpPr>
        <p:spPr>
          <a:xfrm flipV="1">
            <a:off x="2362200" y="2489108"/>
            <a:ext cx="1143000" cy="1376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  <a:endCxn id="4" idx="2"/>
          </p:cNvCxnSpPr>
          <p:nvPr/>
        </p:nvCxnSpPr>
        <p:spPr>
          <a:xfrm flipH="1" flipV="1">
            <a:off x="3505200" y="2489108"/>
            <a:ext cx="1066800" cy="1340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0"/>
            <a:endCxn id="4" idx="2"/>
          </p:cNvCxnSpPr>
          <p:nvPr/>
        </p:nvCxnSpPr>
        <p:spPr>
          <a:xfrm flipH="1" flipV="1">
            <a:off x="3505200" y="2489108"/>
            <a:ext cx="3200400" cy="1376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040933" y="4671994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92666" y="4738407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12084" y="4743650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79383" y="5037964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626066" y="5043207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386667" y="4671994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438400" y="4738407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57818" y="4743650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25117" y="5037964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71800" y="5043207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48867" y="4663256"/>
            <a:ext cx="1118533" cy="685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800600" y="4729669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20018" y="4734912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787317" y="5029226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334000" y="5034469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52614" y="562739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425117" y="56504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995546" y="56504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endCxn id="61" idx="0"/>
          </p:cNvCxnSpPr>
          <p:nvPr/>
        </p:nvCxnSpPr>
        <p:spPr>
          <a:xfrm flipH="1">
            <a:off x="1600200" y="4475202"/>
            <a:ext cx="806741" cy="196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2406941" y="4475202"/>
            <a:ext cx="515574" cy="181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1" idx="0"/>
          </p:cNvCxnSpPr>
          <p:nvPr/>
        </p:nvCxnSpPr>
        <p:spPr>
          <a:xfrm>
            <a:off x="4572000" y="4439549"/>
            <a:ext cx="736134" cy="22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127458" y="4663443"/>
            <a:ext cx="1165371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85450" y="4768655"/>
            <a:ext cx="802547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73629" y="5076950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Application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H="1">
            <a:off x="6710143" y="4475202"/>
            <a:ext cx="25866" cy="22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71" idx="3"/>
            <a:endCxn id="82" idx="1"/>
          </p:cNvCxnSpPr>
          <p:nvPr/>
        </p:nvCxnSpPr>
        <p:spPr>
          <a:xfrm>
            <a:off x="5867400" y="5006156"/>
            <a:ext cx="260058" cy="18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66" idx="2"/>
            <a:endCxn id="82" idx="2"/>
          </p:cNvCxnSpPr>
          <p:nvPr/>
        </p:nvCxnSpPr>
        <p:spPr>
          <a:xfrm rot="5400000" flipH="1" flipV="1">
            <a:off x="4823763" y="3471414"/>
            <a:ext cx="8551" cy="3764210"/>
          </a:xfrm>
          <a:prstGeom prst="curvedConnector3">
            <a:avLst>
              <a:gd name="adj1" fmla="val -2673372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61" idx="2"/>
            <a:endCxn id="82" idx="2"/>
          </p:cNvCxnSpPr>
          <p:nvPr/>
        </p:nvCxnSpPr>
        <p:spPr>
          <a:xfrm rot="5400000" flipH="1" flipV="1">
            <a:off x="4150896" y="2798547"/>
            <a:ext cx="8551" cy="5109944"/>
          </a:xfrm>
          <a:prstGeom prst="curvedConnector3">
            <a:avLst>
              <a:gd name="adj1" fmla="val -3850661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665289" y="4686326"/>
            <a:ext cx="982911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733800" y="4791538"/>
            <a:ext cx="802547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11459" y="5099833"/>
            <a:ext cx="1112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Application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/>
          <p:cNvCxnSpPr>
            <a:endCxn id="89" idx="0"/>
          </p:cNvCxnSpPr>
          <p:nvPr/>
        </p:nvCxnSpPr>
        <p:spPr>
          <a:xfrm flipH="1">
            <a:off x="4156745" y="4439549"/>
            <a:ext cx="415255" cy="246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8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1"/>
            <a:ext cx="9220200" cy="685800"/>
          </a:xfrm>
        </p:spPr>
        <p:txBody>
          <a:bodyPr/>
          <a:lstStyle/>
          <a:p>
            <a:r>
              <a:rPr lang="zh-CN" altLang="en-US" sz="3200" b="1" dirty="0" smtClean="0"/>
              <a:t>程序运行模式：</a:t>
            </a:r>
            <a:r>
              <a:rPr lang="en-US" altLang="zh-CN" sz="3200" b="1" dirty="0" smtClean="0"/>
              <a:t>YARN</a:t>
            </a:r>
            <a:r>
              <a:rPr lang="zh-CN" altLang="en-US" sz="3200" b="1" dirty="0" smtClean="0"/>
              <a:t>分布式模式（</a:t>
            </a:r>
            <a:r>
              <a:rPr lang="en-US" altLang="zh-CN" sz="3200" b="1" dirty="0" smtClean="0"/>
              <a:t>yarn-client</a:t>
            </a:r>
            <a:r>
              <a:rPr lang="zh-CN" altLang="en-US" sz="3200" b="1" dirty="0" smtClean="0"/>
              <a:t>）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3200400" y="2331441"/>
            <a:ext cx="1828800" cy="564159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ResourceManager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3921853"/>
            <a:ext cx="1613482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NodeManager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2800" y="3886200"/>
            <a:ext cx="15240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NodeManager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6400" y="3921853"/>
            <a:ext cx="15240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NodeManager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7" idx="0"/>
            <a:endCxn id="4" idx="2"/>
          </p:cNvCxnSpPr>
          <p:nvPr/>
        </p:nvCxnSpPr>
        <p:spPr>
          <a:xfrm flipV="1">
            <a:off x="1949741" y="2895600"/>
            <a:ext cx="2165059" cy="102625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  <a:endCxn id="4" idx="2"/>
          </p:cNvCxnSpPr>
          <p:nvPr/>
        </p:nvCxnSpPr>
        <p:spPr>
          <a:xfrm flipV="1">
            <a:off x="4114800" y="2895600"/>
            <a:ext cx="0" cy="990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0"/>
            <a:endCxn id="4" idx="2"/>
          </p:cNvCxnSpPr>
          <p:nvPr/>
        </p:nvCxnSpPr>
        <p:spPr>
          <a:xfrm flipH="1" flipV="1">
            <a:off x="4114800" y="2895600"/>
            <a:ext cx="2133600" cy="102625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83733" y="4728245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5466" y="4794658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54884" y="4799901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2183" y="5094215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68866" y="5099458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29467" y="4728245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81200" y="4794658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00618" y="4799901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67917" y="5094215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14600" y="5099458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91667" y="4719507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43400" y="4785920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62818" y="4791163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30117" y="5085477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76800" y="5090720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5414" y="568364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67917" y="570671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95800" y="54102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7" idx="2"/>
            <a:endCxn id="24" idx="0"/>
          </p:cNvCxnSpPr>
          <p:nvPr/>
        </p:nvCxnSpPr>
        <p:spPr>
          <a:xfrm flipH="1">
            <a:off x="1143000" y="4531453"/>
            <a:ext cx="806741" cy="196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2"/>
          </p:cNvCxnSpPr>
          <p:nvPr/>
        </p:nvCxnSpPr>
        <p:spPr>
          <a:xfrm>
            <a:off x="1949741" y="4531453"/>
            <a:ext cx="515574" cy="181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8" idx="2"/>
            <a:endCxn id="35" idx="0"/>
          </p:cNvCxnSpPr>
          <p:nvPr/>
        </p:nvCxnSpPr>
        <p:spPr>
          <a:xfrm>
            <a:off x="4114800" y="4495800"/>
            <a:ext cx="736134" cy="22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670258" y="4719694"/>
            <a:ext cx="1165371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/>
          <p:cNvCxnSpPr>
            <a:endCxn id="4" idx="0"/>
          </p:cNvCxnSpPr>
          <p:nvPr/>
        </p:nvCxnSpPr>
        <p:spPr>
          <a:xfrm flipH="1">
            <a:off x="4114800" y="1898010"/>
            <a:ext cx="1377892" cy="43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6252943" y="4531453"/>
            <a:ext cx="25866" cy="22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35" idx="3"/>
          </p:cNvCxnSpPr>
          <p:nvPr/>
        </p:nvCxnSpPr>
        <p:spPr>
          <a:xfrm>
            <a:off x="5410200" y="5062407"/>
            <a:ext cx="228600" cy="804993"/>
          </a:xfrm>
          <a:prstGeom prst="curvedConnector2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30" idx="2"/>
            <a:endCxn id="59" idx="3"/>
          </p:cNvCxnSpPr>
          <p:nvPr/>
        </p:nvCxnSpPr>
        <p:spPr>
          <a:xfrm rot="5400000" flipH="1" flipV="1">
            <a:off x="2884414" y="1323713"/>
            <a:ext cx="3694651" cy="4486013"/>
          </a:xfrm>
          <a:prstGeom prst="curvedConnector4">
            <a:avLst>
              <a:gd name="adj1" fmla="val -12348"/>
              <a:gd name="adj2" fmla="val 125127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24" idx="2"/>
          </p:cNvCxnSpPr>
          <p:nvPr/>
        </p:nvCxnSpPr>
        <p:spPr>
          <a:xfrm rot="16200000" flipH="1">
            <a:off x="1945023" y="4612022"/>
            <a:ext cx="224755" cy="1828800"/>
          </a:xfrm>
          <a:prstGeom prst="curvedConnector2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208089" y="4742577"/>
            <a:ext cx="982911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276600" y="4847789"/>
            <a:ext cx="802547" cy="30829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MRAppMaster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54259" y="5156084"/>
            <a:ext cx="1112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 Application</a:t>
            </a:r>
            <a:endParaRPr lang="zh-CN" altLang="en-US" sz="10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/>
          <p:cNvCxnSpPr>
            <a:stCxn id="8" idx="2"/>
            <a:endCxn id="74" idx="0"/>
          </p:cNvCxnSpPr>
          <p:nvPr/>
        </p:nvCxnSpPr>
        <p:spPr>
          <a:xfrm flipH="1">
            <a:off x="3699545" y="4495800"/>
            <a:ext cx="415255" cy="246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1919186" y="1524001"/>
            <a:ext cx="976414" cy="3810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052022" y="1524001"/>
            <a:ext cx="976414" cy="3810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>
            <a:stCxn id="91" idx="2"/>
            <a:endCxn id="4" idx="0"/>
          </p:cNvCxnSpPr>
          <p:nvPr/>
        </p:nvCxnSpPr>
        <p:spPr>
          <a:xfrm>
            <a:off x="2407393" y="1905001"/>
            <a:ext cx="1707407" cy="42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715000" y="4800600"/>
            <a:ext cx="1066800" cy="609600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0" y="4953000"/>
            <a:ext cx="1035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A</a:t>
            </a:r>
            <a:r>
              <a:rPr lang="en-US" altLang="zh-CN" sz="1200" b="1" dirty="0" smtClean="0">
                <a:solidFill>
                  <a:srgbClr val="FFFFFF"/>
                </a:solidFill>
              </a:rPr>
              <a:t>pp</a:t>
            </a:r>
            <a:r>
              <a:rPr lang="zh-CN" altLang="en-US" sz="1200" b="1" dirty="0" smtClean="0">
                <a:solidFill>
                  <a:srgbClr val="FFFFFF"/>
                </a:solidFill>
              </a:rPr>
              <a:t> </a:t>
            </a:r>
            <a:r>
              <a:rPr lang="en-US" altLang="zh-CN" sz="1200" b="1" dirty="0" smtClean="0">
                <a:solidFill>
                  <a:srgbClr val="FFFFFF"/>
                </a:solidFill>
              </a:rPr>
              <a:t>Master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72200" y="1600200"/>
            <a:ext cx="802547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8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687387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pSp>
        <p:nvGrpSpPr>
          <p:cNvPr id="18" name="Group 46"/>
          <p:cNvGrpSpPr>
            <a:grpSpLocks/>
          </p:cNvGrpSpPr>
          <p:nvPr/>
        </p:nvGrpSpPr>
        <p:grpSpPr bwMode="auto">
          <a:xfrm>
            <a:off x="1524000" y="1905000"/>
            <a:ext cx="5029200" cy="685800"/>
            <a:chOff x="1296" y="1824"/>
            <a:chExt cx="2976" cy="432"/>
          </a:xfrm>
          <a:solidFill>
            <a:srgbClr val="0000FF"/>
          </a:solidFill>
        </p:grpSpPr>
        <p:sp>
          <p:nvSpPr>
            <p:cNvPr id="19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0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1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概述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23" name="Group 51"/>
          <p:cNvGrpSpPr>
            <a:grpSpLocks/>
          </p:cNvGrpSpPr>
          <p:nvPr/>
        </p:nvGrpSpPr>
        <p:grpSpPr bwMode="auto">
          <a:xfrm>
            <a:off x="1524000" y="28194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24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5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核心概念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28" name="Group 51"/>
          <p:cNvGrpSpPr>
            <a:grpSpLocks/>
          </p:cNvGrpSpPr>
          <p:nvPr/>
        </p:nvGrpSpPr>
        <p:grpSpPr bwMode="auto">
          <a:xfrm>
            <a:off x="1524000" y="36576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29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0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1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运行模式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3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1524000" y="44958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35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7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err="1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en-US" altLang="en-US" b="1" dirty="0" err="1">
                  <a:solidFill>
                    <a:schemeClr val="bg1"/>
                  </a:solidFill>
                  <a:ea typeface="宋体" pitchFamily="2" charset="-122"/>
                </a:rPr>
                <a:t>版本</a:t>
              </a:r>
              <a:r>
                <a:rPr lang="en-US" altLang="en-US" b="1" dirty="0" err="1" smtClean="0">
                  <a:solidFill>
                    <a:schemeClr val="bg1"/>
                  </a:solidFill>
                  <a:ea typeface="宋体" pitchFamily="2" charset="-122"/>
                </a:rPr>
                <a:t>选择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8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17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1"/>
            <a:ext cx="9220200" cy="685800"/>
          </a:xfrm>
        </p:spPr>
        <p:txBody>
          <a:bodyPr/>
          <a:lstStyle/>
          <a:p>
            <a:r>
              <a:rPr lang="zh-CN" altLang="en-US" sz="3200" b="1" dirty="0" smtClean="0"/>
              <a:t>程序运行模式：</a:t>
            </a:r>
            <a:r>
              <a:rPr lang="en-US" altLang="zh-CN" sz="3200" b="1" dirty="0" smtClean="0"/>
              <a:t>YARN</a:t>
            </a:r>
            <a:r>
              <a:rPr lang="zh-CN" altLang="en-US" sz="3200" b="1" dirty="0" smtClean="0"/>
              <a:t>分布式模式（</a:t>
            </a:r>
            <a:r>
              <a:rPr lang="en-US" altLang="zh-CN" sz="3200" b="1" dirty="0" smtClean="0"/>
              <a:t>yarn-cluster</a:t>
            </a:r>
            <a:r>
              <a:rPr lang="zh-CN" altLang="en-US" sz="3200" b="1" dirty="0" smtClean="0"/>
              <a:t>）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3200400" y="2331441"/>
            <a:ext cx="1828800" cy="564159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ResourceManager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3921853"/>
            <a:ext cx="1613482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NodeManager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2800" y="3886200"/>
            <a:ext cx="15240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NodeManager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6400" y="3921853"/>
            <a:ext cx="15240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NodeManager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7" idx="0"/>
            <a:endCxn id="4" idx="2"/>
          </p:cNvCxnSpPr>
          <p:nvPr/>
        </p:nvCxnSpPr>
        <p:spPr>
          <a:xfrm flipV="1">
            <a:off x="1949741" y="2895600"/>
            <a:ext cx="2165059" cy="102625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  <a:endCxn id="4" idx="2"/>
          </p:cNvCxnSpPr>
          <p:nvPr/>
        </p:nvCxnSpPr>
        <p:spPr>
          <a:xfrm flipV="1">
            <a:off x="4114800" y="2895600"/>
            <a:ext cx="0" cy="990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0"/>
            <a:endCxn id="4" idx="2"/>
          </p:cNvCxnSpPr>
          <p:nvPr/>
        </p:nvCxnSpPr>
        <p:spPr>
          <a:xfrm flipH="1" flipV="1">
            <a:off x="4114800" y="2895600"/>
            <a:ext cx="2133600" cy="102625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83733" y="4728245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5466" y="4794658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54884" y="4799901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2183" y="5094215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68866" y="5099458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29467" y="4728245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81200" y="4794658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00618" y="4799901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67917" y="5094215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14600" y="5099458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91667" y="4719507"/>
            <a:ext cx="1118533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43400" y="4785920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62818" y="4791163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30117" y="5085477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76800" y="5090720"/>
            <a:ext cx="483765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5414" y="568364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67917" y="570671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95800" y="54102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7" idx="2"/>
            <a:endCxn id="24" idx="0"/>
          </p:cNvCxnSpPr>
          <p:nvPr/>
        </p:nvCxnSpPr>
        <p:spPr>
          <a:xfrm flipH="1">
            <a:off x="1143000" y="4531453"/>
            <a:ext cx="806741" cy="196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2"/>
          </p:cNvCxnSpPr>
          <p:nvPr/>
        </p:nvCxnSpPr>
        <p:spPr>
          <a:xfrm>
            <a:off x="1949741" y="4531453"/>
            <a:ext cx="515574" cy="181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8" idx="2"/>
            <a:endCxn id="35" idx="0"/>
          </p:cNvCxnSpPr>
          <p:nvPr/>
        </p:nvCxnSpPr>
        <p:spPr>
          <a:xfrm>
            <a:off x="4114800" y="4495800"/>
            <a:ext cx="736134" cy="22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670258" y="4719694"/>
            <a:ext cx="1165371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/>
          <p:cNvCxnSpPr>
            <a:endCxn id="4" idx="0"/>
          </p:cNvCxnSpPr>
          <p:nvPr/>
        </p:nvCxnSpPr>
        <p:spPr>
          <a:xfrm flipH="1">
            <a:off x="4114800" y="1898010"/>
            <a:ext cx="1377892" cy="43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6252943" y="4531453"/>
            <a:ext cx="25866" cy="22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35" idx="3"/>
            <a:endCxn id="59" idx="1"/>
          </p:cNvCxnSpPr>
          <p:nvPr/>
        </p:nvCxnSpPr>
        <p:spPr>
          <a:xfrm flipV="1">
            <a:off x="5410200" y="4995994"/>
            <a:ext cx="381000" cy="66413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30" idx="2"/>
            <a:endCxn id="58" idx="2"/>
          </p:cNvCxnSpPr>
          <p:nvPr/>
        </p:nvCxnSpPr>
        <p:spPr>
          <a:xfrm rot="5400000" flipH="1" flipV="1">
            <a:off x="4366563" y="3527665"/>
            <a:ext cx="8551" cy="3764210"/>
          </a:xfrm>
          <a:prstGeom prst="curvedConnector3">
            <a:avLst>
              <a:gd name="adj1" fmla="val -4214712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24" idx="2"/>
            <a:endCxn id="58" idx="2"/>
          </p:cNvCxnSpPr>
          <p:nvPr/>
        </p:nvCxnSpPr>
        <p:spPr>
          <a:xfrm rot="5400000" flipH="1" flipV="1">
            <a:off x="3693696" y="2854798"/>
            <a:ext cx="8551" cy="5109944"/>
          </a:xfrm>
          <a:prstGeom prst="curvedConnector3">
            <a:avLst>
              <a:gd name="adj1" fmla="val -4775196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208089" y="4742577"/>
            <a:ext cx="982911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276600" y="4847789"/>
            <a:ext cx="802547" cy="30829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MRAppMaster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54259" y="5156084"/>
            <a:ext cx="1112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 Application</a:t>
            </a:r>
            <a:endParaRPr lang="zh-CN" altLang="en-US" sz="10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/>
          <p:cNvCxnSpPr>
            <a:stCxn id="8" idx="2"/>
            <a:endCxn id="74" idx="0"/>
          </p:cNvCxnSpPr>
          <p:nvPr/>
        </p:nvCxnSpPr>
        <p:spPr>
          <a:xfrm flipH="1">
            <a:off x="3699545" y="4495800"/>
            <a:ext cx="415255" cy="246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1919186" y="1524001"/>
            <a:ext cx="976414" cy="3810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052022" y="1524001"/>
            <a:ext cx="976414" cy="3810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>
            <a:stCxn id="91" idx="2"/>
            <a:endCxn id="4" idx="0"/>
          </p:cNvCxnSpPr>
          <p:nvPr/>
        </p:nvCxnSpPr>
        <p:spPr>
          <a:xfrm>
            <a:off x="2407393" y="1905001"/>
            <a:ext cx="1707407" cy="42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715000" y="4800600"/>
            <a:ext cx="1066800" cy="609600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0" y="5105400"/>
            <a:ext cx="1035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A</a:t>
            </a:r>
            <a:r>
              <a:rPr lang="en-US" altLang="zh-CN" sz="1200" b="1" dirty="0" smtClean="0">
                <a:solidFill>
                  <a:srgbClr val="FFFFFF"/>
                </a:solidFill>
              </a:rPr>
              <a:t>pp</a:t>
            </a:r>
            <a:r>
              <a:rPr lang="zh-CN" altLang="en-US" sz="1200" b="1" dirty="0" smtClean="0">
                <a:solidFill>
                  <a:srgbClr val="FFFFFF"/>
                </a:solidFill>
              </a:rPr>
              <a:t> </a:t>
            </a:r>
            <a:r>
              <a:rPr lang="en-US" altLang="zh-CN" sz="1200" b="1" dirty="0" smtClean="0">
                <a:solidFill>
                  <a:srgbClr val="FFFFFF"/>
                </a:solidFill>
              </a:rPr>
              <a:t>Master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4876800"/>
            <a:ext cx="802547" cy="2383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6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1"/>
            <a:ext cx="8839200" cy="685800"/>
          </a:xfrm>
        </p:spPr>
        <p:txBody>
          <a:bodyPr/>
          <a:lstStyle/>
          <a:p>
            <a:r>
              <a:rPr lang="en-US" altLang="zh-CN" sz="3600" b="1" dirty="0" smtClean="0"/>
              <a:t>Spark</a:t>
            </a:r>
            <a:r>
              <a:rPr lang="zh-CN" altLang="en-US" sz="3600" b="1" dirty="0" smtClean="0"/>
              <a:t>运行模式总结</a:t>
            </a:r>
            <a:endParaRPr lang="zh-CN" alt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6" y="1524000"/>
            <a:ext cx="9144000" cy="35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6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0" y="7393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en-US" altLang="en-US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容错机制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685800"/>
            <a:ext cx="8534400" cy="2895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Lineage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（血统）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TW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每个操作只关</a:t>
            </a:r>
            <a:r>
              <a:rPr lang="zh-TW" altLang="en-US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心其父操作，各个分片的数据之间互不影响，出现错误的时候只要恢复单个</a:t>
            </a:r>
            <a:r>
              <a:rPr lang="en-US" altLang="zh-TW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Split</a:t>
            </a:r>
            <a:r>
              <a:rPr lang="zh-TW" altLang="en-US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的特定部分即</a:t>
            </a:r>
            <a:r>
              <a:rPr lang="zh-TW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可</a:t>
            </a:r>
            <a:endParaRPr lang="en-US" altLang="zh-TW" sz="20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Checkpoint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RDD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定期做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checkpoint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，失败后，从某个断点开始计算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200400"/>
            <a:ext cx="4495800" cy="31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687387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pSp>
        <p:nvGrpSpPr>
          <p:cNvPr id="18" name="Group 46"/>
          <p:cNvGrpSpPr>
            <a:grpSpLocks/>
          </p:cNvGrpSpPr>
          <p:nvPr/>
        </p:nvGrpSpPr>
        <p:grpSpPr bwMode="auto">
          <a:xfrm>
            <a:off x="1524000" y="19050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19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0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1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概述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23" name="Group 51"/>
          <p:cNvGrpSpPr>
            <a:grpSpLocks/>
          </p:cNvGrpSpPr>
          <p:nvPr/>
        </p:nvGrpSpPr>
        <p:grpSpPr bwMode="auto">
          <a:xfrm>
            <a:off x="1524000" y="28194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24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5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err="1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en-US" altLang="en-US" b="1" dirty="0" err="1" smtClean="0">
                  <a:solidFill>
                    <a:schemeClr val="bg1"/>
                  </a:solidFill>
                  <a:ea typeface="宋体" pitchFamily="2" charset="-122"/>
                </a:rPr>
                <a:t>核心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概念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28" name="Group 51"/>
          <p:cNvGrpSpPr>
            <a:grpSpLocks/>
          </p:cNvGrpSpPr>
          <p:nvPr/>
        </p:nvGrpSpPr>
        <p:grpSpPr bwMode="auto">
          <a:xfrm>
            <a:off x="1524000" y="36576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29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0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1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运行模式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3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1524000" y="4495800"/>
            <a:ext cx="5029200" cy="685800"/>
            <a:chOff x="1296" y="1824"/>
            <a:chExt cx="2976" cy="432"/>
          </a:xfrm>
          <a:solidFill>
            <a:srgbClr val="0000FF"/>
          </a:solidFill>
        </p:grpSpPr>
        <p:sp>
          <p:nvSpPr>
            <p:cNvPr id="35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7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err="1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en-US" altLang="en-US" b="1" dirty="0" err="1" smtClean="0">
                  <a:solidFill>
                    <a:schemeClr val="bg1"/>
                  </a:solidFill>
                  <a:ea typeface="宋体" pitchFamily="2" charset="-122"/>
                </a:rPr>
                <a:t>版本选择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8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01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199" y="1447800"/>
            <a:ext cx="7848601" cy="4191000"/>
            <a:chOff x="457199" y="1828800"/>
            <a:chExt cx="7848601" cy="4191000"/>
          </a:xfrm>
        </p:grpSpPr>
        <p:sp>
          <p:nvSpPr>
            <p:cNvPr id="4" name="圆角矩形 24"/>
            <p:cNvSpPr/>
            <p:nvPr/>
          </p:nvSpPr>
          <p:spPr>
            <a:xfrm>
              <a:off x="2209800" y="1828800"/>
              <a:ext cx="1295400" cy="10668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Spark</a:t>
              </a:r>
            </a:p>
            <a:p>
              <a:pPr algn="ctr"/>
              <a:r>
                <a:rPr lang="en-US" altLang="zh-CN" sz="1200" b="1" dirty="0" smtClean="0"/>
                <a:t>Streaming</a:t>
              </a:r>
              <a:endParaRPr lang="zh-CN" altLang="en-US" sz="1200" b="1" dirty="0"/>
            </a:p>
          </p:txBody>
        </p:sp>
        <p:sp>
          <p:nvSpPr>
            <p:cNvPr id="5" name="圆角矩形 25"/>
            <p:cNvSpPr/>
            <p:nvPr/>
          </p:nvSpPr>
          <p:spPr>
            <a:xfrm>
              <a:off x="457199" y="1828800"/>
              <a:ext cx="1371601" cy="10668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Shark</a:t>
              </a:r>
            </a:p>
            <a:p>
              <a:pPr algn="ctr"/>
              <a:r>
                <a:rPr lang="en-US" altLang="zh-CN" b="1" dirty="0" smtClean="0"/>
                <a:t>SQL</a:t>
              </a:r>
              <a:endParaRPr lang="zh-CN" altLang="en-US" b="1" dirty="0"/>
            </a:p>
          </p:txBody>
        </p:sp>
        <p:sp>
          <p:nvSpPr>
            <p:cNvPr id="6" name="圆角矩形 24"/>
            <p:cNvSpPr/>
            <p:nvPr/>
          </p:nvSpPr>
          <p:spPr>
            <a:xfrm>
              <a:off x="3810000" y="1828800"/>
              <a:ext cx="1295400" cy="10668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Graphx</a:t>
              </a:r>
              <a:endParaRPr lang="en-US" altLang="zh-CN" b="1" dirty="0" smtClean="0"/>
            </a:p>
            <a:p>
              <a:pPr algn="ctr"/>
              <a:r>
                <a:rPr lang="en-US" altLang="zh-CN" sz="1200" b="1" dirty="0" smtClean="0"/>
                <a:t>Graph-parallel</a:t>
              </a:r>
              <a:endParaRPr lang="zh-CN" altLang="en-US" sz="1200" b="1" dirty="0"/>
            </a:p>
          </p:txBody>
        </p:sp>
        <p:sp>
          <p:nvSpPr>
            <p:cNvPr id="7" name="圆角矩形 25"/>
            <p:cNvSpPr/>
            <p:nvPr/>
          </p:nvSpPr>
          <p:spPr>
            <a:xfrm>
              <a:off x="5638800" y="1828800"/>
              <a:ext cx="1371601" cy="10668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MLBase</a:t>
              </a:r>
              <a:endParaRPr lang="en-US" altLang="zh-CN" b="1" dirty="0" smtClean="0"/>
            </a:p>
            <a:p>
              <a:pPr algn="ctr"/>
              <a:r>
                <a:rPr lang="en-US" altLang="zh-CN" b="1" dirty="0" smtClean="0"/>
                <a:t>Machine</a:t>
              </a:r>
            </a:p>
            <a:p>
              <a:pPr algn="ctr"/>
              <a:r>
                <a:rPr lang="en-US" altLang="zh-CN" b="1" dirty="0" smtClean="0"/>
                <a:t>learning</a:t>
              </a:r>
              <a:endParaRPr lang="zh-CN" altLang="en-US" b="1" dirty="0"/>
            </a:p>
          </p:txBody>
        </p:sp>
        <p:sp>
          <p:nvSpPr>
            <p:cNvPr id="8" name="圆角矩形 24"/>
            <p:cNvSpPr/>
            <p:nvPr/>
          </p:nvSpPr>
          <p:spPr>
            <a:xfrm>
              <a:off x="457200" y="3048000"/>
              <a:ext cx="6553200" cy="8382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Spark</a:t>
              </a:r>
              <a:endParaRPr lang="zh-CN" altLang="en-US" sz="1200" b="1" dirty="0"/>
            </a:p>
          </p:txBody>
        </p:sp>
        <p:sp>
          <p:nvSpPr>
            <p:cNvPr id="9" name="圆角矩形 24"/>
            <p:cNvSpPr/>
            <p:nvPr/>
          </p:nvSpPr>
          <p:spPr>
            <a:xfrm rot="5400000">
              <a:off x="6743700" y="2400300"/>
              <a:ext cx="2057400" cy="9144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MPI</a:t>
              </a:r>
            </a:p>
            <a:p>
              <a:pPr algn="ctr"/>
              <a:r>
                <a:rPr lang="en-US" altLang="zh-CN" b="1" dirty="0" err="1" smtClean="0"/>
                <a:t>MapReduce</a:t>
              </a:r>
              <a:endParaRPr lang="zh-CN" altLang="en-US" b="1" dirty="0"/>
            </a:p>
          </p:txBody>
        </p:sp>
        <p:sp>
          <p:nvSpPr>
            <p:cNvPr id="10" name="圆角矩形 24"/>
            <p:cNvSpPr/>
            <p:nvPr/>
          </p:nvSpPr>
          <p:spPr>
            <a:xfrm>
              <a:off x="457200" y="4038600"/>
              <a:ext cx="3810000" cy="9144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Mesos</a:t>
              </a:r>
              <a:endParaRPr lang="zh-CN" altLang="en-US" sz="1200" b="1" dirty="0"/>
            </a:p>
          </p:txBody>
        </p:sp>
        <p:sp>
          <p:nvSpPr>
            <p:cNvPr id="11" name="圆角矩形 24"/>
            <p:cNvSpPr/>
            <p:nvPr/>
          </p:nvSpPr>
          <p:spPr>
            <a:xfrm>
              <a:off x="4648200" y="4038600"/>
              <a:ext cx="3657600" cy="9144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YARN</a:t>
              </a:r>
              <a:endParaRPr lang="zh-CN" altLang="en-US" sz="1200" b="1" dirty="0"/>
            </a:p>
          </p:txBody>
        </p:sp>
        <p:sp>
          <p:nvSpPr>
            <p:cNvPr id="12" name="圆角矩形 24"/>
            <p:cNvSpPr/>
            <p:nvPr/>
          </p:nvSpPr>
          <p:spPr>
            <a:xfrm>
              <a:off x="457200" y="5181600"/>
              <a:ext cx="7848600" cy="8382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HDFS</a:t>
              </a:r>
              <a:endParaRPr lang="zh-CN" altLang="en-US" sz="1200" b="1" dirty="0"/>
            </a:p>
          </p:txBody>
        </p:sp>
        <p:sp>
          <p:nvSpPr>
            <p:cNvPr id="13" name="圆角矩形 24"/>
            <p:cNvSpPr/>
            <p:nvPr/>
          </p:nvSpPr>
          <p:spPr>
            <a:xfrm>
              <a:off x="2362200" y="5029200"/>
              <a:ext cx="4114800" cy="4572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Tachyon</a:t>
              </a:r>
              <a:endParaRPr lang="zh-CN" altLang="en-US" sz="1200" b="1" dirty="0"/>
            </a:p>
          </p:txBody>
        </p: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0" y="7393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生态系统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7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0" y="7393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版本选择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6019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Hadoop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2.0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版本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涉及版本：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Apache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hadoop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2.x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版本</a:t>
            </a:r>
            <a:r>
              <a:rPr lang="zh-CN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cdh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.x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cdh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5.x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原因：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Spark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需运行到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YARN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上，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YARN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在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hadoop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2.0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才产生</a:t>
            </a:r>
            <a:endParaRPr lang="en-US" altLang="zh-TW" sz="20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Hadoop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发行版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Apache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Hadoop</a:t>
            </a: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推荐使用最新的</a:t>
            </a:r>
            <a:r>
              <a:rPr lang="en-US" altLang="zh-CN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2.x.x</a:t>
            </a:r>
            <a:r>
              <a:rPr lang="zh-CN" altLang="en-US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版本，比如</a:t>
            </a:r>
            <a:r>
              <a:rPr lang="en-US" altLang="zh-CN" sz="1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2.6.x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下载地</a:t>
            </a:r>
            <a:r>
              <a:rPr lang="zh-CN" altLang="en-US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址：</a:t>
            </a:r>
            <a:r>
              <a:rPr lang="en-US" altLang="zh-CN" sz="1900" b="1" dirty="0">
                <a:latin typeface="Times New Roman" pitchFamily="18" charset="0"/>
                <a:ea typeface="宋体" pitchFamily="2" charset="-122"/>
                <a:cs typeface="Times New Roman" pitchFamily="18" charset="0"/>
                <a:hlinkClick r:id="rId2"/>
              </a:rPr>
              <a:t>http://hadoop.apache.org/releases.html</a:t>
            </a:r>
            <a:r>
              <a:rPr lang="en-US" altLang="zh-CN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SVN</a:t>
            </a:r>
            <a:r>
              <a:rPr lang="zh-CN" altLang="en-US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1900" b="1" dirty="0">
                <a:latin typeface="Times New Roman" pitchFamily="18" charset="0"/>
                <a:ea typeface="宋体" pitchFamily="2" charset="-122"/>
                <a:cs typeface="Times New Roman" pitchFamily="18" charset="0"/>
                <a:hlinkClick r:id="rId3"/>
              </a:rPr>
              <a:t>http://svn.apache.org/repos/asf/hadoop/common/branches/</a:t>
            </a:r>
            <a:r>
              <a:rPr lang="en-US" altLang="zh-CN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</a:p>
          <a:p>
            <a:pPr marL="103505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CDH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Cloudera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Distributed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Hadoop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推荐使用最新的</a:t>
            </a:r>
            <a:r>
              <a:rPr lang="en-US" altLang="zh-CN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CDH5</a:t>
            </a:r>
            <a:r>
              <a:rPr lang="zh-CN" altLang="en-US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版本，比如</a:t>
            </a:r>
            <a:r>
              <a:rPr lang="en-US" altLang="zh-CN" sz="1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CDH5.2.x</a:t>
            </a:r>
            <a:endParaRPr lang="en-US" altLang="zh-CN" sz="19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下载地址： </a:t>
            </a:r>
            <a:r>
              <a:rPr lang="en-US" altLang="zh-CN" sz="1900" b="1" dirty="0">
                <a:latin typeface="Times New Roman" pitchFamily="18" charset="0"/>
                <a:ea typeface="宋体" pitchFamily="2" charset="-122"/>
                <a:cs typeface="Times New Roman" pitchFamily="18" charset="0"/>
                <a:hlinkClick r:id="rId4"/>
              </a:rPr>
              <a:t>http://archive.cloudera.com/cdh5/cdh/</a:t>
            </a:r>
            <a:r>
              <a:rPr lang="en-US" altLang="zh-CN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19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03505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HDP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Hortonworks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Data Platform</a:t>
            </a:r>
            <a:r>
              <a:rPr lang="zh-CN" altLang="en-US" sz="2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2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推荐使用最新的</a:t>
            </a:r>
            <a:r>
              <a:rPr lang="en-US" altLang="zh-CN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HDP  2.x</a:t>
            </a:r>
            <a:r>
              <a:rPr lang="zh-CN" altLang="en-US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版本，比如</a:t>
            </a:r>
            <a:r>
              <a:rPr lang="en-US" altLang="zh-CN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HDP </a:t>
            </a:r>
            <a:r>
              <a:rPr lang="en-US" altLang="zh-CN" sz="1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2.2</a:t>
            </a:r>
            <a:r>
              <a:rPr lang="zh-CN" altLang="en-US" sz="1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版本</a:t>
            </a:r>
            <a:endParaRPr lang="en-US" altLang="zh-CN" sz="19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下载地址：</a:t>
            </a:r>
            <a:r>
              <a:rPr lang="en-US" altLang="zh-CN" sz="1900" b="1" dirty="0">
                <a:latin typeface="Times New Roman" pitchFamily="18" charset="0"/>
                <a:ea typeface="宋体" pitchFamily="2" charset="-122"/>
                <a:cs typeface="Times New Roman" pitchFamily="18" charset="0"/>
                <a:hlinkClick r:id="rId5"/>
              </a:rPr>
              <a:t>http://zh.hortonworks.com/hdp/downloads/</a:t>
            </a:r>
            <a:endParaRPr lang="en-US" altLang="zh-CN" sz="19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89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2400" y="7393"/>
            <a:ext cx="89916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发行版区别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6019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是否开源免费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charset="2"/>
              <a:buChar char="ü"/>
              <a:defRPr/>
            </a:pP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公司发行版本中，通产有一个是开源免费版，有一个是收费版，至少开源免费版跟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apache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版本一致</a:t>
            </a:r>
            <a:endParaRPr lang="en-US" altLang="zh-CN" sz="2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不同发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行版兼容性</a:t>
            </a:r>
            <a:endParaRPr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28650" lvl="1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架构、部署和使用方法一致，不同之处仅在若干内部实现。</a:t>
            </a:r>
            <a:endParaRPr lang="en-US" altLang="zh-CN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建议选择公司发行版，比如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CDH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HDP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更易维护和升级</a:t>
            </a:r>
            <a:endParaRPr lang="en-US" altLang="zh-CN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经过集成测试，不会面临版本兼容问题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80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0" y="7393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敏捷开发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62000"/>
            <a:ext cx="5562600" cy="2686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733800"/>
            <a:ext cx="4953000" cy="26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8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0" y="7393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版本选择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838200"/>
            <a:ext cx="5334000" cy="2743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Spark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管理和维护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完全由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databricks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公司控制，众多公司参与</a:t>
            </a:r>
            <a:endParaRPr lang="en-US" altLang="zh-TW" sz="20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Spark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版本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charset="2"/>
              <a:buChar char="ü"/>
              <a:defRPr/>
            </a:pP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最新版本为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1.1.2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https://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spark.apache.org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downloads.html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charset="2"/>
              <a:buChar char="ü"/>
              <a:defRPr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性能大幅度优于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MapReduce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962400"/>
            <a:ext cx="654050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990600"/>
            <a:ext cx="3810000" cy="281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28600" y="7393"/>
            <a:ext cx="8915400" cy="720080"/>
          </a:xfrm>
        </p:spPr>
        <p:txBody>
          <a:bodyPr>
            <a:normAutofit/>
          </a:bodyPr>
          <a:lstStyle/>
          <a:p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企业如何使用</a:t>
            </a:r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7358045" cy="54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48072"/>
          </a:xfrm>
        </p:spPr>
        <p:txBody>
          <a:bodyPr>
            <a:no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背景：</a:t>
            </a:r>
            <a:r>
              <a:rPr lang="en-US" altLang="zh-CN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局限性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MapReduce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框架局限性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仅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支持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Map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Reduce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两种操作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迭代计算效率低（如机器学习、图计算等）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不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适合交互式处理（数据挖掘）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不适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合流式处理（点击日志分析）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MapReduce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编程不够灵活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尝试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scala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函数式编程语言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sz="3800" b="1" dirty="0" smtClean="0"/>
              <a:t>总结</a:t>
            </a:r>
            <a:endParaRPr lang="en-US" sz="3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7632848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概述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核心概念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park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运行模式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park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版本选择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矩形 5"/>
          <p:cNvSpPr>
            <a:spLocks noChangeArrowheads="1"/>
          </p:cNvSpPr>
          <p:nvPr/>
        </p:nvSpPr>
        <p:spPr bwMode="auto">
          <a:xfrm>
            <a:off x="827088" y="2794000"/>
            <a:ext cx="366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5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总结与提问</a:t>
            </a:r>
            <a:endParaRPr lang="zh-CN" altLang="en-US" sz="1800"/>
          </a:p>
        </p:txBody>
      </p:sp>
      <p:pic>
        <p:nvPicPr>
          <p:cNvPr id="44034" name="Picture 4" descr="http://image.photophoto.cn/nm-6/001/050/001050001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BFA"/>
              </a:clrFrom>
              <a:clrTo>
                <a:srgbClr val="F7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9203" r="16248" b="3731"/>
          <a:stretch>
            <a:fillRect/>
          </a:stretch>
        </p:blipFill>
        <p:spPr bwMode="auto">
          <a:xfrm>
            <a:off x="5715000" y="1428750"/>
            <a:ext cx="32861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25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20080"/>
          </a:xfrm>
        </p:spPr>
        <p:txBody>
          <a:bodyPr>
            <a:normAutofit/>
          </a:bodyPr>
          <a:lstStyle/>
          <a:p>
            <a:r>
              <a:rPr lang="zh-CN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背景：框架多样化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28600" y="10668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现有的各种计算框架各自为战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批处理：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MapReduce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Hive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Pig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流式计算：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Storm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交互式计算：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Impala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能否有一种灵活的框架可同时进行批处理、流式计算、交互式计算等？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20080"/>
          </a:xfrm>
        </p:spPr>
        <p:txBody>
          <a:bodyPr>
            <a:noAutofit/>
          </a:bodyPr>
          <a:lstStyle/>
          <a:p>
            <a:r>
              <a:rPr lang="zh-CN" altLang="en-US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产生背景：大统一系统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295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在一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个统一的框架下，进行批处理、流式计算、交互式计算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88" y="1600200"/>
            <a:ext cx="65341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2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en-US" altLang="en-US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sz="3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2400" y="990600"/>
            <a:ext cx="8610600" cy="5410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高效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内存计算引擎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ClrTx/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DAG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图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MapReduce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快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10~100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倍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易用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提供了丰富的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API</a:t>
            </a: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支持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Scala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Python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三种语言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代码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量比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MapReduce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少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2~5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倍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与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Hadoop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集成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读写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HDFS/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Hbase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YARN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集成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9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04800" y="773"/>
            <a:ext cx="88392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en-US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特点1：高效</a:t>
            </a:r>
            <a:r>
              <a:rPr lang="en-US" altLang="zh-CN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en-US" sz="3800" b="1" dirty="0" err="1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MapReduce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Can 8"/>
          <p:cNvSpPr/>
          <p:nvPr/>
        </p:nvSpPr>
        <p:spPr>
          <a:xfrm>
            <a:off x="1060824" y="1643687"/>
            <a:ext cx="782384" cy="824077"/>
          </a:xfrm>
          <a:prstGeom prst="can">
            <a:avLst/>
          </a:prstGeom>
          <a:solidFill>
            <a:srgbClr val="FF6600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0" name="Straight Arrow Connector 9"/>
          <p:cNvCxnSpPr>
            <a:stCxn id="9" idx="4"/>
            <a:endCxn id="11" idx="1"/>
          </p:cNvCxnSpPr>
          <p:nvPr/>
        </p:nvCxnSpPr>
        <p:spPr>
          <a:xfrm>
            <a:off x="1843208" y="2055726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81003" y="1831876"/>
            <a:ext cx="910005" cy="447699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3291008" y="20557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5" idx="1"/>
          </p:cNvCxnSpPr>
          <p:nvPr/>
        </p:nvCxnSpPr>
        <p:spPr>
          <a:xfrm flipV="1">
            <a:off x="4573315" y="2055726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11110" y="1831876"/>
            <a:ext cx="910005" cy="447699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6021115" y="20557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86924" y="2060913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22131" y="18370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0824" y="24768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6632" y="12192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5112" y="12192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86579" y="12192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5445" y="12192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60824" y="3048000"/>
            <a:ext cx="6025776" cy="2739103"/>
            <a:chOff x="1060824" y="3276600"/>
            <a:chExt cx="6025776" cy="2739103"/>
          </a:xfrm>
        </p:grpSpPr>
        <p:sp>
          <p:nvSpPr>
            <p:cNvPr id="25" name="TextBox 24"/>
            <p:cNvSpPr txBox="1"/>
            <p:nvPr/>
          </p:nvSpPr>
          <p:spPr>
            <a:xfrm>
              <a:off x="1060824" y="5215168"/>
              <a:ext cx="8002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Input</a:t>
              </a:r>
              <a:endParaRPr lang="en-US" sz="2200" dirty="0">
                <a:latin typeface="Corbel"/>
                <a:cs typeface="Corbel"/>
              </a:endParaRPr>
            </a:p>
          </p:txBody>
        </p:sp>
        <p:cxnSp>
          <p:nvCxnSpPr>
            <p:cNvPr id="26" name="Straight Arrow Connector 25"/>
            <p:cNvCxnSpPr>
              <a:stCxn id="43" idx="3"/>
              <a:endCxn id="35" idx="1"/>
            </p:cNvCxnSpPr>
            <p:nvPr/>
          </p:nvCxnSpPr>
          <p:spPr>
            <a:xfrm flipV="1">
              <a:off x="1622181" y="3566054"/>
              <a:ext cx="1838610" cy="12142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3" idx="3"/>
              <a:endCxn id="36" idx="1"/>
            </p:cNvCxnSpPr>
            <p:nvPr/>
          </p:nvCxnSpPr>
          <p:spPr>
            <a:xfrm flipV="1">
              <a:off x="1622181" y="4391916"/>
              <a:ext cx="1838610" cy="38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3" idx="3"/>
              <a:endCxn id="37" idx="1"/>
            </p:cNvCxnSpPr>
            <p:nvPr/>
          </p:nvCxnSpPr>
          <p:spPr>
            <a:xfrm>
              <a:off x="1622181" y="4780260"/>
              <a:ext cx="1838610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32" idx="1"/>
            </p:cNvCxnSpPr>
            <p:nvPr/>
          </p:nvCxnSpPr>
          <p:spPr>
            <a:xfrm>
              <a:off x="4949773" y="3566054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33" idx="1"/>
            </p:cNvCxnSpPr>
            <p:nvPr/>
          </p:nvCxnSpPr>
          <p:spPr>
            <a:xfrm>
              <a:off x="4949773" y="4391916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34" idx="1"/>
            </p:cNvCxnSpPr>
            <p:nvPr/>
          </p:nvCxnSpPr>
          <p:spPr>
            <a:xfrm>
              <a:off x="4949773" y="5205702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olded Corner 31"/>
            <p:cNvSpPr/>
            <p:nvPr/>
          </p:nvSpPr>
          <p:spPr>
            <a:xfrm>
              <a:off x="5517971" y="3276600"/>
              <a:ext cx="492900" cy="578908"/>
            </a:xfrm>
            <a:prstGeom prst="foldedCorner">
              <a:avLst/>
            </a:prstGeom>
            <a:solidFill>
              <a:srgbClr val="008000"/>
            </a:solidFill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5517971" y="4102462"/>
              <a:ext cx="492900" cy="578908"/>
            </a:xfrm>
            <a:prstGeom prst="foldedCorner">
              <a:avLst/>
            </a:prstGeom>
            <a:solidFill>
              <a:srgbClr val="008000"/>
            </a:solidFill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5517971" y="4916248"/>
              <a:ext cx="492900" cy="578908"/>
            </a:xfrm>
            <a:prstGeom prst="foldedCorner">
              <a:avLst/>
            </a:prstGeom>
            <a:solidFill>
              <a:srgbClr val="008000"/>
            </a:solidFill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60791" y="3342204"/>
              <a:ext cx="1488982" cy="447699"/>
            </a:xfrm>
            <a:prstGeom prst="rect">
              <a:avLst/>
            </a:prstGeom>
            <a:solidFill>
              <a:srgbClr val="0000FF"/>
            </a:solidFill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/>
                <a:t>query 1</a:t>
              </a:r>
              <a:endParaRPr lang="en-US" sz="2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60791" y="4168066"/>
              <a:ext cx="1488982" cy="447699"/>
            </a:xfrm>
            <a:prstGeom prst="rect">
              <a:avLst/>
            </a:prstGeom>
            <a:solidFill>
              <a:srgbClr val="0000FF"/>
            </a:solidFill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/>
                <a:t>query 2</a:t>
              </a:r>
              <a:endParaRPr lang="en-US" sz="2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60791" y="4979885"/>
              <a:ext cx="1488982" cy="447699"/>
            </a:xfrm>
            <a:prstGeom prst="rect">
              <a:avLst/>
            </a:prstGeom>
            <a:solidFill>
              <a:srgbClr val="0000FF"/>
            </a:solidFill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/>
                <a:t>query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43013" y="3331109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1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3013" y="4150078"/>
              <a:ext cx="10435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2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43013" y="4981852"/>
              <a:ext cx="10273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3</a:t>
              </a:r>
              <a:endParaRPr lang="en-US" sz="2200" dirty="0">
                <a:latin typeface="Corbel"/>
                <a:cs typeface="Corbel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622181" y="4780260"/>
              <a:ext cx="1839138" cy="11378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22040" y="5584816"/>
              <a:ext cx="14884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Corbel"/>
                  <a:cs typeface="Corbel"/>
                </a:rPr>
                <a:t>.  .  .</a:t>
              </a:r>
              <a:endParaRPr lang="en-US" sz="2200" b="1" dirty="0">
                <a:latin typeface="Corbel"/>
                <a:cs typeface="Corbel"/>
              </a:endParaRPr>
            </a:p>
          </p:txBody>
        </p:sp>
        <p:sp>
          <p:nvSpPr>
            <p:cNvPr id="43" name="Diamond 42"/>
            <p:cNvSpPr/>
            <p:nvPr/>
          </p:nvSpPr>
          <p:spPr>
            <a:xfrm>
              <a:off x="1332535" y="4694939"/>
              <a:ext cx="289646" cy="170641"/>
            </a:xfrm>
            <a:prstGeom prst="diamond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4" name="Can 43"/>
            <p:cNvSpPr/>
            <p:nvPr/>
          </p:nvSpPr>
          <p:spPr>
            <a:xfrm>
              <a:off x="1060824" y="4370344"/>
              <a:ext cx="782384" cy="824077"/>
            </a:xfrm>
            <a:prstGeom prst="can">
              <a:avLst/>
            </a:prstGeom>
            <a:solidFill>
              <a:srgbClr val="FF6600"/>
            </a:solidFill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98891" y="3466450"/>
              <a:ext cx="76810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 smtClean="0">
                  <a:latin typeface="Corbel"/>
                  <a:cs typeface="Corbel"/>
                </a:rPr>
                <a:t>HDFS</a:t>
              </a:r>
              <a:br>
                <a:rPr lang="en-US" sz="1900" dirty="0" smtClean="0">
                  <a:latin typeface="Corbel"/>
                  <a:cs typeface="Corbel"/>
                </a:rPr>
              </a:br>
              <a:r>
                <a:rPr lang="en-US" sz="1900" dirty="0" smtClean="0">
                  <a:latin typeface="Corbel"/>
                  <a:cs typeface="Corbel"/>
                </a:rPr>
                <a:t>read</a:t>
              </a:r>
              <a:endParaRPr lang="en-US" sz="1900" dirty="0">
                <a:latin typeface="Corbel"/>
                <a:cs typeface="Corbel"/>
              </a:endParaRPr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179512" y="5715095"/>
            <a:ext cx="8507288" cy="631285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 w="1905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b="1" dirty="0" smtClean="0"/>
              <a:t>Slow</a:t>
            </a:r>
            <a:r>
              <a:rPr lang="en-US" sz="3000" dirty="0" smtClean="0"/>
              <a:t> due to replication, serialization, and disk IO</a:t>
            </a:r>
            <a:endParaRPr lang="en-US" sz="3000" dirty="0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3787525" y="1677553"/>
            <a:ext cx="812362" cy="851158"/>
            <a:chOff x="3787526" y="1872287"/>
            <a:chExt cx="974180" cy="1020705"/>
          </a:xfrm>
          <a:solidFill>
            <a:srgbClr val="008000"/>
          </a:solidFill>
        </p:grpSpPr>
        <p:sp>
          <p:nvSpPr>
            <p:cNvPr id="48" name="Can 47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grpFill/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9" name="Can 48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grpFill/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50" name="Can 49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grpFill/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6517633" y="1677553"/>
            <a:ext cx="812362" cy="851158"/>
            <a:chOff x="3787526" y="1872287"/>
            <a:chExt cx="974180" cy="1020705"/>
          </a:xfrm>
          <a:solidFill>
            <a:srgbClr val="008000"/>
          </a:solidFill>
        </p:grpSpPr>
        <p:sp>
          <p:nvSpPr>
            <p:cNvPr id="52" name="Can 51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grpFill/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53" name="Can 52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grpFill/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54" name="Can 53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grpFill/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8212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692" y="-34017"/>
            <a:ext cx="9133308" cy="720080"/>
          </a:xfrm>
        </p:spPr>
        <p:txBody>
          <a:bodyPr>
            <a:normAutofit/>
          </a:bodyPr>
          <a:lstStyle/>
          <a:p>
            <a:r>
              <a:rPr lang="en-US" altLang="zh-CN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en-US" altLang="en-US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特点1：</a:t>
            </a:r>
            <a:r>
              <a:rPr lang="en-US" altLang="en-US" sz="3800" b="1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高效</a:t>
            </a:r>
            <a:r>
              <a:rPr lang="en-US" altLang="zh-CN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en-US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8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park</a:t>
            </a:r>
            <a:endParaRPr lang="zh-CN" altLang="en-US" sz="3800" b="1" dirty="0">
              <a:solidFill>
                <a:srgbClr val="000000"/>
              </a:solidFill>
              <a:effectLst>
                <a:outerShdw blurRad="50800" dist="38100" dir="5400000" algn="t" rotWithShape="0">
                  <a:schemeClr val="bg1">
                    <a:lumMod val="5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Can 8"/>
          <p:cNvSpPr/>
          <p:nvPr/>
        </p:nvSpPr>
        <p:spPr>
          <a:xfrm>
            <a:off x="1066800" y="1567487"/>
            <a:ext cx="782384" cy="824077"/>
          </a:xfrm>
          <a:prstGeom prst="can">
            <a:avLst/>
          </a:prstGeom>
          <a:solidFill>
            <a:srgbClr val="FF6600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0" name="Straight Arrow Connector 9"/>
          <p:cNvCxnSpPr>
            <a:stCxn id="9" idx="4"/>
            <a:endCxn id="11" idx="1"/>
          </p:cNvCxnSpPr>
          <p:nvPr/>
        </p:nvCxnSpPr>
        <p:spPr>
          <a:xfrm>
            <a:off x="1849184" y="1979526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86979" y="1755676"/>
            <a:ext cx="910005" cy="447699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3296984" y="19795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5" idx="1"/>
          </p:cNvCxnSpPr>
          <p:nvPr/>
        </p:nvCxnSpPr>
        <p:spPr>
          <a:xfrm flipV="1">
            <a:off x="4579291" y="1979526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17086" y="1755676"/>
            <a:ext cx="910005" cy="447699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6027091" y="19795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92900" y="1984713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28107" y="17608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24006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2608" y="11430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1088" y="11430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92555" y="11430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71421" y="11430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697388" y="1246407"/>
            <a:ext cx="1096612" cy="1440160"/>
            <a:chOff x="2784930" y="2345019"/>
            <a:chExt cx="1312636" cy="1724328"/>
          </a:xfrm>
        </p:grpSpPr>
        <p:pic>
          <p:nvPicPr>
            <p:cNvPr id="56" name="Picture 5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57" name="Picture 56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58" name="Picture 5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6450184" y="1246407"/>
            <a:ext cx="1152128" cy="1440160"/>
            <a:chOff x="2784930" y="2345019"/>
            <a:chExt cx="1312636" cy="1724328"/>
          </a:xfrm>
        </p:grpSpPr>
        <p:pic>
          <p:nvPicPr>
            <p:cNvPr id="60" name="Picture 5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1" name="Picture 6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62" name="Picture 6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63" name="TextBox 62"/>
          <p:cNvSpPr txBox="1"/>
          <p:nvPr/>
        </p:nvSpPr>
        <p:spPr>
          <a:xfrm>
            <a:off x="2286000" y="4845668"/>
            <a:ext cx="2293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Distributed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latin typeface="Corbel"/>
                <a:cs typeface="Corbel"/>
              </a:rPr>
              <a:t>memory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66800" y="4795732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65" name="Straight Arrow Connector 64"/>
          <p:cNvCxnSpPr>
            <a:stCxn id="79" idx="3"/>
            <a:endCxn id="74" idx="1"/>
          </p:cNvCxnSpPr>
          <p:nvPr/>
        </p:nvCxnSpPr>
        <p:spPr>
          <a:xfrm flipV="1">
            <a:off x="3714737" y="3146618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9" idx="3"/>
            <a:endCxn id="75" idx="1"/>
          </p:cNvCxnSpPr>
          <p:nvPr/>
        </p:nvCxnSpPr>
        <p:spPr>
          <a:xfrm flipV="1">
            <a:off x="3714737" y="3972480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9" idx="3"/>
            <a:endCxn id="76" idx="1"/>
          </p:cNvCxnSpPr>
          <p:nvPr/>
        </p:nvCxnSpPr>
        <p:spPr>
          <a:xfrm>
            <a:off x="3714737" y="4360824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254102" y="316196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2" idx="1"/>
          </p:cNvCxnSpPr>
          <p:nvPr/>
        </p:nvCxnSpPr>
        <p:spPr>
          <a:xfrm>
            <a:off x="6254102" y="3972480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73" idx="1"/>
          </p:cNvCxnSpPr>
          <p:nvPr/>
        </p:nvCxnSpPr>
        <p:spPr>
          <a:xfrm>
            <a:off x="6254102" y="478626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Folded Corner 70"/>
          <p:cNvSpPr/>
          <p:nvPr/>
        </p:nvSpPr>
        <p:spPr>
          <a:xfrm>
            <a:off x="6822300" y="2857164"/>
            <a:ext cx="492900" cy="578908"/>
          </a:xfrm>
          <a:prstGeom prst="foldedCorner">
            <a:avLst/>
          </a:prstGeom>
          <a:solidFill>
            <a:srgbClr val="008000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2" name="Folded Corner 71"/>
          <p:cNvSpPr/>
          <p:nvPr/>
        </p:nvSpPr>
        <p:spPr>
          <a:xfrm>
            <a:off x="6822300" y="3683026"/>
            <a:ext cx="492900" cy="578908"/>
          </a:xfrm>
          <a:prstGeom prst="foldedCorner">
            <a:avLst/>
          </a:prstGeom>
          <a:solidFill>
            <a:srgbClr val="008000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3" name="Folded Corner 72"/>
          <p:cNvSpPr/>
          <p:nvPr/>
        </p:nvSpPr>
        <p:spPr>
          <a:xfrm>
            <a:off x="6822300" y="4496812"/>
            <a:ext cx="492900" cy="578908"/>
          </a:xfrm>
          <a:prstGeom prst="foldedCorner">
            <a:avLst/>
          </a:prstGeom>
          <a:solidFill>
            <a:srgbClr val="008000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4" name="Rectangle 73"/>
          <p:cNvSpPr/>
          <p:nvPr/>
        </p:nvSpPr>
        <p:spPr>
          <a:xfrm>
            <a:off x="4872891" y="2922768"/>
            <a:ext cx="1488982" cy="447699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72891" y="3748630"/>
            <a:ext cx="1488982" cy="447699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76" name="Rectangle 75"/>
          <p:cNvSpPr/>
          <p:nvPr/>
        </p:nvSpPr>
        <p:spPr>
          <a:xfrm>
            <a:off x="4872891" y="4560449"/>
            <a:ext cx="1488982" cy="447699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77" name="Straight Arrow Connector 76"/>
          <p:cNvCxnSpPr>
            <a:stCxn id="79" idx="3"/>
            <a:endCxn id="78" idx="1"/>
          </p:cNvCxnSpPr>
          <p:nvPr/>
        </p:nvCxnSpPr>
        <p:spPr>
          <a:xfrm>
            <a:off x="3714737" y="4360824"/>
            <a:ext cx="1158682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73419" y="5143164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9" name="Diamond 78"/>
          <p:cNvSpPr/>
          <p:nvPr/>
        </p:nvSpPr>
        <p:spPr>
          <a:xfrm>
            <a:off x="3425091" y="4275503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0" name="Can 79"/>
          <p:cNvSpPr/>
          <p:nvPr/>
        </p:nvSpPr>
        <p:spPr>
          <a:xfrm>
            <a:off x="1066800" y="3950908"/>
            <a:ext cx="782384" cy="824077"/>
          </a:xfrm>
          <a:prstGeom prst="can">
            <a:avLst/>
          </a:prstGeom>
          <a:solidFill>
            <a:srgbClr val="FF6600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81" name="Straight Arrow Connector 80"/>
          <p:cNvCxnSpPr>
            <a:stCxn id="80" idx="4"/>
          </p:cNvCxnSpPr>
          <p:nvPr/>
        </p:nvCxnSpPr>
        <p:spPr>
          <a:xfrm flipV="1">
            <a:off x="1849184" y="4360824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81742" y="3364648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784930" y="3449583"/>
            <a:ext cx="1312636" cy="1724328"/>
            <a:chOff x="2784930" y="2345019"/>
            <a:chExt cx="1312636" cy="1724328"/>
          </a:xfrm>
        </p:grpSpPr>
        <p:pic>
          <p:nvPicPr>
            <p:cNvPr id="84" name="Picture 83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85" name="Picture 84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86" name="Picture 8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87" name="Rounded Rectangle 86"/>
          <p:cNvSpPr/>
          <p:nvPr/>
        </p:nvSpPr>
        <p:spPr>
          <a:xfrm>
            <a:off x="523208" y="5705426"/>
            <a:ext cx="8097584" cy="631285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b="1" dirty="0" smtClean="0"/>
              <a:t>10-100</a:t>
            </a:r>
            <a:r>
              <a:rPr lang="en-US" sz="3200" b="1" dirty="0" smtClean="0"/>
              <a:t>×</a:t>
            </a:r>
            <a:r>
              <a:rPr lang="en-US" sz="3000" b="1" dirty="0" smtClean="0"/>
              <a:t> </a:t>
            </a:r>
            <a:r>
              <a:rPr lang="en-US" sz="3000" dirty="0" smtClean="0"/>
              <a:t>faster than network and disk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437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theme/theme1.xml><?xml version="1.0" encoding="utf-8"?>
<a:theme xmlns:a="http://schemas.openxmlformats.org/drawingml/2006/main" name="company2">
  <a:themeElements>
    <a:clrScheme name="company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company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19038</TotalTime>
  <Words>1556</Words>
  <Application>Microsoft Macintosh PowerPoint</Application>
  <PresentationFormat>On-screen Show (4:3)</PresentationFormat>
  <Paragraphs>426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company2</vt:lpstr>
      <vt:lpstr>Spark基础入门</vt:lpstr>
      <vt:lpstr>主要内容</vt:lpstr>
      <vt:lpstr>主要内容</vt:lpstr>
      <vt:lpstr>Spark背景：MapReduce局限性</vt:lpstr>
      <vt:lpstr>背景：框架多样化</vt:lpstr>
      <vt:lpstr>产生背景：大统一系统</vt:lpstr>
      <vt:lpstr>Spark特点</vt:lpstr>
      <vt:lpstr>Spark特点1：高效—MapReduce</vt:lpstr>
      <vt:lpstr>Spark特点1：高效—Spark</vt:lpstr>
      <vt:lpstr>Spark特点1：高效—Spark</vt:lpstr>
      <vt:lpstr>Spark特点1：高效—Spark</vt:lpstr>
      <vt:lpstr>Spark特点1：易用—MapReduce</vt:lpstr>
      <vt:lpstr>Spark特点2：易用—Spark</vt:lpstr>
      <vt:lpstr>Spark特点3：与Hadoop集成</vt:lpstr>
      <vt:lpstr>主要内容</vt:lpstr>
      <vt:lpstr>Spark核心概念—RDD</vt:lpstr>
      <vt:lpstr>RDD基本操作（operator）</vt:lpstr>
      <vt:lpstr>Operator示例</vt:lpstr>
      <vt:lpstr>Transformation与Action实现</vt:lpstr>
      <vt:lpstr>RDD Cache</vt:lpstr>
      <vt:lpstr>Lazy execution（隋性执行）</vt:lpstr>
      <vt:lpstr>一个完整的实例：wordcount</vt:lpstr>
      <vt:lpstr>主要内容</vt:lpstr>
      <vt:lpstr>程序执行流程</vt:lpstr>
      <vt:lpstr>程序架构</vt:lpstr>
      <vt:lpstr>体验spark：交互式模式spark-shell</vt:lpstr>
      <vt:lpstr>程序运行模式：本地（local）模式</vt:lpstr>
      <vt:lpstr>程序运行模式：独立（Standlone）模式</vt:lpstr>
      <vt:lpstr>程序运行模式：YARN分布式模式（yarn-client）</vt:lpstr>
      <vt:lpstr>程序运行模式：YARN分布式模式（yarn-cluster）</vt:lpstr>
      <vt:lpstr>Spark运行模式总结</vt:lpstr>
      <vt:lpstr>Spark容错机制</vt:lpstr>
      <vt:lpstr>主要内容</vt:lpstr>
      <vt:lpstr>Spark生态系统</vt:lpstr>
      <vt:lpstr>Hadoop版本选择</vt:lpstr>
      <vt:lpstr>Hadoop发行版区别</vt:lpstr>
      <vt:lpstr>Spark敏捷开发</vt:lpstr>
      <vt:lpstr>Spark版本选择</vt:lpstr>
      <vt:lpstr>企业如何使用Spark</vt:lpstr>
      <vt:lpstr>总结</vt:lpstr>
      <vt:lpstr>PowerPoint Presentation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Xicheng Dong</cp:lastModifiedBy>
  <cp:revision>1432</cp:revision>
  <dcterms:created xsi:type="dcterms:W3CDTF">2004-10-01T04:52:28Z</dcterms:created>
  <dcterms:modified xsi:type="dcterms:W3CDTF">2015-01-18T14:35:06Z</dcterms:modified>
</cp:coreProperties>
</file>