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09" r:id="rId4"/>
    <p:sldId id="271" r:id="rId5"/>
    <p:sldId id="272" r:id="rId6"/>
    <p:sldId id="273" r:id="rId7"/>
    <p:sldId id="274" r:id="rId8"/>
    <p:sldId id="275" r:id="rId9"/>
    <p:sldId id="276" r:id="rId10"/>
    <p:sldId id="310" r:id="rId11"/>
    <p:sldId id="278" r:id="rId12"/>
    <p:sldId id="312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8" r:id="rId31"/>
    <p:sldId id="299" r:id="rId32"/>
    <p:sldId id="300" r:id="rId33"/>
    <p:sldId id="308" r:id="rId34"/>
    <p:sldId id="301" r:id="rId35"/>
    <p:sldId id="311" r:id="rId36"/>
    <p:sldId id="303" r:id="rId37"/>
    <p:sldId id="304" r:id="rId38"/>
    <p:sldId id="305" r:id="rId39"/>
    <p:sldId id="313" r:id="rId40"/>
    <p:sldId id="314" r:id="rId41"/>
    <p:sldId id="315" r:id="rId42"/>
    <p:sldId id="306" r:id="rId43"/>
    <p:sldId id="316" r:id="rId44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g" initials="d" lastIdx="12" clrIdx="0"/>
  <p:cmAuthor id="1" name="dongixcheng" initials="d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C"/>
    <a:srgbClr val="000000"/>
    <a:srgbClr val="111111"/>
    <a:srgbClr val="EAEAEA"/>
    <a:srgbClr val="CC3300"/>
    <a:srgbClr val="CC0000"/>
    <a:srgbClr val="FF5050"/>
    <a:srgbClr val="C1CF7D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85714" autoAdjust="0"/>
  </p:normalViewPr>
  <p:slideViewPr>
    <p:cSldViewPr>
      <p:cViewPr varScale="1">
        <p:scale>
          <a:sx n="81" d="100"/>
          <a:sy n="81" d="100"/>
        </p:scale>
        <p:origin x="-2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B1314-6B6A-8042-B641-364EDA93231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AA23B7-7749-7642-9230-0976039928AC}">
      <dgm:prSet phldrT="[Text]" custT="1"/>
      <dgm:spPr>
        <a:ln>
          <a:solidFill>
            <a:srgbClr val="008000"/>
          </a:solidFill>
        </a:ln>
      </dgm:spPr>
      <dgm:t>
        <a:bodyPr/>
        <a:lstStyle/>
        <a:p>
          <a:r>
            <a:rPr lang="zh-CN" altLang="en-US" sz="2800" dirty="0" smtClean="0"/>
            <a:t>为</a:t>
          </a:r>
          <a:r>
            <a:rPr lang="en-US" sz="2800" dirty="0" smtClean="0"/>
            <a:t>DAG</a:t>
          </a:r>
          <a:r>
            <a:rPr lang="zh-CN" altLang="en-US" sz="2800" dirty="0" smtClean="0"/>
            <a:t>生成物理查询计划</a:t>
          </a:r>
          <a:endParaRPr lang="en-US" sz="2800" dirty="0"/>
        </a:p>
      </dgm:t>
    </dgm:pt>
    <dgm:pt modelId="{AB37BCA0-370D-714B-A9AF-2C1098ABFE35}" type="parTrans" cxnId="{BF3E12DE-D9F0-6543-ABFF-B2553758DBC6}">
      <dgm:prSet/>
      <dgm:spPr/>
      <dgm:t>
        <a:bodyPr/>
        <a:lstStyle/>
        <a:p>
          <a:endParaRPr lang="en-US" sz="2800"/>
        </a:p>
      </dgm:t>
    </dgm:pt>
    <dgm:pt modelId="{241014DB-3481-3E4B-A666-7490BD4C0202}" type="sibTrans" cxnId="{BF3E12DE-D9F0-6543-ABFF-B2553758DBC6}">
      <dgm:prSet/>
      <dgm:spPr/>
      <dgm:t>
        <a:bodyPr/>
        <a:lstStyle/>
        <a:p>
          <a:endParaRPr lang="en-US" sz="2800"/>
        </a:p>
      </dgm:t>
    </dgm:pt>
    <dgm:pt modelId="{F2690E27-C815-1842-8185-55FF7C12D3BB}">
      <dgm:prSet phldrT="[Text]" custT="1"/>
      <dgm:spPr>
        <a:ln>
          <a:solidFill>
            <a:srgbClr val="008000"/>
          </a:solidFill>
        </a:ln>
      </dgm:spPr>
      <dgm:t>
        <a:bodyPr/>
        <a:lstStyle/>
        <a:p>
          <a:r>
            <a:rPr lang="zh-CN" altLang="en-US" sz="2800" dirty="0" smtClean="0"/>
            <a:t>调度并执行</a:t>
          </a:r>
          <a:r>
            <a:rPr lang="en-US" altLang="zh-CN" sz="2800" dirty="0" smtClean="0"/>
            <a:t>Task</a:t>
          </a:r>
          <a:endParaRPr lang="en-US" sz="2800" dirty="0"/>
        </a:p>
      </dgm:t>
    </dgm:pt>
    <dgm:pt modelId="{0D42ABEA-22AF-A641-9E1E-CDEFDC662315}" type="parTrans" cxnId="{DA4E6307-D7E9-324D-AF27-C388D0EA5575}">
      <dgm:prSet/>
      <dgm:spPr/>
      <dgm:t>
        <a:bodyPr/>
        <a:lstStyle/>
        <a:p>
          <a:endParaRPr lang="en-US" sz="2800"/>
        </a:p>
      </dgm:t>
    </dgm:pt>
    <dgm:pt modelId="{6418F4DA-9582-A943-A8DF-BF3ED90C9503}" type="sibTrans" cxnId="{DA4E6307-D7E9-324D-AF27-C388D0EA5575}">
      <dgm:prSet/>
      <dgm:spPr/>
      <dgm:t>
        <a:bodyPr/>
        <a:lstStyle/>
        <a:p>
          <a:endParaRPr lang="en-US" sz="2800"/>
        </a:p>
      </dgm:t>
    </dgm:pt>
    <dgm:pt modelId="{782E2C93-CDC6-6F43-914F-4689682D6DF3}">
      <dgm:prSet phldrT="[Text]" custT="1"/>
      <dgm:spPr>
        <a:ln>
          <a:solidFill>
            <a:srgbClr val="008000"/>
          </a:solidFill>
        </a:ln>
      </dgm:spPr>
      <dgm:t>
        <a:bodyPr/>
        <a:lstStyle/>
        <a:p>
          <a:r>
            <a:rPr lang="zh-CN" altLang="en-US" sz="2800" dirty="0" smtClean="0"/>
            <a:t>通过</a:t>
          </a:r>
          <a:r>
            <a:rPr lang="en-US" altLang="zh-CN" sz="2800" dirty="0" smtClean="0"/>
            <a:t>RDD</a:t>
          </a:r>
          <a:r>
            <a:rPr lang="zh-CN" altLang="en-US" sz="2800" dirty="0" smtClean="0"/>
            <a:t>，创建</a:t>
          </a:r>
          <a:r>
            <a:rPr lang="en-US" altLang="zh-CN" sz="2800" dirty="0" smtClean="0"/>
            <a:t>DAG</a:t>
          </a:r>
          <a:endParaRPr lang="en-US" sz="2800" dirty="0"/>
        </a:p>
      </dgm:t>
    </dgm:pt>
    <dgm:pt modelId="{F6A92DFD-C91F-B445-B5F9-48569307BF83}" type="sibTrans" cxnId="{0D1C28BB-7297-384D-A6FC-AF644A0BB915}">
      <dgm:prSet/>
      <dgm:spPr/>
      <dgm:t>
        <a:bodyPr/>
        <a:lstStyle/>
        <a:p>
          <a:endParaRPr lang="en-US" sz="2800"/>
        </a:p>
      </dgm:t>
    </dgm:pt>
    <dgm:pt modelId="{7BFDC6A1-142D-1749-9711-3E2D2C875546}" type="parTrans" cxnId="{0D1C28BB-7297-384D-A6FC-AF644A0BB915}">
      <dgm:prSet/>
      <dgm:spPr/>
      <dgm:t>
        <a:bodyPr/>
        <a:lstStyle/>
        <a:p>
          <a:endParaRPr lang="en-US" sz="2800"/>
        </a:p>
      </dgm:t>
    </dgm:pt>
    <dgm:pt modelId="{26B300DF-9E70-654B-94C3-0BE64D8D0C91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600" dirty="0" smtClean="0"/>
            <a:t>Execution</a:t>
          </a:r>
          <a:endParaRPr lang="en-US" sz="1600" dirty="0"/>
        </a:p>
      </dgm:t>
    </dgm:pt>
    <dgm:pt modelId="{4C940C29-C727-0F45-B979-CC40F050F19E}" type="sibTrans" cxnId="{474BAA2D-3140-BE41-A227-02A773F167A3}">
      <dgm:prSet/>
      <dgm:spPr/>
      <dgm:t>
        <a:bodyPr/>
        <a:lstStyle/>
        <a:p>
          <a:endParaRPr lang="en-US" sz="2800"/>
        </a:p>
      </dgm:t>
    </dgm:pt>
    <dgm:pt modelId="{F52C023F-B335-0C4C-839A-02F7C3EE9EB7}" type="parTrans" cxnId="{474BAA2D-3140-BE41-A227-02A773F167A3}">
      <dgm:prSet/>
      <dgm:spPr/>
      <dgm:t>
        <a:bodyPr/>
        <a:lstStyle/>
        <a:p>
          <a:endParaRPr lang="en-US" sz="2800"/>
        </a:p>
      </dgm:t>
    </dgm:pt>
    <dgm:pt modelId="{05C3D155-C01F-FB49-8370-D6255B8CBF70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600" dirty="0" smtClean="0"/>
            <a:t>Physical</a:t>
          </a:r>
          <a:endParaRPr lang="en-US" sz="1600" dirty="0"/>
        </a:p>
      </dgm:t>
    </dgm:pt>
    <dgm:pt modelId="{8A4D933D-C5A1-E240-AB40-355953C90E54}" type="sibTrans" cxnId="{779FEE83-9CE7-7549-A194-930D64E8638C}">
      <dgm:prSet/>
      <dgm:spPr/>
      <dgm:t>
        <a:bodyPr/>
        <a:lstStyle/>
        <a:p>
          <a:endParaRPr lang="en-US" sz="2800"/>
        </a:p>
      </dgm:t>
    </dgm:pt>
    <dgm:pt modelId="{18E27AF0-0308-124A-ACC9-572813E5957E}" type="parTrans" cxnId="{779FEE83-9CE7-7549-A194-930D64E8638C}">
      <dgm:prSet/>
      <dgm:spPr/>
      <dgm:t>
        <a:bodyPr/>
        <a:lstStyle/>
        <a:p>
          <a:endParaRPr lang="en-US" sz="2800"/>
        </a:p>
      </dgm:t>
    </dgm:pt>
    <dgm:pt modelId="{98C4B764-3B4D-DB47-9B72-3C378BF8EDD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600" dirty="0" smtClean="0"/>
            <a:t>Logic</a:t>
          </a:r>
          <a:endParaRPr lang="en-US" sz="1600" dirty="0"/>
        </a:p>
      </dgm:t>
    </dgm:pt>
    <dgm:pt modelId="{8D20B3CA-909A-9B4F-9CCB-414F7D5BFDF5}" type="sibTrans" cxnId="{C426848D-FFD1-0849-91CD-96913AAE4E41}">
      <dgm:prSet/>
      <dgm:spPr/>
      <dgm:t>
        <a:bodyPr/>
        <a:lstStyle/>
        <a:p>
          <a:endParaRPr lang="en-US" sz="2800"/>
        </a:p>
      </dgm:t>
    </dgm:pt>
    <dgm:pt modelId="{231567FE-E4FE-0D4E-8A5D-6421B7B3AF58}" type="parTrans" cxnId="{C426848D-FFD1-0849-91CD-96913AAE4E41}">
      <dgm:prSet/>
      <dgm:spPr/>
      <dgm:t>
        <a:bodyPr/>
        <a:lstStyle/>
        <a:p>
          <a:endParaRPr lang="en-US" sz="2800"/>
        </a:p>
      </dgm:t>
    </dgm:pt>
    <dgm:pt modelId="{44227EEF-66E7-234E-B9D7-ACC5C1DD2986}" type="pres">
      <dgm:prSet presAssocID="{EBEB1314-6B6A-8042-B641-364EDA93231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14F96B-6B3B-8743-A910-BF07C91FB9E8}" type="pres">
      <dgm:prSet presAssocID="{98C4B764-3B4D-DB47-9B72-3C378BF8EDD8}" presName="composite" presStyleCnt="0"/>
      <dgm:spPr/>
      <dgm:t>
        <a:bodyPr/>
        <a:lstStyle/>
        <a:p>
          <a:endParaRPr lang="en-US"/>
        </a:p>
      </dgm:t>
    </dgm:pt>
    <dgm:pt modelId="{258302F1-338F-0440-8D2B-357ACC5992CD}" type="pres">
      <dgm:prSet presAssocID="{98C4B764-3B4D-DB47-9B72-3C378BF8EDD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4CCD9-7E4E-574B-9673-5EFB0C157994}" type="pres">
      <dgm:prSet presAssocID="{98C4B764-3B4D-DB47-9B72-3C378BF8EDD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6F368-DB49-B643-A309-7F89D462AFA8}" type="pres">
      <dgm:prSet presAssocID="{8D20B3CA-909A-9B4F-9CCB-414F7D5BFDF5}" presName="sp" presStyleCnt="0"/>
      <dgm:spPr/>
      <dgm:t>
        <a:bodyPr/>
        <a:lstStyle/>
        <a:p>
          <a:endParaRPr lang="en-US"/>
        </a:p>
      </dgm:t>
    </dgm:pt>
    <dgm:pt modelId="{2D2BF794-0069-F94F-A137-B33C6CB49DA4}" type="pres">
      <dgm:prSet presAssocID="{05C3D155-C01F-FB49-8370-D6255B8CBF70}" presName="composite" presStyleCnt="0"/>
      <dgm:spPr/>
      <dgm:t>
        <a:bodyPr/>
        <a:lstStyle/>
        <a:p>
          <a:endParaRPr lang="en-US"/>
        </a:p>
      </dgm:t>
    </dgm:pt>
    <dgm:pt modelId="{322B4F2A-BDC9-7142-828A-E6EFFE3A151E}" type="pres">
      <dgm:prSet presAssocID="{05C3D155-C01F-FB49-8370-D6255B8CBF7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91169-D733-684C-A5E3-D025E9F7CA41}" type="pres">
      <dgm:prSet presAssocID="{05C3D155-C01F-FB49-8370-D6255B8CBF7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A863B-4CD9-B743-A836-A3D876E3BABE}" type="pres">
      <dgm:prSet presAssocID="{8A4D933D-C5A1-E240-AB40-355953C90E54}" presName="sp" presStyleCnt="0"/>
      <dgm:spPr/>
      <dgm:t>
        <a:bodyPr/>
        <a:lstStyle/>
        <a:p>
          <a:endParaRPr lang="en-US"/>
        </a:p>
      </dgm:t>
    </dgm:pt>
    <dgm:pt modelId="{A1E48CFA-37C0-7A4B-972F-64A65225FDB9}" type="pres">
      <dgm:prSet presAssocID="{26B300DF-9E70-654B-94C3-0BE64D8D0C91}" presName="composite" presStyleCnt="0"/>
      <dgm:spPr/>
      <dgm:t>
        <a:bodyPr/>
        <a:lstStyle/>
        <a:p>
          <a:endParaRPr lang="en-US"/>
        </a:p>
      </dgm:t>
    </dgm:pt>
    <dgm:pt modelId="{80976FE7-742C-5142-99E7-105BAD5B0A72}" type="pres">
      <dgm:prSet presAssocID="{26B300DF-9E70-654B-94C3-0BE64D8D0C9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D8A8B-C9DD-0F44-89A2-3CC9FC2FC4BF}" type="pres">
      <dgm:prSet presAssocID="{26B300DF-9E70-654B-94C3-0BE64D8D0C9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FCACB-1B52-8C44-8A6B-9BFDB4144812}" type="presOf" srcId="{98C4B764-3B4D-DB47-9B72-3C378BF8EDD8}" destId="{258302F1-338F-0440-8D2B-357ACC5992CD}" srcOrd="0" destOrd="0" presId="urn:microsoft.com/office/officeart/2005/8/layout/chevron2"/>
    <dgm:cxn modelId="{C426848D-FFD1-0849-91CD-96913AAE4E41}" srcId="{EBEB1314-6B6A-8042-B641-364EDA932312}" destId="{98C4B764-3B4D-DB47-9B72-3C378BF8EDD8}" srcOrd="0" destOrd="0" parTransId="{231567FE-E4FE-0D4E-8A5D-6421B7B3AF58}" sibTransId="{8D20B3CA-909A-9B4F-9CCB-414F7D5BFDF5}"/>
    <dgm:cxn modelId="{DA4E6307-D7E9-324D-AF27-C388D0EA5575}" srcId="{26B300DF-9E70-654B-94C3-0BE64D8D0C91}" destId="{F2690E27-C815-1842-8185-55FF7C12D3BB}" srcOrd="0" destOrd="0" parTransId="{0D42ABEA-22AF-A641-9E1E-CDEFDC662315}" sibTransId="{6418F4DA-9582-A943-A8DF-BF3ED90C9503}"/>
    <dgm:cxn modelId="{E40D1A73-3A54-274D-91D0-7AC0A8DFB03A}" type="presOf" srcId="{99AA23B7-7749-7642-9230-0976039928AC}" destId="{D0091169-D733-684C-A5E3-D025E9F7CA41}" srcOrd="0" destOrd="0" presId="urn:microsoft.com/office/officeart/2005/8/layout/chevron2"/>
    <dgm:cxn modelId="{95D847B6-5836-3B40-90BD-460053CBF238}" type="presOf" srcId="{EBEB1314-6B6A-8042-B641-364EDA932312}" destId="{44227EEF-66E7-234E-B9D7-ACC5C1DD2986}" srcOrd="0" destOrd="0" presId="urn:microsoft.com/office/officeart/2005/8/layout/chevron2"/>
    <dgm:cxn modelId="{B3AFC448-DBDF-D34E-80E8-A214B06FCBA4}" type="presOf" srcId="{05C3D155-C01F-FB49-8370-D6255B8CBF70}" destId="{322B4F2A-BDC9-7142-828A-E6EFFE3A151E}" srcOrd="0" destOrd="0" presId="urn:microsoft.com/office/officeart/2005/8/layout/chevron2"/>
    <dgm:cxn modelId="{BF3E12DE-D9F0-6543-ABFF-B2553758DBC6}" srcId="{05C3D155-C01F-FB49-8370-D6255B8CBF70}" destId="{99AA23B7-7749-7642-9230-0976039928AC}" srcOrd="0" destOrd="0" parTransId="{AB37BCA0-370D-714B-A9AF-2C1098ABFE35}" sibTransId="{241014DB-3481-3E4B-A666-7490BD4C0202}"/>
    <dgm:cxn modelId="{3E0649D5-8F84-0B4C-9657-83BE835682CF}" type="presOf" srcId="{26B300DF-9E70-654B-94C3-0BE64D8D0C91}" destId="{80976FE7-742C-5142-99E7-105BAD5B0A72}" srcOrd="0" destOrd="0" presId="urn:microsoft.com/office/officeart/2005/8/layout/chevron2"/>
    <dgm:cxn modelId="{779FEE83-9CE7-7549-A194-930D64E8638C}" srcId="{EBEB1314-6B6A-8042-B641-364EDA932312}" destId="{05C3D155-C01F-FB49-8370-D6255B8CBF70}" srcOrd="1" destOrd="0" parTransId="{18E27AF0-0308-124A-ACC9-572813E5957E}" sibTransId="{8A4D933D-C5A1-E240-AB40-355953C90E54}"/>
    <dgm:cxn modelId="{0D1C28BB-7297-384D-A6FC-AF644A0BB915}" srcId="{98C4B764-3B4D-DB47-9B72-3C378BF8EDD8}" destId="{782E2C93-CDC6-6F43-914F-4689682D6DF3}" srcOrd="0" destOrd="0" parTransId="{7BFDC6A1-142D-1749-9711-3E2D2C875546}" sibTransId="{F6A92DFD-C91F-B445-B5F9-48569307BF83}"/>
    <dgm:cxn modelId="{3AD8CC27-792E-7C44-BDBE-630523680E5A}" type="presOf" srcId="{782E2C93-CDC6-6F43-914F-4689682D6DF3}" destId="{D2C4CCD9-7E4E-574B-9673-5EFB0C157994}" srcOrd="0" destOrd="0" presId="urn:microsoft.com/office/officeart/2005/8/layout/chevron2"/>
    <dgm:cxn modelId="{474BAA2D-3140-BE41-A227-02A773F167A3}" srcId="{EBEB1314-6B6A-8042-B641-364EDA932312}" destId="{26B300DF-9E70-654B-94C3-0BE64D8D0C91}" srcOrd="2" destOrd="0" parTransId="{F52C023F-B335-0C4C-839A-02F7C3EE9EB7}" sibTransId="{4C940C29-C727-0F45-B979-CC40F050F19E}"/>
    <dgm:cxn modelId="{0A4A582D-BDC0-F742-AEF5-E12C1CC3F4AE}" type="presOf" srcId="{F2690E27-C815-1842-8185-55FF7C12D3BB}" destId="{F27D8A8B-C9DD-0F44-89A2-3CC9FC2FC4BF}" srcOrd="0" destOrd="0" presId="urn:microsoft.com/office/officeart/2005/8/layout/chevron2"/>
    <dgm:cxn modelId="{2D43DC6E-41F0-F94B-8FE2-B2620B7128B7}" type="presParOf" srcId="{44227EEF-66E7-234E-B9D7-ACC5C1DD2986}" destId="{2514F96B-6B3B-8743-A910-BF07C91FB9E8}" srcOrd="0" destOrd="0" presId="urn:microsoft.com/office/officeart/2005/8/layout/chevron2"/>
    <dgm:cxn modelId="{34BF1B37-7544-284B-BCEF-BE0B603F7ADE}" type="presParOf" srcId="{2514F96B-6B3B-8743-A910-BF07C91FB9E8}" destId="{258302F1-338F-0440-8D2B-357ACC5992CD}" srcOrd="0" destOrd="0" presId="urn:microsoft.com/office/officeart/2005/8/layout/chevron2"/>
    <dgm:cxn modelId="{E6645C31-F590-0A47-B7AC-FB71E7CEFCBE}" type="presParOf" srcId="{2514F96B-6B3B-8743-A910-BF07C91FB9E8}" destId="{D2C4CCD9-7E4E-574B-9673-5EFB0C157994}" srcOrd="1" destOrd="0" presId="urn:microsoft.com/office/officeart/2005/8/layout/chevron2"/>
    <dgm:cxn modelId="{181C99BA-FD5F-B141-8DFC-027FDB1CD187}" type="presParOf" srcId="{44227EEF-66E7-234E-B9D7-ACC5C1DD2986}" destId="{7FF6F368-DB49-B643-A309-7F89D462AFA8}" srcOrd="1" destOrd="0" presId="urn:microsoft.com/office/officeart/2005/8/layout/chevron2"/>
    <dgm:cxn modelId="{1A881F4B-4A99-CE4A-806E-6989A2FB769C}" type="presParOf" srcId="{44227EEF-66E7-234E-B9D7-ACC5C1DD2986}" destId="{2D2BF794-0069-F94F-A137-B33C6CB49DA4}" srcOrd="2" destOrd="0" presId="urn:microsoft.com/office/officeart/2005/8/layout/chevron2"/>
    <dgm:cxn modelId="{975868F8-EAD6-0940-B7CA-485C5322902D}" type="presParOf" srcId="{2D2BF794-0069-F94F-A137-B33C6CB49DA4}" destId="{322B4F2A-BDC9-7142-828A-E6EFFE3A151E}" srcOrd="0" destOrd="0" presId="urn:microsoft.com/office/officeart/2005/8/layout/chevron2"/>
    <dgm:cxn modelId="{6DFB943E-B01E-4348-9EBF-AE516196FC99}" type="presParOf" srcId="{2D2BF794-0069-F94F-A137-B33C6CB49DA4}" destId="{D0091169-D733-684C-A5E3-D025E9F7CA41}" srcOrd="1" destOrd="0" presId="urn:microsoft.com/office/officeart/2005/8/layout/chevron2"/>
    <dgm:cxn modelId="{DADEBCAE-1FDD-EF4A-B02B-F0ACEDE6BBC7}" type="presParOf" srcId="{44227EEF-66E7-234E-B9D7-ACC5C1DD2986}" destId="{DF1A863B-4CD9-B743-A836-A3D876E3BABE}" srcOrd="3" destOrd="0" presId="urn:microsoft.com/office/officeart/2005/8/layout/chevron2"/>
    <dgm:cxn modelId="{D3B59DDD-05D9-884E-B91F-8312C0F253DB}" type="presParOf" srcId="{44227EEF-66E7-234E-B9D7-ACC5C1DD2986}" destId="{A1E48CFA-37C0-7A4B-972F-64A65225FDB9}" srcOrd="4" destOrd="0" presId="urn:microsoft.com/office/officeart/2005/8/layout/chevron2"/>
    <dgm:cxn modelId="{4CF59C4F-08D9-3F4D-90DC-0292A7FA5F5E}" type="presParOf" srcId="{A1E48CFA-37C0-7A4B-972F-64A65225FDB9}" destId="{80976FE7-742C-5142-99E7-105BAD5B0A72}" srcOrd="0" destOrd="0" presId="urn:microsoft.com/office/officeart/2005/8/layout/chevron2"/>
    <dgm:cxn modelId="{D5DFF2AF-AFDF-D448-A482-EA84A3089555}" type="presParOf" srcId="{A1E48CFA-37C0-7A4B-972F-64A65225FDB9}" destId="{F27D8A8B-C9DD-0F44-89A2-3CC9FC2FC4BF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02F1-338F-0440-8D2B-357ACC5992CD}">
      <dsp:nvSpPr>
        <dsp:cNvPr id="0" name=""/>
        <dsp:cNvSpPr/>
      </dsp:nvSpPr>
      <dsp:spPr>
        <a:xfrm rot="5400000">
          <a:off x="-197984" y="199483"/>
          <a:ext cx="1319897" cy="923928"/>
        </a:xfrm>
        <a:prstGeom prst="chevron">
          <a:avLst/>
        </a:prstGeom>
        <a:solidFill>
          <a:srgbClr val="008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Logic</a:t>
          </a:r>
          <a:endParaRPr lang="en-US" sz="1600" kern="1200" dirty="0"/>
        </a:p>
      </dsp:txBody>
      <dsp:txXfrm rot="-5400000">
        <a:off x="1" y="463462"/>
        <a:ext cx="923928" cy="395969"/>
      </dsp:txXfrm>
    </dsp:sp>
    <dsp:sp modelId="{D2C4CCD9-7E4E-574B-9673-5EFB0C157994}">
      <dsp:nvSpPr>
        <dsp:cNvPr id="0" name=""/>
        <dsp:cNvSpPr/>
      </dsp:nvSpPr>
      <dsp:spPr>
        <a:xfrm rot="5400000">
          <a:off x="3747747" y="-2822320"/>
          <a:ext cx="857933" cy="6505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通过</a:t>
          </a:r>
          <a:r>
            <a:rPr lang="en-US" altLang="zh-CN" sz="2800" kern="1200" dirty="0" smtClean="0"/>
            <a:t>RDD</a:t>
          </a:r>
          <a:r>
            <a:rPr lang="zh-CN" altLang="en-US" sz="2800" kern="1200" dirty="0" smtClean="0"/>
            <a:t>，创建</a:t>
          </a:r>
          <a:r>
            <a:rPr lang="en-US" altLang="zh-CN" sz="2800" kern="1200" dirty="0" smtClean="0"/>
            <a:t>DAG</a:t>
          </a:r>
          <a:endParaRPr lang="en-US" sz="2800" kern="1200" dirty="0"/>
        </a:p>
      </dsp:txBody>
      <dsp:txXfrm rot="-5400000">
        <a:off x="923929" y="43379"/>
        <a:ext cx="6463690" cy="774171"/>
      </dsp:txXfrm>
    </dsp:sp>
    <dsp:sp modelId="{322B4F2A-BDC9-7142-828A-E6EFFE3A151E}">
      <dsp:nvSpPr>
        <dsp:cNvPr id="0" name=""/>
        <dsp:cNvSpPr/>
      </dsp:nvSpPr>
      <dsp:spPr>
        <a:xfrm rot="5400000">
          <a:off x="-197984" y="1321116"/>
          <a:ext cx="1319897" cy="923928"/>
        </a:xfrm>
        <a:prstGeom prst="chevron">
          <a:avLst/>
        </a:prstGeom>
        <a:solidFill>
          <a:srgbClr val="008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Physical</a:t>
          </a:r>
          <a:endParaRPr lang="en-US" sz="1600" kern="1200" dirty="0"/>
        </a:p>
      </dsp:txBody>
      <dsp:txXfrm rot="-5400000">
        <a:off x="1" y="1585095"/>
        <a:ext cx="923928" cy="395969"/>
      </dsp:txXfrm>
    </dsp:sp>
    <dsp:sp modelId="{D0091169-D733-684C-A5E3-D025E9F7CA41}">
      <dsp:nvSpPr>
        <dsp:cNvPr id="0" name=""/>
        <dsp:cNvSpPr/>
      </dsp:nvSpPr>
      <dsp:spPr>
        <a:xfrm rot="5400000">
          <a:off x="3747747" y="-1700687"/>
          <a:ext cx="857933" cy="6505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为</a:t>
          </a:r>
          <a:r>
            <a:rPr lang="en-US" sz="2800" kern="1200" dirty="0" smtClean="0"/>
            <a:t>DAG</a:t>
          </a:r>
          <a:r>
            <a:rPr lang="zh-CN" altLang="en-US" sz="2800" kern="1200" dirty="0" smtClean="0"/>
            <a:t>生成物理查询计划</a:t>
          </a:r>
          <a:endParaRPr lang="en-US" sz="2800" kern="1200" dirty="0"/>
        </a:p>
      </dsp:txBody>
      <dsp:txXfrm rot="-5400000">
        <a:off x="923929" y="1165012"/>
        <a:ext cx="6463690" cy="774171"/>
      </dsp:txXfrm>
    </dsp:sp>
    <dsp:sp modelId="{80976FE7-742C-5142-99E7-105BAD5B0A72}">
      <dsp:nvSpPr>
        <dsp:cNvPr id="0" name=""/>
        <dsp:cNvSpPr/>
      </dsp:nvSpPr>
      <dsp:spPr>
        <a:xfrm rot="5400000">
          <a:off x="-197984" y="2442749"/>
          <a:ext cx="1319897" cy="923928"/>
        </a:xfrm>
        <a:prstGeom prst="chevron">
          <a:avLst/>
        </a:prstGeom>
        <a:solidFill>
          <a:srgbClr val="008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Execution</a:t>
          </a:r>
          <a:endParaRPr lang="en-US" sz="1600" kern="1200" dirty="0"/>
        </a:p>
      </dsp:txBody>
      <dsp:txXfrm rot="-5400000">
        <a:off x="1" y="2706728"/>
        <a:ext cx="923928" cy="395969"/>
      </dsp:txXfrm>
    </dsp:sp>
    <dsp:sp modelId="{F27D8A8B-C9DD-0F44-89A2-3CC9FC2FC4BF}">
      <dsp:nvSpPr>
        <dsp:cNvPr id="0" name=""/>
        <dsp:cNvSpPr/>
      </dsp:nvSpPr>
      <dsp:spPr>
        <a:xfrm rot="5400000">
          <a:off x="3747747" y="-579054"/>
          <a:ext cx="857933" cy="6505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调度并执行</a:t>
          </a:r>
          <a:r>
            <a:rPr lang="en-US" altLang="zh-CN" sz="2800" kern="1200" dirty="0" smtClean="0"/>
            <a:t>Task</a:t>
          </a:r>
          <a:endParaRPr lang="en-US" sz="2800" kern="1200" dirty="0"/>
        </a:p>
      </dsp:txBody>
      <dsp:txXfrm rot="-5400000">
        <a:off x="923929" y="2286645"/>
        <a:ext cx="6463690" cy="774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D674FF02-C25E-4FDA-BB00-052347E56751}" type="datetimeFigureOut">
              <a:rPr lang="zh-CN" altLang="en-US"/>
              <a:pPr>
                <a:defRPr/>
              </a:pPr>
              <a:t>1/18/15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3075291B-3EFD-4817-8C90-EC8063890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4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102EE930-F678-43D5-9EB0-DD4844EC62B4}" type="datetimeFigureOut">
              <a:rPr lang="zh-CN" altLang="en-US"/>
              <a:pPr>
                <a:defRPr/>
              </a:pPr>
              <a:t>1/18/15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B026B86A-9441-4680-A9F8-90C58B72E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15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6E5B75-EA25-4FF3-B90F-19A629CAE81E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E654EBA1-D2B7-EB4C-B750-5A8B59BE3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4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E45D116-4D2A-0244-A492-352C1F440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6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FE4ACF92-1FC0-5F4F-BE73-FB4FD2511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11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E2EAB4C-007C-2747-91F4-1752FAF83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9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E3A0B937-1937-DC42-A62D-75931ED5C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57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6A329B6E-773B-0E45-977A-D9E90C6297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7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5FA13DD-508E-964D-B66C-A03C1EFF5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4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28E94110-02EA-3F4A-8FBC-D185C0C08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0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7C663773-3D20-C040-991A-64CDC9DAE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0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F9205349-FBA1-C04D-B072-BED1BBF3A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7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红色块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05000" y="2590800"/>
            <a:ext cx="6019800" cy="140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FFFF"/>
                </a:solidFill>
                <a:ea typeface="宋体" pitchFamily="2" charset="-122"/>
              </a:rPr>
              <a:t>Spark</a:t>
            </a:r>
            <a:r>
              <a:rPr lang="zh-TW" altLang="en-US" dirty="0">
                <a:solidFill>
                  <a:srgbClr val="FFFFFF"/>
                </a:solidFill>
                <a:ea typeface="宋体" pitchFamily="2" charset="-122"/>
              </a:rPr>
              <a:t>架构及内部实现剖析</a:t>
            </a:r>
            <a:endParaRPr lang="en-US" altLang="zh-CN" dirty="0" smtClean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600200" y="1447800"/>
            <a:ext cx="50292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3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1600200" y="22860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212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内部原理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1640758" y="3890308"/>
            <a:ext cx="51054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总结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gray">
            <a:xfrm>
              <a:off x="1401" y="1886"/>
              <a:ext cx="208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1640758" y="3128308"/>
            <a:ext cx="50292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2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53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内部原理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605586631"/>
              </p:ext>
            </p:extLst>
          </p:nvPr>
        </p:nvGraphicFramePr>
        <p:xfrm>
          <a:off x="910611" y="1691639"/>
          <a:ext cx="7429500" cy="356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内部原理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8553" y="2232779"/>
            <a:ext cx="1356029" cy="1112761"/>
            <a:chOff x="515410" y="2667001"/>
            <a:chExt cx="1433286" cy="1231294"/>
          </a:xfrm>
        </p:grpSpPr>
        <p:sp>
          <p:nvSpPr>
            <p:cNvPr id="5" name="Rounded Rectangle 4"/>
            <p:cNvSpPr/>
            <p:nvPr/>
          </p:nvSpPr>
          <p:spPr>
            <a:xfrm>
              <a:off x="932694" y="3136296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610" y="2667001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5410" y="2673049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860058" y="25137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 flipH="1">
            <a:off x="1247984" y="25082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5" idx="2"/>
          </p:cNvCxnSpPr>
          <p:nvPr/>
        </p:nvCxnSpPr>
        <p:spPr>
          <a:xfrm flipV="1">
            <a:off x="1247984" y="29323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106" y="37410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9547" y="33528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013" y="136713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Objects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463" y="47002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Corbel"/>
                <a:cs typeface="Corbel"/>
              </a:rPr>
              <a:t>构造操作符</a:t>
            </a:r>
            <a:r>
              <a:rPr lang="en-US" sz="1900" dirty="0" smtClean="0">
                <a:latin typeface="Corbel"/>
                <a:cs typeface="Corbel"/>
              </a:rPr>
              <a:t>DAG</a:t>
            </a:r>
            <a:endParaRPr lang="en-US" sz="1900" i="1" dirty="0" smtClean="0">
              <a:latin typeface="Corbel"/>
              <a:cs typeface="Corbe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978499" y="1371600"/>
            <a:ext cx="2603578" cy="4267200"/>
            <a:chOff x="1976887" y="1981200"/>
            <a:chExt cx="2603578" cy="4267200"/>
          </a:xfrm>
        </p:grpSpPr>
        <p:sp>
          <p:nvSpPr>
            <p:cNvPr id="21" name="TextBox 20"/>
            <p:cNvSpPr txBox="1"/>
            <p:nvPr/>
          </p:nvSpPr>
          <p:spPr>
            <a:xfrm>
              <a:off x="2613260" y="1981200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DAGScheduler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3" name="Straight Arrow Connector 32"/>
            <p:cNvCxnSpPr>
              <a:stCxn id="27" idx="3"/>
              <a:endCxn id="31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stCxn id="26" idx="3"/>
              <a:endCxn id="30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stCxn id="28" idx="3"/>
              <a:endCxn id="32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45" idx="3"/>
              <a:endCxn id="27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4" idx="3"/>
              <a:endCxn id="28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/>
            <p:cNvCxnSpPr>
              <a:stCxn id="24" idx="3"/>
              <a:endCxn id="27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/>
            <p:cNvCxnSpPr>
              <a:stCxn id="23" idx="3"/>
              <a:endCxn id="26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23" idx="3"/>
              <a:endCxn id="27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/>
            <p:cNvCxnSpPr>
              <a:stCxn id="24" idx="3"/>
              <a:endCxn id="26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/>
            <p:cNvCxnSpPr>
              <a:stCxn id="23" idx="3"/>
              <a:endCxn id="28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43" name="Rounded Rectangle 42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46" name="Straight Arrow Connector 45"/>
            <p:cNvCxnSpPr>
              <a:stCxn id="44" idx="3"/>
              <a:endCxn id="26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44" idx="3"/>
              <a:endCxn id="28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45" idx="3"/>
              <a:endCxn id="28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45" idx="3"/>
              <a:endCxn id="26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45" idx="3"/>
              <a:endCxn id="27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/>
            <p:cNvCxnSpPr>
              <a:stCxn id="44" idx="3"/>
              <a:endCxn id="28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44" idx="3"/>
              <a:endCxn id="27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2562980" y="4321314"/>
              <a:ext cx="191237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dirty="0" smtClean="0">
                  <a:latin typeface="Corbel"/>
                  <a:cs typeface="Corbel"/>
                </a:rPr>
                <a:t>将图分解成一系列</a:t>
              </a:r>
              <a:r>
                <a:rPr lang="en-US" altLang="zh-CN" sz="1900" dirty="0" smtClean="0">
                  <a:latin typeface="Corbel"/>
                  <a:cs typeface="Corbel"/>
                </a:rPr>
                <a:t>stage</a:t>
              </a:r>
              <a:r>
                <a:rPr lang="zh-CN" altLang="en-US" sz="1900" dirty="0" smtClean="0">
                  <a:latin typeface="Corbel"/>
                  <a:cs typeface="Corbel"/>
                </a:rPr>
                <a:t>，每个</a:t>
              </a:r>
              <a:r>
                <a:rPr lang="en-US" altLang="zh-CN" sz="1900" dirty="0" smtClean="0">
                  <a:latin typeface="Corbel"/>
                  <a:cs typeface="Corbel"/>
                </a:rPr>
                <a:t>stage</a:t>
              </a:r>
              <a:r>
                <a:rPr lang="zh-CN" altLang="en-US" sz="1900" dirty="0" smtClean="0">
                  <a:latin typeface="Corbel"/>
                  <a:cs typeface="Corbel"/>
                </a:rPr>
                <a:t>由若干</a:t>
              </a:r>
              <a:r>
                <a:rPr lang="en-US" altLang="zh-CN" sz="1900" dirty="0" smtClean="0">
                  <a:latin typeface="Corbel"/>
                  <a:cs typeface="Corbel"/>
                </a:rPr>
                <a:t>task</a:t>
              </a:r>
              <a:r>
                <a:rPr lang="zh-CN" altLang="en-US" sz="1900" dirty="0" smtClean="0">
                  <a:latin typeface="Corbel"/>
                  <a:cs typeface="Corbel"/>
                </a:rPr>
                <a:t>个构成</a:t>
              </a:r>
              <a:endParaRPr lang="en-US" altLang="zh-CN" sz="1900" dirty="0" smtClean="0">
                <a:latin typeface="Corbel"/>
                <a:cs typeface="Corbel"/>
              </a:endParaRPr>
            </a:p>
            <a:p>
              <a:r>
                <a:rPr lang="zh-CN" altLang="en-US" sz="1900" dirty="0" smtClean="0">
                  <a:latin typeface="Corbel"/>
                  <a:cs typeface="Corbel"/>
                </a:rPr>
                <a:t>将</a:t>
              </a:r>
              <a:r>
                <a:rPr lang="en-US" altLang="zh-CN" sz="1900" dirty="0" smtClean="0">
                  <a:latin typeface="Corbel"/>
                  <a:cs typeface="Corbel"/>
                </a:rPr>
                <a:t>task</a:t>
              </a:r>
              <a:r>
                <a:rPr lang="zh-CN" altLang="en-US" sz="1900" dirty="0" smtClean="0">
                  <a:latin typeface="Corbel"/>
                  <a:cs typeface="Corbel"/>
                </a:rPr>
                <a:t>提交到集群中</a:t>
              </a:r>
              <a:endParaRPr lang="en-US" sz="1900" dirty="0" smtClean="0">
                <a:latin typeface="Corbel"/>
                <a:cs typeface="Corbel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32917" y="1371600"/>
            <a:ext cx="2639180" cy="4383980"/>
            <a:chOff x="4331305" y="1981200"/>
            <a:chExt cx="2639180" cy="4383980"/>
          </a:xfrm>
        </p:grpSpPr>
        <p:sp>
          <p:nvSpPr>
            <p:cNvPr id="59" name="TextBox 58"/>
            <p:cNvSpPr txBox="1"/>
            <p:nvPr/>
          </p:nvSpPr>
          <p:spPr>
            <a:xfrm>
              <a:off x="5028928" y="1981200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TaskScheduler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331305" y="3276173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rbel"/>
                  <a:cs typeface="Corbel"/>
                </a:rPr>
                <a:t>TaskSet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63885" y="4321314"/>
              <a:ext cx="1965477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dirty="0" smtClean="0">
                  <a:latin typeface="Corbel"/>
                  <a:cs typeface="Corbel"/>
                </a:rPr>
                <a:t>通过</a:t>
              </a:r>
              <a:r>
                <a:rPr lang="en-US" sz="1900" dirty="0" smtClean="0">
                  <a:latin typeface="Corbel"/>
                  <a:cs typeface="Corbel"/>
                </a:rPr>
                <a:t>cluster manager</a:t>
              </a:r>
              <a:r>
                <a:rPr lang="zh-CN" altLang="en-US" sz="1900" dirty="0" smtClean="0">
                  <a:latin typeface="Corbel"/>
                  <a:cs typeface="Corbel"/>
                </a:rPr>
                <a:t>提交作业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63885" y="5103296"/>
              <a:ext cx="196547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900" dirty="0">
                <a:latin typeface="Corbel"/>
                <a:cs typeface="Corbel"/>
              </a:endParaRPr>
            </a:p>
            <a:p>
              <a:r>
                <a:rPr lang="zh-CN" altLang="en-US" sz="1900" dirty="0" smtClean="0">
                  <a:latin typeface="Corbel"/>
                  <a:cs typeface="Corbel"/>
                </a:rPr>
                <a:t>重新提交失败的</a:t>
              </a:r>
              <a:r>
                <a:rPr lang="en-US" altLang="zh-CN" sz="1900" dirty="0" smtClean="0">
                  <a:latin typeface="Corbel"/>
                  <a:cs typeface="Corbel"/>
                </a:rPr>
                <a:t>task</a:t>
              </a:r>
              <a:r>
                <a:rPr lang="zh-CN" altLang="en-US" sz="1900" dirty="0" smtClean="0">
                  <a:latin typeface="Corbel"/>
                  <a:cs typeface="Corbel"/>
                </a:rPr>
                <a:t>或拖后腿</a:t>
              </a:r>
              <a:r>
                <a:rPr lang="en-US" altLang="zh-CN" sz="1900" dirty="0" smtClean="0">
                  <a:latin typeface="Corbel"/>
                  <a:cs typeface="Corbel"/>
                </a:rPr>
                <a:t>task</a:t>
              </a:r>
              <a:endParaRPr lang="en-US" sz="1900" dirty="0" smtClean="0">
                <a:latin typeface="Corbel"/>
                <a:cs typeface="Corbe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807602" y="1371600"/>
            <a:ext cx="2338010" cy="4267200"/>
            <a:chOff x="6805990" y="1981200"/>
            <a:chExt cx="2338010" cy="4267200"/>
          </a:xfrm>
        </p:grpSpPr>
        <p:sp>
          <p:nvSpPr>
            <p:cNvPr id="70" name="TextBox 69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dirty="0" smtClean="0">
                  <a:latin typeface="Corbel"/>
                  <a:cs typeface="Corbel"/>
                </a:rPr>
                <a:t>执行</a:t>
              </a:r>
              <a:r>
                <a:rPr lang="en-US" altLang="zh-CN" sz="1900" dirty="0" smtClean="0">
                  <a:latin typeface="Corbel"/>
                  <a:cs typeface="Corbel"/>
                </a:rPr>
                <a:t>task</a:t>
              </a:r>
              <a:endParaRPr lang="en-US" sz="1900" dirty="0" smtClean="0">
                <a:latin typeface="Corbel"/>
                <a:cs typeface="Corbe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dirty="0" smtClean="0">
                  <a:latin typeface="Corbel"/>
                  <a:cs typeface="Corbel"/>
                </a:rPr>
                <a:t>存储</a:t>
              </a:r>
              <a:r>
                <a:rPr lang="en-US" altLang="zh-CN" sz="1900" dirty="0" smtClean="0">
                  <a:latin typeface="Corbel"/>
                  <a:cs typeface="Corbel"/>
                </a:rPr>
                <a:t>block</a:t>
              </a:r>
              <a:r>
                <a:rPr lang="zh-CN" altLang="en-US" sz="1900" dirty="0" smtClean="0">
                  <a:latin typeface="Corbel"/>
                  <a:cs typeface="Corbel"/>
                </a:rPr>
                <a:t>，提供</a:t>
              </a:r>
              <a:r>
                <a:rPr lang="en-US" altLang="zh-CN" sz="1900" dirty="0" smtClean="0">
                  <a:latin typeface="Corbel"/>
                  <a:cs typeface="Corbel"/>
                </a:rPr>
                <a:t>block</a:t>
              </a:r>
              <a:r>
                <a:rPr lang="zh-CN" altLang="en-US" sz="1900" dirty="0" smtClean="0">
                  <a:latin typeface="Corbel"/>
                  <a:cs typeface="Corbel"/>
                </a:rPr>
                <a:t>读写服务</a:t>
              </a:r>
              <a:endParaRPr lang="en-US" sz="1900" dirty="0" smtClean="0">
                <a:latin typeface="Corbel"/>
                <a:cs typeface="Corbel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2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0" y="9081"/>
            <a:ext cx="9133450" cy="752919"/>
          </a:xfrm>
        </p:spPr>
        <p:txBody>
          <a:bodyPr/>
          <a:lstStyle/>
          <a:p>
            <a:r>
              <a:rPr lang="en-US" altLang="zh-CN" sz="3800" b="1" dirty="0" err="1" smtClean="0"/>
              <a:t>wordcount</a:t>
            </a:r>
            <a:r>
              <a:rPr lang="en-US" altLang="en-US" sz="3800" b="1" dirty="0" smtClean="0"/>
              <a:t>—生成逻辑查询计划</a:t>
            </a:r>
            <a:endParaRPr lang="zh-CN" altLang="en-US" sz="3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2578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sc.textFile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(1))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result =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.</a:t>
            </a:r>
            <a:r>
              <a:rPr lang="en-US" altLang="zh-CN" sz="16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flatMap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(line =&gt; </a:t>
            </a:r>
            <a:r>
              <a:rPr lang="en-US" altLang="zh-CN" sz="16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line.split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("\\s+"))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.map(word =&gt; (word, 1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.</a:t>
            </a:r>
            <a:r>
              <a:rPr lang="en-US" altLang="zh-CN" sz="16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reduceByKey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(_ + _)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result.saveAsTextFile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(2))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6799" y="1295400"/>
            <a:ext cx="2514601" cy="304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RDD[String]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76798" y="2133600"/>
            <a:ext cx="2514601" cy="304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RDD[String]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69107" y="2590800"/>
            <a:ext cx="2514601" cy="304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RDD[(String,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69106" y="3008851"/>
            <a:ext cx="2514601" cy="304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RDD[(String,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78269" y="598394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textFile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79996" y="598394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3207" y="598394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05400" y="5986046"/>
            <a:ext cx="13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3960804"/>
            <a:ext cx="7543800" cy="2010561"/>
            <a:chOff x="609600" y="4341804"/>
            <a:chExt cx="7543800" cy="2010561"/>
          </a:xfrm>
        </p:grpSpPr>
        <p:sp>
          <p:nvSpPr>
            <p:cNvPr id="9" name="矩形 8"/>
            <p:cNvSpPr/>
            <p:nvPr/>
          </p:nvSpPr>
          <p:spPr>
            <a:xfrm>
              <a:off x="1792448" y="4371165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868648" y="45235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870396" y="49807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868648" y="54379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870396" y="58951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164048" y="4371165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40248" y="45235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241996" y="49807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240248" y="54379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241996" y="58951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95800" y="4341804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572000" y="44942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73748" y="4993348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572000" y="54086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573748" y="58658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943600" y="4371165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021548" y="4620038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19800" y="51800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031336" y="576653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云形 33"/>
            <p:cNvSpPr/>
            <p:nvPr/>
          </p:nvSpPr>
          <p:spPr>
            <a:xfrm>
              <a:off x="609600" y="4712318"/>
              <a:ext cx="914400" cy="994096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云形 34"/>
            <p:cNvSpPr/>
            <p:nvPr/>
          </p:nvSpPr>
          <p:spPr>
            <a:xfrm>
              <a:off x="7239000" y="4901069"/>
              <a:ext cx="914400" cy="994096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>
              <a:stCxn id="34" idx="0"/>
              <a:endCxn id="15" idx="1"/>
            </p:cNvCxnSpPr>
            <p:nvPr/>
          </p:nvCxnSpPr>
          <p:spPr>
            <a:xfrm flipV="1">
              <a:off x="1523238" y="4675965"/>
              <a:ext cx="345410" cy="533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16" idx="1"/>
            </p:cNvCxnSpPr>
            <p:nvPr/>
          </p:nvCxnSpPr>
          <p:spPr>
            <a:xfrm flipV="1">
              <a:off x="1531246" y="5133165"/>
              <a:ext cx="339150" cy="114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17" idx="1"/>
            </p:cNvCxnSpPr>
            <p:nvPr/>
          </p:nvCxnSpPr>
          <p:spPr>
            <a:xfrm>
              <a:off x="1523238" y="5266517"/>
              <a:ext cx="345410" cy="3238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18" idx="1"/>
            </p:cNvCxnSpPr>
            <p:nvPr/>
          </p:nvCxnSpPr>
          <p:spPr>
            <a:xfrm>
              <a:off x="1531246" y="5285565"/>
              <a:ext cx="33915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3"/>
              <a:endCxn id="20" idx="1"/>
            </p:cNvCxnSpPr>
            <p:nvPr/>
          </p:nvCxnSpPr>
          <p:spPr>
            <a:xfrm>
              <a:off x="2478248" y="4675965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2478248" y="5133165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2478248" y="5590365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2478248" y="6071334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3851596" y="4646604"/>
              <a:ext cx="720404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1" idx="3"/>
              <a:endCxn id="26" idx="1"/>
            </p:cNvCxnSpPr>
            <p:nvPr/>
          </p:nvCxnSpPr>
          <p:spPr>
            <a:xfrm>
              <a:off x="3851596" y="5133165"/>
              <a:ext cx="722152" cy="12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853344" y="5590365"/>
              <a:ext cx="720404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3853344" y="6069936"/>
              <a:ext cx="720404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31" idx="1"/>
            </p:cNvCxnSpPr>
            <p:nvPr/>
          </p:nvCxnSpPr>
          <p:spPr>
            <a:xfrm>
              <a:off x="5181600" y="4675965"/>
              <a:ext cx="839948" cy="96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32" idx="1"/>
            </p:cNvCxnSpPr>
            <p:nvPr/>
          </p:nvCxnSpPr>
          <p:spPr>
            <a:xfrm>
              <a:off x="5170065" y="4699734"/>
              <a:ext cx="849735" cy="6326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5183348" y="4724201"/>
              <a:ext cx="849735" cy="12345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31" idx="1"/>
            </p:cNvCxnSpPr>
            <p:nvPr/>
          </p:nvCxnSpPr>
          <p:spPr>
            <a:xfrm flipV="1">
              <a:off x="5176706" y="4772438"/>
              <a:ext cx="844842" cy="360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31" idx="1"/>
            </p:cNvCxnSpPr>
            <p:nvPr/>
          </p:nvCxnSpPr>
          <p:spPr>
            <a:xfrm flipV="1">
              <a:off x="5176706" y="4772438"/>
              <a:ext cx="844842" cy="7786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32" idx="1"/>
            </p:cNvCxnSpPr>
            <p:nvPr/>
          </p:nvCxnSpPr>
          <p:spPr>
            <a:xfrm>
              <a:off x="5185794" y="5120410"/>
              <a:ext cx="834006" cy="21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33" idx="1"/>
            </p:cNvCxnSpPr>
            <p:nvPr/>
          </p:nvCxnSpPr>
          <p:spPr>
            <a:xfrm>
              <a:off x="5185794" y="5180004"/>
              <a:ext cx="845542" cy="738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29" idx="1"/>
            </p:cNvCxnSpPr>
            <p:nvPr/>
          </p:nvCxnSpPr>
          <p:spPr>
            <a:xfrm flipV="1">
              <a:off x="5170065" y="5361765"/>
              <a:ext cx="773535" cy="199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endCxn id="33" idx="1"/>
            </p:cNvCxnSpPr>
            <p:nvPr/>
          </p:nvCxnSpPr>
          <p:spPr>
            <a:xfrm>
              <a:off x="5179154" y="5578483"/>
              <a:ext cx="852182" cy="340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endCxn id="31" idx="1"/>
            </p:cNvCxnSpPr>
            <p:nvPr/>
          </p:nvCxnSpPr>
          <p:spPr>
            <a:xfrm flipV="1">
              <a:off x="5167618" y="4772438"/>
              <a:ext cx="853930" cy="12457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29" idx="1"/>
            </p:cNvCxnSpPr>
            <p:nvPr/>
          </p:nvCxnSpPr>
          <p:spPr>
            <a:xfrm flipV="1">
              <a:off x="5165870" y="5361765"/>
              <a:ext cx="777730" cy="669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5162375" y="5958782"/>
              <a:ext cx="857425" cy="72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31" idx="3"/>
            </p:cNvCxnSpPr>
            <p:nvPr/>
          </p:nvCxnSpPr>
          <p:spPr>
            <a:xfrm>
              <a:off x="6631148" y="4772438"/>
              <a:ext cx="690340" cy="74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6640936" y="5368755"/>
              <a:ext cx="690340" cy="1160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629400" y="5484804"/>
              <a:ext cx="701876" cy="452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15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0381"/>
            <a:ext cx="9144000" cy="687387"/>
          </a:xfrm>
        </p:spPr>
        <p:txBody>
          <a:bodyPr/>
          <a:lstStyle/>
          <a:p>
            <a:r>
              <a:rPr lang="en-US" altLang="zh-CN" sz="3800" b="1" dirty="0" err="1"/>
              <a:t>w</a:t>
            </a:r>
            <a:r>
              <a:rPr lang="en-US" altLang="zh-CN" sz="3800" b="1" dirty="0" err="1" smtClean="0"/>
              <a:t>ordcount</a:t>
            </a:r>
            <a:r>
              <a:rPr lang="en-US" altLang="zh-CN" sz="3800" b="1" dirty="0" smtClean="0"/>
              <a:t>—</a:t>
            </a:r>
            <a:r>
              <a:rPr lang="zh-CN" altLang="en-US" sz="3800" b="1" dirty="0" smtClean="0"/>
              <a:t>生成逻辑查询计划</a:t>
            </a:r>
            <a:endParaRPr lang="zh-CN" altLang="en-US" sz="3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142364" y="4396370"/>
            <a:ext cx="7037054" cy="2046374"/>
            <a:chOff x="1142364" y="4659226"/>
            <a:chExt cx="7037054" cy="2046374"/>
          </a:xfrm>
        </p:grpSpPr>
        <p:sp>
          <p:nvSpPr>
            <p:cNvPr id="187" name="矩形 186"/>
            <p:cNvSpPr/>
            <p:nvPr/>
          </p:nvSpPr>
          <p:spPr>
            <a:xfrm>
              <a:off x="5882316" y="4659226"/>
              <a:ext cx="2297102" cy="18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142364" y="4659226"/>
              <a:ext cx="4594205" cy="1854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334342" y="4958267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2402284" y="5072339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2403842" y="5414555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2402284" y="5756771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2403842" y="609898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557293" y="4958267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3625234" y="5072339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3626793" y="5414555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3625234" y="5756771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3626793" y="609898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44713" y="4936290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4812655" y="5050362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4814214" y="5423973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4812655" y="5734793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4814214" y="6077010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035606" y="4958267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6105106" y="5144550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6103548" y="556368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113833" y="600270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云形 152"/>
            <p:cNvSpPr/>
            <p:nvPr/>
          </p:nvSpPr>
          <p:spPr>
            <a:xfrm>
              <a:off x="1279687" y="5213621"/>
              <a:ext cx="815301" cy="744085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云形 153"/>
            <p:cNvSpPr/>
            <p:nvPr/>
          </p:nvSpPr>
          <p:spPr>
            <a:xfrm>
              <a:off x="7190615" y="5354902"/>
              <a:ext cx="815301" cy="744085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/>
            <p:cNvCxnSpPr>
              <a:stCxn id="153" idx="0"/>
              <a:endCxn id="135" idx="1"/>
            </p:cNvCxnSpPr>
            <p:nvPr/>
          </p:nvCxnSpPr>
          <p:spPr>
            <a:xfrm flipV="1">
              <a:off x="2094308" y="5186411"/>
              <a:ext cx="307975" cy="3992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endCxn id="136" idx="1"/>
            </p:cNvCxnSpPr>
            <p:nvPr/>
          </p:nvCxnSpPr>
          <p:spPr>
            <a:xfrm flipV="1">
              <a:off x="2101448" y="5528627"/>
              <a:ext cx="302394" cy="8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endCxn id="137" idx="1"/>
            </p:cNvCxnSpPr>
            <p:nvPr/>
          </p:nvCxnSpPr>
          <p:spPr>
            <a:xfrm>
              <a:off x="2094308" y="5628441"/>
              <a:ext cx="307975" cy="2424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endCxn id="138" idx="1"/>
            </p:cNvCxnSpPr>
            <p:nvPr/>
          </p:nvCxnSpPr>
          <p:spPr>
            <a:xfrm>
              <a:off x="2101448" y="5642699"/>
              <a:ext cx="302394" cy="5703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35" idx="3"/>
              <a:endCxn id="140" idx="1"/>
            </p:cNvCxnSpPr>
            <p:nvPr/>
          </p:nvCxnSpPr>
          <p:spPr>
            <a:xfrm>
              <a:off x="2945817" y="5186411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2945817" y="5528627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2945817" y="5870842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2945817" y="6230850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 flipV="1">
              <a:off x="4170327" y="5164434"/>
              <a:ext cx="642329" cy="10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41" idx="3"/>
              <a:endCxn id="146" idx="1"/>
            </p:cNvCxnSpPr>
            <p:nvPr/>
          </p:nvCxnSpPr>
          <p:spPr>
            <a:xfrm>
              <a:off x="4170327" y="5528627"/>
              <a:ext cx="643888" cy="9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 flipV="1">
              <a:off x="4171885" y="5870842"/>
              <a:ext cx="642329" cy="10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V="1">
              <a:off x="4171885" y="6229803"/>
              <a:ext cx="642329" cy="10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endCxn id="150" idx="1"/>
            </p:cNvCxnSpPr>
            <p:nvPr/>
          </p:nvCxnSpPr>
          <p:spPr>
            <a:xfrm>
              <a:off x="5356189" y="5186411"/>
              <a:ext cx="748918" cy="722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endCxn id="151" idx="1"/>
            </p:cNvCxnSpPr>
            <p:nvPr/>
          </p:nvCxnSpPr>
          <p:spPr>
            <a:xfrm>
              <a:off x="5345904" y="5204202"/>
              <a:ext cx="757643" cy="4735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5357748" y="5222516"/>
              <a:ext cx="757643" cy="924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endCxn id="150" idx="1"/>
            </p:cNvCxnSpPr>
            <p:nvPr/>
          </p:nvCxnSpPr>
          <p:spPr>
            <a:xfrm flipV="1">
              <a:off x="5351826" y="5258621"/>
              <a:ext cx="753281" cy="270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endCxn id="150" idx="1"/>
            </p:cNvCxnSpPr>
            <p:nvPr/>
          </p:nvCxnSpPr>
          <p:spPr>
            <a:xfrm flipV="1">
              <a:off x="5351826" y="5258621"/>
              <a:ext cx="753281" cy="582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endCxn id="151" idx="1"/>
            </p:cNvCxnSpPr>
            <p:nvPr/>
          </p:nvCxnSpPr>
          <p:spPr>
            <a:xfrm>
              <a:off x="5359929" y="5519080"/>
              <a:ext cx="743619" cy="1586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endCxn id="152" idx="1"/>
            </p:cNvCxnSpPr>
            <p:nvPr/>
          </p:nvCxnSpPr>
          <p:spPr>
            <a:xfrm>
              <a:off x="5359929" y="5563686"/>
              <a:ext cx="753905" cy="553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endCxn id="149" idx="1"/>
            </p:cNvCxnSpPr>
            <p:nvPr/>
          </p:nvCxnSpPr>
          <p:spPr>
            <a:xfrm flipV="1">
              <a:off x="5345904" y="5699734"/>
              <a:ext cx="689702" cy="1491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52" idx="1"/>
            </p:cNvCxnSpPr>
            <p:nvPr/>
          </p:nvCxnSpPr>
          <p:spPr>
            <a:xfrm>
              <a:off x="5354008" y="5861949"/>
              <a:ext cx="759825" cy="2548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150" idx="1"/>
            </p:cNvCxnSpPr>
            <p:nvPr/>
          </p:nvCxnSpPr>
          <p:spPr>
            <a:xfrm flipV="1">
              <a:off x="5343722" y="5258621"/>
              <a:ext cx="761384" cy="932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endCxn id="149" idx="1"/>
            </p:cNvCxnSpPr>
            <p:nvPr/>
          </p:nvCxnSpPr>
          <p:spPr>
            <a:xfrm flipV="1">
              <a:off x="5342163" y="5699734"/>
              <a:ext cx="693442" cy="5012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/>
            <p:nvPr/>
          </p:nvCxnSpPr>
          <p:spPr>
            <a:xfrm flipV="1">
              <a:off x="5339048" y="6146604"/>
              <a:ext cx="764500" cy="544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875888" y="6450621"/>
              <a:ext cx="753514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textFile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947376" y="6450621"/>
              <a:ext cx="796391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flatMap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234176" y="6450621"/>
              <a:ext cx="510537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88247" y="6452191"/>
              <a:ext cx="1219000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reduceByKey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直接箭头连接符 182"/>
            <p:cNvCxnSpPr>
              <a:stCxn id="150" idx="3"/>
            </p:cNvCxnSpPr>
            <p:nvPr/>
          </p:nvCxnSpPr>
          <p:spPr>
            <a:xfrm>
              <a:off x="6648640" y="5258621"/>
              <a:ext cx="615524" cy="559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>
              <a:off x="6657367" y="5704966"/>
              <a:ext cx="615524" cy="868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/>
            <p:nvPr/>
          </p:nvCxnSpPr>
          <p:spPr>
            <a:xfrm flipV="1">
              <a:off x="6647081" y="5791830"/>
              <a:ext cx="625809" cy="338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45496" y="4659226"/>
              <a:ext cx="739037" cy="267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774659" y="4690728"/>
              <a:ext cx="739037" cy="267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下箭头 7"/>
          <p:cNvSpPr/>
          <p:nvPr/>
        </p:nvSpPr>
        <p:spPr>
          <a:xfrm>
            <a:off x="3768295" y="3499820"/>
            <a:ext cx="707031" cy="785789"/>
          </a:xfrm>
          <a:prstGeom prst="downArrow">
            <a:avLst/>
          </a:prstGeom>
          <a:solidFill>
            <a:srgbClr val="6600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278269" y="316614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textFile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79996" y="316614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923207" y="3166144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105400" y="3168242"/>
            <a:ext cx="13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09600" y="1143000"/>
            <a:ext cx="7543800" cy="2010561"/>
            <a:chOff x="609600" y="4341804"/>
            <a:chExt cx="7543800" cy="2010561"/>
          </a:xfrm>
        </p:grpSpPr>
        <p:sp>
          <p:nvSpPr>
            <p:cNvPr id="119" name="矩形 8"/>
            <p:cNvSpPr/>
            <p:nvPr/>
          </p:nvSpPr>
          <p:spPr>
            <a:xfrm>
              <a:off x="1792448" y="4371165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4"/>
            <p:cNvSpPr/>
            <p:nvPr/>
          </p:nvSpPr>
          <p:spPr>
            <a:xfrm>
              <a:off x="1868648" y="45235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5"/>
            <p:cNvSpPr/>
            <p:nvPr/>
          </p:nvSpPr>
          <p:spPr>
            <a:xfrm>
              <a:off x="1870396" y="49807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角矩形 16"/>
            <p:cNvSpPr/>
            <p:nvPr/>
          </p:nvSpPr>
          <p:spPr>
            <a:xfrm>
              <a:off x="1868648" y="54379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圆角矩形 17"/>
            <p:cNvSpPr/>
            <p:nvPr/>
          </p:nvSpPr>
          <p:spPr>
            <a:xfrm>
              <a:off x="1870396" y="58951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8"/>
            <p:cNvSpPr/>
            <p:nvPr/>
          </p:nvSpPr>
          <p:spPr>
            <a:xfrm>
              <a:off x="3164048" y="4371165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圆角矩形 19"/>
            <p:cNvSpPr/>
            <p:nvPr/>
          </p:nvSpPr>
          <p:spPr>
            <a:xfrm>
              <a:off x="3240248" y="45235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圆角矩形 20"/>
            <p:cNvSpPr/>
            <p:nvPr/>
          </p:nvSpPr>
          <p:spPr>
            <a:xfrm>
              <a:off x="3241996" y="49807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圆角矩形 21"/>
            <p:cNvSpPr/>
            <p:nvPr/>
          </p:nvSpPr>
          <p:spPr>
            <a:xfrm>
              <a:off x="3240248" y="54379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圆角矩形 22"/>
            <p:cNvSpPr/>
            <p:nvPr/>
          </p:nvSpPr>
          <p:spPr>
            <a:xfrm>
              <a:off x="3241996" y="5895165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23"/>
            <p:cNvSpPr/>
            <p:nvPr/>
          </p:nvSpPr>
          <p:spPr>
            <a:xfrm>
              <a:off x="4495800" y="4341804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24"/>
            <p:cNvSpPr/>
            <p:nvPr/>
          </p:nvSpPr>
          <p:spPr>
            <a:xfrm>
              <a:off x="4572000" y="44942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25"/>
            <p:cNvSpPr/>
            <p:nvPr/>
          </p:nvSpPr>
          <p:spPr>
            <a:xfrm>
              <a:off x="4573748" y="4993348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圆角矩形 26"/>
            <p:cNvSpPr/>
            <p:nvPr/>
          </p:nvSpPr>
          <p:spPr>
            <a:xfrm>
              <a:off x="4572000" y="54086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圆角矩形 27"/>
            <p:cNvSpPr/>
            <p:nvPr/>
          </p:nvSpPr>
          <p:spPr>
            <a:xfrm>
              <a:off x="4573748" y="58658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8"/>
            <p:cNvSpPr/>
            <p:nvPr/>
          </p:nvSpPr>
          <p:spPr>
            <a:xfrm>
              <a:off x="5943600" y="4371165"/>
              <a:ext cx="8382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30"/>
            <p:cNvSpPr/>
            <p:nvPr/>
          </p:nvSpPr>
          <p:spPr>
            <a:xfrm>
              <a:off x="6021548" y="4620038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31"/>
            <p:cNvSpPr/>
            <p:nvPr/>
          </p:nvSpPr>
          <p:spPr>
            <a:xfrm>
              <a:off x="6019800" y="518000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圆角矩形 32"/>
            <p:cNvSpPr/>
            <p:nvPr/>
          </p:nvSpPr>
          <p:spPr>
            <a:xfrm>
              <a:off x="6031336" y="5766534"/>
              <a:ext cx="609600" cy="3048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云形 33"/>
            <p:cNvSpPr/>
            <p:nvPr/>
          </p:nvSpPr>
          <p:spPr>
            <a:xfrm>
              <a:off x="609600" y="4712318"/>
              <a:ext cx="914400" cy="994096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云形 34"/>
            <p:cNvSpPr/>
            <p:nvPr/>
          </p:nvSpPr>
          <p:spPr>
            <a:xfrm>
              <a:off x="7239000" y="4901069"/>
              <a:ext cx="914400" cy="994096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直接箭头连接符 36"/>
            <p:cNvCxnSpPr>
              <a:stCxn id="193" idx="0"/>
              <a:endCxn id="120" idx="1"/>
            </p:cNvCxnSpPr>
            <p:nvPr/>
          </p:nvCxnSpPr>
          <p:spPr>
            <a:xfrm flipV="1">
              <a:off x="1523238" y="4675965"/>
              <a:ext cx="345410" cy="533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箭头连接符 37"/>
            <p:cNvCxnSpPr>
              <a:endCxn id="121" idx="1"/>
            </p:cNvCxnSpPr>
            <p:nvPr/>
          </p:nvCxnSpPr>
          <p:spPr>
            <a:xfrm flipV="1">
              <a:off x="1531246" y="5133165"/>
              <a:ext cx="339150" cy="114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39"/>
            <p:cNvCxnSpPr>
              <a:endCxn id="122" idx="1"/>
            </p:cNvCxnSpPr>
            <p:nvPr/>
          </p:nvCxnSpPr>
          <p:spPr>
            <a:xfrm>
              <a:off x="1523238" y="5266517"/>
              <a:ext cx="345410" cy="3238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41"/>
            <p:cNvCxnSpPr>
              <a:endCxn id="123" idx="1"/>
            </p:cNvCxnSpPr>
            <p:nvPr/>
          </p:nvCxnSpPr>
          <p:spPr>
            <a:xfrm>
              <a:off x="1531246" y="5285565"/>
              <a:ext cx="33915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箭头连接符 44"/>
            <p:cNvCxnSpPr>
              <a:stCxn id="120" idx="3"/>
              <a:endCxn id="125" idx="1"/>
            </p:cNvCxnSpPr>
            <p:nvPr/>
          </p:nvCxnSpPr>
          <p:spPr>
            <a:xfrm>
              <a:off x="2478248" y="4675965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箭头连接符 47"/>
            <p:cNvCxnSpPr/>
            <p:nvPr/>
          </p:nvCxnSpPr>
          <p:spPr>
            <a:xfrm>
              <a:off x="2478248" y="5133165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箭头连接符 48"/>
            <p:cNvCxnSpPr/>
            <p:nvPr/>
          </p:nvCxnSpPr>
          <p:spPr>
            <a:xfrm>
              <a:off x="2478248" y="5590365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箭头连接符 49"/>
            <p:cNvCxnSpPr/>
            <p:nvPr/>
          </p:nvCxnSpPr>
          <p:spPr>
            <a:xfrm>
              <a:off x="2478248" y="6071334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箭头连接符 50"/>
            <p:cNvCxnSpPr/>
            <p:nvPr/>
          </p:nvCxnSpPr>
          <p:spPr>
            <a:xfrm flipV="1">
              <a:off x="3851596" y="4646604"/>
              <a:ext cx="720404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箭头连接符 51"/>
            <p:cNvCxnSpPr>
              <a:stCxn id="126" idx="3"/>
              <a:endCxn id="131" idx="1"/>
            </p:cNvCxnSpPr>
            <p:nvPr/>
          </p:nvCxnSpPr>
          <p:spPr>
            <a:xfrm>
              <a:off x="3851596" y="5133165"/>
              <a:ext cx="722152" cy="12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箭头连接符 56"/>
            <p:cNvCxnSpPr/>
            <p:nvPr/>
          </p:nvCxnSpPr>
          <p:spPr>
            <a:xfrm flipV="1">
              <a:off x="3853344" y="5590365"/>
              <a:ext cx="720404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箭头连接符 57"/>
            <p:cNvCxnSpPr/>
            <p:nvPr/>
          </p:nvCxnSpPr>
          <p:spPr>
            <a:xfrm flipV="1">
              <a:off x="3853344" y="6069936"/>
              <a:ext cx="720404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箭头连接符 58"/>
            <p:cNvCxnSpPr>
              <a:endCxn id="190" idx="1"/>
            </p:cNvCxnSpPr>
            <p:nvPr/>
          </p:nvCxnSpPr>
          <p:spPr>
            <a:xfrm>
              <a:off x="5181600" y="4675965"/>
              <a:ext cx="839948" cy="96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接箭头连接符 60"/>
            <p:cNvCxnSpPr>
              <a:endCxn id="191" idx="1"/>
            </p:cNvCxnSpPr>
            <p:nvPr/>
          </p:nvCxnSpPr>
          <p:spPr>
            <a:xfrm>
              <a:off x="5170065" y="4699734"/>
              <a:ext cx="849735" cy="6326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箭头连接符 62"/>
            <p:cNvCxnSpPr/>
            <p:nvPr/>
          </p:nvCxnSpPr>
          <p:spPr>
            <a:xfrm>
              <a:off x="5183348" y="4724201"/>
              <a:ext cx="849735" cy="12345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64"/>
            <p:cNvCxnSpPr>
              <a:endCxn id="190" idx="1"/>
            </p:cNvCxnSpPr>
            <p:nvPr/>
          </p:nvCxnSpPr>
          <p:spPr>
            <a:xfrm flipV="1">
              <a:off x="5176706" y="4772438"/>
              <a:ext cx="844842" cy="360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箭头连接符 66"/>
            <p:cNvCxnSpPr>
              <a:endCxn id="190" idx="1"/>
            </p:cNvCxnSpPr>
            <p:nvPr/>
          </p:nvCxnSpPr>
          <p:spPr>
            <a:xfrm flipV="1">
              <a:off x="5176706" y="4772438"/>
              <a:ext cx="844842" cy="7786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接箭头连接符 68"/>
            <p:cNvCxnSpPr>
              <a:endCxn id="191" idx="1"/>
            </p:cNvCxnSpPr>
            <p:nvPr/>
          </p:nvCxnSpPr>
          <p:spPr>
            <a:xfrm>
              <a:off x="5185794" y="5120410"/>
              <a:ext cx="834006" cy="21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箭头连接符 70"/>
            <p:cNvCxnSpPr>
              <a:endCxn id="192" idx="1"/>
            </p:cNvCxnSpPr>
            <p:nvPr/>
          </p:nvCxnSpPr>
          <p:spPr>
            <a:xfrm>
              <a:off x="5185794" y="5180004"/>
              <a:ext cx="845542" cy="738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73"/>
            <p:cNvCxnSpPr>
              <a:endCxn id="189" idx="1"/>
            </p:cNvCxnSpPr>
            <p:nvPr/>
          </p:nvCxnSpPr>
          <p:spPr>
            <a:xfrm flipV="1">
              <a:off x="5170065" y="5361765"/>
              <a:ext cx="773535" cy="199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箭头连接符 75"/>
            <p:cNvCxnSpPr>
              <a:endCxn id="192" idx="1"/>
            </p:cNvCxnSpPr>
            <p:nvPr/>
          </p:nvCxnSpPr>
          <p:spPr>
            <a:xfrm>
              <a:off x="5179154" y="5578483"/>
              <a:ext cx="852182" cy="340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箭头连接符 77"/>
            <p:cNvCxnSpPr>
              <a:endCxn id="190" idx="1"/>
            </p:cNvCxnSpPr>
            <p:nvPr/>
          </p:nvCxnSpPr>
          <p:spPr>
            <a:xfrm flipV="1">
              <a:off x="5167618" y="4772438"/>
              <a:ext cx="853930" cy="12457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79"/>
            <p:cNvCxnSpPr>
              <a:endCxn id="189" idx="1"/>
            </p:cNvCxnSpPr>
            <p:nvPr/>
          </p:nvCxnSpPr>
          <p:spPr>
            <a:xfrm flipV="1">
              <a:off x="5165870" y="5361765"/>
              <a:ext cx="777730" cy="669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箭头连接符 81"/>
            <p:cNvCxnSpPr/>
            <p:nvPr/>
          </p:nvCxnSpPr>
          <p:spPr>
            <a:xfrm flipV="1">
              <a:off x="5162375" y="5958782"/>
              <a:ext cx="857425" cy="72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87"/>
            <p:cNvCxnSpPr>
              <a:stCxn id="190" idx="3"/>
            </p:cNvCxnSpPr>
            <p:nvPr/>
          </p:nvCxnSpPr>
          <p:spPr>
            <a:xfrm>
              <a:off x="6631148" y="4772438"/>
              <a:ext cx="690340" cy="74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箭头连接符 89"/>
            <p:cNvCxnSpPr/>
            <p:nvPr/>
          </p:nvCxnSpPr>
          <p:spPr>
            <a:xfrm>
              <a:off x="6640936" y="5368755"/>
              <a:ext cx="690340" cy="1160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箭头连接符 91"/>
            <p:cNvCxnSpPr/>
            <p:nvPr/>
          </p:nvCxnSpPr>
          <p:spPr>
            <a:xfrm flipV="1">
              <a:off x="6629400" y="5484804"/>
              <a:ext cx="701876" cy="452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93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882"/>
            <a:ext cx="9144000" cy="678918"/>
          </a:xfrm>
        </p:spPr>
        <p:txBody>
          <a:bodyPr/>
          <a:lstStyle/>
          <a:p>
            <a:r>
              <a:rPr lang="en-US" altLang="zh-CN" sz="3800" b="1" dirty="0" err="1" smtClean="0"/>
              <a:t>wordcount</a:t>
            </a:r>
            <a:r>
              <a:rPr lang="en-US" altLang="zh-CN" sz="3800" b="1" dirty="0" smtClean="0"/>
              <a:t>—</a:t>
            </a:r>
            <a:r>
              <a:rPr lang="zh-CN" altLang="en-US" sz="3800" b="1" dirty="0" smtClean="0"/>
              <a:t>生成物理查询计划</a:t>
            </a:r>
            <a:endParaRPr lang="zh-CN" altLang="en-US" sz="3800" b="1" dirty="0"/>
          </a:p>
        </p:txBody>
      </p:sp>
      <p:sp>
        <p:nvSpPr>
          <p:cNvPr id="144" name="矩形 143"/>
          <p:cNvSpPr/>
          <p:nvPr/>
        </p:nvSpPr>
        <p:spPr>
          <a:xfrm>
            <a:off x="3105718" y="4524602"/>
            <a:ext cx="747359" cy="1482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圆角矩形 144"/>
          <p:cNvSpPr/>
          <p:nvPr/>
        </p:nvSpPr>
        <p:spPr>
          <a:xfrm>
            <a:off x="3173660" y="4638674"/>
            <a:ext cx="543534" cy="22814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/>
        </p:nvSpPr>
        <p:spPr>
          <a:xfrm>
            <a:off x="3175219" y="5012285"/>
            <a:ext cx="543534" cy="22814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圆角矩形 146"/>
          <p:cNvSpPr/>
          <p:nvPr/>
        </p:nvSpPr>
        <p:spPr>
          <a:xfrm>
            <a:off x="3173660" y="5323105"/>
            <a:ext cx="543534" cy="22814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3175219" y="5665322"/>
            <a:ext cx="543534" cy="22814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396611" y="4546579"/>
            <a:ext cx="747359" cy="1482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圆角矩形 149"/>
          <p:cNvSpPr/>
          <p:nvPr/>
        </p:nvSpPr>
        <p:spPr>
          <a:xfrm>
            <a:off x="4466111" y="4732862"/>
            <a:ext cx="543534" cy="22814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圆角矩形 150"/>
          <p:cNvSpPr/>
          <p:nvPr/>
        </p:nvSpPr>
        <p:spPr>
          <a:xfrm>
            <a:off x="4464553" y="5151998"/>
            <a:ext cx="543534" cy="22814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圆角矩形 151"/>
          <p:cNvSpPr/>
          <p:nvPr/>
        </p:nvSpPr>
        <p:spPr>
          <a:xfrm>
            <a:off x="4474838" y="5591018"/>
            <a:ext cx="543534" cy="228144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>
            <a:endCxn id="150" idx="1"/>
          </p:cNvCxnSpPr>
          <p:nvPr/>
        </p:nvCxnSpPr>
        <p:spPr>
          <a:xfrm>
            <a:off x="3717194" y="4774723"/>
            <a:ext cx="748918" cy="7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151" idx="1"/>
          </p:cNvCxnSpPr>
          <p:nvPr/>
        </p:nvCxnSpPr>
        <p:spPr>
          <a:xfrm>
            <a:off x="3706909" y="4792514"/>
            <a:ext cx="757643" cy="473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3718753" y="4810828"/>
            <a:ext cx="757643" cy="924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endCxn id="150" idx="1"/>
          </p:cNvCxnSpPr>
          <p:nvPr/>
        </p:nvCxnSpPr>
        <p:spPr>
          <a:xfrm flipV="1">
            <a:off x="3712831" y="4846933"/>
            <a:ext cx="753281" cy="270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endCxn id="150" idx="1"/>
          </p:cNvCxnSpPr>
          <p:nvPr/>
        </p:nvCxnSpPr>
        <p:spPr>
          <a:xfrm flipV="1">
            <a:off x="3712831" y="4846933"/>
            <a:ext cx="753281" cy="582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endCxn id="151" idx="1"/>
          </p:cNvCxnSpPr>
          <p:nvPr/>
        </p:nvCxnSpPr>
        <p:spPr>
          <a:xfrm>
            <a:off x="3720934" y="5107392"/>
            <a:ext cx="743619" cy="15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52" idx="1"/>
          </p:cNvCxnSpPr>
          <p:nvPr/>
        </p:nvCxnSpPr>
        <p:spPr>
          <a:xfrm>
            <a:off x="3720934" y="5151998"/>
            <a:ext cx="753905" cy="55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3706909" y="5288046"/>
            <a:ext cx="689702" cy="149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152" idx="1"/>
          </p:cNvCxnSpPr>
          <p:nvPr/>
        </p:nvCxnSpPr>
        <p:spPr>
          <a:xfrm>
            <a:off x="3715013" y="5450261"/>
            <a:ext cx="759825" cy="254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endCxn id="150" idx="1"/>
          </p:cNvCxnSpPr>
          <p:nvPr/>
        </p:nvCxnSpPr>
        <p:spPr>
          <a:xfrm flipV="1">
            <a:off x="3704727" y="4846933"/>
            <a:ext cx="761384" cy="93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endCxn id="151" idx="1"/>
          </p:cNvCxnSpPr>
          <p:nvPr/>
        </p:nvCxnSpPr>
        <p:spPr>
          <a:xfrm flipV="1">
            <a:off x="3703168" y="5266070"/>
            <a:ext cx="761385" cy="523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3700053" y="5734916"/>
            <a:ext cx="764500" cy="54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5496" y="4225561"/>
            <a:ext cx="739037" cy="26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411291" y="4225560"/>
            <a:ext cx="739037" cy="26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768295" y="3329011"/>
            <a:ext cx="707031" cy="785789"/>
          </a:xfrm>
          <a:prstGeom prst="downArrow">
            <a:avLst/>
          </a:prstGeom>
          <a:solidFill>
            <a:srgbClr val="6600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4752746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并行从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上读取数据进行处理</a:t>
            </a:r>
            <a:endParaRPr lang="zh-CN" alt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5478083" y="4631612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Stage1</a:t>
            </a:r>
            <a:r>
              <a:rPr lang="zh-CN" altLang="en-US" dirty="0" smtClean="0"/>
              <a:t>上获取数据，并行处理后，写回</a:t>
            </a:r>
            <a:r>
              <a:rPr lang="en-US" altLang="zh-CN" dirty="0" smtClean="0"/>
              <a:t>HDFS</a:t>
            </a:r>
            <a:endParaRPr lang="zh-CN" alt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09600" y="1219200"/>
            <a:ext cx="7037054" cy="2046374"/>
            <a:chOff x="1142364" y="4659226"/>
            <a:chExt cx="7037054" cy="2046374"/>
          </a:xfrm>
        </p:grpSpPr>
        <p:sp>
          <p:nvSpPr>
            <p:cNvPr id="87" name="矩形 186"/>
            <p:cNvSpPr/>
            <p:nvPr/>
          </p:nvSpPr>
          <p:spPr>
            <a:xfrm>
              <a:off x="5882316" y="4659226"/>
              <a:ext cx="2297102" cy="18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185"/>
            <p:cNvSpPr/>
            <p:nvPr/>
          </p:nvSpPr>
          <p:spPr>
            <a:xfrm>
              <a:off x="1142364" y="4659226"/>
              <a:ext cx="4594205" cy="1854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矩形 133"/>
            <p:cNvSpPr/>
            <p:nvPr/>
          </p:nvSpPr>
          <p:spPr>
            <a:xfrm>
              <a:off x="2334342" y="4958267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134"/>
            <p:cNvSpPr/>
            <p:nvPr/>
          </p:nvSpPr>
          <p:spPr>
            <a:xfrm>
              <a:off x="2402284" y="5072339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135"/>
            <p:cNvSpPr/>
            <p:nvPr/>
          </p:nvSpPr>
          <p:spPr>
            <a:xfrm>
              <a:off x="2403842" y="5414555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136"/>
            <p:cNvSpPr/>
            <p:nvPr/>
          </p:nvSpPr>
          <p:spPr>
            <a:xfrm>
              <a:off x="2402284" y="5756771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137"/>
            <p:cNvSpPr/>
            <p:nvPr/>
          </p:nvSpPr>
          <p:spPr>
            <a:xfrm>
              <a:off x="2403842" y="609898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138"/>
            <p:cNvSpPr/>
            <p:nvPr/>
          </p:nvSpPr>
          <p:spPr>
            <a:xfrm>
              <a:off x="3557293" y="4958267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139"/>
            <p:cNvSpPr/>
            <p:nvPr/>
          </p:nvSpPr>
          <p:spPr>
            <a:xfrm>
              <a:off x="3625234" y="5072339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140"/>
            <p:cNvSpPr/>
            <p:nvPr/>
          </p:nvSpPr>
          <p:spPr>
            <a:xfrm>
              <a:off x="3626793" y="5414555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141"/>
            <p:cNvSpPr/>
            <p:nvPr/>
          </p:nvSpPr>
          <p:spPr>
            <a:xfrm>
              <a:off x="3625234" y="5756771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142"/>
            <p:cNvSpPr/>
            <p:nvPr/>
          </p:nvSpPr>
          <p:spPr>
            <a:xfrm>
              <a:off x="3626793" y="609898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143"/>
            <p:cNvSpPr/>
            <p:nvPr/>
          </p:nvSpPr>
          <p:spPr>
            <a:xfrm>
              <a:off x="4744713" y="4936290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144"/>
            <p:cNvSpPr/>
            <p:nvPr/>
          </p:nvSpPr>
          <p:spPr>
            <a:xfrm>
              <a:off x="4812655" y="5050362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45"/>
            <p:cNvSpPr/>
            <p:nvPr/>
          </p:nvSpPr>
          <p:spPr>
            <a:xfrm>
              <a:off x="4814214" y="5423973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46"/>
            <p:cNvSpPr/>
            <p:nvPr/>
          </p:nvSpPr>
          <p:spPr>
            <a:xfrm>
              <a:off x="4812655" y="5734793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47"/>
            <p:cNvSpPr/>
            <p:nvPr/>
          </p:nvSpPr>
          <p:spPr>
            <a:xfrm>
              <a:off x="4814214" y="6077010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48"/>
            <p:cNvSpPr/>
            <p:nvPr/>
          </p:nvSpPr>
          <p:spPr>
            <a:xfrm>
              <a:off x="6035606" y="4958267"/>
              <a:ext cx="747359" cy="1482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圆角矩形 149"/>
            <p:cNvSpPr/>
            <p:nvPr/>
          </p:nvSpPr>
          <p:spPr>
            <a:xfrm>
              <a:off x="6105106" y="5144550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圆角矩形 150"/>
            <p:cNvSpPr/>
            <p:nvPr/>
          </p:nvSpPr>
          <p:spPr>
            <a:xfrm>
              <a:off x="6103548" y="556368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51"/>
            <p:cNvSpPr/>
            <p:nvPr/>
          </p:nvSpPr>
          <p:spPr>
            <a:xfrm>
              <a:off x="6113833" y="6002706"/>
              <a:ext cx="543534" cy="228144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云形 152"/>
            <p:cNvSpPr/>
            <p:nvPr/>
          </p:nvSpPr>
          <p:spPr>
            <a:xfrm>
              <a:off x="1279687" y="5213621"/>
              <a:ext cx="815301" cy="744085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云形 153"/>
            <p:cNvSpPr/>
            <p:nvPr/>
          </p:nvSpPr>
          <p:spPr>
            <a:xfrm>
              <a:off x="7190615" y="5354902"/>
              <a:ext cx="815301" cy="744085"/>
            </a:xfrm>
            <a:prstGeom prst="cloud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54"/>
            <p:cNvCxnSpPr>
              <a:stCxn id="108" idx="0"/>
              <a:endCxn id="90" idx="1"/>
            </p:cNvCxnSpPr>
            <p:nvPr/>
          </p:nvCxnSpPr>
          <p:spPr>
            <a:xfrm flipV="1">
              <a:off x="2094308" y="5186411"/>
              <a:ext cx="307975" cy="3992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55"/>
            <p:cNvCxnSpPr>
              <a:endCxn id="91" idx="1"/>
            </p:cNvCxnSpPr>
            <p:nvPr/>
          </p:nvCxnSpPr>
          <p:spPr>
            <a:xfrm flipV="1">
              <a:off x="2101448" y="5528627"/>
              <a:ext cx="302394" cy="8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56"/>
            <p:cNvCxnSpPr>
              <a:endCxn id="92" idx="1"/>
            </p:cNvCxnSpPr>
            <p:nvPr/>
          </p:nvCxnSpPr>
          <p:spPr>
            <a:xfrm>
              <a:off x="2094308" y="5628441"/>
              <a:ext cx="307975" cy="2424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57"/>
            <p:cNvCxnSpPr>
              <a:endCxn id="93" idx="1"/>
            </p:cNvCxnSpPr>
            <p:nvPr/>
          </p:nvCxnSpPr>
          <p:spPr>
            <a:xfrm>
              <a:off x="2101448" y="5642699"/>
              <a:ext cx="302394" cy="5703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58"/>
            <p:cNvCxnSpPr>
              <a:stCxn id="90" idx="3"/>
              <a:endCxn id="95" idx="1"/>
            </p:cNvCxnSpPr>
            <p:nvPr/>
          </p:nvCxnSpPr>
          <p:spPr>
            <a:xfrm>
              <a:off x="2945817" y="5186411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59"/>
            <p:cNvCxnSpPr/>
            <p:nvPr/>
          </p:nvCxnSpPr>
          <p:spPr>
            <a:xfrm>
              <a:off x="2945817" y="5528627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60"/>
            <p:cNvCxnSpPr/>
            <p:nvPr/>
          </p:nvCxnSpPr>
          <p:spPr>
            <a:xfrm>
              <a:off x="2945817" y="5870842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箭头连接符 161"/>
            <p:cNvCxnSpPr/>
            <p:nvPr/>
          </p:nvCxnSpPr>
          <p:spPr>
            <a:xfrm>
              <a:off x="2945817" y="6230850"/>
              <a:ext cx="6794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62"/>
            <p:cNvCxnSpPr/>
            <p:nvPr/>
          </p:nvCxnSpPr>
          <p:spPr>
            <a:xfrm flipV="1">
              <a:off x="4170327" y="5164434"/>
              <a:ext cx="642329" cy="10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63"/>
            <p:cNvCxnSpPr>
              <a:stCxn id="96" idx="3"/>
              <a:endCxn id="101" idx="1"/>
            </p:cNvCxnSpPr>
            <p:nvPr/>
          </p:nvCxnSpPr>
          <p:spPr>
            <a:xfrm>
              <a:off x="4170327" y="5528627"/>
              <a:ext cx="643888" cy="9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64"/>
            <p:cNvCxnSpPr/>
            <p:nvPr/>
          </p:nvCxnSpPr>
          <p:spPr>
            <a:xfrm flipV="1">
              <a:off x="4171885" y="5870842"/>
              <a:ext cx="642329" cy="10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65"/>
            <p:cNvCxnSpPr/>
            <p:nvPr/>
          </p:nvCxnSpPr>
          <p:spPr>
            <a:xfrm flipV="1">
              <a:off x="4171885" y="6229803"/>
              <a:ext cx="642329" cy="10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66"/>
            <p:cNvCxnSpPr>
              <a:endCxn id="105" idx="1"/>
            </p:cNvCxnSpPr>
            <p:nvPr/>
          </p:nvCxnSpPr>
          <p:spPr>
            <a:xfrm>
              <a:off x="5356189" y="5186411"/>
              <a:ext cx="748918" cy="722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67"/>
            <p:cNvCxnSpPr>
              <a:endCxn id="106" idx="1"/>
            </p:cNvCxnSpPr>
            <p:nvPr/>
          </p:nvCxnSpPr>
          <p:spPr>
            <a:xfrm>
              <a:off x="5345904" y="5204202"/>
              <a:ext cx="757643" cy="4735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68"/>
            <p:cNvCxnSpPr/>
            <p:nvPr/>
          </p:nvCxnSpPr>
          <p:spPr>
            <a:xfrm>
              <a:off x="5357748" y="5222516"/>
              <a:ext cx="757643" cy="924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69"/>
            <p:cNvCxnSpPr>
              <a:endCxn id="105" idx="1"/>
            </p:cNvCxnSpPr>
            <p:nvPr/>
          </p:nvCxnSpPr>
          <p:spPr>
            <a:xfrm flipV="1">
              <a:off x="5351826" y="5258621"/>
              <a:ext cx="753281" cy="270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70"/>
            <p:cNvCxnSpPr>
              <a:endCxn id="105" idx="1"/>
            </p:cNvCxnSpPr>
            <p:nvPr/>
          </p:nvCxnSpPr>
          <p:spPr>
            <a:xfrm flipV="1">
              <a:off x="5351826" y="5258621"/>
              <a:ext cx="753281" cy="582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71"/>
            <p:cNvCxnSpPr>
              <a:endCxn id="106" idx="1"/>
            </p:cNvCxnSpPr>
            <p:nvPr/>
          </p:nvCxnSpPr>
          <p:spPr>
            <a:xfrm>
              <a:off x="5359929" y="5519080"/>
              <a:ext cx="743619" cy="1586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72"/>
            <p:cNvCxnSpPr>
              <a:endCxn id="107" idx="1"/>
            </p:cNvCxnSpPr>
            <p:nvPr/>
          </p:nvCxnSpPr>
          <p:spPr>
            <a:xfrm>
              <a:off x="5359929" y="5563686"/>
              <a:ext cx="753905" cy="553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73"/>
            <p:cNvCxnSpPr>
              <a:endCxn id="104" idx="1"/>
            </p:cNvCxnSpPr>
            <p:nvPr/>
          </p:nvCxnSpPr>
          <p:spPr>
            <a:xfrm flipV="1">
              <a:off x="5345904" y="5699734"/>
              <a:ext cx="689702" cy="1491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74"/>
            <p:cNvCxnSpPr>
              <a:endCxn id="107" idx="1"/>
            </p:cNvCxnSpPr>
            <p:nvPr/>
          </p:nvCxnSpPr>
          <p:spPr>
            <a:xfrm>
              <a:off x="5354008" y="5861949"/>
              <a:ext cx="759825" cy="2548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75"/>
            <p:cNvCxnSpPr>
              <a:endCxn id="105" idx="1"/>
            </p:cNvCxnSpPr>
            <p:nvPr/>
          </p:nvCxnSpPr>
          <p:spPr>
            <a:xfrm flipV="1">
              <a:off x="5343722" y="5258621"/>
              <a:ext cx="761384" cy="932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76"/>
            <p:cNvCxnSpPr>
              <a:endCxn id="104" idx="1"/>
            </p:cNvCxnSpPr>
            <p:nvPr/>
          </p:nvCxnSpPr>
          <p:spPr>
            <a:xfrm flipV="1">
              <a:off x="5342163" y="5699734"/>
              <a:ext cx="693442" cy="5012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77"/>
            <p:cNvCxnSpPr/>
            <p:nvPr/>
          </p:nvCxnSpPr>
          <p:spPr>
            <a:xfrm flipV="1">
              <a:off x="5339048" y="6146604"/>
              <a:ext cx="764500" cy="544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1875888" y="6450621"/>
              <a:ext cx="753514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textFile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947376" y="6450621"/>
              <a:ext cx="796391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flatMap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234176" y="6450621"/>
              <a:ext cx="510537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88247" y="6452191"/>
              <a:ext cx="1219000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reduceByKey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82"/>
            <p:cNvCxnSpPr>
              <a:stCxn id="105" idx="3"/>
            </p:cNvCxnSpPr>
            <p:nvPr/>
          </p:nvCxnSpPr>
          <p:spPr>
            <a:xfrm>
              <a:off x="6648640" y="5258621"/>
              <a:ext cx="615524" cy="559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箭头连接符 183"/>
            <p:cNvCxnSpPr/>
            <p:nvPr/>
          </p:nvCxnSpPr>
          <p:spPr>
            <a:xfrm>
              <a:off x="6657367" y="5704966"/>
              <a:ext cx="615524" cy="868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箭头连接符 184"/>
            <p:cNvCxnSpPr/>
            <p:nvPr/>
          </p:nvCxnSpPr>
          <p:spPr>
            <a:xfrm flipV="1">
              <a:off x="6647081" y="5791830"/>
              <a:ext cx="625809" cy="338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045496" y="4659226"/>
              <a:ext cx="739037" cy="267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74659" y="4690728"/>
              <a:ext cx="739037" cy="267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0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sz="3800" b="1" dirty="0" err="1" smtClean="0"/>
              <a:t>wordcount</a:t>
            </a:r>
            <a:r>
              <a:rPr lang="en-US" altLang="en-US" sz="3800" b="1" dirty="0" smtClean="0"/>
              <a:t>—</a:t>
            </a:r>
            <a:r>
              <a:rPr lang="en-US" altLang="en-US" sz="3800" b="1" dirty="0" err="1" smtClean="0"/>
              <a:t>调度并执行task</a:t>
            </a:r>
            <a:endParaRPr lang="zh-CN" altLang="en-US" sz="38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88395" y="4888302"/>
            <a:ext cx="1198264" cy="749665"/>
            <a:chOff x="4343590" y="3690057"/>
            <a:chExt cx="1198264" cy="749665"/>
          </a:xfrm>
        </p:grpSpPr>
        <p:sp>
          <p:nvSpPr>
            <p:cNvPr id="16" name="Rounded Rectangle 15"/>
            <p:cNvSpPr/>
            <p:nvPr/>
          </p:nvSpPr>
          <p:spPr>
            <a:xfrm>
              <a:off x="4343590" y="3690057"/>
              <a:ext cx="1198264" cy="739068"/>
            </a:xfrm>
            <a:prstGeom prst="roundRect">
              <a:avLst/>
            </a:prstGeom>
            <a:solidFill>
              <a:srgbClr val="008000"/>
            </a:solidFill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4131945"/>
              <a:ext cx="827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/>
                </a:rPr>
                <a:t>E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Calibri"/>
                </a:rPr>
                <a:t>xecutor</a:t>
              </a:r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矩形 143"/>
          <p:cNvSpPr/>
          <p:nvPr/>
        </p:nvSpPr>
        <p:spPr>
          <a:xfrm>
            <a:off x="830580" y="2569579"/>
            <a:ext cx="1091134" cy="1988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29774" y="2722518"/>
            <a:ext cx="795828" cy="1682319"/>
            <a:chOff x="584969" y="1524273"/>
            <a:chExt cx="795828" cy="1682319"/>
          </a:xfrm>
        </p:grpSpPr>
        <p:sp>
          <p:nvSpPr>
            <p:cNvPr id="20" name="圆角矩形 144"/>
            <p:cNvSpPr/>
            <p:nvPr/>
          </p:nvSpPr>
          <p:spPr>
            <a:xfrm>
              <a:off x="584969" y="1524273"/>
              <a:ext cx="793552" cy="305876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Task</a:t>
              </a:r>
              <a:endParaRPr lang="zh-CN" altLang="en-US" sz="800" dirty="0"/>
            </a:p>
          </p:txBody>
        </p:sp>
        <p:sp>
          <p:nvSpPr>
            <p:cNvPr id="21" name="圆角矩形 145"/>
            <p:cNvSpPr/>
            <p:nvPr/>
          </p:nvSpPr>
          <p:spPr>
            <a:xfrm>
              <a:off x="587245" y="2025178"/>
              <a:ext cx="793552" cy="305876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Task</a:t>
              </a:r>
              <a:endParaRPr lang="zh-CN" altLang="en-US" sz="800" dirty="0"/>
            </a:p>
          </p:txBody>
        </p:sp>
        <p:sp>
          <p:nvSpPr>
            <p:cNvPr id="22" name="圆角矩形 146"/>
            <p:cNvSpPr/>
            <p:nvPr/>
          </p:nvSpPr>
          <p:spPr>
            <a:xfrm>
              <a:off x="584969" y="2441901"/>
              <a:ext cx="793552" cy="305876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Task</a:t>
              </a:r>
              <a:endParaRPr lang="zh-CN" altLang="en-US" sz="800" dirty="0"/>
            </a:p>
          </p:txBody>
        </p:sp>
        <p:sp>
          <p:nvSpPr>
            <p:cNvPr id="23" name="圆角矩形 147"/>
            <p:cNvSpPr/>
            <p:nvPr/>
          </p:nvSpPr>
          <p:spPr>
            <a:xfrm>
              <a:off x="587245" y="2900716"/>
              <a:ext cx="793552" cy="305876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Task</a:t>
              </a:r>
              <a:endParaRPr lang="zh-CN" altLang="en-US" sz="800" dirty="0"/>
            </a:p>
          </p:txBody>
        </p:sp>
      </p:grpSp>
      <p:sp>
        <p:nvSpPr>
          <p:cNvPr id="24" name="矩形 148"/>
          <p:cNvSpPr/>
          <p:nvPr/>
        </p:nvSpPr>
        <p:spPr>
          <a:xfrm>
            <a:off x="2715265" y="2599043"/>
            <a:ext cx="1091134" cy="1988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814459" y="2848797"/>
            <a:ext cx="808569" cy="1456420"/>
            <a:chOff x="2469654" y="1650552"/>
            <a:chExt cx="808569" cy="1456420"/>
          </a:xfrm>
        </p:grpSpPr>
        <p:sp>
          <p:nvSpPr>
            <p:cNvPr id="26" name="圆角矩形 149"/>
            <p:cNvSpPr/>
            <p:nvPr/>
          </p:nvSpPr>
          <p:spPr>
            <a:xfrm>
              <a:off x="2471930" y="1650552"/>
              <a:ext cx="793552" cy="305876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Task</a:t>
              </a:r>
              <a:endParaRPr lang="zh-CN" altLang="en-US" sz="800" dirty="0"/>
            </a:p>
          </p:txBody>
        </p:sp>
        <p:sp>
          <p:nvSpPr>
            <p:cNvPr id="27" name="圆角矩形 150"/>
            <p:cNvSpPr/>
            <p:nvPr/>
          </p:nvSpPr>
          <p:spPr>
            <a:xfrm>
              <a:off x="2469654" y="2212495"/>
              <a:ext cx="793552" cy="305876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Task</a:t>
              </a:r>
              <a:endParaRPr lang="zh-CN" altLang="en-US" sz="800" dirty="0"/>
            </a:p>
          </p:txBody>
        </p:sp>
        <p:sp>
          <p:nvSpPr>
            <p:cNvPr id="28" name="圆角矩形 151"/>
            <p:cNvSpPr/>
            <p:nvPr/>
          </p:nvSpPr>
          <p:spPr>
            <a:xfrm>
              <a:off x="2484671" y="2801096"/>
              <a:ext cx="793552" cy="305876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Task</a:t>
              </a:r>
              <a:endParaRPr lang="zh-CN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98301" y="2904921"/>
            <a:ext cx="1133450" cy="1360309"/>
            <a:chOff x="1353496" y="1706676"/>
            <a:chExt cx="1133450" cy="1360309"/>
          </a:xfrm>
        </p:grpSpPr>
        <p:cxnSp>
          <p:nvCxnSpPr>
            <p:cNvPr id="30" name="直接箭头连接符 166"/>
            <p:cNvCxnSpPr>
              <a:endCxn id="26" idx="1"/>
            </p:cNvCxnSpPr>
            <p:nvPr/>
          </p:nvCxnSpPr>
          <p:spPr>
            <a:xfrm>
              <a:off x="1378521" y="1706676"/>
              <a:ext cx="1093409" cy="968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167"/>
            <p:cNvCxnSpPr>
              <a:endCxn id="27" idx="1"/>
            </p:cNvCxnSpPr>
            <p:nvPr/>
          </p:nvCxnSpPr>
          <p:spPr>
            <a:xfrm>
              <a:off x="1363506" y="1730529"/>
              <a:ext cx="1106148" cy="6349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168"/>
            <p:cNvCxnSpPr/>
            <p:nvPr/>
          </p:nvCxnSpPr>
          <p:spPr>
            <a:xfrm>
              <a:off x="1380798" y="1755082"/>
              <a:ext cx="1106148" cy="1238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169"/>
            <p:cNvCxnSpPr>
              <a:endCxn id="26" idx="1"/>
            </p:cNvCxnSpPr>
            <p:nvPr/>
          </p:nvCxnSpPr>
          <p:spPr>
            <a:xfrm flipV="1">
              <a:off x="1372152" y="1803488"/>
              <a:ext cx="1099780" cy="3620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170"/>
            <p:cNvCxnSpPr>
              <a:endCxn id="26" idx="1"/>
            </p:cNvCxnSpPr>
            <p:nvPr/>
          </p:nvCxnSpPr>
          <p:spPr>
            <a:xfrm flipV="1">
              <a:off x="1372152" y="1803488"/>
              <a:ext cx="1099780" cy="781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171"/>
            <p:cNvCxnSpPr>
              <a:endCxn id="27" idx="1"/>
            </p:cNvCxnSpPr>
            <p:nvPr/>
          </p:nvCxnSpPr>
          <p:spPr>
            <a:xfrm>
              <a:off x="1383981" y="2152690"/>
              <a:ext cx="1085674" cy="212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172"/>
            <p:cNvCxnSpPr>
              <a:endCxn id="28" idx="1"/>
            </p:cNvCxnSpPr>
            <p:nvPr/>
          </p:nvCxnSpPr>
          <p:spPr>
            <a:xfrm>
              <a:off x="1383981" y="2212495"/>
              <a:ext cx="1100690" cy="741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173"/>
            <p:cNvCxnSpPr/>
            <p:nvPr/>
          </p:nvCxnSpPr>
          <p:spPr>
            <a:xfrm flipV="1">
              <a:off x="1363506" y="2394896"/>
              <a:ext cx="1006954" cy="199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174"/>
            <p:cNvCxnSpPr>
              <a:endCxn id="28" idx="1"/>
            </p:cNvCxnSpPr>
            <p:nvPr/>
          </p:nvCxnSpPr>
          <p:spPr>
            <a:xfrm>
              <a:off x="1375336" y="2612381"/>
              <a:ext cx="1109335" cy="3416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175"/>
            <p:cNvCxnSpPr/>
            <p:nvPr/>
          </p:nvCxnSpPr>
          <p:spPr>
            <a:xfrm flipV="1">
              <a:off x="1360320" y="1803488"/>
              <a:ext cx="1111610" cy="125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176"/>
            <p:cNvCxnSpPr>
              <a:endCxn id="27" idx="1"/>
            </p:cNvCxnSpPr>
            <p:nvPr/>
          </p:nvCxnSpPr>
          <p:spPr>
            <a:xfrm flipV="1">
              <a:off x="1358044" y="2365433"/>
              <a:ext cx="1111612" cy="7015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177"/>
            <p:cNvCxnSpPr/>
            <p:nvPr/>
          </p:nvCxnSpPr>
          <p:spPr>
            <a:xfrm flipV="1">
              <a:off x="1353496" y="2994023"/>
              <a:ext cx="1116158" cy="72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053465" y="223699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0839" y="2236993"/>
            <a:ext cx="7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0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634960" y="2850226"/>
            <a:ext cx="1105055" cy="771179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543551" y="4392043"/>
            <a:ext cx="1126188" cy="715262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23644" y="2878455"/>
            <a:ext cx="989991" cy="742950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>
                <a:solidFill>
                  <a:prstClr val="white"/>
                </a:solidFill>
                <a:latin typeface="Calibri"/>
              </a:rPr>
              <a:t>Driver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9609" y="4735830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Calibri"/>
              </a:rPr>
              <a:t>E</a:t>
            </a:r>
            <a:r>
              <a:rPr lang="en-US" altLang="zh-CN" dirty="0" smtClean="0">
                <a:solidFill>
                  <a:prstClr val="white"/>
                </a:solidFill>
                <a:latin typeface="Calibri"/>
              </a:rPr>
              <a:t>xecutor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03904" y="3252073"/>
            <a:ext cx="101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>
                <a:solidFill>
                  <a:prstClr val="white"/>
                </a:solidFill>
                <a:latin typeface="Calibri"/>
              </a:rPr>
              <a:t>E</a:t>
            </a:r>
            <a:r>
              <a:rPr lang="en-US" altLang="zh-CN" dirty="0">
                <a:solidFill>
                  <a:prstClr val="white"/>
                </a:solidFill>
                <a:latin typeface="Calibri"/>
              </a:rPr>
              <a:t>xecutor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97939" y="2878455"/>
            <a:ext cx="2052481" cy="2005965"/>
            <a:chOff x="4353134" y="1680210"/>
            <a:chExt cx="2052481" cy="2005965"/>
          </a:xfrm>
        </p:grpSpPr>
        <p:grpSp>
          <p:nvGrpSpPr>
            <p:cNvPr id="50" name="Group 49"/>
            <p:cNvGrpSpPr/>
            <p:nvPr/>
          </p:nvGrpSpPr>
          <p:grpSpPr>
            <a:xfrm>
              <a:off x="5268830" y="1680210"/>
              <a:ext cx="1009780" cy="371475"/>
              <a:chOff x="5268830" y="1680210"/>
              <a:chExt cx="1009780" cy="371475"/>
            </a:xfrm>
          </p:grpSpPr>
          <p:cxnSp>
            <p:nvCxnSpPr>
              <p:cNvPr id="57" name="Straight Arrow Connector 56"/>
              <p:cNvCxnSpPr>
                <a:endCxn id="46" idx="3"/>
              </p:cNvCxnSpPr>
              <p:nvPr/>
            </p:nvCxnSpPr>
            <p:spPr>
              <a:xfrm flipH="1">
                <a:off x="5268830" y="1827663"/>
                <a:ext cx="1009780" cy="224022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5616149" y="1680210"/>
                <a:ext cx="4411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result</a:t>
                </a:r>
                <a:endParaRPr lang="en-US" sz="8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244674" y="2274570"/>
              <a:ext cx="1160941" cy="905648"/>
              <a:chOff x="5244674" y="2274570"/>
              <a:chExt cx="1160941" cy="905648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5244674" y="2274570"/>
                <a:ext cx="1160941" cy="905648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764739" y="2497455"/>
                <a:ext cx="4411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result</a:t>
                </a:r>
                <a:endParaRPr lang="en-US" sz="8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353134" y="2423160"/>
              <a:ext cx="445770" cy="1263015"/>
              <a:chOff x="4353134" y="2423160"/>
              <a:chExt cx="445770" cy="1263015"/>
            </a:xfrm>
          </p:grpSpPr>
          <p:cxnSp>
            <p:nvCxnSpPr>
              <p:cNvPr id="53" name="Straight Arrow Connector 52"/>
              <p:cNvCxnSpPr>
                <a:endCxn id="46" idx="2"/>
              </p:cNvCxnSpPr>
              <p:nvPr/>
            </p:nvCxnSpPr>
            <p:spPr>
              <a:xfrm flipH="1" flipV="1">
                <a:off x="4773835" y="2423160"/>
                <a:ext cx="25069" cy="1263015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353134" y="3017520"/>
                <a:ext cx="4411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result</a:t>
                </a:r>
                <a:endParaRPr lang="en-US" sz="8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5366594" y="3235814"/>
            <a:ext cx="1268366" cy="1648605"/>
            <a:chOff x="5021789" y="2037569"/>
            <a:chExt cx="1268366" cy="1648605"/>
          </a:xfrm>
        </p:grpSpPr>
        <p:grpSp>
          <p:nvGrpSpPr>
            <p:cNvPr id="60" name="Group 59"/>
            <p:cNvGrpSpPr/>
            <p:nvPr/>
          </p:nvGrpSpPr>
          <p:grpSpPr>
            <a:xfrm>
              <a:off x="5318969" y="2037569"/>
              <a:ext cx="971186" cy="378150"/>
              <a:chOff x="5318969" y="2037569"/>
              <a:chExt cx="971186" cy="378150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690444" y="2200275"/>
                <a:ext cx="3770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task</a:t>
                </a:r>
                <a:endParaRPr lang="en-US" sz="800" dirty="0"/>
              </a:p>
            </p:txBody>
          </p:sp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>
              <a:xfrm flipV="1">
                <a:off x="5318969" y="2037569"/>
                <a:ext cx="971186" cy="236999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5096084" y="2423159"/>
              <a:ext cx="1114425" cy="965835"/>
              <a:chOff x="5096084" y="2423159"/>
              <a:chExt cx="1114425" cy="96583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318969" y="2868930"/>
                <a:ext cx="3770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task</a:t>
                </a:r>
                <a:endParaRPr lang="en-US" sz="800" dirty="0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5096084" y="2423159"/>
                <a:ext cx="1114425" cy="965835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5021789" y="2423160"/>
              <a:ext cx="377026" cy="1263014"/>
              <a:chOff x="5021789" y="2423160"/>
              <a:chExt cx="377026" cy="1263014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021789" y="2943225"/>
                <a:ext cx="3770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task</a:t>
                </a:r>
                <a:endParaRPr lang="en-US" sz="800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5021790" y="2423160"/>
                <a:ext cx="74294" cy="1263014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4842510" y="3175635"/>
            <a:ext cx="2232869" cy="2228850"/>
            <a:chOff x="4497705" y="1977390"/>
            <a:chExt cx="2232869" cy="2228850"/>
          </a:xfrm>
        </p:grpSpPr>
        <p:sp>
          <p:nvSpPr>
            <p:cNvPr id="70" name="Rectangle 69"/>
            <p:cNvSpPr/>
            <p:nvPr/>
          </p:nvSpPr>
          <p:spPr>
            <a:xfrm>
              <a:off x="6359099" y="1977390"/>
              <a:ext cx="371475" cy="148590"/>
            </a:xfrm>
            <a:prstGeom prst="rect">
              <a:avLst/>
            </a:prstGeom>
            <a:solidFill>
              <a:srgbClr val="46ACAE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Block</a:t>
              </a:r>
              <a:endParaRPr lang="en-US" sz="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84804" y="3463290"/>
              <a:ext cx="371475" cy="148590"/>
            </a:xfrm>
            <a:prstGeom prst="rect">
              <a:avLst/>
            </a:prstGeom>
            <a:solidFill>
              <a:srgbClr val="46ACAE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Block</a:t>
              </a:r>
              <a:endParaRPr lang="en-US" sz="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97705" y="4057650"/>
              <a:ext cx="371475" cy="148590"/>
            </a:xfrm>
            <a:prstGeom prst="rect">
              <a:avLst/>
            </a:prstGeom>
            <a:solidFill>
              <a:srgbClr val="46ACAE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Block</a:t>
              </a:r>
              <a:endParaRPr lang="en-US" sz="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413" y="2952750"/>
            <a:ext cx="2590420" cy="2228850"/>
            <a:chOff x="4724608" y="1754505"/>
            <a:chExt cx="2590420" cy="2228850"/>
          </a:xfrm>
        </p:grpSpPr>
        <p:sp>
          <p:nvSpPr>
            <p:cNvPr id="74" name="圆角矩形 144"/>
            <p:cNvSpPr/>
            <p:nvPr/>
          </p:nvSpPr>
          <p:spPr>
            <a:xfrm>
              <a:off x="6879164" y="1754505"/>
              <a:ext cx="435864" cy="179927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Task</a:t>
              </a:r>
              <a:endParaRPr lang="zh-CN" altLang="en-US" sz="800" dirty="0"/>
            </a:p>
          </p:txBody>
        </p:sp>
        <p:sp>
          <p:nvSpPr>
            <p:cNvPr id="75" name="圆角矩形 144"/>
            <p:cNvSpPr/>
            <p:nvPr/>
          </p:nvSpPr>
          <p:spPr>
            <a:xfrm>
              <a:off x="6503670" y="3240405"/>
              <a:ext cx="435864" cy="179927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Task</a:t>
              </a:r>
              <a:endParaRPr lang="zh-CN" altLang="en-US" sz="800" dirty="0"/>
            </a:p>
          </p:txBody>
        </p:sp>
        <p:sp>
          <p:nvSpPr>
            <p:cNvPr id="76" name="圆角矩形 144"/>
            <p:cNvSpPr/>
            <p:nvPr/>
          </p:nvSpPr>
          <p:spPr>
            <a:xfrm>
              <a:off x="6359099" y="1754505"/>
              <a:ext cx="435864" cy="179927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Task</a:t>
              </a:r>
              <a:endParaRPr lang="zh-CN" altLang="en-US" sz="800" dirty="0"/>
            </a:p>
          </p:txBody>
        </p:sp>
        <p:sp>
          <p:nvSpPr>
            <p:cNvPr id="77" name="圆角矩形 144"/>
            <p:cNvSpPr/>
            <p:nvPr/>
          </p:nvSpPr>
          <p:spPr>
            <a:xfrm>
              <a:off x="4724608" y="3760470"/>
              <a:ext cx="441751" cy="222885"/>
            </a:xfrm>
            <a:prstGeom prst="roundRect">
              <a:avLst/>
            </a:prstGeom>
            <a:solidFill>
              <a:srgbClr val="CC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Task</a:t>
              </a:r>
              <a:endParaRPr lang="zh-CN" altLang="en-US" sz="8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288280" y="3175635"/>
            <a:ext cx="2377440" cy="2228850"/>
            <a:chOff x="4943475" y="1977390"/>
            <a:chExt cx="2377440" cy="2228850"/>
          </a:xfrm>
        </p:grpSpPr>
        <p:sp>
          <p:nvSpPr>
            <p:cNvPr id="79" name="Rectangle 78"/>
            <p:cNvSpPr/>
            <p:nvPr/>
          </p:nvSpPr>
          <p:spPr>
            <a:xfrm>
              <a:off x="4943475" y="4057650"/>
              <a:ext cx="520065" cy="148590"/>
            </a:xfrm>
            <a:prstGeom prst="rect">
              <a:avLst/>
            </a:prstGeom>
            <a:solidFill>
              <a:srgbClr val="46ACAE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800" dirty="0" err="1" smtClean="0">
                  <a:solidFill>
                    <a:prstClr val="white"/>
                  </a:solidFill>
                  <a:latin typeface="Calibri"/>
                </a:rPr>
                <a:t>ShuffleFile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00850" y="1977390"/>
              <a:ext cx="520065" cy="148590"/>
            </a:xfrm>
            <a:prstGeom prst="rect">
              <a:avLst/>
            </a:prstGeom>
            <a:solidFill>
              <a:srgbClr val="46ACAE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800" dirty="0" err="1" smtClean="0">
                  <a:solidFill>
                    <a:prstClr val="white"/>
                  </a:solidFill>
                  <a:latin typeface="Calibri"/>
                </a:rPr>
                <a:t>ShuffleFile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726555" y="3463290"/>
              <a:ext cx="520065" cy="148590"/>
            </a:xfrm>
            <a:prstGeom prst="rect">
              <a:avLst/>
            </a:prstGeom>
            <a:solidFill>
              <a:srgbClr val="46ACAE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800" dirty="0" err="1" smtClean="0">
                  <a:solidFill>
                    <a:prstClr val="white"/>
                  </a:solidFill>
                  <a:latin typeface="Calibri"/>
                </a:rPr>
                <a:t>ShuffleFile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533400" y="2209800"/>
            <a:ext cx="1634490" cy="2526030"/>
          </a:xfrm>
          <a:prstGeom prst="roundRect">
            <a:avLst/>
          </a:prstGeom>
          <a:noFill/>
          <a:ln w="254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9102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882"/>
            <a:ext cx="9144000" cy="907518"/>
          </a:xfrm>
        </p:spPr>
        <p:txBody>
          <a:bodyPr/>
          <a:lstStyle/>
          <a:p>
            <a:r>
              <a:rPr lang="en-US" altLang="en-US" sz="3800" b="1" dirty="0" err="1" smtClean="0"/>
              <a:t>wordcount</a:t>
            </a:r>
            <a:r>
              <a:rPr lang="en-US" altLang="en-US" sz="3800" b="1" dirty="0" smtClean="0"/>
              <a:t>—问题讨论</a:t>
            </a:r>
            <a:endParaRPr lang="zh-CN" altLang="en-US" sz="3800" b="1" dirty="0"/>
          </a:p>
        </p:txBody>
      </p:sp>
      <p:sp>
        <p:nvSpPr>
          <p:cNvPr id="83" name="Rectangle 82"/>
          <p:cNvSpPr/>
          <p:nvPr/>
        </p:nvSpPr>
        <p:spPr>
          <a:xfrm>
            <a:off x="304800" y="1524000"/>
            <a:ext cx="6240780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zh-CN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Spark</a:t>
            </a:r>
            <a:r>
              <a:rPr lang="zh-CN" alt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中</a:t>
            </a:r>
            <a:r>
              <a:rPr lang="en-US" altLang="zh-CN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task</a:t>
            </a:r>
            <a:r>
              <a:rPr lang="zh-CN" alt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类型</a:t>
            </a:r>
            <a:endParaRPr lang="en-US" altLang="zh-CN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912813" lvl="1" indent="-457200" defTabSz="457200" fontAlgn="auto">
              <a:spcBef>
                <a:spcPct val="20000"/>
              </a:spcBef>
              <a:spcAft>
                <a:spcPts val="0"/>
              </a:spcAft>
              <a:buFont typeface="Wingdings" charset="2"/>
              <a:buChar char="ü"/>
            </a:pPr>
            <a:r>
              <a:rPr lang="en-US" sz="24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ShuffleMapTask</a:t>
            </a:r>
            <a:endParaRPr lang="en-US" sz="24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912813" lvl="1" indent="-457200" defTabSz="457200" fontAlgn="auto">
              <a:spcBef>
                <a:spcPct val="20000"/>
              </a:spcBef>
              <a:spcAft>
                <a:spcPts val="0"/>
              </a:spcAft>
              <a:buFont typeface="Wingdings" charset="2"/>
              <a:buChar char="ü"/>
            </a:pPr>
            <a:r>
              <a:rPr lang="en-US" sz="24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ResultTask</a:t>
            </a:r>
            <a:endParaRPr lang="en-US" sz="24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每个</a:t>
            </a:r>
            <a:r>
              <a:rPr lang="en-US" altLang="zh-CN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stage</a:t>
            </a:r>
            <a:r>
              <a:rPr lang="zh-CN" alt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的</a:t>
            </a:r>
            <a:r>
              <a:rPr lang="en-US" altLang="zh-CN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task</a:t>
            </a:r>
            <a:r>
              <a:rPr lang="zh-CN" alt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数目</a:t>
            </a:r>
            <a:r>
              <a:rPr lang="en-US" altLang="zh-CN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</a:p>
          <a:p>
            <a:pPr marL="912813" lvl="1" indent="-457200" defTabSz="457200" fontAlgn="auto">
              <a:spcBef>
                <a:spcPct val="20000"/>
              </a:spcBef>
              <a:spcAft>
                <a:spcPts val="0"/>
              </a:spcAft>
              <a:buFont typeface="Wingdings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First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Stage: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 由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/>
              </a:rPr>
              <a:t>hdfs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block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或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/>
              </a:rPr>
              <a:t>hbase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/>
              </a:rPr>
              <a:t>regioin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数目决定</a:t>
            </a:r>
            <a:endParaRPr lang="en-US" altLang="zh-CN" sz="2400" dirty="0" smtClean="0">
              <a:solidFill>
                <a:prstClr val="black"/>
              </a:solidFill>
              <a:latin typeface="Calibri"/>
            </a:endParaRPr>
          </a:p>
          <a:p>
            <a:pPr marL="912813" lvl="1" indent="-457200" defTabSz="457200" fontAlgn="auto">
              <a:spcBef>
                <a:spcPct val="20000"/>
              </a:spcBef>
              <a:spcAft>
                <a:spcPts val="0"/>
              </a:spcAft>
              <a:buFont typeface="Wingdings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Other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Stages: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 由用户设置，默认与第一个阶段相等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1143000"/>
            <a:ext cx="3272999" cy="2526030"/>
            <a:chOff x="533400" y="2209800"/>
            <a:chExt cx="3272999" cy="2526030"/>
          </a:xfrm>
        </p:grpSpPr>
        <p:sp>
          <p:nvSpPr>
            <p:cNvPr id="168" name="矩形 143"/>
            <p:cNvSpPr/>
            <p:nvPr/>
          </p:nvSpPr>
          <p:spPr>
            <a:xfrm>
              <a:off x="830580" y="2569579"/>
              <a:ext cx="1091134" cy="198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929774" y="2722518"/>
              <a:ext cx="795828" cy="1682319"/>
              <a:chOff x="584969" y="1524273"/>
              <a:chExt cx="795828" cy="1682319"/>
            </a:xfrm>
          </p:grpSpPr>
          <p:sp>
            <p:nvSpPr>
              <p:cNvPr id="170" name="圆角矩形 144"/>
              <p:cNvSpPr/>
              <p:nvPr/>
            </p:nvSpPr>
            <p:spPr>
              <a:xfrm>
                <a:off x="584969" y="1524273"/>
                <a:ext cx="793552" cy="305876"/>
              </a:xfrm>
              <a:prstGeom prst="roundRect">
                <a:avLst/>
              </a:prstGeom>
              <a:solidFill>
                <a:srgbClr val="CC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Task</a:t>
                </a:r>
                <a:endParaRPr lang="zh-CN" altLang="en-US" sz="800" dirty="0"/>
              </a:p>
            </p:txBody>
          </p:sp>
          <p:sp>
            <p:nvSpPr>
              <p:cNvPr id="171" name="圆角矩形 145"/>
              <p:cNvSpPr/>
              <p:nvPr/>
            </p:nvSpPr>
            <p:spPr>
              <a:xfrm>
                <a:off x="587245" y="2025178"/>
                <a:ext cx="793552" cy="305876"/>
              </a:xfrm>
              <a:prstGeom prst="roundRect">
                <a:avLst/>
              </a:prstGeom>
              <a:solidFill>
                <a:srgbClr val="CC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Task</a:t>
                </a:r>
                <a:endParaRPr lang="zh-CN" altLang="en-US" sz="800" dirty="0"/>
              </a:p>
            </p:txBody>
          </p:sp>
          <p:sp>
            <p:nvSpPr>
              <p:cNvPr id="172" name="圆角矩形 146"/>
              <p:cNvSpPr/>
              <p:nvPr/>
            </p:nvSpPr>
            <p:spPr>
              <a:xfrm>
                <a:off x="584969" y="2441901"/>
                <a:ext cx="793552" cy="305876"/>
              </a:xfrm>
              <a:prstGeom prst="roundRect">
                <a:avLst/>
              </a:prstGeom>
              <a:solidFill>
                <a:srgbClr val="CC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</a:t>
                </a:r>
                <a:endParaRPr lang="zh-CN" altLang="en-US" sz="800" dirty="0"/>
              </a:p>
            </p:txBody>
          </p:sp>
          <p:sp>
            <p:nvSpPr>
              <p:cNvPr id="173" name="圆角矩形 147"/>
              <p:cNvSpPr/>
              <p:nvPr/>
            </p:nvSpPr>
            <p:spPr>
              <a:xfrm>
                <a:off x="587245" y="2900716"/>
                <a:ext cx="793552" cy="305876"/>
              </a:xfrm>
              <a:prstGeom prst="roundRect">
                <a:avLst/>
              </a:prstGeom>
              <a:solidFill>
                <a:srgbClr val="CC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</a:t>
                </a:r>
                <a:endParaRPr lang="zh-CN" altLang="en-US" sz="800" dirty="0"/>
              </a:p>
            </p:txBody>
          </p:sp>
        </p:grpSp>
        <p:sp>
          <p:nvSpPr>
            <p:cNvPr id="174" name="矩形 148"/>
            <p:cNvSpPr/>
            <p:nvPr/>
          </p:nvSpPr>
          <p:spPr>
            <a:xfrm>
              <a:off x="2715265" y="2599043"/>
              <a:ext cx="1091134" cy="198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2814459" y="2848797"/>
              <a:ext cx="808569" cy="1456420"/>
              <a:chOff x="2469654" y="1650552"/>
              <a:chExt cx="808569" cy="1456420"/>
            </a:xfrm>
          </p:grpSpPr>
          <p:sp>
            <p:nvSpPr>
              <p:cNvPr id="176" name="圆角矩形 149"/>
              <p:cNvSpPr/>
              <p:nvPr/>
            </p:nvSpPr>
            <p:spPr>
              <a:xfrm>
                <a:off x="2471930" y="1650552"/>
                <a:ext cx="793552" cy="305876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</a:t>
                </a:r>
                <a:endParaRPr lang="zh-CN" altLang="en-US" sz="800" dirty="0"/>
              </a:p>
            </p:txBody>
          </p:sp>
          <p:sp>
            <p:nvSpPr>
              <p:cNvPr id="177" name="圆角矩形 150"/>
              <p:cNvSpPr/>
              <p:nvPr/>
            </p:nvSpPr>
            <p:spPr>
              <a:xfrm>
                <a:off x="2469654" y="2212495"/>
                <a:ext cx="793552" cy="305876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</a:t>
                </a:r>
                <a:endParaRPr lang="zh-CN" altLang="en-US" sz="800" dirty="0"/>
              </a:p>
            </p:txBody>
          </p:sp>
          <p:sp>
            <p:nvSpPr>
              <p:cNvPr id="178" name="圆角矩形 151"/>
              <p:cNvSpPr/>
              <p:nvPr/>
            </p:nvSpPr>
            <p:spPr>
              <a:xfrm>
                <a:off x="2484671" y="2801096"/>
                <a:ext cx="793552" cy="305876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</a:t>
                </a:r>
                <a:endParaRPr lang="zh-CN" altLang="en-US" sz="8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98301" y="2904921"/>
              <a:ext cx="1133450" cy="1360309"/>
              <a:chOff x="1353496" y="1706676"/>
              <a:chExt cx="1133450" cy="1360309"/>
            </a:xfrm>
          </p:grpSpPr>
          <p:cxnSp>
            <p:nvCxnSpPr>
              <p:cNvPr id="180" name="直接箭头连接符 166"/>
              <p:cNvCxnSpPr>
                <a:endCxn id="176" idx="1"/>
              </p:cNvCxnSpPr>
              <p:nvPr/>
            </p:nvCxnSpPr>
            <p:spPr>
              <a:xfrm>
                <a:off x="1378521" y="1706676"/>
                <a:ext cx="1093409" cy="968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67"/>
              <p:cNvCxnSpPr>
                <a:endCxn id="177" idx="1"/>
              </p:cNvCxnSpPr>
              <p:nvPr/>
            </p:nvCxnSpPr>
            <p:spPr>
              <a:xfrm>
                <a:off x="1363506" y="1730529"/>
                <a:ext cx="1106148" cy="6349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68"/>
              <p:cNvCxnSpPr/>
              <p:nvPr/>
            </p:nvCxnSpPr>
            <p:spPr>
              <a:xfrm>
                <a:off x="1380798" y="1755082"/>
                <a:ext cx="1106148" cy="12389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箭头连接符 169"/>
              <p:cNvCxnSpPr>
                <a:endCxn id="176" idx="1"/>
              </p:cNvCxnSpPr>
              <p:nvPr/>
            </p:nvCxnSpPr>
            <p:spPr>
              <a:xfrm flipV="1">
                <a:off x="1372152" y="1803488"/>
                <a:ext cx="1099780" cy="3620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70"/>
              <p:cNvCxnSpPr>
                <a:endCxn id="176" idx="1"/>
              </p:cNvCxnSpPr>
              <p:nvPr/>
            </p:nvCxnSpPr>
            <p:spPr>
              <a:xfrm flipV="1">
                <a:off x="1372152" y="1803488"/>
                <a:ext cx="1099780" cy="781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71"/>
              <p:cNvCxnSpPr>
                <a:endCxn id="177" idx="1"/>
              </p:cNvCxnSpPr>
              <p:nvPr/>
            </p:nvCxnSpPr>
            <p:spPr>
              <a:xfrm>
                <a:off x="1383981" y="2152690"/>
                <a:ext cx="1085674" cy="2127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72"/>
              <p:cNvCxnSpPr>
                <a:endCxn id="178" idx="1"/>
              </p:cNvCxnSpPr>
              <p:nvPr/>
            </p:nvCxnSpPr>
            <p:spPr>
              <a:xfrm>
                <a:off x="1383981" y="2212495"/>
                <a:ext cx="1100690" cy="7415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73"/>
              <p:cNvCxnSpPr/>
              <p:nvPr/>
            </p:nvCxnSpPr>
            <p:spPr>
              <a:xfrm flipV="1">
                <a:off x="1363506" y="2394896"/>
                <a:ext cx="1006954" cy="1999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74"/>
              <p:cNvCxnSpPr>
                <a:endCxn id="178" idx="1"/>
              </p:cNvCxnSpPr>
              <p:nvPr/>
            </p:nvCxnSpPr>
            <p:spPr>
              <a:xfrm>
                <a:off x="1375336" y="2612381"/>
                <a:ext cx="1109335" cy="341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75"/>
              <p:cNvCxnSpPr/>
              <p:nvPr/>
            </p:nvCxnSpPr>
            <p:spPr>
              <a:xfrm flipV="1">
                <a:off x="1360320" y="1803488"/>
                <a:ext cx="1111610" cy="125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76"/>
              <p:cNvCxnSpPr>
                <a:endCxn id="177" idx="1"/>
              </p:cNvCxnSpPr>
              <p:nvPr/>
            </p:nvCxnSpPr>
            <p:spPr>
              <a:xfrm flipV="1">
                <a:off x="1358044" y="2365433"/>
                <a:ext cx="1111612" cy="701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77"/>
              <p:cNvCxnSpPr/>
              <p:nvPr/>
            </p:nvCxnSpPr>
            <p:spPr>
              <a:xfrm flipV="1">
                <a:off x="1353496" y="2994023"/>
                <a:ext cx="1116158" cy="72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1053465" y="2236993"/>
              <a:ext cx="5943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1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910839" y="2236993"/>
              <a:ext cx="742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0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533400" y="2209800"/>
              <a:ext cx="1634490" cy="2526030"/>
            </a:xfrm>
            <a:prstGeom prst="roundRect">
              <a:avLst/>
            </a:prstGeom>
            <a:noFill/>
            <a:ln w="2540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93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804" y="0"/>
            <a:ext cx="9156803" cy="9144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中基本概念总结</a:t>
            </a:r>
            <a:endParaRPr lang="zh-CN" altLang="en-US" sz="3800" b="1" dirty="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200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Task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：计算基本单元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Stage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：由一系列可以并行执行的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Task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构成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DAG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操作符组成的逻辑执行图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：由若干分片（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Partition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）组成的并行数据集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6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180" y="24761"/>
            <a:ext cx="9161180" cy="1143000"/>
          </a:xfrm>
        </p:spPr>
        <p:txBody>
          <a:bodyPr/>
          <a:lstStyle/>
          <a:p>
            <a:r>
              <a:rPr lang="en-US" altLang="zh-CN" sz="3800" b="1" dirty="0" err="1" smtClean="0"/>
              <a:t>MapReduce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</a:t>
            </a:r>
            <a:endParaRPr lang="zh-CN" altLang="en-US" sz="3800" b="1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3943" y="6166485"/>
            <a:ext cx="8305800" cy="1702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92113" y="2391726"/>
            <a:ext cx="3937635" cy="252603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11357" y="2391727"/>
            <a:ext cx="4606290" cy="252603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938" y="3134677"/>
            <a:ext cx="44577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0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split</a:t>
            </a:r>
            <a:endParaRPr lang="en-US" sz="1000" dirty="0" smtClean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298" y="3134677"/>
            <a:ext cx="59436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508708" y="3840480"/>
            <a:ext cx="14859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  <a:endCxn id="15" idx="1"/>
          </p:cNvCxnSpPr>
          <p:nvPr/>
        </p:nvCxnSpPr>
        <p:spPr>
          <a:xfrm>
            <a:off x="1251658" y="3840480"/>
            <a:ext cx="2971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233" y="2466022"/>
            <a:ext cx="11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MapTask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548838" y="3729037"/>
            <a:ext cx="520065" cy="222885"/>
          </a:xfrm>
          <a:prstGeom prst="rect">
            <a:avLst/>
          </a:prstGeom>
          <a:solidFill>
            <a:srgbClr val="66B13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14673" y="3208972"/>
            <a:ext cx="594360" cy="1263015"/>
            <a:chOff x="3606165" y="1828800"/>
            <a:chExt cx="668655" cy="1263015"/>
          </a:xfrm>
        </p:grpSpPr>
        <p:grpSp>
          <p:nvGrpSpPr>
            <p:cNvPr id="17" name="Group 16"/>
            <p:cNvGrpSpPr/>
            <p:nvPr/>
          </p:nvGrpSpPr>
          <p:grpSpPr>
            <a:xfrm>
              <a:off x="3606165" y="1828800"/>
              <a:ext cx="668655" cy="222885"/>
              <a:chOff x="3383280" y="1903095"/>
              <a:chExt cx="891541" cy="22288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81399" y="1903095"/>
                <a:ext cx="619125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06165" y="2868930"/>
              <a:ext cx="668655" cy="222885"/>
              <a:chOff x="3383280" y="1903095"/>
              <a:chExt cx="891541" cy="22288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74442" y="1903095"/>
                <a:ext cx="297179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606165" y="2348865"/>
              <a:ext cx="668655" cy="222885"/>
              <a:chOff x="3383280" y="1903095"/>
              <a:chExt cx="891541" cy="22288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81400" y="1903095"/>
                <a:ext cx="297182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480508" y="3729037"/>
            <a:ext cx="965835" cy="222885"/>
            <a:chOff x="3383280" y="1903095"/>
            <a:chExt cx="891541" cy="222885"/>
          </a:xfrm>
        </p:grpSpPr>
        <p:sp>
          <p:nvSpPr>
            <p:cNvPr id="30" name="Rectangle 29"/>
            <p:cNvSpPr/>
            <p:nvPr/>
          </p:nvSpPr>
          <p:spPr>
            <a:xfrm>
              <a:off x="3383280" y="1903095"/>
              <a:ext cx="44577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00501" y="1903095"/>
              <a:ext cx="27432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17608" y="1903095"/>
              <a:ext cx="334328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  <p:cxnSp>
        <p:nvCxnSpPr>
          <p:cNvPr id="33" name="Straight Arrow Connector 32"/>
          <p:cNvCxnSpPr>
            <a:stCxn id="15" idx="3"/>
            <a:endCxn id="26" idx="1"/>
          </p:cNvCxnSpPr>
          <p:nvPr/>
        </p:nvCxnSpPr>
        <p:spPr>
          <a:xfrm flipV="1">
            <a:off x="2068903" y="3320415"/>
            <a:ext cx="445770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20" idx="1"/>
          </p:cNvCxnSpPr>
          <p:nvPr/>
        </p:nvCxnSpPr>
        <p:spPr>
          <a:xfrm>
            <a:off x="2068903" y="3840480"/>
            <a:ext cx="44577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3" idx="1"/>
          </p:cNvCxnSpPr>
          <p:nvPr/>
        </p:nvCxnSpPr>
        <p:spPr>
          <a:xfrm>
            <a:off x="2068903" y="3840480"/>
            <a:ext cx="445770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30" idx="1"/>
          </p:cNvCxnSpPr>
          <p:nvPr/>
        </p:nvCxnSpPr>
        <p:spPr>
          <a:xfrm>
            <a:off x="3109033" y="3840480"/>
            <a:ext cx="371475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0" idx="1"/>
          </p:cNvCxnSpPr>
          <p:nvPr/>
        </p:nvCxnSpPr>
        <p:spPr>
          <a:xfrm>
            <a:off x="3109033" y="3320415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  <a:endCxn id="30" idx="1"/>
          </p:cNvCxnSpPr>
          <p:nvPr/>
        </p:nvCxnSpPr>
        <p:spPr>
          <a:xfrm flipV="1">
            <a:off x="3109033" y="3840480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269553" y="2986087"/>
            <a:ext cx="594360" cy="148590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61093" y="2986087"/>
            <a:ext cx="445770" cy="148590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263588" y="2726055"/>
            <a:ext cx="1560194" cy="817245"/>
            <a:chOff x="6577966" y="1568768"/>
            <a:chExt cx="1263014" cy="817245"/>
          </a:xfrm>
        </p:grpSpPr>
        <p:sp>
          <p:nvSpPr>
            <p:cNvPr id="42" name="Rectangle 41"/>
            <p:cNvSpPr/>
            <p:nvPr/>
          </p:nvSpPr>
          <p:spPr>
            <a:xfrm>
              <a:off x="6577966" y="1568768"/>
              <a:ext cx="371475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7966" y="2163128"/>
              <a:ext cx="520065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83767" y="1828800"/>
              <a:ext cx="557213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45" name="Straight Arrow Connector 44"/>
            <p:cNvCxnSpPr>
              <a:stCxn id="43" idx="3"/>
              <a:endCxn id="44" idx="1"/>
            </p:cNvCxnSpPr>
            <p:nvPr/>
          </p:nvCxnSpPr>
          <p:spPr>
            <a:xfrm flipV="1">
              <a:off x="7098031" y="1940243"/>
              <a:ext cx="185736" cy="33432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3"/>
              <a:endCxn id="44" idx="1"/>
            </p:cNvCxnSpPr>
            <p:nvPr/>
          </p:nvCxnSpPr>
          <p:spPr>
            <a:xfrm>
              <a:off x="6949441" y="1680211"/>
              <a:ext cx="334326" cy="26003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63588" y="3766185"/>
            <a:ext cx="1516857" cy="817245"/>
            <a:chOff x="6577966" y="1568768"/>
            <a:chExt cx="1300163" cy="817245"/>
          </a:xfrm>
        </p:grpSpPr>
        <p:sp>
          <p:nvSpPr>
            <p:cNvPr id="48" name="Rectangle 47"/>
            <p:cNvSpPr/>
            <p:nvPr/>
          </p:nvSpPr>
          <p:spPr>
            <a:xfrm>
              <a:off x="6577966" y="1568768"/>
              <a:ext cx="44577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77966" y="2163128"/>
              <a:ext cx="14859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95211" y="1828800"/>
              <a:ext cx="482918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51" name="Straight Arrow Connector 50"/>
            <p:cNvCxnSpPr>
              <a:stCxn id="49" idx="3"/>
              <a:endCxn id="50" idx="1"/>
            </p:cNvCxnSpPr>
            <p:nvPr/>
          </p:nvCxnSpPr>
          <p:spPr>
            <a:xfrm flipV="1">
              <a:off x="6726556" y="1940243"/>
              <a:ext cx="668655" cy="33432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3"/>
              <a:endCxn id="50" idx="1"/>
            </p:cNvCxnSpPr>
            <p:nvPr/>
          </p:nvCxnSpPr>
          <p:spPr>
            <a:xfrm>
              <a:off x="7023736" y="1680211"/>
              <a:ext cx="371475" cy="26003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>
            <a:stCxn id="44" idx="3"/>
            <a:endCxn id="39" idx="1"/>
          </p:cNvCxnSpPr>
          <p:nvPr/>
        </p:nvCxnSpPr>
        <p:spPr>
          <a:xfrm>
            <a:off x="6823782" y="3097530"/>
            <a:ext cx="445771" cy="631507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  <a:endCxn id="39" idx="1"/>
          </p:cNvCxnSpPr>
          <p:nvPr/>
        </p:nvCxnSpPr>
        <p:spPr>
          <a:xfrm flipV="1">
            <a:off x="6780445" y="3729037"/>
            <a:ext cx="489108" cy="408623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3"/>
            <a:endCxn id="40" idx="1"/>
          </p:cNvCxnSpPr>
          <p:nvPr/>
        </p:nvCxnSpPr>
        <p:spPr>
          <a:xfrm>
            <a:off x="7863913" y="3729037"/>
            <a:ext cx="2971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0" idx="0"/>
            <a:endCxn id="42" idx="1"/>
          </p:cNvCxnSpPr>
          <p:nvPr/>
        </p:nvCxnSpPr>
        <p:spPr>
          <a:xfrm rot="5400000" flipH="1" flipV="1">
            <a:off x="4047008" y="2512458"/>
            <a:ext cx="891539" cy="154162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9" idx="0"/>
            <a:endCxn id="43" idx="1"/>
          </p:cNvCxnSpPr>
          <p:nvPr/>
        </p:nvCxnSpPr>
        <p:spPr>
          <a:xfrm rot="5400000" flipH="1" flipV="1">
            <a:off x="3536229" y="3896202"/>
            <a:ext cx="2191702" cy="1263015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20963" y="2466022"/>
            <a:ext cx="156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ReduceTask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331918" y="5623560"/>
            <a:ext cx="13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mappers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35063" y="5623560"/>
            <a:ext cx="13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reducers</a:t>
            </a:r>
            <a:endParaRPr lang="en-US" sz="1400" dirty="0"/>
          </a:p>
        </p:txBody>
      </p:sp>
      <p:cxnSp>
        <p:nvCxnSpPr>
          <p:cNvPr id="61" name="Curved Connector 60"/>
          <p:cNvCxnSpPr>
            <a:stCxn id="32" idx="2"/>
            <a:endCxn id="60" idx="1"/>
          </p:cNvCxnSpPr>
          <p:nvPr/>
        </p:nvCxnSpPr>
        <p:spPr>
          <a:xfrm rot="16200000" flipH="1">
            <a:off x="3916663" y="4059048"/>
            <a:ext cx="1825527" cy="1611273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1" idx="2"/>
            <a:endCxn id="60" idx="1"/>
          </p:cNvCxnSpPr>
          <p:nvPr/>
        </p:nvCxnSpPr>
        <p:spPr>
          <a:xfrm rot="16200000" flipH="1">
            <a:off x="4053645" y="4196030"/>
            <a:ext cx="1825527" cy="133731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9" idx="0"/>
            <a:endCxn id="48" idx="1"/>
          </p:cNvCxnSpPr>
          <p:nvPr/>
        </p:nvCxnSpPr>
        <p:spPr>
          <a:xfrm rot="5400000" flipH="1" flipV="1">
            <a:off x="3759114" y="4119087"/>
            <a:ext cx="1745932" cy="1263015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9" idx="0"/>
            <a:endCxn id="49" idx="1"/>
          </p:cNvCxnSpPr>
          <p:nvPr/>
        </p:nvCxnSpPr>
        <p:spPr>
          <a:xfrm rot="5400000" flipH="1" flipV="1">
            <a:off x="4056294" y="4416267"/>
            <a:ext cx="1151572" cy="1263015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00248" y="3283267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buffer in memory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846018" y="2688907"/>
            <a:ext cx="156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partition, sort, combine and spill to disk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endCxn id="23" idx="2"/>
          </p:cNvCxnSpPr>
          <p:nvPr/>
        </p:nvCxnSpPr>
        <p:spPr>
          <a:xfrm flipH="1" flipV="1">
            <a:off x="2663263" y="4471987"/>
            <a:ext cx="74295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886148" y="4471987"/>
            <a:ext cx="1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034738" y="4471987"/>
            <a:ext cx="74295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14673" y="4843462"/>
            <a:ext cx="89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257623" y="3246120"/>
            <a:ext cx="89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on disk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7298" y="2057400"/>
            <a:ext cx="10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 phase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777688" y="2057400"/>
            <a:ext cx="10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copy phase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263587" y="2057400"/>
            <a:ext cx="156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sort phase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195257" y="2057400"/>
            <a:ext cx="126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reduce phase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000573" y="2726055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remote fetch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78013" y="3469005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9293" y="4063365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89293" y="3023235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</a:p>
        </p:txBody>
      </p:sp>
      <p:sp>
        <p:nvSpPr>
          <p:cNvPr id="80" name="Left Bracket 79"/>
          <p:cNvSpPr/>
          <p:nvPr/>
        </p:nvSpPr>
        <p:spPr>
          <a:xfrm rot="16200000">
            <a:off x="5969392" y="3951923"/>
            <a:ext cx="148589" cy="1560195"/>
          </a:xfrm>
          <a:prstGeom prst="leftBracket">
            <a:avLst>
              <a:gd name="adj" fmla="val 42521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337883" y="4880610"/>
            <a:ext cx="141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memory and disk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68903" y="1983105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sort </a:t>
            </a:r>
            <a:r>
              <a:rPr lang="en-US" sz="1200" dirty="0" err="1" smtClean="0"/>
              <a:t>combie</a:t>
            </a:r>
            <a:r>
              <a:rPr lang="en-US" sz="1200" dirty="0" smtClean="0"/>
              <a:t> phase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587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600200" y="14478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3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1600200" y="22860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212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内部原理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1640758" y="3890308"/>
            <a:ext cx="51054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总结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gray">
            <a:xfrm>
              <a:off x="1401" y="1886"/>
              <a:ext cx="208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1640758" y="3128308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87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744" y="0"/>
            <a:ext cx="9159743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 </a:t>
            </a:r>
            <a:endParaRPr lang="zh-CN" altLang="en-US" sz="3800" b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5735954" y="2833688"/>
            <a:ext cx="2550796" cy="1745932"/>
            <a:chOff x="5735954" y="1791653"/>
            <a:chExt cx="2550796" cy="1745932"/>
          </a:xfrm>
        </p:grpSpPr>
        <p:grpSp>
          <p:nvGrpSpPr>
            <p:cNvPr id="84" name="Group 83"/>
            <p:cNvGrpSpPr/>
            <p:nvPr/>
          </p:nvGrpSpPr>
          <p:grpSpPr>
            <a:xfrm>
              <a:off x="7469505" y="2497455"/>
              <a:ext cx="491173" cy="1040130"/>
              <a:chOff x="3977640" y="3240405"/>
              <a:chExt cx="520065" cy="1040130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977640" y="3240405"/>
                <a:ext cx="520065" cy="1040130"/>
              </a:xfrm>
              <a:prstGeom prst="round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051935" y="33147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051935" y="3811430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7023735" y="1791653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MapPartitionsRDD</a:t>
              </a:r>
              <a:endParaRPr lang="en-US" sz="1000" dirty="0"/>
            </a:p>
          </p:txBody>
        </p:sp>
        <p:cxnSp>
          <p:nvCxnSpPr>
            <p:cNvPr id="86" name="Straight Arrow Connector 85"/>
            <p:cNvCxnSpPr>
              <a:stCxn id="124" idx="6"/>
              <a:endCxn id="90" idx="2"/>
            </p:cNvCxnSpPr>
            <p:nvPr/>
          </p:nvCxnSpPr>
          <p:spPr>
            <a:xfrm>
              <a:off x="5735954" y="2757488"/>
              <a:ext cx="180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5" idx="6"/>
              <a:endCxn id="91" idx="2"/>
            </p:cNvCxnSpPr>
            <p:nvPr/>
          </p:nvCxnSpPr>
          <p:spPr>
            <a:xfrm>
              <a:off x="5735954" y="3254217"/>
              <a:ext cx="180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057900" y="2274570"/>
              <a:ext cx="11144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aggregate</a:t>
              </a:r>
              <a:endParaRPr lang="en-US" sz="1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377314" y="2833688"/>
            <a:ext cx="2674621" cy="2043112"/>
            <a:chOff x="1377314" y="1791653"/>
            <a:chExt cx="2674621" cy="2043112"/>
          </a:xfrm>
        </p:grpSpPr>
        <p:grpSp>
          <p:nvGrpSpPr>
            <p:cNvPr id="93" name="Group 92"/>
            <p:cNvGrpSpPr/>
            <p:nvPr/>
          </p:nvGrpSpPr>
          <p:grpSpPr>
            <a:xfrm>
              <a:off x="3110865" y="2200275"/>
              <a:ext cx="520065" cy="1634490"/>
              <a:chOff x="3977640" y="3166110"/>
              <a:chExt cx="520065" cy="163449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977640" y="3166110"/>
                <a:ext cx="520065" cy="1634490"/>
              </a:xfrm>
              <a:prstGeom prst="roundRect">
                <a:avLst/>
              </a:prstGeom>
              <a:solidFill>
                <a:srgbClr val="66B13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4051935" y="4540569"/>
                <a:ext cx="37147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4051935" y="33147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051935" y="3811430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051935" y="4303872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748790" y="2200275"/>
              <a:ext cx="104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</a:t>
              </a:r>
              <a:r>
                <a:rPr lang="en-US" sz="1000" dirty="0" smtClean="0"/>
                <a:t>ocal Combine</a:t>
              </a:r>
              <a:endParaRPr 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88920" y="1791653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MapPartitionsRDD</a:t>
              </a:r>
              <a:endParaRPr lang="en-US" sz="1000" dirty="0"/>
            </a:p>
          </p:txBody>
        </p:sp>
        <p:cxnSp>
          <p:nvCxnSpPr>
            <p:cNvPr id="96" name="Straight Arrow Connector 95"/>
            <p:cNvCxnSpPr>
              <a:stCxn id="109" idx="6"/>
              <a:endCxn id="101" idx="2"/>
            </p:cNvCxnSpPr>
            <p:nvPr/>
          </p:nvCxnSpPr>
          <p:spPr>
            <a:xfrm>
              <a:off x="1377314" y="2534603"/>
              <a:ext cx="1807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10" idx="6"/>
              <a:endCxn id="102" idx="2"/>
            </p:cNvCxnSpPr>
            <p:nvPr/>
          </p:nvCxnSpPr>
          <p:spPr>
            <a:xfrm>
              <a:off x="1377314" y="3031332"/>
              <a:ext cx="1807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11" idx="6"/>
              <a:endCxn id="103" idx="2"/>
            </p:cNvCxnSpPr>
            <p:nvPr/>
          </p:nvCxnSpPr>
          <p:spPr>
            <a:xfrm>
              <a:off x="1377314" y="3523774"/>
              <a:ext cx="1807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82955" y="2833688"/>
            <a:ext cx="817245" cy="2043112"/>
            <a:chOff x="782955" y="1791653"/>
            <a:chExt cx="817245" cy="2043112"/>
          </a:xfrm>
        </p:grpSpPr>
        <p:grpSp>
          <p:nvGrpSpPr>
            <p:cNvPr id="105" name="Group 104"/>
            <p:cNvGrpSpPr/>
            <p:nvPr/>
          </p:nvGrpSpPr>
          <p:grpSpPr>
            <a:xfrm>
              <a:off x="931545" y="2200275"/>
              <a:ext cx="520065" cy="1634490"/>
              <a:chOff x="3977640" y="3166110"/>
              <a:chExt cx="520065" cy="1634490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977640" y="3166110"/>
                <a:ext cx="520065" cy="1634490"/>
              </a:xfrm>
              <a:prstGeom prst="round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4051935" y="4540569"/>
                <a:ext cx="37147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51935" y="33147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051935" y="3811430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051935" y="4303872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782955" y="1791653"/>
              <a:ext cx="8172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User RDD</a:t>
              </a:r>
              <a:endParaRPr lang="en-US" sz="10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788920" y="1905000"/>
            <a:ext cx="312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微软雅黑"/>
                <a:ea typeface="微软雅黑"/>
                <a:cs typeface="微软雅黑"/>
              </a:rPr>
              <a:t>reduceByKey</a:t>
            </a:r>
            <a:r>
              <a:rPr lang="en-US" sz="2400" b="1" dirty="0" smtClean="0">
                <a:latin typeface="微软雅黑"/>
                <a:ea typeface="微软雅黑"/>
                <a:cs typeface="微软雅黑"/>
              </a:rPr>
              <a:t>(_ + _)</a:t>
            </a:r>
            <a:endParaRPr lang="en-US" sz="2400" b="1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556634" y="2833688"/>
            <a:ext cx="2426971" cy="1745932"/>
            <a:chOff x="3556634" y="1791653"/>
            <a:chExt cx="2426971" cy="17459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5290185" y="2497455"/>
              <a:ext cx="520065" cy="1040130"/>
              <a:chOff x="3977640" y="3240405"/>
              <a:chExt cx="520065" cy="1040130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3977640" y="3240405"/>
                <a:ext cx="520065" cy="1040130"/>
              </a:xfrm>
              <a:prstGeom prst="roundRect">
                <a:avLst/>
              </a:prstGeom>
              <a:solidFill>
                <a:srgbClr val="66B132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51935" y="33147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051935" y="3811430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092065" y="1791653"/>
              <a:ext cx="8915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ShuffleRDD</a:t>
              </a:r>
              <a:endParaRPr lang="en-US" sz="1000" dirty="0"/>
            </a:p>
          </p:txBody>
        </p:sp>
        <p:cxnSp>
          <p:nvCxnSpPr>
            <p:cNvPr id="116" name="Straight Arrow Connector 115"/>
            <p:cNvCxnSpPr>
              <a:stCxn id="101" idx="6"/>
              <a:endCxn id="125" idx="2"/>
            </p:cNvCxnSpPr>
            <p:nvPr/>
          </p:nvCxnSpPr>
          <p:spPr>
            <a:xfrm>
              <a:off x="3556634" y="2454593"/>
              <a:ext cx="1807846" cy="799624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2" idx="6"/>
              <a:endCxn id="125" idx="2"/>
            </p:cNvCxnSpPr>
            <p:nvPr/>
          </p:nvCxnSpPr>
          <p:spPr>
            <a:xfrm>
              <a:off x="3556634" y="2951322"/>
              <a:ext cx="1807846" cy="302895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3" idx="6"/>
              <a:endCxn id="125" idx="2"/>
            </p:cNvCxnSpPr>
            <p:nvPr/>
          </p:nvCxnSpPr>
          <p:spPr>
            <a:xfrm flipV="1">
              <a:off x="3556634" y="3254217"/>
              <a:ext cx="1807846" cy="189547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03" idx="6"/>
              <a:endCxn id="124" idx="2"/>
            </p:cNvCxnSpPr>
            <p:nvPr/>
          </p:nvCxnSpPr>
          <p:spPr>
            <a:xfrm flipV="1">
              <a:off x="3556634" y="2757488"/>
              <a:ext cx="1807846" cy="68627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1" idx="6"/>
              <a:endCxn id="124" idx="2"/>
            </p:cNvCxnSpPr>
            <p:nvPr/>
          </p:nvCxnSpPr>
          <p:spPr>
            <a:xfrm>
              <a:off x="3556634" y="2454593"/>
              <a:ext cx="1807846" cy="302895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2" idx="6"/>
              <a:endCxn id="124" idx="2"/>
            </p:cNvCxnSpPr>
            <p:nvPr/>
          </p:nvCxnSpPr>
          <p:spPr>
            <a:xfrm flipV="1">
              <a:off x="3556634" y="2757488"/>
              <a:ext cx="1807846" cy="193834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126230" y="2200275"/>
              <a:ext cx="668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shuffle</a:t>
              </a:r>
              <a:endParaRPr lang="en-US" sz="10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748790" y="2350770"/>
            <a:ext cx="2451735" cy="2674620"/>
            <a:chOff x="1748790" y="1308735"/>
            <a:chExt cx="2451735" cy="2674620"/>
          </a:xfrm>
        </p:grpSpPr>
        <p:sp>
          <p:nvSpPr>
            <p:cNvPr id="127" name="Rounded Rectangle 126"/>
            <p:cNvSpPr/>
            <p:nvPr/>
          </p:nvSpPr>
          <p:spPr>
            <a:xfrm>
              <a:off x="2640330" y="1680210"/>
              <a:ext cx="1560195" cy="2303145"/>
            </a:xfrm>
            <a:prstGeom prst="roundRect">
              <a:avLst/>
            </a:prstGeom>
            <a:noFill/>
            <a:ln w="2540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48790" y="1308735"/>
              <a:ext cx="1114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Shuffle Write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39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4137" y="0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 write </a:t>
            </a:r>
            <a:endParaRPr lang="zh-CN" altLang="en-US" sz="3800" b="1" dirty="0"/>
          </a:p>
        </p:txBody>
      </p:sp>
      <p:grpSp>
        <p:nvGrpSpPr>
          <p:cNvPr id="279" name="Group 278"/>
          <p:cNvGrpSpPr/>
          <p:nvPr/>
        </p:nvGrpSpPr>
        <p:grpSpPr>
          <a:xfrm>
            <a:off x="1600200" y="5136440"/>
            <a:ext cx="5869305" cy="528761"/>
            <a:chOff x="1600200" y="4057650"/>
            <a:chExt cx="5869305" cy="528761"/>
          </a:xfrm>
        </p:grpSpPr>
        <p:sp>
          <p:nvSpPr>
            <p:cNvPr id="280" name="圆角矩形 149"/>
            <p:cNvSpPr/>
            <p:nvPr/>
          </p:nvSpPr>
          <p:spPr>
            <a:xfrm>
              <a:off x="1600200" y="4057650"/>
              <a:ext cx="1040130" cy="528761"/>
            </a:xfrm>
            <a:prstGeom prst="roundRect">
              <a:avLst/>
            </a:prstGeom>
            <a:solidFill>
              <a:srgbClr val="CC0000"/>
            </a:solidFill>
            <a:effectLst>
              <a:outerShdw blurRad="127000" dist="25400" dir="5400000" algn="ctr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Reduce Task</a:t>
              </a:r>
              <a:endParaRPr lang="zh-CN" altLang="en-US" sz="1200" dirty="0"/>
            </a:p>
          </p:txBody>
        </p:sp>
        <p:sp>
          <p:nvSpPr>
            <p:cNvPr id="281" name="圆角矩形 149"/>
            <p:cNvSpPr/>
            <p:nvPr/>
          </p:nvSpPr>
          <p:spPr>
            <a:xfrm>
              <a:off x="4014788" y="4057650"/>
              <a:ext cx="1040130" cy="528761"/>
            </a:xfrm>
            <a:prstGeom prst="roundRect">
              <a:avLst/>
            </a:prstGeom>
            <a:solidFill>
              <a:srgbClr val="CC0000"/>
            </a:solidFill>
            <a:effectLst>
              <a:outerShdw blurRad="127000" dist="25400" dir="5400000" algn="ctr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Reduce Task</a:t>
              </a:r>
              <a:endParaRPr lang="zh-CN" altLang="en-US" sz="1200" dirty="0"/>
            </a:p>
          </p:txBody>
        </p:sp>
        <p:sp>
          <p:nvSpPr>
            <p:cNvPr id="282" name="圆角矩形 149"/>
            <p:cNvSpPr/>
            <p:nvPr/>
          </p:nvSpPr>
          <p:spPr>
            <a:xfrm>
              <a:off x="6429375" y="4057650"/>
              <a:ext cx="1040130" cy="528761"/>
            </a:xfrm>
            <a:prstGeom prst="roundRect">
              <a:avLst/>
            </a:prstGeom>
            <a:solidFill>
              <a:srgbClr val="CC0000"/>
            </a:solidFill>
            <a:effectLst>
              <a:outerShdw blurRad="127000" dist="25400" dir="5400000" algn="ctr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Reduce Task</a:t>
              </a:r>
              <a:endParaRPr lang="zh-CN" altLang="en-US" sz="1200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62000" y="3956416"/>
            <a:ext cx="7896225" cy="1194704"/>
            <a:chOff x="762000" y="2877626"/>
            <a:chExt cx="7896225" cy="1194704"/>
          </a:xfrm>
        </p:grpSpPr>
        <p:grpSp>
          <p:nvGrpSpPr>
            <p:cNvPr id="284" name="Group 283"/>
            <p:cNvGrpSpPr/>
            <p:nvPr/>
          </p:nvGrpSpPr>
          <p:grpSpPr>
            <a:xfrm>
              <a:off x="762000" y="2877626"/>
              <a:ext cx="6558915" cy="1194704"/>
              <a:chOff x="762000" y="2877626"/>
              <a:chExt cx="6558915" cy="1194704"/>
            </a:xfrm>
          </p:grpSpPr>
          <p:cxnSp>
            <p:nvCxnSpPr>
              <p:cNvPr id="295" name="直接箭头连接符 170"/>
              <p:cNvCxnSpPr/>
              <p:nvPr/>
            </p:nvCxnSpPr>
            <p:spPr>
              <a:xfrm>
                <a:off x="762000" y="2883610"/>
                <a:ext cx="1485900" cy="118872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170"/>
              <p:cNvCxnSpPr>
                <a:stCxn id="340" idx="2"/>
                <a:endCxn id="280" idx="0"/>
              </p:cNvCxnSpPr>
              <p:nvPr/>
            </p:nvCxnSpPr>
            <p:spPr>
              <a:xfrm flipH="1">
                <a:off x="2120265" y="2877626"/>
                <a:ext cx="742950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170"/>
              <p:cNvCxnSpPr>
                <a:stCxn id="349" idx="2"/>
                <a:endCxn id="280" idx="0"/>
              </p:cNvCxnSpPr>
              <p:nvPr/>
            </p:nvCxnSpPr>
            <p:spPr>
              <a:xfrm flipH="1">
                <a:off x="2120265" y="2877626"/>
                <a:ext cx="2971800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170"/>
              <p:cNvCxnSpPr>
                <a:stCxn id="358" idx="2"/>
                <a:endCxn id="280" idx="0"/>
              </p:cNvCxnSpPr>
              <p:nvPr/>
            </p:nvCxnSpPr>
            <p:spPr>
              <a:xfrm flipH="1">
                <a:off x="2120265" y="2877626"/>
                <a:ext cx="5200650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03020" y="2877626"/>
              <a:ext cx="6686550" cy="1180024"/>
              <a:chOff x="1303020" y="2877626"/>
              <a:chExt cx="6686550" cy="1180024"/>
            </a:xfrm>
          </p:grpSpPr>
          <p:cxnSp>
            <p:nvCxnSpPr>
              <p:cNvPr id="291" name="直接箭头连接符 170"/>
              <p:cNvCxnSpPr>
                <a:stCxn id="332" idx="2"/>
                <a:endCxn id="281" idx="0"/>
              </p:cNvCxnSpPr>
              <p:nvPr/>
            </p:nvCxnSpPr>
            <p:spPr>
              <a:xfrm>
                <a:off x="1303020" y="2877626"/>
                <a:ext cx="3231833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170"/>
              <p:cNvCxnSpPr>
                <a:stCxn id="341" idx="2"/>
                <a:endCxn id="281" idx="0"/>
              </p:cNvCxnSpPr>
              <p:nvPr/>
            </p:nvCxnSpPr>
            <p:spPr>
              <a:xfrm>
                <a:off x="3531870" y="2877626"/>
                <a:ext cx="1002983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170"/>
              <p:cNvCxnSpPr>
                <a:stCxn id="350" idx="2"/>
                <a:endCxn id="281" idx="0"/>
              </p:cNvCxnSpPr>
              <p:nvPr/>
            </p:nvCxnSpPr>
            <p:spPr>
              <a:xfrm flipH="1">
                <a:off x="4534853" y="2877626"/>
                <a:ext cx="1225867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170"/>
              <p:cNvCxnSpPr>
                <a:stCxn id="359" idx="2"/>
                <a:endCxn id="281" idx="0"/>
              </p:cNvCxnSpPr>
              <p:nvPr/>
            </p:nvCxnSpPr>
            <p:spPr>
              <a:xfrm flipH="1">
                <a:off x="4534853" y="2877626"/>
                <a:ext cx="3454717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1971675" y="2877626"/>
              <a:ext cx="6686550" cy="1180024"/>
              <a:chOff x="1971675" y="2877626"/>
              <a:chExt cx="6686550" cy="1180024"/>
            </a:xfrm>
          </p:grpSpPr>
          <p:cxnSp>
            <p:nvCxnSpPr>
              <p:cNvPr id="287" name="直接箭头连接符 170"/>
              <p:cNvCxnSpPr>
                <a:stCxn id="333" idx="2"/>
                <a:endCxn id="282" idx="0"/>
              </p:cNvCxnSpPr>
              <p:nvPr/>
            </p:nvCxnSpPr>
            <p:spPr>
              <a:xfrm>
                <a:off x="1971675" y="2877626"/>
                <a:ext cx="4977765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170"/>
              <p:cNvCxnSpPr>
                <a:stCxn id="342" idx="2"/>
                <a:endCxn id="282" idx="0"/>
              </p:cNvCxnSpPr>
              <p:nvPr/>
            </p:nvCxnSpPr>
            <p:spPr>
              <a:xfrm>
                <a:off x="4200525" y="2877626"/>
                <a:ext cx="2748915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170"/>
              <p:cNvCxnSpPr>
                <a:stCxn id="351" idx="2"/>
                <a:endCxn id="282" idx="0"/>
              </p:cNvCxnSpPr>
              <p:nvPr/>
            </p:nvCxnSpPr>
            <p:spPr>
              <a:xfrm>
                <a:off x="6429375" y="2877626"/>
                <a:ext cx="520065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170"/>
              <p:cNvCxnSpPr>
                <a:stCxn id="360" idx="2"/>
                <a:endCxn id="282" idx="0"/>
              </p:cNvCxnSpPr>
              <p:nvPr/>
            </p:nvCxnSpPr>
            <p:spPr>
              <a:xfrm flipH="1">
                <a:off x="6949440" y="2877626"/>
                <a:ext cx="1708785" cy="118002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圆角矩形 144"/>
          <p:cNvSpPr/>
          <p:nvPr/>
        </p:nvSpPr>
        <p:spPr>
          <a:xfrm>
            <a:off x="745808" y="2313230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 1</a:t>
            </a:r>
            <a:endParaRPr lang="zh-CN" altLang="en-US" sz="1200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634365" y="2841991"/>
            <a:ext cx="1337310" cy="808549"/>
            <a:chOff x="634365" y="1763201"/>
            <a:chExt cx="1337310" cy="808549"/>
          </a:xfrm>
        </p:grpSpPr>
        <p:cxnSp>
          <p:nvCxnSpPr>
            <p:cNvPr id="301" name="直接箭头连接符 170"/>
            <p:cNvCxnSpPr>
              <a:stCxn id="299" idx="2"/>
              <a:endCxn id="333" idx="0"/>
            </p:cNvCxnSpPr>
            <p:nvPr/>
          </p:nvCxnSpPr>
          <p:spPr>
            <a:xfrm>
              <a:off x="1303021" y="1763201"/>
              <a:ext cx="668654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箭头连接符 170"/>
            <p:cNvCxnSpPr>
              <a:stCxn id="299" idx="2"/>
              <a:endCxn id="331" idx="0"/>
            </p:cNvCxnSpPr>
            <p:nvPr/>
          </p:nvCxnSpPr>
          <p:spPr>
            <a:xfrm flipH="1">
              <a:off x="634365" y="1763201"/>
              <a:ext cx="668656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箭头连接符 170"/>
            <p:cNvCxnSpPr>
              <a:stCxn id="299" idx="2"/>
              <a:endCxn id="332" idx="0"/>
            </p:cNvCxnSpPr>
            <p:nvPr/>
          </p:nvCxnSpPr>
          <p:spPr>
            <a:xfrm flipH="1">
              <a:off x="1303020" y="1763201"/>
              <a:ext cx="1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4" name="圆角矩形 144"/>
          <p:cNvSpPr/>
          <p:nvPr/>
        </p:nvSpPr>
        <p:spPr>
          <a:xfrm>
            <a:off x="2974658" y="2313230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 3</a:t>
            </a:r>
            <a:endParaRPr lang="zh-CN" altLang="en-US" sz="1200" dirty="0"/>
          </a:p>
        </p:txBody>
      </p:sp>
      <p:grpSp>
        <p:nvGrpSpPr>
          <p:cNvPr id="305" name="Group 304"/>
          <p:cNvGrpSpPr/>
          <p:nvPr/>
        </p:nvGrpSpPr>
        <p:grpSpPr>
          <a:xfrm>
            <a:off x="2863215" y="2841991"/>
            <a:ext cx="1337310" cy="808549"/>
            <a:chOff x="2863215" y="1763201"/>
            <a:chExt cx="1337310" cy="808549"/>
          </a:xfrm>
        </p:grpSpPr>
        <p:cxnSp>
          <p:nvCxnSpPr>
            <p:cNvPr id="306" name="直接箭头连接符 170"/>
            <p:cNvCxnSpPr>
              <a:stCxn id="304" idx="2"/>
              <a:endCxn id="342" idx="0"/>
            </p:cNvCxnSpPr>
            <p:nvPr/>
          </p:nvCxnSpPr>
          <p:spPr>
            <a:xfrm>
              <a:off x="3531871" y="1763201"/>
              <a:ext cx="668654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箭头连接符 170"/>
            <p:cNvCxnSpPr>
              <a:stCxn id="304" idx="2"/>
              <a:endCxn id="340" idx="0"/>
            </p:cNvCxnSpPr>
            <p:nvPr/>
          </p:nvCxnSpPr>
          <p:spPr>
            <a:xfrm flipH="1">
              <a:off x="2863215" y="1763201"/>
              <a:ext cx="668656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箭头连接符 170"/>
            <p:cNvCxnSpPr>
              <a:stCxn id="304" idx="2"/>
              <a:endCxn id="341" idx="0"/>
            </p:cNvCxnSpPr>
            <p:nvPr/>
          </p:nvCxnSpPr>
          <p:spPr>
            <a:xfrm flipH="1">
              <a:off x="3531870" y="1763201"/>
              <a:ext cx="1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>
            <a:off x="188595" y="2016050"/>
            <a:ext cx="4383405" cy="2303145"/>
            <a:chOff x="337185" y="788670"/>
            <a:chExt cx="4383405" cy="2451735"/>
          </a:xfrm>
        </p:grpSpPr>
        <p:sp>
          <p:nvSpPr>
            <p:cNvPr id="310" name="圆角矩形 144"/>
            <p:cNvSpPr/>
            <p:nvPr/>
          </p:nvSpPr>
          <p:spPr>
            <a:xfrm>
              <a:off x="337185" y="788670"/>
              <a:ext cx="4383405" cy="2451735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194560" y="937260"/>
              <a:ext cx="74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Core 1</a:t>
              </a:r>
              <a:endParaRPr lang="en-US" sz="1400" dirty="0"/>
            </a:p>
          </p:txBody>
        </p:sp>
      </p:grpSp>
      <p:sp>
        <p:nvSpPr>
          <p:cNvPr id="312" name="圆角矩形 144"/>
          <p:cNvSpPr/>
          <p:nvPr/>
        </p:nvSpPr>
        <p:spPr>
          <a:xfrm>
            <a:off x="5203508" y="2313230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 2</a:t>
            </a:r>
            <a:endParaRPr lang="zh-CN" altLang="en-US" sz="1200" dirty="0"/>
          </a:p>
        </p:txBody>
      </p:sp>
      <p:grpSp>
        <p:nvGrpSpPr>
          <p:cNvPr id="313" name="Group 312"/>
          <p:cNvGrpSpPr/>
          <p:nvPr/>
        </p:nvGrpSpPr>
        <p:grpSpPr>
          <a:xfrm>
            <a:off x="5092065" y="2841991"/>
            <a:ext cx="1337310" cy="808549"/>
            <a:chOff x="5092065" y="1763201"/>
            <a:chExt cx="1337310" cy="808549"/>
          </a:xfrm>
        </p:grpSpPr>
        <p:cxnSp>
          <p:nvCxnSpPr>
            <p:cNvPr id="314" name="直接箭头连接符 170"/>
            <p:cNvCxnSpPr>
              <a:stCxn id="312" idx="2"/>
              <a:endCxn id="351" idx="0"/>
            </p:cNvCxnSpPr>
            <p:nvPr/>
          </p:nvCxnSpPr>
          <p:spPr>
            <a:xfrm>
              <a:off x="5760721" y="1763201"/>
              <a:ext cx="668654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170"/>
            <p:cNvCxnSpPr>
              <a:stCxn id="312" idx="2"/>
              <a:endCxn id="349" idx="0"/>
            </p:cNvCxnSpPr>
            <p:nvPr/>
          </p:nvCxnSpPr>
          <p:spPr>
            <a:xfrm flipH="1">
              <a:off x="5092065" y="1763201"/>
              <a:ext cx="668656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170"/>
            <p:cNvCxnSpPr>
              <a:stCxn id="312" idx="2"/>
              <a:endCxn id="350" idx="0"/>
            </p:cNvCxnSpPr>
            <p:nvPr/>
          </p:nvCxnSpPr>
          <p:spPr>
            <a:xfrm flipH="1">
              <a:off x="5760720" y="1763201"/>
              <a:ext cx="1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7" name="圆角矩形 144"/>
          <p:cNvSpPr/>
          <p:nvPr/>
        </p:nvSpPr>
        <p:spPr>
          <a:xfrm>
            <a:off x="7432358" y="2313230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Map </a:t>
            </a:r>
            <a:r>
              <a:rPr lang="en-US" altLang="zh-CN" sz="1200" dirty="0" smtClean="0"/>
              <a:t>Task 4</a:t>
            </a:r>
            <a:endParaRPr lang="zh-CN" altLang="en-US" sz="1200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320915" y="2841991"/>
            <a:ext cx="1337310" cy="808549"/>
            <a:chOff x="7320915" y="1763201"/>
            <a:chExt cx="1337310" cy="808549"/>
          </a:xfrm>
        </p:grpSpPr>
        <p:cxnSp>
          <p:nvCxnSpPr>
            <p:cNvPr id="319" name="直接箭头连接符 170"/>
            <p:cNvCxnSpPr>
              <a:stCxn id="317" idx="2"/>
              <a:endCxn id="360" idx="0"/>
            </p:cNvCxnSpPr>
            <p:nvPr/>
          </p:nvCxnSpPr>
          <p:spPr>
            <a:xfrm>
              <a:off x="7989571" y="1763201"/>
              <a:ext cx="668654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箭头连接符 170"/>
            <p:cNvCxnSpPr>
              <a:stCxn id="317" idx="2"/>
              <a:endCxn id="358" idx="0"/>
            </p:cNvCxnSpPr>
            <p:nvPr/>
          </p:nvCxnSpPr>
          <p:spPr>
            <a:xfrm flipH="1">
              <a:off x="7320915" y="1763201"/>
              <a:ext cx="668656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箭头连接符 170"/>
            <p:cNvCxnSpPr>
              <a:stCxn id="317" idx="2"/>
              <a:endCxn id="359" idx="0"/>
            </p:cNvCxnSpPr>
            <p:nvPr/>
          </p:nvCxnSpPr>
          <p:spPr>
            <a:xfrm flipH="1">
              <a:off x="7989570" y="1763201"/>
              <a:ext cx="1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4720590" y="2016051"/>
            <a:ext cx="4274820" cy="2303144"/>
            <a:chOff x="445770" y="788670"/>
            <a:chExt cx="4274820" cy="2451735"/>
          </a:xfrm>
        </p:grpSpPr>
        <p:sp>
          <p:nvSpPr>
            <p:cNvPr id="323" name="圆角矩形 144"/>
            <p:cNvSpPr/>
            <p:nvPr/>
          </p:nvSpPr>
          <p:spPr>
            <a:xfrm>
              <a:off x="445770" y="788670"/>
              <a:ext cx="4274820" cy="2451735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194560" y="937260"/>
              <a:ext cx="74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Core 2</a:t>
              </a:r>
              <a:endParaRPr lang="en-US" sz="14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262890" y="3427655"/>
            <a:ext cx="2005965" cy="528761"/>
            <a:chOff x="262890" y="2348865"/>
            <a:chExt cx="2005965" cy="528761"/>
          </a:xfrm>
        </p:grpSpPr>
        <p:grpSp>
          <p:nvGrpSpPr>
            <p:cNvPr id="326" name="Group 325"/>
            <p:cNvGrpSpPr/>
            <p:nvPr/>
          </p:nvGrpSpPr>
          <p:grpSpPr>
            <a:xfrm>
              <a:off x="337185" y="2571750"/>
              <a:ext cx="1931670" cy="305876"/>
              <a:chOff x="485775" y="2646045"/>
              <a:chExt cx="1931670" cy="305876"/>
            </a:xfrm>
          </p:grpSpPr>
          <p:sp>
            <p:nvSpPr>
              <p:cNvPr id="331" name="圆角矩形 149"/>
              <p:cNvSpPr/>
              <p:nvPr/>
            </p:nvSpPr>
            <p:spPr>
              <a:xfrm>
                <a:off x="485775" y="2646045"/>
                <a:ext cx="594360" cy="30587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32" name="圆角矩形 149"/>
              <p:cNvSpPr/>
              <p:nvPr/>
            </p:nvSpPr>
            <p:spPr>
              <a:xfrm>
                <a:off x="1154430" y="2646045"/>
                <a:ext cx="594360" cy="30587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33" name="圆角矩形 149"/>
              <p:cNvSpPr/>
              <p:nvPr/>
            </p:nvSpPr>
            <p:spPr>
              <a:xfrm>
                <a:off x="1823085" y="2646045"/>
                <a:ext cx="594360" cy="30587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262890" y="2348865"/>
              <a:ext cx="1664209" cy="246221"/>
              <a:chOff x="262890" y="2348865"/>
              <a:chExt cx="1664209" cy="246221"/>
            </a:xfrm>
          </p:grpSpPr>
          <p:sp>
            <p:nvSpPr>
              <p:cNvPr id="328" name="TextBox 327"/>
              <p:cNvSpPr txBox="1"/>
              <p:nvPr/>
            </p:nvSpPr>
            <p:spPr>
              <a:xfrm>
                <a:off x="262890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93154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152590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</p:grpSp>
      <p:grpSp>
        <p:nvGrpSpPr>
          <p:cNvPr id="334" name="Group 333"/>
          <p:cNvGrpSpPr/>
          <p:nvPr/>
        </p:nvGrpSpPr>
        <p:grpSpPr>
          <a:xfrm>
            <a:off x="2491740" y="3427655"/>
            <a:ext cx="2005965" cy="528761"/>
            <a:chOff x="2491740" y="2348865"/>
            <a:chExt cx="2005965" cy="528761"/>
          </a:xfrm>
        </p:grpSpPr>
        <p:grpSp>
          <p:nvGrpSpPr>
            <p:cNvPr id="335" name="Group 334"/>
            <p:cNvGrpSpPr/>
            <p:nvPr/>
          </p:nvGrpSpPr>
          <p:grpSpPr>
            <a:xfrm>
              <a:off x="2566035" y="2571750"/>
              <a:ext cx="1931670" cy="305876"/>
              <a:chOff x="485775" y="2646045"/>
              <a:chExt cx="1931670" cy="305876"/>
            </a:xfrm>
          </p:grpSpPr>
          <p:sp>
            <p:nvSpPr>
              <p:cNvPr id="340" name="圆角矩形 149"/>
              <p:cNvSpPr/>
              <p:nvPr/>
            </p:nvSpPr>
            <p:spPr>
              <a:xfrm>
                <a:off x="485775" y="2646045"/>
                <a:ext cx="594360" cy="30587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41" name="圆角矩形 149"/>
              <p:cNvSpPr/>
              <p:nvPr/>
            </p:nvSpPr>
            <p:spPr>
              <a:xfrm>
                <a:off x="1154430" y="2646045"/>
                <a:ext cx="594360" cy="30587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42" name="圆角矩形 149"/>
              <p:cNvSpPr/>
              <p:nvPr/>
            </p:nvSpPr>
            <p:spPr>
              <a:xfrm>
                <a:off x="1823085" y="2646045"/>
                <a:ext cx="594360" cy="30587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2491740" y="2348865"/>
              <a:ext cx="1664209" cy="246221"/>
              <a:chOff x="262890" y="2348865"/>
              <a:chExt cx="1664209" cy="246221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262890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3154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152590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</p:grpSp>
      <p:grpSp>
        <p:nvGrpSpPr>
          <p:cNvPr id="343" name="Group 342"/>
          <p:cNvGrpSpPr/>
          <p:nvPr/>
        </p:nvGrpSpPr>
        <p:grpSpPr>
          <a:xfrm>
            <a:off x="4794885" y="3427655"/>
            <a:ext cx="1931670" cy="528761"/>
            <a:chOff x="4794885" y="2348865"/>
            <a:chExt cx="1931670" cy="528761"/>
          </a:xfrm>
        </p:grpSpPr>
        <p:grpSp>
          <p:nvGrpSpPr>
            <p:cNvPr id="344" name="Group 343"/>
            <p:cNvGrpSpPr/>
            <p:nvPr/>
          </p:nvGrpSpPr>
          <p:grpSpPr>
            <a:xfrm>
              <a:off x="4794885" y="2571750"/>
              <a:ext cx="1931670" cy="305876"/>
              <a:chOff x="485775" y="2646045"/>
              <a:chExt cx="1931670" cy="305876"/>
            </a:xfrm>
          </p:grpSpPr>
          <p:sp>
            <p:nvSpPr>
              <p:cNvPr id="349" name="圆角矩形 149"/>
              <p:cNvSpPr/>
              <p:nvPr/>
            </p:nvSpPr>
            <p:spPr>
              <a:xfrm>
                <a:off x="485775" y="2646045"/>
                <a:ext cx="594360" cy="30587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50" name="圆角矩形 149"/>
              <p:cNvSpPr/>
              <p:nvPr/>
            </p:nvSpPr>
            <p:spPr>
              <a:xfrm>
                <a:off x="1154430" y="2646045"/>
                <a:ext cx="594360" cy="30587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51" name="圆角矩形 149"/>
              <p:cNvSpPr/>
              <p:nvPr/>
            </p:nvSpPr>
            <p:spPr>
              <a:xfrm>
                <a:off x="1823085" y="2646045"/>
                <a:ext cx="594360" cy="30587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4794885" y="2348865"/>
              <a:ext cx="1664209" cy="246221"/>
              <a:chOff x="262890" y="2348865"/>
              <a:chExt cx="1664209" cy="246221"/>
            </a:xfrm>
          </p:grpSpPr>
          <p:sp>
            <p:nvSpPr>
              <p:cNvPr id="346" name="TextBox 345"/>
              <p:cNvSpPr txBox="1"/>
              <p:nvPr/>
            </p:nvSpPr>
            <p:spPr>
              <a:xfrm>
                <a:off x="262890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93154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152590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7023735" y="3427655"/>
            <a:ext cx="1931670" cy="528761"/>
            <a:chOff x="7023735" y="2348865"/>
            <a:chExt cx="1931670" cy="528761"/>
          </a:xfrm>
        </p:grpSpPr>
        <p:grpSp>
          <p:nvGrpSpPr>
            <p:cNvPr id="353" name="Group 352"/>
            <p:cNvGrpSpPr/>
            <p:nvPr/>
          </p:nvGrpSpPr>
          <p:grpSpPr>
            <a:xfrm>
              <a:off x="7023735" y="2571750"/>
              <a:ext cx="1931670" cy="305876"/>
              <a:chOff x="485775" y="2646045"/>
              <a:chExt cx="1931670" cy="305876"/>
            </a:xfrm>
          </p:grpSpPr>
          <p:sp>
            <p:nvSpPr>
              <p:cNvPr id="358" name="圆角矩形 149"/>
              <p:cNvSpPr/>
              <p:nvPr/>
            </p:nvSpPr>
            <p:spPr>
              <a:xfrm>
                <a:off x="485775" y="2646045"/>
                <a:ext cx="594360" cy="30587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59" name="圆角矩形 149"/>
              <p:cNvSpPr/>
              <p:nvPr/>
            </p:nvSpPr>
            <p:spPr>
              <a:xfrm>
                <a:off x="1154430" y="2646045"/>
                <a:ext cx="594360" cy="30587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360" name="圆角矩形 149"/>
              <p:cNvSpPr/>
              <p:nvPr/>
            </p:nvSpPr>
            <p:spPr>
              <a:xfrm>
                <a:off x="1823085" y="2646045"/>
                <a:ext cx="594360" cy="30587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7023735" y="2348865"/>
              <a:ext cx="1664209" cy="246221"/>
              <a:chOff x="262890" y="2348865"/>
              <a:chExt cx="1664209" cy="246221"/>
            </a:xfrm>
          </p:grpSpPr>
          <p:sp>
            <p:nvSpPr>
              <p:cNvPr id="355" name="TextBox 354"/>
              <p:cNvSpPr txBox="1"/>
              <p:nvPr/>
            </p:nvSpPr>
            <p:spPr>
              <a:xfrm>
                <a:off x="262890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93154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1525905" y="2348865"/>
                <a:ext cx="401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1005840" y="4096310"/>
            <a:ext cx="2377440" cy="1263015"/>
            <a:chOff x="411480" y="3017520"/>
            <a:chExt cx="2377440" cy="1263015"/>
          </a:xfrm>
        </p:grpSpPr>
        <p:sp>
          <p:nvSpPr>
            <p:cNvPr id="362" name="Oval Callout 361"/>
            <p:cNvSpPr/>
            <p:nvPr/>
          </p:nvSpPr>
          <p:spPr>
            <a:xfrm>
              <a:off x="857250" y="3017520"/>
              <a:ext cx="1931670" cy="1263015"/>
            </a:xfrm>
            <a:prstGeom prst="wedgeEllipseCallout">
              <a:avLst>
                <a:gd name="adj1" fmla="val -57007"/>
                <a:gd name="adj2" fmla="val -71550"/>
              </a:avLst>
            </a:prstGeom>
            <a:solidFill>
              <a:schemeClr val="bg1"/>
            </a:solidFill>
            <a:ln w="254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11480" y="3463289"/>
              <a:ext cx="965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unsorted</a:t>
              </a:r>
            </a:p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partitioned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64" name="Left Brace 363"/>
            <p:cNvSpPr/>
            <p:nvPr/>
          </p:nvSpPr>
          <p:spPr>
            <a:xfrm>
              <a:off x="1303020" y="3166110"/>
              <a:ext cx="148590" cy="901452"/>
            </a:xfrm>
            <a:prstGeom prst="leftBrace">
              <a:avLst>
                <a:gd name="adj1" fmla="val 43077"/>
                <a:gd name="adj2" fmla="val 469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1525905" y="3166110"/>
              <a:ext cx="891540" cy="891540"/>
              <a:chOff x="7023734" y="3611880"/>
              <a:chExt cx="713878" cy="833396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7023734" y="3611880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V5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023735" y="4113372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V6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023735" y="4280535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50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4" grpId="0" animBg="1"/>
      <p:bldP spid="312" grpId="0" animBg="1"/>
      <p:bldP spid="3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 write </a:t>
            </a:r>
            <a:endParaRPr lang="zh-CN" altLang="en-US" sz="3800" b="1" dirty="0"/>
          </a:p>
        </p:txBody>
      </p:sp>
      <p:sp>
        <p:nvSpPr>
          <p:cNvPr id="95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8" cy="38417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Total shuffle file number</a:t>
            </a:r>
          </a:p>
          <a:p>
            <a:pPr lvl="1"/>
            <a:r>
              <a:rPr lang="en-US" dirty="0" smtClean="0"/>
              <a:t>M * R</a:t>
            </a:r>
          </a:p>
          <a:p>
            <a:pPr lvl="1"/>
            <a:r>
              <a:rPr lang="en-US" dirty="0" smtClean="0"/>
              <a:t>1million files, </a:t>
            </a:r>
            <a:r>
              <a:rPr lang="en-US" dirty="0"/>
              <a:t>if 1k </a:t>
            </a:r>
            <a:r>
              <a:rPr lang="en-US" dirty="0" smtClean="0"/>
              <a:t>mapper </a:t>
            </a:r>
            <a:r>
              <a:rPr lang="en-US" dirty="0"/>
              <a:t>and 1k </a:t>
            </a:r>
            <a:r>
              <a:rPr lang="en-US" dirty="0" smtClean="0"/>
              <a:t>reducer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buffer size</a:t>
            </a:r>
          </a:p>
          <a:p>
            <a:pPr lvl="1"/>
            <a:r>
              <a:rPr lang="en-US" dirty="0" smtClean="0"/>
              <a:t>Core * R * 32k</a:t>
            </a:r>
          </a:p>
          <a:p>
            <a:pPr lvl="1"/>
            <a:r>
              <a:rPr lang="en-US" dirty="0" smtClean="0"/>
              <a:t>256 MB, if 8 cores and 1000 reducer</a:t>
            </a:r>
          </a:p>
        </p:txBody>
      </p:sp>
    </p:spTree>
    <p:extLst>
      <p:ext uri="{BB962C8B-B14F-4D97-AF65-F5344CB8AC3E}">
        <p14:creationId xmlns:p14="http://schemas.microsoft.com/office/powerpoint/2010/main" val="328955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616" y="22562"/>
            <a:ext cx="9154615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 write </a:t>
            </a:r>
            <a:endParaRPr lang="zh-CN" altLang="en-US" sz="3800" b="1" dirty="0"/>
          </a:p>
        </p:txBody>
      </p:sp>
      <p:sp>
        <p:nvSpPr>
          <p:cNvPr id="87" name="圆角矩形 144"/>
          <p:cNvSpPr/>
          <p:nvPr/>
        </p:nvSpPr>
        <p:spPr>
          <a:xfrm>
            <a:off x="1371600" y="1981200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 1</a:t>
            </a:r>
            <a:endParaRPr lang="zh-CN" altLang="en-US" sz="1200" dirty="0"/>
          </a:p>
        </p:txBody>
      </p:sp>
      <p:sp>
        <p:nvSpPr>
          <p:cNvPr id="88" name="圆角矩形 144"/>
          <p:cNvSpPr/>
          <p:nvPr/>
        </p:nvSpPr>
        <p:spPr>
          <a:xfrm>
            <a:off x="1891665" y="2501264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 3</a:t>
            </a:r>
            <a:endParaRPr lang="zh-CN" altLang="en-US" sz="12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1028664" y="2509961"/>
            <a:ext cx="2080260" cy="1031434"/>
            <a:chOff x="1331559" y="1466022"/>
            <a:chExt cx="2080260" cy="1031434"/>
          </a:xfrm>
        </p:grpSpPr>
        <p:cxnSp>
          <p:nvCxnSpPr>
            <p:cNvPr id="90" name="直接箭头连接符 170"/>
            <p:cNvCxnSpPr>
              <a:stCxn id="87" idx="2"/>
              <a:endCxn id="97" idx="0"/>
            </p:cNvCxnSpPr>
            <p:nvPr/>
          </p:nvCxnSpPr>
          <p:spPr>
            <a:xfrm>
              <a:off x="2231708" y="1466022"/>
              <a:ext cx="1180111" cy="10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170"/>
            <p:cNvCxnSpPr>
              <a:stCxn id="87" idx="2"/>
              <a:endCxn id="94" idx="0"/>
            </p:cNvCxnSpPr>
            <p:nvPr/>
          </p:nvCxnSpPr>
          <p:spPr>
            <a:xfrm flipH="1">
              <a:off x="1331559" y="1466022"/>
              <a:ext cx="900149" cy="10314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170"/>
            <p:cNvCxnSpPr>
              <a:stCxn id="87" idx="2"/>
              <a:endCxn id="96" idx="0"/>
            </p:cNvCxnSpPr>
            <p:nvPr/>
          </p:nvCxnSpPr>
          <p:spPr>
            <a:xfrm>
              <a:off x="2231708" y="1466022"/>
              <a:ext cx="139981" cy="102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31484" y="3532699"/>
            <a:ext cx="2674620" cy="314572"/>
            <a:chOff x="1034379" y="2488760"/>
            <a:chExt cx="2674620" cy="314572"/>
          </a:xfrm>
        </p:grpSpPr>
        <p:sp>
          <p:nvSpPr>
            <p:cNvPr id="94" name="圆角矩形 149"/>
            <p:cNvSpPr/>
            <p:nvPr/>
          </p:nvSpPr>
          <p:spPr>
            <a:xfrm>
              <a:off x="1034379" y="2497455"/>
              <a:ext cx="594360" cy="30587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96" name="圆角矩形 149"/>
            <p:cNvSpPr/>
            <p:nvPr/>
          </p:nvSpPr>
          <p:spPr>
            <a:xfrm>
              <a:off x="2074509" y="2488760"/>
              <a:ext cx="594360" cy="30587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97" name="圆角矩形 149"/>
            <p:cNvSpPr/>
            <p:nvPr/>
          </p:nvSpPr>
          <p:spPr>
            <a:xfrm>
              <a:off x="3114639" y="2497456"/>
              <a:ext cx="594360" cy="3058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484" y="3829879"/>
            <a:ext cx="2674620" cy="314572"/>
            <a:chOff x="1034379" y="2785940"/>
            <a:chExt cx="2674620" cy="314572"/>
          </a:xfrm>
        </p:grpSpPr>
        <p:sp>
          <p:nvSpPr>
            <p:cNvPr id="99" name="圆角矩形 149"/>
            <p:cNvSpPr/>
            <p:nvPr/>
          </p:nvSpPr>
          <p:spPr>
            <a:xfrm>
              <a:off x="1034379" y="2794635"/>
              <a:ext cx="594360" cy="30587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100" name="圆角矩形 149"/>
            <p:cNvSpPr/>
            <p:nvPr/>
          </p:nvSpPr>
          <p:spPr>
            <a:xfrm>
              <a:off x="2074509" y="2785940"/>
              <a:ext cx="594360" cy="30587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101" name="圆角矩形 149"/>
            <p:cNvSpPr/>
            <p:nvPr/>
          </p:nvSpPr>
          <p:spPr>
            <a:xfrm>
              <a:off x="3114639" y="2794636"/>
              <a:ext cx="594360" cy="3058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28650" y="3235519"/>
            <a:ext cx="2823211" cy="1048827"/>
            <a:chOff x="931545" y="2191580"/>
            <a:chExt cx="2823211" cy="1048827"/>
          </a:xfrm>
        </p:grpSpPr>
        <p:grpSp>
          <p:nvGrpSpPr>
            <p:cNvPr id="103" name="Group 102"/>
            <p:cNvGrpSpPr/>
            <p:nvPr/>
          </p:nvGrpSpPr>
          <p:grpSpPr>
            <a:xfrm>
              <a:off x="931545" y="2200276"/>
              <a:ext cx="742951" cy="1040131"/>
              <a:chOff x="411480" y="2125980"/>
              <a:chExt cx="742951" cy="1040131"/>
            </a:xfrm>
          </p:grpSpPr>
          <p:sp>
            <p:nvSpPr>
              <p:cNvPr id="110" name="圆角矩形 144"/>
              <p:cNvSpPr/>
              <p:nvPr/>
            </p:nvSpPr>
            <p:spPr>
              <a:xfrm>
                <a:off x="411481" y="2125981"/>
                <a:ext cx="742950" cy="1040130"/>
              </a:xfrm>
              <a:prstGeom prst="roundRect">
                <a:avLst>
                  <a:gd name="adj" fmla="val 6499"/>
                </a:avLst>
              </a:prstGeom>
              <a:noFill/>
              <a:ln w="12700" cmpd="sng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11480" y="2125980"/>
                <a:ext cx="4457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971675" y="2191580"/>
              <a:ext cx="742951" cy="1040131"/>
              <a:chOff x="411480" y="2125980"/>
              <a:chExt cx="742951" cy="1040131"/>
            </a:xfrm>
          </p:grpSpPr>
          <p:sp>
            <p:nvSpPr>
              <p:cNvPr id="108" name="圆角矩形 144"/>
              <p:cNvSpPr/>
              <p:nvPr/>
            </p:nvSpPr>
            <p:spPr>
              <a:xfrm>
                <a:off x="411481" y="2125981"/>
                <a:ext cx="742950" cy="1040130"/>
              </a:xfrm>
              <a:prstGeom prst="roundRect">
                <a:avLst>
                  <a:gd name="adj" fmla="val 6499"/>
                </a:avLst>
              </a:prstGeom>
              <a:noFill/>
              <a:ln w="12700" cmpd="sng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1480" y="2125980"/>
                <a:ext cx="4457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011805" y="2200276"/>
              <a:ext cx="742951" cy="1040131"/>
              <a:chOff x="411480" y="2125980"/>
              <a:chExt cx="742951" cy="1040131"/>
            </a:xfrm>
          </p:grpSpPr>
          <p:sp>
            <p:nvSpPr>
              <p:cNvPr id="106" name="圆角矩形 144"/>
              <p:cNvSpPr/>
              <p:nvPr/>
            </p:nvSpPr>
            <p:spPr>
              <a:xfrm>
                <a:off x="411481" y="2125981"/>
                <a:ext cx="742950" cy="1040130"/>
              </a:xfrm>
              <a:prstGeom prst="roundRect">
                <a:avLst>
                  <a:gd name="adj" fmla="val 6499"/>
                </a:avLst>
              </a:prstGeom>
              <a:noFill/>
              <a:ln w="12700" cmpd="sng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11480" y="2125980"/>
                <a:ext cx="4457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1028664" y="2649025"/>
            <a:ext cx="2080260" cy="808550"/>
            <a:chOff x="1331559" y="1605086"/>
            <a:chExt cx="2080260" cy="808550"/>
          </a:xfrm>
        </p:grpSpPr>
        <p:cxnSp>
          <p:nvCxnSpPr>
            <p:cNvPr id="113" name="直接箭头连接符 170"/>
            <p:cNvCxnSpPr>
              <a:stCxn id="88" idx="2"/>
              <a:endCxn id="99" idx="0"/>
            </p:cNvCxnSpPr>
            <p:nvPr/>
          </p:nvCxnSpPr>
          <p:spPr>
            <a:xfrm flipH="1">
              <a:off x="1331559" y="1605086"/>
              <a:ext cx="1420214" cy="808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70"/>
            <p:cNvCxnSpPr>
              <a:stCxn id="88" idx="2"/>
              <a:endCxn id="101" idx="0"/>
            </p:cNvCxnSpPr>
            <p:nvPr/>
          </p:nvCxnSpPr>
          <p:spPr>
            <a:xfrm>
              <a:off x="2751773" y="1605086"/>
              <a:ext cx="660046" cy="8085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70"/>
            <p:cNvCxnSpPr>
              <a:stCxn id="88" idx="2"/>
              <a:endCxn id="100" idx="0"/>
            </p:cNvCxnSpPr>
            <p:nvPr/>
          </p:nvCxnSpPr>
          <p:spPr>
            <a:xfrm flipH="1">
              <a:off x="2371689" y="1605086"/>
              <a:ext cx="380084" cy="7998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405765" y="1906904"/>
            <a:ext cx="3343275" cy="2600325"/>
            <a:chOff x="188595" y="788669"/>
            <a:chExt cx="3343275" cy="2600325"/>
          </a:xfrm>
        </p:grpSpPr>
        <p:sp>
          <p:nvSpPr>
            <p:cNvPr id="117" name="圆角矩形 144"/>
            <p:cNvSpPr/>
            <p:nvPr/>
          </p:nvSpPr>
          <p:spPr>
            <a:xfrm>
              <a:off x="188595" y="788669"/>
              <a:ext cx="3343275" cy="2600325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7185" y="1160145"/>
              <a:ext cx="74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Core 1</a:t>
              </a:r>
              <a:endParaRPr lang="en-US" sz="14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445895" y="5175884"/>
            <a:ext cx="5869305" cy="528761"/>
            <a:chOff x="1748790" y="4131945"/>
            <a:chExt cx="5869305" cy="528761"/>
          </a:xfrm>
        </p:grpSpPr>
        <p:sp>
          <p:nvSpPr>
            <p:cNvPr id="120" name="圆角矩形 149"/>
            <p:cNvSpPr/>
            <p:nvPr/>
          </p:nvSpPr>
          <p:spPr>
            <a:xfrm>
              <a:off x="1748790" y="4131945"/>
              <a:ext cx="1040130" cy="528761"/>
            </a:xfrm>
            <a:prstGeom prst="roundRect">
              <a:avLst/>
            </a:prstGeom>
            <a:solidFill>
              <a:srgbClr val="CC0000"/>
            </a:solidFill>
            <a:effectLst>
              <a:outerShdw blurRad="127000" dist="25400" dir="5400000" algn="ctr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Reduce Task</a:t>
              </a:r>
              <a:endParaRPr lang="zh-CN" altLang="en-US" sz="1200" dirty="0"/>
            </a:p>
          </p:txBody>
        </p:sp>
        <p:sp>
          <p:nvSpPr>
            <p:cNvPr id="121" name="圆角矩形 149"/>
            <p:cNvSpPr/>
            <p:nvPr/>
          </p:nvSpPr>
          <p:spPr>
            <a:xfrm>
              <a:off x="4163378" y="4131945"/>
              <a:ext cx="1040130" cy="528761"/>
            </a:xfrm>
            <a:prstGeom prst="roundRect">
              <a:avLst/>
            </a:prstGeom>
            <a:solidFill>
              <a:srgbClr val="CC0000"/>
            </a:solidFill>
            <a:effectLst>
              <a:outerShdw blurRad="127000" dist="25400" dir="5400000" algn="ctr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Reduce Task</a:t>
              </a:r>
              <a:endParaRPr lang="zh-CN" altLang="en-US" sz="1200" dirty="0"/>
            </a:p>
          </p:txBody>
        </p:sp>
        <p:sp>
          <p:nvSpPr>
            <p:cNvPr id="122" name="圆角矩形 149"/>
            <p:cNvSpPr/>
            <p:nvPr/>
          </p:nvSpPr>
          <p:spPr>
            <a:xfrm>
              <a:off x="6577965" y="4131945"/>
              <a:ext cx="1040130" cy="528761"/>
            </a:xfrm>
            <a:prstGeom prst="roundRect">
              <a:avLst/>
            </a:prstGeom>
            <a:solidFill>
              <a:srgbClr val="CC0000"/>
            </a:solidFill>
            <a:effectLst>
              <a:outerShdw blurRad="127000" dist="25400" dir="5400000" algn="ctr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Reduce Task</a:t>
              </a:r>
              <a:endParaRPr lang="zh-CN" altLang="en-US" sz="1200" dirty="0"/>
            </a:p>
          </p:txBody>
        </p:sp>
      </p:grpSp>
      <p:sp>
        <p:nvSpPr>
          <p:cNvPr id="123" name="圆角矩形 144"/>
          <p:cNvSpPr/>
          <p:nvPr/>
        </p:nvSpPr>
        <p:spPr>
          <a:xfrm>
            <a:off x="5680710" y="1981200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 2</a:t>
            </a:r>
            <a:endParaRPr lang="zh-CN" altLang="en-US" sz="1200" dirty="0"/>
          </a:p>
        </p:txBody>
      </p:sp>
      <p:sp>
        <p:nvSpPr>
          <p:cNvPr id="124" name="圆角矩形 144"/>
          <p:cNvSpPr/>
          <p:nvPr/>
        </p:nvSpPr>
        <p:spPr>
          <a:xfrm>
            <a:off x="6200775" y="2426969"/>
            <a:ext cx="1114425" cy="528761"/>
          </a:xfrm>
          <a:prstGeom prst="roundRect">
            <a:avLst/>
          </a:prstGeom>
          <a:solidFill>
            <a:srgbClr val="FF66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 4</a:t>
            </a:r>
            <a:endParaRPr lang="zh-CN" altLang="en-US" sz="12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5337774" y="2509961"/>
            <a:ext cx="2051721" cy="1031434"/>
            <a:chOff x="5640669" y="1466022"/>
            <a:chExt cx="2051721" cy="1031434"/>
          </a:xfrm>
        </p:grpSpPr>
        <p:cxnSp>
          <p:nvCxnSpPr>
            <p:cNvPr id="126" name="直接箭头连接符 170"/>
            <p:cNvCxnSpPr>
              <a:stCxn id="123" idx="2"/>
              <a:endCxn id="132" idx="0"/>
            </p:cNvCxnSpPr>
            <p:nvPr/>
          </p:nvCxnSpPr>
          <p:spPr>
            <a:xfrm>
              <a:off x="6540818" y="1466022"/>
              <a:ext cx="1151572" cy="10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70"/>
            <p:cNvCxnSpPr>
              <a:stCxn id="123" idx="2"/>
              <a:endCxn id="130" idx="0"/>
            </p:cNvCxnSpPr>
            <p:nvPr/>
          </p:nvCxnSpPr>
          <p:spPr>
            <a:xfrm flipH="1">
              <a:off x="5640669" y="1466022"/>
              <a:ext cx="900149" cy="10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70"/>
            <p:cNvCxnSpPr>
              <a:stCxn id="123" idx="2"/>
              <a:endCxn id="131" idx="0"/>
            </p:cNvCxnSpPr>
            <p:nvPr/>
          </p:nvCxnSpPr>
          <p:spPr>
            <a:xfrm>
              <a:off x="6540818" y="1466022"/>
              <a:ext cx="139981" cy="102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040594" y="3532699"/>
            <a:ext cx="2646081" cy="314572"/>
            <a:chOff x="5343489" y="2488760"/>
            <a:chExt cx="2646081" cy="314572"/>
          </a:xfrm>
        </p:grpSpPr>
        <p:sp>
          <p:nvSpPr>
            <p:cNvPr id="130" name="圆角矩形 149"/>
            <p:cNvSpPr/>
            <p:nvPr/>
          </p:nvSpPr>
          <p:spPr>
            <a:xfrm>
              <a:off x="5343489" y="2497456"/>
              <a:ext cx="594360" cy="305876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131" name="圆角矩形 149"/>
            <p:cNvSpPr/>
            <p:nvPr/>
          </p:nvSpPr>
          <p:spPr>
            <a:xfrm>
              <a:off x="6383619" y="2488760"/>
              <a:ext cx="594360" cy="30587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132" name="圆角矩形 149"/>
            <p:cNvSpPr/>
            <p:nvPr/>
          </p:nvSpPr>
          <p:spPr>
            <a:xfrm>
              <a:off x="7395210" y="2497456"/>
              <a:ext cx="594360" cy="3058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040594" y="3829879"/>
            <a:ext cx="2646081" cy="314572"/>
            <a:chOff x="5343489" y="2785940"/>
            <a:chExt cx="2646081" cy="314572"/>
          </a:xfrm>
        </p:grpSpPr>
        <p:sp>
          <p:nvSpPr>
            <p:cNvPr id="134" name="圆角矩形 149"/>
            <p:cNvSpPr/>
            <p:nvPr/>
          </p:nvSpPr>
          <p:spPr>
            <a:xfrm>
              <a:off x="5343489" y="2794636"/>
              <a:ext cx="594360" cy="305876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135" name="圆角矩形 149"/>
            <p:cNvSpPr/>
            <p:nvPr/>
          </p:nvSpPr>
          <p:spPr>
            <a:xfrm>
              <a:off x="6383619" y="2785940"/>
              <a:ext cx="594360" cy="30587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136" name="圆角矩形 149"/>
            <p:cNvSpPr/>
            <p:nvPr/>
          </p:nvSpPr>
          <p:spPr>
            <a:xfrm>
              <a:off x="7395210" y="2794636"/>
              <a:ext cx="594360" cy="3058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937760" y="3235519"/>
            <a:ext cx="2823211" cy="1048827"/>
            <a:chOff x="5240655" y="2191580"/>
            <a:chExt cx="2823211" cy="1048827"/>
          </a:xfrm>
        </p:grpSpPr>
        <p:grpSp>
          <p:nvGrpSpPr>
            <p:cNvPr id="138" name="Group 137"/>
            <p:cNvGrpSpPr/>
            <p:nvPr/>
          </p:nvGrpSpPr>
          <p:grpSpPr>
            <a:xfrm>
              <a:off x="5240655" y="2200276"/>
              <a:ext cx="742951" cy="1040131"/>
              <a:chOff x="411480" y="2125980"/>
              <a:chExt cx="742951" cy="1040131"/>
            </a:xfrm>
          </p:grpSpPr>
          <p:sp>
            <p:nvSpPr>
              <p:cNvPr id="145" name="圆角矩形 144"/>
              <p:cNvSpPr/>
              <p:nvPr/>
            </p:nvSpPr>
            <p:spPr>
              <a:xfrm>
                <a:off x="411481" y="2125981"/>
                <a:ext cx="742950" cy="1040130"/>
              </a:xfrm>
              <a:prstGeom prst="roundRect">
                <a:avLst>
                  <a:gd name="adj" fmla="val 6499"/>
                </a:avLst>
              </a:prstGeom>
              <a:noFill/>
              <a:ln w="12700" cmpd="sng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11480" y="2125980"/>
                <a:ext cx="4457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280785" y="2191580"/>
              <a:ext cx="742951" cy="1040131"/>
              <a:chOff x="411480" y="2125980"/>
              <a:chExt cx="742951" cy="1040131"/>
            </a:xfrm>
          </p:grpSpPr>
          <p:sp>
            <p:nvSpPr>
              <p:cNvPr id="143" name="圆角矩形 144"/>
              <p:cNvSpPr/>
              <p:nvPr/>
            </p:nvSpPr>
            <p:spPr>
              <a:xfrm>
                <a:off x="411481" y="2125981"/>
                <a:ext cx="742950" cy="1040130"/>
              </a:xfrm>
              <a:prstGeom prst="roundRect">
                <a:avLst>
                  <a:gd name="adj" fmla="val 6499"/>
                </a:avLst>
              </a:prstGeom>
              <a:noFill/>
              <a:ln w="12700" cmpd="sng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11480" y="2125980"/>
                <a:ext cx="4457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320915" y="2200276"/>
              <a:ext cx="742951" cy="1040131"/>
              <a:chOff x="411480" y="2125980"/>
              <a:chExt cx="742951" cy="1040131"/>
            </a:xfrm>
          </p:grpSpPr>
          <p:sp>
            <p:nvSpPr>
              <p:cNvPr id="141" name="圆角矩形 144"/>
              <p:cNvSpPr/>
              <p:nvPr/>
            </p:nvSpPr>
            <p:spPr>
              <a:xfrm>
                <a:off x="411481" y="2125981"/>
                <a:ext cx="742950" cy="1040130"/>
              </a:xfrm>
              <a:prstGeom prst="roundRect">
                <a:avLst>
                  <a:gd name="adj" fmla="val 6499"/>
                </a:avLst>
              </a:prstGeom>
              <a:noFill/>
              <a:ln w="12700" cmpd="sng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11480" y="2125980"/>
                <a:ext cx="4457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File</a:t>
                </a:r>
                <a:endParaRPr lang="en-US" sz="1000" dirty="0"/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5337774" y="2574730"/>
            <a:ext cx="2051721" cy="882845"/>
            <a:chOff x="5640669" y="1530791"/>
            <a:chExt cx="2051721" cy="882845"/>
          </a:xfrm>
        </p:grpSpPr>
        <p:cxnSp>
          <p:nvCxnSpPr>
            <p:cNvPr id="148" name="直接箭头连接符 170"/>
            <p:cNvCxnSpPr>
              <a:stCxn id="124" idx="2"/>
              <a:endCxn id="134" idx="0"/>
            </p:cNvCxnSpPr>
            <p:nvPr/>
          </p:nvCxnSpPr>
          <p:spPr>
            <a:xfrm flipH="1">
              <a:off x="5640669" y="1530791"/>
              <a:ext cx="1420214" cy="8828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70"/>
            <p:cNvCxnSpPr>
              <a:stCxn id="124" idx="2"/>
              <a:endCxn id="136" idx="0"/>
            </p:cNvCxnSpPr>
            <p:nvPr/>
          </p:nvCxnSpPr>
          <p:spPr>
            <a:xfrm>
              <a:off x="7060883" y="1530791"/>
              <a:ext cx="631507" cy="8828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70"/>
            <p:cNvCxnSpPr>
              <a:stCxn id="124" idx="2"/>
              <a:endCxn id="135" idx="0"/>
            </p:cNvCxnSpPr>
            <p:nvPr/>
          </p:nvCxnSpPr>
          <p:spPr>
            <a:xfrm flipH="1">
              <a:off x="6680799" y="1530791"/>
              <a:ext cx="380084" cy="874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4714875" y="1906904"/>
            <a:ext cx="3343275" cy="2600325"/>
            <a:chOff x="188595" y="788669"/>
            <a:chExt cx="3343275" cy="2600325"/>
          </a:xfrm>
        </p:grpSpPr>
        <p:sp>
          <p:nvSpPr>
            <p:cNvPr id="152" name="圆角矩形 144"/>
            <p:cNvSpPr/>
            <p:nvPr/>
          </p:nvSpPr>
          <p:spPr>
            <a:xfrm>
              <a:off x="188595" y="788669"/>
              <a:ext cx="3343275" cy="2600325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37185" y="1160145"/>
              <a:ext cx="74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Core 2</a:t>
              </a:r>
              <a:endParaRPr lang="en-US" sz="14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078230" y="4205166"/>
            <a:ext cx="6389370" cy="900234"/>
            <a:chOff x="1303021" y="2850711"/>
            <a:chExt cx="6389370" cy="900234"/>
          </a:xfrm>
        </p:grpSpPr>
        <p:cxnSp>
          <p:nvCxnSpPr>
            <p:cNvPr id="155" name="直接箭头连接符 170"/>
            <p:cNvCxnSpPr>
              <a:stCxn id="110" idx="2"/>
              <a:endCxn id="120" idx="0"/>
            </p:cNvCxnSpPr>
            <p:nvPr/>
          </p:nvCxnSpPr>
          <p:spPr>
            <a:xfrm>
              <a:off x="1303021" y="2859407"/>
              <a:ext cx="965834" cy="89153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70"/>
            <p:cNvCxnSpPr>
              <a:stCxn id="145" idx="2"/>
              <a:endCxn id="120" idx="0"/>
            </p:cNvCxnSpPr>
            <p:nvPr/>
          </p:nvCxnSpPr>
          <p:spPr>
            <a:xfrm flipH="1">
              <a:off x="2268855" y="2859407"/>
              <a:ext cx="3343276" cy="89153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70"/>
            <p:cNvCxnSpPr>
              <a:stCxn id="141" idx="2"/>
              <a:endCxn id="122" idx="0"/>
            </p:cNvCxnSpPr>
            <p:nvPr/>
          </p:nvCxnSpPr>
          <p:spPr>
            <a:xfrm flipH="1">
              <a:off x="7098030" y="2859407"/>
              <a:ext cx="594361" cy="89153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70"/>
            <p:cNvCxnSpPr>
              <a:stCxn id="108" idx="2"/>
              <a:endCxn id="121" idx="0"/>
            </p:cNvCxnSpPr>
            <p:nvPr/>
          </p:nvCxnSpPr>
          <p:spPr>
            <a:xfrm>
              <a:off x="2343151" y="2850711"/>
              <a:ext cx="2340292" cy="90023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70"/>
            <p:cNvCxnSpPr>
              <a:stCxn id="143" idx="2"/>
              <a:endCxn id="121" idx="0"/>
            </p:cNvCxnSpPr>
            <p:nvPr/>
          </p:nvCxnSpPr>
          <p:spPr>
            <a:xfrm flipH="1">
              <a:off x="4683443" y="2850711"/>
              <a:ext cx="1968818" cy="90023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70"/>
            <p:cNvCxnSpPr>
              <a:stCxn id="106" idx="2"/>
              <a:endCxn id="122" idx="0"/>
            </p:cNvCxnSpPr>
            <p:nvPr/>
          </p:nvCxnSpPr>
          <p:spPr>
            <a:xfrm>
              <a:off x="3383281" y="2859407"/>
              <a:ext cx="3714749" cy="89153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148715" y="4061459"/>
            <a:ext cx="2154555" cy="1263015"/>
            <a:chOff x="634365" y="3017520"/>
            <a:chExt cx="2154555" cy="1263015"/>
          </a:xfrm>
        </p:grpSpPr>
        <p:sp>
          <p:nvSpPr>
            <p:cNvPr id="162" name="Oval Callout 161"/>
            <p:cNvSpPr/>
            <p:nvPr/>
          </p:nvSpPr>
          <p:spPr>
            <a:xfrm>
              <a:off x="857250" y="3017520"/>
              <a:ext cx="1931670" cy="1263015"/>
            </a:xfrm>
            <a:prstGeom prst="wedgeEllipseCallout">
              <a:avLst>
                <a:gd name="adj1" fmla="val -57007"/>
                <a:gd name="adj2" fmla="val -71550"/>
              </a:avLst>
            </a:prstGeom>
            <a:solidFill>
              <a:schemeClr val="bg1"/>
            </a:solidFill>
            <a:ln w="254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4365" y="3463289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unsorted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Left Brace 163"/>
            <p:cNvSpPr/>
            <p:nvPr/>
          </p:nvSpPr>
          <p:spPr>
            <a:xfrm>
              <a:off x="1303020" y="3166110"/>
              <a:ext cx="148590" cy="901452"/>
            </a:xfrm>
            <a:prstGeom prst="leftBrace">
              <a:avLst>
                <a:gd name="adj1" fmla="val 43077"/>
                <a:gd name="adj2" fmla="val 469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525905" y="3166110"/>
              <a:ext cx="891540" cy="891540"/>
              <a:chOff x="7023734" y="3611880"/>
              <a:chExt cx="713878" cy="833396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023734" y="3611880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V5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023735" y="4113372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V6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023735" y="4280535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50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123" grpId="0" animBg="1"/>
      <p:bldP spid="1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37185" y="1754505"/>
            <a:ext cx="8382008" cy="312229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Total shuffle file number (</a:t>
            </a:r>
            <a:r>
              <a:rPr lang="en-US" dirty="0" smtClean="0">
                <a:solidFill>
                  <a:srgbClr val="FF0000"/>
                </a:solidFill>
              </a:rPr>
              <a:t>improved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 * </a:t>
            </a:r>
            <a:r>
              <a:rPr lang="en-US" dirty="0" smtClean="0"/>
              <a:t>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buffer size (same)</a:t>
            </a:r>
          </a:p>
          <a:p>
            <a:pPr lvl="1"/>
            <a:r>
              <a:rPr lang="en-US" dirty="0" smtClean="0"/>
              <a:t>Core </a:t>
            </a:r>
            <a:r>
              <a:rPr lang="en-US" dirty="0"/>
              <a:t>* R * 32k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" y="2388513"/>
            <a:ext cx="1708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Core * R</a:t>
            </a:r>
            <a:endParaRPr lang="en-US" sz="2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0616" y="22562"/>
            <a:ext cx="9154615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 write 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90967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90185" y="3314700"/>
            <a:ext cx="520065" cy="1040130"/>
            <a:chOff x="3977640" y="3240405"/>
            <a:chExt cx="520065" cy="1040130"/>
          </a:xfrm>
        </p:grpSpPr>
        <p:sp>
          <p:nvSpPr>
            <p:cNvPr id="7" name="Rounded Rectangle 6"/>
            <p:cNvSpPr/>
            <p:nvPr/>
          </p:nvSpPr>
          <p:spPr>
            <a:xfrm>
              <a:off x="3977640" y="3240405"/>
              <a:ext cx="520065" cy="1040130"/>
            </a:xfrm>
            <a:prstGeom prst="roundRect">
              <a:avLst/>
            </a:prstGeom>
            <a:solidFill>
              <a:srgbClr val="66B13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92065" y="2608898"/>
            <a:ext cx="89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ShuffleRDD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69505" y="3314700"/>
            <a:ext cx="491173" cy="1040130"/>
            <a:chOff x="3977640" y="3240405"/>
            <a:chExt cx="520065" cy="1040130"/>
          </a:xfrm>
        </p:grpSpPr>
        <p:sp>
          <p:nvSpPr>
            <p:cNvPr id="12" name="Rounded Rectangle 11"/>
            <p:cNvSpPr/>
            <p:nvPr/>
          </p:nvSpPr>
          <p:spPr>
            <a:xfrm>
              <a:off x="3977640" y="3240405"/>
              <a:ext cx="520065" cy="104013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23735" y="2608898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MapPartitionsRDD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8" idx="6"/>
            <a:endCxn id="13" idx="2"/>
          </p:cNvCxnSpPr>
          <p:nvPr/>
        </p:nvCxnSpPr>
        <p:spPr>
          <a:xfrm>
            <a:off x="5735954" y="3574733"/>
            <a:ext cx="18037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4" idx="2"/>
          </p:cNvCxnSpPr>
          <p:nvPr/>
        </p:nvCxnSpPr>
        <p:spPr>
          <a:xfrm>
            <a:off x="5735954" y="4071462"/>
            <a:ext cx="18037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7900" y="3091815"/>
            <a:ext cx="111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aggregate</a:t>
            </a:r>
            <a:endParaRPr lang="en-US" sz="1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10865" y="3017520"/>
            <a:ext cx="520065" cy="1634490"/>
            <a:chOff x="3977640" y="3166110"/>
            <a:chExt cx="520065" cy="1634490"/>
          </a:xfrm>
        </p:grpSpPr>
        <p:sp>
          <p:nvSpPr>
            <p:cNvPr id="20" name="Rounded Rectangle 19"/>
            <p:cNvSpPr/>
            <p:nvPr/>
          </p:nvSpPr>
          <p:spPr>
            <a:xfrm>
              <a:off x="3977640" y="3166110"/>
              <a:ext cx="520065" cy="1634490"/>
            </a:xfrm>
            <a:prstGeom prst="roundRect">
              <a:avLst/>
            </a:prstGeom>
            <a:solidFill>
              <a:srgbClr val="66B13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051935" y="4540569"/>
              <a:ext cx="3714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51935" y="4303872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cxnSp>
        <p:nvCxnSpPr>
          <p:cNvPr id="25" name="Straight Arrow Connector 24"/>
          <p:cNvCxnSpPr>
            <a:stCxn id="22" idx="6"/>
            <a:endCxn id="9" idx="2"/>
          </p:cNvCxnSpPr>
          <p:nvPr/>
        </p:nvCxnSpPr>
        <p:spPr>
          <a:xfrm>
            <a:off x="3556634" y="3351848"/>
            <a:ext cx="1807846" cy="719614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9" idx="2"/>
          </p:cNvCxnSpPr>
          <p:nvPr/>
        </p:nvCxnSpPr>
        <p:spPr>
          <a:xfrm>
            <a:off x="3556634" y="3848577"/>
            <a:ext cx="1807846" cy="222885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9" idx="2"/>
          </p:cNvCxnSpPr>
          <p:nvPr/>
        </p:nvCxnSpPr>
        <p:spPr>
          <a:xfrm flipV="1">
            <a:off x="3556634" y="4071462"/>
            <a:ext cx="1807846" cy="269557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6"/>
            <a:endCxn id="8" idx="2"/>
          </p:cNvCxnSpPr>
          <p:nvPr/>
        </p:nvCxnSpPr>
        <p:spPr>
          <a:xfrm flipV="1">
            <a:off x="3556634" y="3574733"/>
            <a:ext cx="1807846" cy="766286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6"/>
            <a:endCxn id="8" idx="2"/>
          </p:cNvCxnSpPr>
          <p:nvPr/>
        </p:nvCxnSpPr>
        <p:spPr>
          <a:xfrm>
            <a:off x="3556634" y="3351848"/>
            <a:ext cx="1807846" cy="222885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  <a:endCxn id="8" idx="2"/>
          </p:cNvCxnSpPr>
          <p:nvPr/>
        </p:nvCxnSpPr>
        <p:spPr>
          <a:xfrm flipV="1">
            <a:off x="3556634" y="3574733"/>
            <a:ext cx="1807846" cy="273844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48790" y="3017520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ocal Combine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8920" y="2608898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MapPartitionsRDD</a:t>
            </a:r>
            <a:endParaRPr lang="en-US" sz="1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931545" y="3017520"/>
            <a:ext cx="520065" cy="1634490"/>
            <a:chOff x="3977640" y="3166110"/>
            <a:chExt cx="520065" cy="1634490"/>
          </a:xfrm>
        </p:grpSpPr>
        <p:sp>
          <p:nvSpPr>
            <p:cNvPr id="34" name="Rounded Rectangle 33"/>
            <p:cNvSpPr/>
            <p:nvPr/>
          </p:nvSpPr>
          <p:spPr>
            <a:xfrm>
              <a:off x="3977640" y="3166110"/>
              <a:ext cx="520065" cy="16344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051935" y="4540569"/>
              <a:ext cx="3714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051935" y="4303872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cxnSp>
        <p:nvCxnSpPr>
          <p:cNvPr id="39" name="Straight Arrow Connector 38"/>
          <p:cNvCxnSpPr>
            <a:stCxn id="36" idx="6"/>
            <a:endCxn id="22" idx="2"/>
          </p:cNvCxnSpPr>
          <p:nvPr/>
        </p:nvCxnSpPr>
        <p:spPr>
          <a:xfrm>
            <a:off x="1377314" y="3351848"/>
            <a:ext cx="18078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23" idx="2"/>
          </p:cNvCxnSpPr>
          <p:nvPr/>
        </p:nvCxnSpPr>
        <p:spPr>
          <a:xfrm>
            <a:off x="1377314" y="3848577"/>
            <a:ext cx="18078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6"/>
            <a:endCxn id="24" idx="2"/>
          </p:cNvCxnSpPr>
          <p:nvPr/>
        </p:nvCxnSpPr>
        <p:spPr>
          <a:xfrm>
            <a:off x="1377314" y="4341019"/>
            <a:ext cx="18078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2955" y="2608898"/>
            <a:ext cx="817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User RDD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88920" y="1680210"/>
            <a:ext cx="312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微软雅黑"/>
                <a:ea typeface="微软雅黑"/>
                <a:cs typeface="微软雅黑"/>
              </a:rPr>
              <a:t>reduceByKey</a:t>
            </a:r>
            <a:r>
              <a:rPr lang="en-US" sz="2400" b="1" dirty="0" smtClean="0">
                <a:latin typeface="微软雅黑"/>
                <a:ea typeface="微软雅黑"/>
                <a:cs typeface="微软雅黑"/>
              </a:rPr>
              <a:t>(_ + _)</a:t>
            </a:r>
            <a:endParaRPr lang="en-US" sz="2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6230" y="3017520"/>
            <a:ext cx="66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shuffle</a:t>
            </a:r>
            <a:endParaRPr lang="en-US" sz="1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903345" y="2125980"/>
            <a:ext cx="2451735" cy="2674620"/>
            <a:chOff x="1748790" y="1308735"/>
            <a:chExt cx="2451735" cy="2674620"/>
          </a:xfrm>
        </p:grpSpPr>
        <p:sp>
          <p:nvSpPr>
            <p:cNvPr id="46" name="Rounded Rectangle 45"/>
            <p:cNvSpPr/>
            <p:nvPr/>
          </p:nvSpPr>
          <p:spPr>
            <a:xfrm>
              <a:off x="2640330" y="1680210"/>
              <a:ext cx="1560195" cy="2303145"/>
            </a:xfrm>
            <a:prstGeom prst="roundRect">
              <a:avLst/>
            </a:prstGeom>
            <a:noFill/>
            <a:ln w="2540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48790" y="1308735"/>
              <a:ext cx="1114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Shuffle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-10616" y="22562"/>
            <a:ext cx="9154615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 </a:t>
            </a:r>
            <a:r>
              <a:rPr lang="en-US" altLang="zh-CN" sz="3800" b="1" dirty="0" smtClean="0"/>
              <a:t>read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67287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169343" y="2610803"/>
            <a:ext cx="520065" cy="1708785"/>
            <a:chOff x="6169343" y="1754505"/>
            <a:chExt cx="520065" cy="1708785"/>
          </a:xfrm>
        </p:grpSpPr>
        <p:sp>
          <p:nvSpPr>
            <p:cNvPr id="49" name="Rounded Rectangle 48"/>
            <p:cNvSpPr/>
            <p:nvPr/>
          </p:nvSpPr>
          <p:spPr>
            <a:xfrm>
              <a:off x="6169343" y="1754505"/>
              <a:ext cx="520065" cy="1708785"/>
            </a:xfrm>
            <a:prstGeom prst="roundRect">
              <a:avLst/>
            </a:prstGeom>
            <a:solidFill>
              <a:srgbClr val="66B13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243638" y="197739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243638" y="2794635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83605" y="2053590"/>
            <a:ext cx="89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ShuffleRDD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17445" y="2276475"/>
            <a:ext cx="520065" cy="2377440"/>
            <a:chOff x="2417445" y="1383030"/>
            <a:chExt cx="520065" cy="2377440"/>
          </a:xfrm>
        </p:grpSpPr>
        <p:sp>
          <p:nvSpPr>
            <p:cNvPr id="54" name="Rounded Rectangle 53"/>
            <p:cNvSpPr/>
            <p:nvPr/>
          </p:nvSpPr>
          <p:spPr>
            <a:xfrm>
              <a:off x="2417445" y="1383030"/>
              <a:ext cx="520065" cy="2377440"/>
            </a:xfrm>
            <a:prstGeom prst="roundRect">
              <a:avLst/>
            </a:prstGeom>
            <a:solidFill>
              <a:srgbClr val="66B13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491740" y="3500439"/>
              <a:ext cx="3714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491740" y="153162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491740" y="239768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491740" y="3263742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cxnSp>
        <p:nvCxnSpPr>
          <p:cNvPr id="59" name="Straight Arrow Connector 58"/>
          <p:cNvCxnSpPr>
            <a:stCxn id="56" idx="6"/>
            <a:endCxn id="51" idx="2"/>
          </p:cNvCxnSpPr>
          <p:nvPr/>
        </p:nvCxnSpPr>
        <p:spPr>
          <a:xfrm>
            <a:off x="2863214" y="2610802"/>
            <a:ext cx="3380424" cy="1225868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51" idx="2"/>
          </p:cNvCxnSpPr>
          <p:nvPr/>
        </p:nvCxnSpPr>
        <p:spPr>
          <a:xfrm>
            <a:off x="2863214" y="3476863"/>
            <a:ext cx="3380424" cy="359807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6"/>
            <a:endCxn id="51" idx="2"/>
          </p:cNvCxnSpPr>
          <p:nvPr/>
        </p:nvCxnSpPr>
        <p:spPr>
          <a:xfrm flipV="1">
            <a:off x="2863214" y="3836670"/>
            <a:ext cx="3380424" cy="506254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6"/>
            <a:endCxn id="50" idx="2"/>
          </p:cNvCxnSpPr>
          <p:nvPr/>
        </p:nvCxnSpPr>
        <p:spPr>
          <a:xfrm flipV="1">
            <a:off x="2863214" y="3019425"/>
            <a:ext cx="3380424" cy="1323499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6"/>
            <a:endCxn id="50" idx="2"/>
          </p:cNvCxnSpPr>
          <p:nvPr/>
        </p:nvCxnSpPr>
        <p:spPr>
          <a:xfrm>
            <a:off x="2863214" y="2610802"/>
            <a:ext cx="3380424" cy="408623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6"/>
            <a:endCxn id="50" idx="2"/>
          </p:cNvCxnSpPr>
          <p:nvPr/>
        </p:nvCxnSpPr>
        <p:spPr>
          <a:xfrm flipV="1">
            <a:off x="2863214" y="3019425"/>
            <a:ext cx="3380424" cy="457438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29050" y="2202180"/>
            <a:ext cx="111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shuffleRead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45970" y="190500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MapPartitionsRDD</a:t>
            </a:r>
            <a:endParaRPr lang="en-US" sz="1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011805" y="2350770"/>
            <a:ext cx="594360" cy="2311841"/>
            <a:chOff x="3011805" y="1457325"/>
            <a:chExt cx="594360" cy="2311841"/>
          </a:xfrm>
        </p:grpSpPr>
        <p:sp>
          <p:nvSpPr>
            <p:cNvPr id="68" name="圆角矩形 149"/>
            <p:cNvSpPr/>
            <p:nvPr/>
          </p:nvSpPr>
          <p:spPr>
            <a:xfrm>
              <a:off x="3011805" y="1457325"/>
              <a:ext cx="594360" cy="30587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69" name="圆角矩形 149"/>
            <p:cNvSpPr/>
            <p:nvPr/>
          </p:nvSpPr>
          <p:spPr>
            <a:xfrm>
              <a:off x="3011805" y="1754505"/>
              <a:ext cx="594360" cy="3058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70" name="圆角矩形 149"/>
            <p:cNvSpPr/>
            <p:nvPr/>
          </p:nvSpPr>
          <p:spPr>
            <a:xfrm>
              <a:off x="3011805" y="2274570"/>
              <a:ext cx="594360" cy="30587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71" name="圆角矩形 149"/>
            <p:cNvSpPr/>
            <p:nvPr/>
          </p:nvSpPr>
          <p:spPr>
            <a:xfrm>
              <a:off x="3011805" y="2571750"/>
              <a:ext cx="594360" cy="3058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72" name="圆角矩形 149"/>
            <p:cNvSpPr/>
            <p:nvPr/>
          </p:nvSpPr>
          <p:spPr>
            <a:xfrm>
              <a:off x="3011805" y="3166110"/>
              <a:ext cx="594360" cy="30587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  <p:sp>
          <p:nvSpPr>
            <p:cNvPr id="73" name="圆角矩形 149"/>
            <p:cNvSpPr/>
            <p:nvPr/>
          </p:nvSpPr>
          <p:spPr>
            <a:xfrm>
              <a:off x="3011805" y="3463290"/>
              <a:ext cx="594360" cy="3058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bucket</a:t>
              </a:r>
              <a:endParaRPr lang="zh-CN" altLang="en-US" sz="8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3540" y="2350770"/>
            <a:ext cx="594360" cy="2163251"/>
            <a:chOff x="5389245" y="1457325"/>
            <a:chExt cx="594360" cy="2163251"/>
          </a:xfrm>
        </p:grpSpPr>
        <p:grpSp>
          <p:nvGrpSpPr>
            <p:cNvPr id="75" name="Group 74"/>
            <p:cNvGrpSpPr/>
            <p:nvPr/>
          </p:nvGrpSpPr>
          <p:grpSpPr>
            <a:xfrm>
              <a:off x="5389245" y="1457325"/>
              <a:ext cx="594360" cy="900236"/>
              <a:chOff x="5389245" y="1457325"/>
              <a:chExt cx="594360" cy="900236"/>
            </a:xfrm>
          </p:grpSpPr>
          <p:sp>
            <p:nvSpPr>
              <p:cNvPr id="80" name="圆角矩形 149"/>
              <p:cNvSpPr/>
              <p:nvPr/>
            </p:nvSpPr>
            <p:spPr>
              <a:xfrm>
                <a:off x="5389245" y="1457325"/>
                <a:ext cx="594360" cy="3058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81" name="圆角矩形 149"/>
              <p:cNvSpPr/>
              <p:nvPr/>
            </p:nvSpPr>
            <p:spPr>
              <a:xfrm>
                <a:off x="5389245" y="1754505"/>
                <a:ext cx="594360" cy="3058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82" name="圆角矩形 149"/>
              <p:cNvSpPr/>
              <p:nvPr/>
            </p:nvSpPr>
            <p:spPr>
              <a:xfrm>
                <a:off x="5389245" y="2051685"/>
                <a:ext cx="594360" cy="3058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89245" y="2720340"/>
              <a:ext cx="594360" cy="900236"/>
              <a:chOff x="5389245" y="2720340"/>
              <a:chExt cx="594360" cy="900236"/>
            </a:xfrm>
          </p:grpSpPr>
          <p:sp>
            <p:nvSpPr>
              <p:cNvPr id="77" name="圆角矩形 149"/>
              <p:cNvSpPr/>
              <p:nvPr/>
            </p:nvSpPr>
            <p:spPr>
              <a:xfrm>
                <a:off x="5389245" y="2720340"/>
                <a:ext cx="594360" cy="30587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78" name="圆角矩形 149"/>
              <p:cNvSpPr/>
              <p:nvPr/>
            </p:nvSpPr>
            <p:spPr>
              <a:xfrm>
                <a:off x="5389245" y="3017520"/>
                <a:ext cx="594360" cy="30587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  <p:sp>
            <p:nvSpPr>
              <p:cNvPr id="79" name="圆角矩形 149"/>
              <p:cNvSpPr/>
              <p:nvPr/>
            </p:nvSpPr>
            <p:spPr>
              <a:xfrm>
                <a:off x="5389245" y="3314700"/>
                <a:ext cx="594360" cy="30587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bucket</a:t>
                </a:r>
                <a:endParaRPr lang="zh-CN" altLang="en-US" sz="8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3383280" y="4431030"/>
            <a:ext cx="2228850" cy="1114425"/>
            <a:chOff x="3383280" y="3463290"/>
            <a:chExt cx="2228850" cy="1114425"/>
          </a:xfrm>
        </p:grpSpPr>
        <p:sp>
          <p:nvSpPr>
            <p:cNvPr id="84" name="Oval Callout 83"/>
            <p:cNvSpPr/>
            <p:nvPr/>
          </p:nvSpPr>
          <p:spPr>
            <a:xfrm>
              <a:off x="3680460" y="3463290"/>
              <a:ext cx="1931670" cy="1114425"/>
            </a:xfrm>
            <a:prstGeom prst="wedgeEllipseCallout">
              <a:avLst>
                <a:gd name="adj1" fmla="val -59633"/>
                <a:gd name="adj2" fmla="val -44964"/>
              </a:avLst>
            </a:prstGeom>
            <a:solidFill>
              <a:schemeClr val="bg1"/>
            </a:solidFill>
            <a:ln w="254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97705" y="3611880"/>
              <a:ext cx="713877" cy="833396"/>
              <a:chOff x="7023735" y="3611880"/>
              <a:chExt cx="713877" cy="83339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023735" y="3611880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V5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023735" y="4113372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V6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023735" y="4280535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383280" y="3834765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unsorted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Left Brace 86"/>
            <p:cNvSpPr/>
            <p:nvPr/>
          </p:nvSpPr>
          <p:spPr>
            <a:xfrm>
              <a:off x="4126230" y="3537585"/>
              <a:ext cx="297180" cy="901452"/>
            </a:xfrm>
            <a:prstGeom prst="leftBrace">
              <a:avLst>
                <a:gd name="adj1" fmla="val 43077"/>
                <a:gd name="adj2" fmla="val 469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612130" y="4356735"/>
            <a:ext cx="2228850" cy="1114425"/>
            <a:chOff x="3383280" y="3463290"/>
            <a:chExt cx="2228850" cy="1114425"/>
          </a:xfrm>
        </p:grpSpPr>
        <p:sp>
          <p:nvSpPr>
            <p:cNvPr id="94" name="Oval Callout 93"/>
            <p:cNvSpPr/>
            <p:nvPr/>
          </p:nvSpPr>
          <p:spPr>
            <a:xfrm>
              <a:off x="3680460" y="3463290"/>
              <a:ext cx="1931670" cy="1114425"/>
            </a:xfrm>
            <a:prstGeom prst="wedgeEllipseCallout">
              <a:avLst>
                <a:gd name="adj1" fmla="val -59633"/>
                <a:gd name="adj2" fmla="val -44964"/>
              </a:avLst>
            </a:prstGeom>
            <a:solidFill>
              <a:schemeClr val="bg1"/>
            </a:solidFill>
            <a:ln w="254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4497705" y="3611880"/>
              <a:ext cx="713877" cy="833396"/>
              <a:chOff x="7023735" y="3611880"/>
              <a:chExt cx="713877" cy="833396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23735" y="3611880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V5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23735" y="4113372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V6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023735" y="4280535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3383280" y="3834765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unsorted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Left Brace 96"/>
            <p:cNvSpPr/>
            <p:nvPr/>
          </p:nvSpPr>
          <p:spPr>
            <a:xfrm>
              <a:off x="4126230" y="3537585"/>
              <a:ext cx="297180" cy="901452"/>
            </a:xfrm>
            <a:prstGeom prst="leftBrace">
              <a:avLst>
                <a:gd name="adj1" fmla="val 43077"/>
                <a:gd name="adj2" fmla="val 469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标题 1"/>
          <p:cNvSpPr>
            <a:spLocks noGrp="1"/>
          </p:cNvSpPr>
          <p:nvPr>
            <p:ph type="title"/>
          </p:nvPr>
        </p:nvSpPr>
        <p:spPr>
          <a:xfrm>
            <a:off x="-10616" y="22562"/>
            <a:ext cx="9154615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 </a:t>
            </a:r>
            <a:r>
              <a:rPr lang="en-US" altLang="zh-CN" sz="3800" b="1" dirty="0" smtClean="0"/>
              <a:t>read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63685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042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—aggregate</a:t>
            </a:r>
            <a:endParaRPr lang="zh-CN" altLang="en-US" sz="3800" b="1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290185" y="3314700"/>
            <a:ext cx="520065" cy="1040130"/>
            <a:chOff x="3977640" y="3240405"/>
            <a:chExt cx="520065" cy="1040130"/>
          </a:xfrm>
        </p:grpSpPr>
        <p:sp>
          <p:nvSpPr>
            <p:cNvPr id="104" name="Rounded Rectangle 103"/>
            <p:cNvSpPr/>
            <p:nvPr/>
          </p:nvSpPr>
          <p:spPr>
            <a:xfrm>
              <a:off x="3977640" y="3240405"/>
              <a:ext cx="520065" cy="1040130"/>
            </a:xfrm>
            <a:prstGeom prst="roundRect">
              <a:avLst/>
            </a:prstGeom>
            <a:solidFill>
              <a:srgbClr val="66B13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092065" y="2608898"/>
            <a:ext cx="89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ShuffleRDD</a:t>
            </a:r>
            <a:endParaRPr lang="en-US" sz="10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7469505" y="3314700"/>
            <a:ext cx="491173" cy="1040130"/>
            <a:chOff x="3977640" y="3240405"/>
            <a:chExt cx="520065" cy="1040130"/>
          </a:xfrm>
        </p:grpSpPr>
        <p:sp>
          <p:nvSpPr>
            <p:cNvPr id="109" name="Rounded Rectangle 108"/>
            <p:cNvSpPr/>
            <p:nvPr/>
          </p:nvSpPr>
          <p:spPr>
            <a:xfrm>
              <a:off x="3977640" y="3240405"/>
              <a:ext cx="520065" cy="104013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7023735" y="2608898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MapPartitionsRDD</a:t>
            </a:r>
            <a:endParaRPr lang="en-US" sz="1000" dirty="0"/>
          </a:p>
        </p:txBody>
      </p:sp>
      <p:cxnSp>
        <p:nvCxnSpPr>
          <p:cNvPr id="113" name="Straight Arrow Connector 112"/>
          <p:cNvCxnSpPr>
            <a:stCxn id="105" idx="6"/>
            <a:endCxn id="110" idx="2"/>
          </p:cNvCxnSpPr>
          <p:nvPr/>
        </p:nvCxnSpPr>
        <p:spPr>
          <a:xfrm>
            <a:off x="5735954" y="3574733"/>
            <a:ext cx="18037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6"/>
            <a:endCxn id="111" idx="2"/>
          </p:cNvCxnSpPr>
          <p:nvPr/>
        </p:nvCxnSpPr>
        <p:spPr>
          <a:xfrm>
            <a:off x="5735954" y="4071462"/>
            <a:ext cx="18037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57900" y="3091815"/>
            <a:ext cx="111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aggregate</a:t>
            </a:r>
            <a:endParaRPr lang="en-US" sz="1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3110865" y="3017520"/>
            <a:ext cx="520065" cy="1634490"/>
            <a:chOff x="3977640" y="3166110"/>
            <a:chExt cx="520065" cy="1634490"/>
          </a:xfrm>
        </p:grpSpPr>
        <p:sp>
          <p:nvSpPr>
            <p:cNvPr id="117" name="Rounded Rectangle 116"/>
            <p:cNvSpPr/>
            <p:nvPr/>
          </p:nvSpPr>
          <p:spPr>
            <a:xfrm>
              <a:off x="3977640" y="3166110"/>
              <a:ext cx="520065" cy="1634490"/>
            </a:xfrm>
            <a:prstGeom prst="roundRect">
              <a:avLst/>
            </a:prstGeom>
            <a:solidFill>
              <a:srgbClr val="66B13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051935" y="4540569"/>
              <a:ext cx="3714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051935" y="4303872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cxnSp>
        <p:nvCxnSpPr>
          <p:cNvPr id="122" name="Straight Arrow Connector 121"/>
          <p:cNvCxnSpPr>
            <a:stCxn id="119" idx="6"/>
            <a:endCxn id="106" idx="2"/>
          </p:cNvCxnSpPr>
          <p:nvPr/>
        </p:nvCxnSpPr>
        <p:spPr>
          <a:xfrm>
            <a:off x="3556634" y="3351848"/>
            <a:ext cx="1807846" cy="719614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6"/>
            <a:endCxn id="106" idx="2"/>
          </p:cNvCxnSpPr>
          <p:nvPr/>
        </p:nvCxnSpPr>
        <p:spPr>
          <a:xfrm>
            <a:off x="3556634" y="3848577"/>
            <a:ext cx="1807846" cy="222885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6"/>
            <a:endCxn id="106" idx="2"/>
          </p:cNvCxnSpPr>
          <p:nvPr/>
        </p:nvCxnSpPr>
        <p:spPr>
          <a:xfrm flipV="1">
            <a:off x="3556634" y="4071462"/>
            <a:ext cx="1807846" cy="269557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6"/>
            <a:endCxn id="105" idx="2"/>
          </p:cNvCxnSpPr>
          <p:nvPr/>
        </p:nvCxnSpPr>
        <p:spPr>
          <a:xfrm flipV="1">
            <a:off x="3556634" y="3574733"/>
            <a:ext cx="1807846" cy="766286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6"/>
            <a:endCxn id="105" idx="2"/>
          </p:cNvCxnSpPr>
          <p:nvPr/>
        </p:nvCxnSpPr>
        <p:spPr>
          <a:xfrm>
            <a:off x="3556634" y="3351848"/>
            <a:ext cx="1807846" cy="222885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6"/>
            <a:endCxn id="105" idx="2"/>
          </p:cNvCxnSpPr>
          <p:nvPr/>
        </p:nvCxnSpPr>
        <p:spPr>
          <a:xfrm flipV="1">
            <a:off x="3556634" y="3574733"/>
            <a:ext cx="1807846" cy="273844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748790" y="3017520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ocal Combine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8920" y="2608898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MapPartitionsRDD</a:t>
            </a:r>
            <a:endParaRPr lang="en-US" sz="10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931545" y="3017520"/>
            <a:ext cx="520065" cy="1634490"/>
            <a:chOff x="3977640" y="3166110"/>
            <a:chExt cx="520065" cy="1634490"/>
          </a:xfrm>
        </p:grpSpPr>
        <p:sp>
          <p:nvSpPr>
            <p:cNvPr id="131" name="Rounded Rectangle 130"/>
            <p:cNvSpPr/>
            <p:nvPr/>
          </p:nvSpPr>
          <p:spPr>
            <a:xfrm>
              <a:off x="3977640" y="3166110"/>
              <a:ext cx="520065" cy="16344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4051935" y="4540569"/>
              <a:ext cx="3714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4051935" y="4303872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cxnSp>
        <p:nvCxnSpPr>
          <p:cNvPr id="136" name="Straight Arrow Connector 135"/>
          <p:cNvCxnSpPr>
            <a:stCxn id="133" idx="6"/>
            <a:endCxn id="119" idx="2"/>
          </p:cNvCxnSpPr>
          <p:nvPr/>
        </p:nvCxnSpPr>
        <p:spPr>
          <a:xfrm>
            <a:off x="1377314" y="3351848"/>
            <a:ext cx="18078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4" idx="6"/>
            <a:endCxn id="120" idx="2"/>
          </p:cNvCxnSpPr>
          <p:nvPr/>
        </p:nvCxnSpPr>
        <p:spPr>
          <a:xfrm>
            <a:off x="1377314" y="3848577"/>
            <a:ext cx="18078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5" idx="6"/>
            <a:endCxn id="121" idx="2"/>
          </p:cNvCxnSpPr>
          <p:nvPr/>
        </p:nvCxnSpPr>
        <p:spPr>
          <a:xfrm>
            <a:off x="1377314" y="4341019"/>
            <a:ext cx="18078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82955" y="2608898"/>
            <a:ext cx="817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User RDD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788920" y="1680210"/>
            <a:ext cx="312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微软雅黑"/>
                <a:ea typeface="微软雅黑"/>
                <a:cs typeface="微软雅黑"/>
              </a:rPr>
              <a:t>reduceByKey</a:t>
            </a:r>
            <a:r>
              <a:rPr lang="en-US" sz="2400" b="1" dirty="0" smtClean="0">
                <a:latin typeface="微软雅黑"/>
                <a:ea typeface="微软雅黑"/>
                <a:cs typeface="微软雅黑"/>
              </a:rPr>
              <a:t>(_ + _)</a:t>
            </a:r>
            <a:endParaRPr lang="en-US" sz="2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26230" y="3017520"/>
            <a:ext cx="66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shuffle</a:t>
            </a:r>
            <a:endParaRPr lang="en-US" sz="10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5017770" y="1977390"/>
            <a:ext cx="3417570" cy="2823210"/>
            <a:chOff x="2640330" y="1160145"/>
            <a:chExt cx="3417570" cy="2823210"/>
          </a:xfrm>
        </p:grpSpPr>
        <p:sp>
          <p:nvSpPr>
            <p:cNvPr id="143" name="Rounded Rectangle 142"/>
            <p:cNvSpPr/>
            <p:nvPr/>
          </p:nvSpPr>
          <p:spPr>
            <a:xfrm>
              <a:off x="2640330" y="1680210"/>
              <a:ext cx="3417570" cy="2303145"/>
            </a:xfrm>
            <a:prstGeom prst="roundRect">
              <a:avLst/>
            </a:prstGeom>
            <a:noFill/>
            <a:ln w="2540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54755" y="1160145"/>
              <a:ext cx="1263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Aggregate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36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91577" y="1574482"/>
            <a:ext cx="891540" cy="1411605"/>
            <a:chOff x="1191577" y="937260"/>
            <a:chExt cx="891540" cy="1411605"/>
          </a:xfrm>
        </p:grpSpPr>
        <p:grpSp>
          <p:nvGrpSpPr>
            <p:cNvPr id="31" name="Group 30"/>
            <p:cNvGrpSpPr/>
            <p:nvPr/>
          </p:nvGrpSpPr>
          <p:grpSpPr>
            <a:xfrm>
              <a:off x="1377315" y="1308735"/>
              <a:ext cx="520065" cy="1040130"/>
              <a:chOff x="3977640" y="3240405"/>
              <a:chExt cx="520065" cy="104013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77640" y="3240405"/>
                <a:ext cx="520065" cy="1040130"/>
              </a:xfrm>
              <a:prstGeom prst="roundRect">
                <a:avLst/>
              </a:prstGeom>
              <a:solidFill>
                <a:srgbClr val="66B13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51935" y="33147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051935" y="3811430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191577" y="937260"/>
              <a:ext cx="8915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ShuffleRDD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26555" y="1574482"/>
            <a:ext cx="1263015" cy="1411605"/>
            <a:chOff x="6726555" y="937260"/>
            <a:chExt cx="1263015" cy="1411605"/>
          </a:xfrm>
        </p:grpSpPr>
        <p:grpSp>
          <p:nvGrpSpPr>
            <p:cNvPr id="37" name="Group 36"/>
            <p:cNvGrpSpPr/>
            <p:nvPr/>
          </p:nvGrpSpPr>
          <p:grpSpPr>
            <a:xfrm>
              <a:off x="7112476" y="1308735"/>
              <a:ext cx="491173" cy="1040130"/>
              <a:chOff x="3977640" y="3240405"/>
              <a:chExt cx="520065" cy="104013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77640" y="3240405"/>
                <a:ext cx="520065" cy="1040130"/>
              </a:xfrm>
              <a:prstGeom prst="round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051935" y="33147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051935" y="3811430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cap="all" dirty="0" smtClean="0">
                    <a:solidFill>
                      <a:schemeClr val="tx1"/>
                    </a:solidFill>
                    <a:cs typeface="Helvetica"/>
                  </a:rPr>
                  <a:t>P</a:t>
                </a:r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726555" y="937260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MapPartitionsRDD</a:t>
              </a:r>
              <a:endParaRPr lang="en-US" sz="1000" dirty="0"/>
            </a:p>
          </p:txBody>
        </p:sp>
      </p:grpSp>
      <p:cxnSp>
        <p:nvCxnSpPr>
          <p:cNvPr id="42" name="Straight Arrow Connector 41"/>
          <p:cNvCxnSpPr>
            <a:stCxn id="35" idx="4"/>
            <a:endCxn id="86" idx="0"/>
          </p:cNvCxnSpPr>
          <p:nvPr/>
        </p:nvCxnSpPr>
        <p:spPr>
          <a:xfrm>
            <a:off x="1637347" y="2888456"/>
            <a:ext cx="1" cy="43195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95210" y="2911792"/>
            <a:ext cx="0" cy="43195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823084" y="2282190"/>
            <a:ext cx="5359560" cy="496729"/>
            <a:chOff x="1823084" y="1644968"/>
            <a:chExt cx="5359560" cy="496729"/>
          </a:xfrm>
        </p:grpSpPr>
        <p:cxnSp>
          <p:nvCxnSpPr>
            <p:cNvPr id="72" name="Straight Arrow Connector 71"/>
            <p:cNvCxnSpPr>
              <a:stCxn id="34" idx="6"/>
              <a:endCxn id="40" idx="2"/>
            </p:cNvCxnSpPr>
            <p:nvPr/>
          </p:nvCxnSpPr>
          <p:spPr>
            <a:xfrm>
              <a:off x="1823084" y="1644968"/>
              <a:ext cx="5359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5" idx="6"/>
              <a:endCxn id="41" idx="2"/>
            </p:cNvCxnSpPr>
            <p:nvPr/>
          </p:nvCxnSpPr>
          <p:spPr>
            <a:xfrm>
              <a:off x="1823084" y="2141697"/>
              <a:ext cx="5359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503670" y="3320415"/>
            <a:ext cx="2451735" cy="1708785"/>
            <a:chOff x="6503670" y="2683193"/>
            <a:chExt cx="2451735" cy="1708785"/>
          </a:xfrm>
        </p:grpSpPr>
        <p:grpSp>
          <p:nvGrpSpPr>
            <p:cNvPr id="75" name="Group 74"/>
            <p:cNvGrpSpPr/>
            <p:nvPr/>
          </p:nvGrpSpPr>
          <p:grpSpPr>
            <a:xfrm>
              <a:off x="6503670" y="2683193"/>
              <a:ext cx="1708785" cy="1708785"/>
              <a:chOff x="6132195" y="2571750"/>
              <a:chExt cx="1708785" cy="1708785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6132195" y="2571750"/>
                <a:ext cx="1708785" cy="1708785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29375" y="2981668"/>
                <a:ext cx="1114425" cy="888949"/>
                <a:chOff x="7023735" y="3611880"/>
                <a:chExt cx="713877" cy="664779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7023735" y="3946208"/>
                  <a:ext cx="713877" cy="164741"/>
                </a:xfrm>
                <a:prstGeom prst="rect">
                  <a:avLst/>
                </a:prstGeom>
                <a:solidFill>
                  <a:srgbClr val="3366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  <a:cs typeface="Helvetica"/>
                    </a:rPr>
                    <a:t>K5, </a:t>
                  </a:r>
                  <a:r>
                    <a:rPr lang="en-US" sz="1000" dirty="0">
                      <a:solidFill>
                        <a:schemeClr val="bg1"/>
                      </a:solidFill>
                      <a:cs typeface="Helvetica"/>
                    </a:rPr>
                    <a:t>f(values) 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7023735" y="3611880"/>
                  <a:ext cx="713877" cy="164741"/>
                </a:xfrm>
                <a:prstGeom prst="rect">
                  <a:avLst/>
                </a:prstGeom>
                <a:solidFill>
                  <a:srgbClr val="6600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  <a:cs typeface="Helvetica"/>
                    </a:rPr>
                    <a:t>K3, </a:t>
                  </a:r>
                  <a:r>
                    <a:rPr lang="en-US" sz="1000" dirty="0">
                      <a:solidFill>
                        <a:schemeClr val="bg1"/>
                      </a:solidFill>
                      <a:cs typeface="Helvetica"/>
                    </a:rPr>
                    <a:t>f(values) 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7023735" y="3779044"/>
                  <a:ext cx="713877" cy="164741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cs typeface="Helvetica"/>
                    </a:rPr>
                    <a:t>K1, f(values) 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023735" y="4111918"/>
                  <a:ext cx="713877" cy="164741"/>
                </a:xfrm>
                <a:prstGeom prst="rect">
                  <a:avLst/>
                </a:prstGeom>
                <a:solidFill>
                  <a:srgbClr val="66B13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…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8138160" y="3314700"/>
              <a:ext cx="8172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aggregate</a:t>
              </a:r>
              <a:endParaRPr lang="en-US" sz="1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14300" y="3320415"/>
            <a:ext cx="2377440" cy="1708785"/>
            <a:chOff x="114300" y="2683193"/>
            <a:chExt cx="2377440" cy="1708785"/>
          </a:xfrm>
        </p:grpSpPr>
        <p:grpSp>
          <p:nvGrpSpPr>
            <p:cNvPr id="84" name="Group 83"/>
            <p:cNvGrpSpPr/>
            <p:nvPr/>
          </p:nvGrpSpPr>
          <p:grpSpPr>
            <a:xfrm>
              <a:off x="782955" y="2683193"/>
              <a:ext cx="1708785" cy="1708785"/>
              <a:chOff x="1525905" y="2646045"/>
              <a:chExt cx="1708785" cy="1708785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525905" y="2646045"/>
                <a:ext cx="1708785" cy="1708785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823085" y="2943225"/>
                <a:ext cx="1114425" cy="1114425"/>
                <a:chOff x="7023735" y="3611880"/>
                <a:chExt cx="713877" cy="833396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7023735" y="3946208"/>
                  <a:ext cx="713877" cy="164741"/>
                </a:xfrm>
                <a:prstGeom prst="rect">
                  <a:avLst/>
                </a:prstGeom>
                <a:solidFill>
                  <a:srgbClr val="6600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K3, V3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023735" y="3611880"/>
                  <a:ext cx="713877" cy="164741"/>
                </a:xfrm>
                <a:prstGeom prst="rect">
                  <a:avLst/>
                </a:prstGeom>
                <a:solidFill>
                  <a:srgbClr val="3366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K5, V5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023735" y="4113372"/>
                  <a:ext cx="713877" cy="164741"/>
                </a:xfrm>
                <a:prstGeom prst="rect">
                  <a:avLst/>
                </a:prstGeom>
                <a:solidFill>
                  <a:srgbClr val="3366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K5, V6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023735" y="3779044"/>
                  <a:ext cx="713877" cy="164741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K1, V1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023735" y="4280535"/>
                  <a:ext cx="713877" cy="164741"/>
                </a:xfrm>
                <a:prstGeom prst="rect">
                  <a:avLst/>
                </a:prstGeom>
                <a:solidFill>
                  <a:srgbClr val="66B13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…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</p:grpSp>
        </p:grpSp>
        <p:sp>
          <p:nvSpPr>
            <p:cNvPr id="85" name="TextBox 84"/>
            <p:cNvSpPr txBox="1"/>
            <p:nvPr/>
          </p:nvSpPr>
          <p:spPr>
            <a:xfrm>
              <a:off x="114300" y="3314700"/>
              <a:ext cx="817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unsorted</a:t>
              </a:r>
            </a:p>
            <a:p>
              <a:r>
                <a:rPr lang="en-US" sz="1000" dirty="0" smtClean="0"/>
                <a:t>partitioned</a:t>
              </a:r>
              <a:endParaRPr lang="en-US" sz="1000" dirty="0"/>
            </a:p>
          </p:txBody>
        </p:sp>
      </p:grp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0" y="36042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—aggregate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112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88595" y="2876550"/>
            <a:ext cx="81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unsorted records</a:t>
            </a:r>
            <a:endParaRPr lang="en-US" sz="1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57250" y="2430780"/>
            <a:ext cx="1708785" cy="1708785"/>
            <a:chOff x="1525905" y="2646045"/>
            <a:chExt cx="1708785" cy="1708785"/>
          </a:xfrm>
        </p:grpSpPr>
        <p:sp>
          <p:nvSpPr>
            <p:cNvPr id="32" name="Oval 31"/>
            <p:cNvSpPr/>
            <p:nvPr/>
          </p:nvSpPr>
          <p:spPr>
            <a:xfrm>
              <a:off x="1525905" y="2646045"/>
              <a:ext cx="1708785" cy="170878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823085" y="2943225"/>
              <a:ext cx="1114425" cy="1114425"/>
              <a:chOff x="7023735" y="3611880"/>
              <a:chExt cx="713877" cy="83339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23735" y="3611880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V5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023735" y="4113372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V6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23735" y="4280535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77965" y="2505075"/>
            <a:ext cx="1708785" cy="1708785"/>
            <a:chOff x="6132195" y="2571750"/>
            <a:chExt cx="1708785" cy="1708785"/>
          </a:xfrm>
        </p:grpSpPr>
        <p:sp>
          <p:nvSpPr>
            <p:cNvPr id="40" name="Oval 39"/>
            <p:cNvSpPr/>
            <p:nvPr/>
          </p:nvSpPr>
          <p:spPr>
            <a:xfrm>
              <a:off x="6132195" y="2571750"/>
              <a:ext cx="1708785" cy="170878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429375" y="2981668"/>
              <a:ext cx="1114425" cy="888949"/>
              <a:chOff x="7023735" y="3611880"/>
              <a:chExt cx="713877" cy="66477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K5, </a:t>
                </a:r>
                <a:r>
                  <a:rPr lang="en-US" sz="1000" dirty="0">
                    <a:solidFill>
                      <a:schemeClr val="bg1"/>
                    </a:solidFill>
                    <a:cs typeface="Helvetica"/>
                  </a:rPr>
                  <a:t>f(values) 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023735" y="3611880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K3, </a:t>
                </a:r>
                <a:r>
                  <a:rPr lang="en-US" sz="1000" dirty="0">
                    <a:solidFill>
                      <a:schemeClr val="bg1"/>
                    </a:solidFill>
                    <a:cs typeface="Helvetica"/>
                  </a:rPr>
                  <a:t>f(values)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cs typeface="Helvetica"/>
                  </a:rPr>
                  <a:t>K1, f(values) 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023735" y="4111918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2268855" y="2776314"/>
            <a:ext cx="4606290" cy="1660431"/>
            <a:chOff x="2268855" y="2100039"/>
            <a:chExt cx="4606290" cy="1660431"/>
          </a:xfrm>
        </p:grpSpPr>
        <p:cxnSp>
          <p:nvCxnSpPr>
            <p:cNvPr id="74" name="Straight Arrow Connector 73"/>
            <p:cNvCxnSpPr>
              <a:stCxn id="35" idx="3"/>
              <a:endCxn id="86" idx="1"/>
            </p:cNvCxnSpPr>
            <p:nvPr/>
          </p:nvCxnSpPr>
          <p:spPr>
            <a:xfrm>
              <a:off x="2268855" y="2100039"/>
              <a:ext cx="1931670" cy="1326104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37" idx="3"/>
              <a:endCxn id="87" idx="1"/>
            </p:cNvCxnSpPr>
            <p:nvPr/>
          </p:nvCxnSpPr>
          <p:spPr>
            <a:xfrm>
              <a:off x="2268855" y="2323572"/>
              <a:ext cx="1931670" cy="879686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4" idx="3"/>
              <a:endCxn id="84" idx="1"/>
            </p:cNvCxnSpPr>
            <p:nvPr/>
          </p:nvCxnSpPr>
          <p:spPr>
            <a:xfrm>
              <a:off x="2268855" y="2547106"/>
              <a:ext cx="1931674" cy="210382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6" idx="3"/>
              <a:endCxn id="86" idx="1"/>
            </p:cNvCxnSpPr>
            <p:nvPr/>
          </p:nvCxnSpPr>
          <p:spPr>
            <a:xfrm>
              <a:off x="2268855" y="2770639"/>
              <a:ext cx="1931670" cy="655504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4200525" y="2125980"/>
              <a:ext cx="965838" cy="1634490"/>
              <a:chOff x="4720590" y="2571750"/>
              <a:chExt cx="965838" cy="1634490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832034" y="2571750"/>
                <a:ext cx="742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HashMap</a:t>
                </a:r>
                <a:endParaRPr lang="en-US" sz="1000" dirty="0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4720590" y="2868930"/>
                <a:ext cx="965838" cy="1337310"/>
                <a:chOff x="4720590" y="2868930"/>
                <a:chExt cx="965838" cy="133731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4720594" y="3091815"/>
                  <a:ext cx="965834" cy="222885"/>
                </a:xfrm>
                <a:prstGeom prst="rect">
                  <a:avLst/>
                </a:prstGeom>
                <a:solidFill>
                  <a:srgbClr val="6600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K3, V3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720590" y="331470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720590" y="3760470"/>
                  <a:ext cx="965834" cy="222885"/>
                </a:xfrm>
                <a:prstGeom prst="rect">
                  <a:avLst/>
                </a:prstGeom>
                <a:solidFill>
                  <a:srgbClr val="3366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K5, </a:t>
                  </a:r>
                  <a:r>
                    <a:rPr lang="en-US" sz="1000" dirty="0" smtClean="0">
                      <a:solidFill>
                        <a:schemeClr val="bg1"/>
                      </a:solidFill>
                      <a:cs typeface="Helvetica"/>
                    </a:rPr>
                    <a:t>f(V5, V6)</a:t>
                  </a:r>
                  <a:endParaRPr lang="en-US" sz="1000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720590" y="3537585"/>
                  <a:ext cx="965834" cy="222885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K1, V1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720593" y="3983355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…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4720590" y="286893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</p:grpSp>
        </p:grpSp>
        <p:cxnSp>
          <p:nvCxnSpPr>
            <p:cNvPr id="79" name="Straight Arrow Connector 78"/>
            <p:cNvCxnSpPr>
              <a:stCxn id="84" idx="3"/>
            </p:cNvCxnSpPr>
            <p:nvPr/>
          </p:nvCxnSpPr>
          <p:spPr>
            <a:xfrm flipV="1">
              <a:off x="5166363" y="2348865"/>
              <a:ext cx="1708782" cy="408623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7" idx="3"/>
              <a:endCxn id="44" idx="1"/>
            </p:cNvCxnSpPr>
            <p:nvPr/>
          </p:nvCxnSpPr>
          <p:spPr>
            <a:xfrm flipV="1">
              <a:off x="5166359" y="2510605"/>
              <a:ext cx="1708786" cy="692653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86" idx="3"/>
              <a:endCxn id="42" idx="1"/>
            </p:cNvCxnSpPr>
            <p:nvPr/>
          </p:nvCxnSpPr>
          <p:spPr>
            <a:xfrm flipV="1">
              <a:off x="5166359" y="2734139"/>
              <a:ext cx="1708786" cy="692004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>
            <a:off x="2194560" y="2579370"/>
            <a:ext cx="49034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6100" y="2133600"/>
            <a:ext cx="267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hash</a:t>
            </a:r>
          </a:p>
          <a:p>
            <a:pPr algn="ctr"/>
            <a:r>
              <a:rPr lang="en-US" altLang="zh-CN" sz="1200" dirty="0" err="1" smtClean="0"/>
              <a:t>map.put</a:t>
            </a:r>
            <a:r>
              <a:rPr lang="en-US" altLang="zh-CN" sz="1200" dirty="0" smtClean="0"/>
              <a:t>(key, </a:t>
            </a:r>
            <a:r>
              <a:rPr lang="en-US" altLang="zh-CN" sz="1200" dirty="0"/>
              <a:t>f</a:t>
            </a:r>
            <a:r>
              <a:rPr lang="en-US" altLang="zh-CN" sz="1200" dirty="0" smtClean="0"/>
              <a:t>(value, </a:t>
            </a:r>
            <a:r>
              <a:rPr lang="en-US" altLang="zh-CN" sz="1200" dirty="0" err="1"/>
              <a:t>map.get</a:t>
            </a:r>
            <a:r>
              <a:rPr lang="en-US" altLang="zh-CN" sz="1200" dirty="0"/>
              <a:t>(key)</a:t>
            </a:r>
            <a:r>
              <a:rPr lang="en-US" altLang="zh-CN" sz="1200" dirty="0" smtClean="0"/>
              <a:t>))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12455" y="2950845"/>
            <a:ext cx="817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aggregate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566035" y="4659630"/>
            <a:ext cx="430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function should </a:t>
            </a:r>
            <a:r>
              <a:rPr lang="en-US" altLang="zh-CN" sz="1400" dirty="0"/>
              <a:t>be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Commutative</a:t>
            </a:r>
            <a:r>
              <a:rPr lang="en-US" altLang="zh-CN" sz="1400" dirty="0" smtClean="0"/>
              <a:t> and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Associative</a:t>
            </a:r>
          </a:p>
        </p:txBody>
      </p: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0" y="36042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—aggregate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3214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600200" y="14478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3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1600200" y="2286000"/>
            <a:ext cx="50292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212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内部原理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1640758" y="3890308"/>
            <a:ext cx="51054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总结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gray">
            <a:xfrm>
              <a:off x="1401" y="1886"/>
              <a:ext cx="208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1640758" y="3128308"/>
            <a:ext cx="50292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2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93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51610" y="2133600"/>
            <a:ext cx="965838" cy="1634490"/>
            <a:chOff x="4720590" y="2571750"/>
            <a:chExt cx="965838" cy="1634490"/>
          </a:xfrm>
        </p:grpSpPr>
        <p:sp>
          <p:nvSpPr>
            <p:cNvPr id="46" name="TextBox 45"/>
            <p:cNvSpPr txBox="1"/>
            <p:nvPr/>
          </p:nvSpPr>
          <p:spPr>
            <a:xfrm>
              <a:off x="4832034" y="2571750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HashMap</a:t>
              </a:r>
              <a:endParaRPr lang="en-US" sz="1000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720590" y="2868930"/>
              <a:ext cx="965838" cy="1337310"/>
              <a:chOff x="4720590" y="2868930"/>
              <a:chExt cx="965838" cy="133731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720594" y="3091815"/>
                <a:ext cx="965834" cy="222885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720590" y="3314700"/>
                <a:ext cx="965834" cy="22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20590" y="3760470"/>
                <a:ext cx="965834" cy="222885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</a:t>
                </a:r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V5</a:t>
                </a:r>
                <a:endParaRPr lang="en-US" sz="1000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20590" y="3537585"/>
                <a:ext cx="965834" cy="222885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720593" y="3983355"/>
                <a:ext cx="965834" cy="22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720590" y="2868930"/>
                <a:ext cx="965834" cy="22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337185" y="1689735"/>
            <a:ext cx="23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not enough?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2890" y="3324225"/>
            <a:ext cx="8692515" cy="1230094"/>
            <a:chOff x="114300" y="2571750"/>
            <a:chExt cx="8692515" cy="123009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" y="3240405"/>
              <a:ext cx="8692515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88595" y="2571750"/>
              <a:ext cx="1114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Memory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2890" y="3463290"/>
              <a:ext cx="742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Disk</a:t>
              </a:r>
              <a:endParaRPr lang="en-US" sz="16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17444" y="2135505"/>
            <a:ext cx="1560195" cy="1634490"/>
            <a:chOff x="2417444" y="1383030"/>
            <a:chExt cx="1560195" cy="1634490"/>
          </a:xfrm>
        </p:grpSpPr>
        <p:grpSp>
          <p:nvGrpSpPr>
            <p:cNvPr id="60" name="Group 59"/>
            <p:cNvGrpSpPr/>
            <p:nvPr/>
          </p:nvGrpSpPr>
          <p:grpSpPr>
            <a:xfrm>
              <a:off x="3011805" y="1383030"/>
              <a:ext cx="965834" cy="1634490"/>
              <a:chOff x="2268855" y="1605915"/>
              <a:chExt cx="965834" cy="163449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380299" y="1605915"/>
                <a:ext cx="742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HashMap</a:t>
                </a:r>
                <a:endParaRPr lang="en-US" sz="1000" dirty="0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2268855" y="1903095"/>
                <a:ext cx="965834" cy="1337310"/>
                <a:chOff x="2268855" y="1903095"/>
                <a:chExt cx="965834" cy="133731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268855" y="2125980"/>
                  <a:ext cx="965834" cy="222885"/>
                </a:xfrm>
                <a:prstGeom prst="rect">
                  <a:avLst/>
                </a:prstGeom>
                <a:solidFill>
                  <a:srgbClr val="6600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K3, V3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268855" y="2794635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268855" y="2348865"/>
                  <a:ext cx="965834" cy="222885"/>
                </a:xfrm>
                <a:prstGeom prst="rect">
                  <a:avLst/>
                </a:prstGeom>
                <a:solidFill>
                  <a:srgbClr val="3366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K5, </a:t>
                  </a:r>
                  <a:r>
                    <a:rPr lang="en-US" sz="1000" dirty="0" smtClean="0">
                      <a:solidFill>
                        <a:schemeClr val="bg1"/>
                      </a:solidFill>
                      <a:cs typeface="Helvetica"/>
                    </a:rPr>
                    <a:t>V5</a:t>
                  </a:r>
                  <a:endParaRPr lang="en-US" sz="1000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268855" y="1903095"/>
                  <a:ext cx="965834" cy="222885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K1, V1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268855" y="301752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…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268855" y="257175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2417444" y="1903095"/>
              <a:ext cx="594361" cy="334328"/>
              <a:chOff x="2417444" y="1903095"/>
              <a:chExt cx="594361" cy="334328"/>
            </a:xfrm>
          </p:grpSpPr>
          <p:cxnSp>
            <p:nvCxnSpPr>
              <p:cNvPr id="62" name="Straight Arrow Connector 61"/>
              <p:cNvCxnSpPr>
                <a:stCxn id="49" idx="3"/>
                <a:endCxn id="68" idx="1"/>
              </p:cNvCxnSpPr>
              <p:nvPr/>
            </p:nvCxnSpPr>
            <p:spPr>
              <a:xfrm>
                <a:off x="2417444" y="2235518"/>
                <a:ext cx="594361" cy="190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2491740" y="1903095"/>
                <a:ext cx="5200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sort</a:t>
                </a:r>
                <a:endParaRPr lang="en-US" sz="1200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3977640" y="2135505"/>
            <a:ext cx="1411608" cy="1634490"/>
            <a:chOff x="3977640" y="1383030"/>
            <a:chExt cx="1411608" cy="1634490"/>
          </a:xfrm>
        </p:grpSpPr>
        <p:grpSp>
          <p:nvGrpSpPr>
            <p:cNvPr id="95" name="Group 94"/>
            <p:cNvGrpSpPr/>
            <p:nvPr/>
          </p:nvGrpSpPr>
          <p:grpSpPr>
            <a:xfrm>
              <a:off x="4423410" y="1383030"/>
              <a:ext cx="965838" cy="1634490"/>
              <a:chOff x="4720590" y="2571750"/>
              <a:chExt cx="965838" cy="163449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4832034" y="2571750"/>
                <a:ext cx="742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HashMap</a:t>
                </a:r>
                <a:endParaRPr lang="en-US" sz="1000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4720590" y="2868930"/>
                <a:ext cx="965838" cy="1337310"/>
                <a:chOff x="4720590" y="2868930"/>
                <a:chExt cx="965838" cy="133731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4720594" y="3091815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720590" y="331470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720590" y="376047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720590" y="3537585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4720593" y="3983355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…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4720590" y="286893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3977640" y="1903095"/>
              <a:ext cx="520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new</a:t>
              </a:r>
              <a:endParaRPr lang="en-US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314950" y="2135505"/>
            <a:ext cx="1411608" cy="1634490"/>
            <a:chOff x="5314950" y="1383030"/>
            <a:chExt cx="1411608" cy="1634490"/>
          </a:xfrm>
        </p:grpSpPr>
        <p:grpSp>
          <p:nvGrpSpPr>
            <p:cNvPr id="106" name="Group 105"/>
            <p:cNvGrpSpPr/>
            <p:nvPr/>
          </p:nvGrpSpPr>
          <p:grpSpPr>
            <a:xfrm>
              <a:off x="5760720" y="1383030"/>
              <a:ext cx="965838" cy="1634490"/>
              <a:chOff x="4720590" y="2571750"/>
              <a:chExt cx="965838" cy="1634490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4832034" y="2571750"/>
                <a:ext cx="742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HashMap</a:t>
                </a:r>
                <a:endParaRPr lang="en-US" sz="1000" dirty="0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4720590" y="2868930"/>
                <a:ext cx="965838" cy="1337310"/>
                <a:chOff x="4720590" y="2868930"/>
                <a:chExt cx="965838" cy="1337310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720594" y="3091815"/>
                  <a:ext cx="965834" cy="222885"/>
                </a:xfrm>
                <a:prstGeom prst="rect">
                  <a:avLst/>
                </a:prstGeom>
                <a:solidFill>
                  <a:srgbClr val="6600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K3, V33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4720590" y="331470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720590" y="3760470"/>
                  <a:ext cx="965834" cy="222885"/>
                </a:xfrm>
                <a:prstGeom prst="rect">
                  <a:avLst/>
                </a:prstGeom>
                <a:solidFill>
                  <a:srgbClr val="3366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K5, </a:t>
                  </a:r>
                  <a:r>
                    <a:rPr lang="en-US" sz="1000" dirty="0" smtClean="0">
                      <a:solidFill>
                        <a:schemeClr val="bg1"/>
                      </a:solidFill>
                      <a:cs typeface="Helvetica"/>
                    </a:rPr>
                    <a:t>V55</a:t>
                  </a:r>
                  <a:endParaRPr lang="en-US" sz="1000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4720590" y="3537585"/>
                  <a:ext cx="965834" cy="222885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K1, V11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4720593" y="3983355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cap="all" dirty="0" smtClean="0">
                      <a:solidFill>
                        <a:schemeClr val="bg1"/>
                      </a:solidFill>
                      <a:cs typeface="Helvetica"/>
                    </a:rPr>
                    <a:t>…</a:t>
                  </a:r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720590" y="2868930"/>
                  <a:ext cx="965834" cy="22288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5314950" y="1903095"/>
              <a:ext cx="520065" cy="334328"/>
              <a:chOff x="5314950" y="1903095"/>
              <a:chExt cx="520065" cy="334328"/>
            </a:xfrm>
          </p:grpSpPr>
          <p:cxnSp>
            <p:nvCxnSpPr>
              <p:cNvPr id="108" name="Straight Arrow Connector 107"/>
              <p:cNvCxnSpPr>
                <a:stCxn id="100" idx="3"/>
                <a:endCxn id="113" idx="1"/>
              </p:cNvCxnSpPr>
              <p:nvPr/>
            </p:nvCxnSpPr>
            <p:spPr>
              <a:xfrm>
                <a:off x="5389244" y="2237423"/>
                <a:ext cx="37147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5314950" y="1903095"/>
                <a:ext cx="5200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put</a:t>
                </a:r>
                <a:endParaRPr lang="en-US" sz="1200" dirty="0" smtClean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3011805" y="3769995"/>
            <a:ext cx="1560195" cy="1411605"/>
            <a:chOff x="3011805" y="3017520"/>
            <a:chExt cx="1560195" cy="1411605"/>
          </a:xfrm>
        </p:grpSpPr>
        <p:grpSp>
          <p:nvGrpSpPr>
            <p:cNvPr id="119" name="Group 118"/>
            <p:cNvGrpSpPr/>
            <p:nvPr/>
          </p:nvGrpSpPr>
          <p:grpSpPr>
            <a:xfrm>
              <a:off x="3011805" y="3760470"/>
              <a:ext cx="965834" cy="668655"/>
              <a:chOff x="2268855" y="3760470"/>
              <a:chExt cx="965834" cy="668655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268855" y="3983355"/>
                <a:ext cx="965834" cy="222885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268855" y="4206240"/>
                <a:ext cx="965834" cy="222885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</a:t>
                </a:r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V5</a:t>
                </a:r>
                <a:endParaRPr lang="en-US" sz="1000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268855" y="3760470"/>
                <a:ext cx="965834" cy="222885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94722" y="3017520"/>
              <a:ext cx="1077278" cy="742950"/>
              <a:chOff x="3494722" y="3017520"/>
              <a:chExt cx="1077278" cy="742950"/>
            </a:xfrm>
          </p:grpSpPr>
          <p:cxnSp>
            <p:nvCxnSpPr>
              <p:cNvPr id="121" name="Straight Arrow Connector 120"/>
              <p:cNvCxnSpPr>
                <a:stCxn id="70" idx="2"/>
                <a:endCxn id="125" idx="0"/>
              </p:cNvCxnSpPr>
              <p:nvPr/>
            </p:nvCxnSpPr>
            <p:spPr>
              <a:xfrm>
                <a:off x="3494722" y="3017520"/>
                <a:ext cx="0" cy="7429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3606165" y="3314700"/>
                <a:ext cx="9658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spill to disk</a:t>
                </a:r>
                <a:endParaRPr lang="en-US" sz="1200" dirty="0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5760720" y="3769995"/>
            <a:ext cx="1560195" cy="1411605"/>
            <a:chOff x="5760720" y="3017520"/>
            <a:chExt cx="1560195" cy="1411605"/>
          </a:xfrm>
        </p:grpSpPr>
        <p:grpSp>
          <p:nvGrpSpPr>
            <p:cNvPr id="127" name="Group 126"/>
            <p:cNvGrpSpPr/>
            <p:nvPr/>
          </p:nvGrpSpPr>
          <p:grpSpPr>
            <a:xfrm>
              <a:off x="5760720" y="3760470"/>
              <a:ext cx="965834" cy="668655"/>
              <a:chOff x="2268855" y="3760470"/>
              <a:chExt cx="965834" cy="668655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268855" y="3983355"/>
                <a:ext cx="965834" cy="222885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268855" y="4206240"/>
                <a:ext cx="965834" cy="222885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</a:t>
                </a:r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V55</a:t>
                </a:r>
                <a:endParaRPr lang="en-US" sz="1000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268855" y="3760470"/>
                <a:ext cx="965834" cy="222885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6243637" y="3017520"/>
              <a:ext cx="1077278" cy="742950"/>
              <a:chOff x="6243637" y="3017520"/>
              <a:chExt cx="1077278" cy="742950"/>
            </a:xfrm>
          </p:grpSpPr>
          <p:cxnSp>
            <p:nvCxnSpPr>
              <p:cNvPr id="129" name="Straight Arrow Connector 128"/>
              <p:cNvCxnSpPr>
                <a:stCxn id="116" idx="2"/>
                <a:endCxn id="133" idx="0"/>
              </p:cNvCxnSpPr>
              <p:nvPr/>
            </p:nvCxnSpPr>
            <p:spPr>
              <a:xfrm flipH="1">
                <a:off x="6243637" y="3017520"/>
                <a:ext cx="3" cy="7429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6355080" y="3314700"/>
                <a:ext cx="9658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spill to disk</a:t>
                </a:r>
                <a:endParaRPr lang="en-US" sz="1200" dirty="0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726554" y="2819400"/>
            <a:ext cx="1337311" cy="276999"/>
            <a:chOff x="6726554" y="2066925"/>
            <a:chExt cx="1337311" cy="276999"/>
          </a:xfrm>
        </p:grpSpPr>
        <p:cxnSp>
          <p:nvCxnSpPr>
            <p:cNvPr id="135" name="Straight Arrow Connector 134"/>
            <p:cNvCxnSpPr>
              <a:stCxn id="113" idx="3"/>
              <a:endCxn id="136" idx="1"/>
            </p:cNvCxnSpPr>
            <p:nvPr/>
          </p:nvCxnSpPr>
          <p:spPr>
            <a:xfrm flipV="1">
              <a:off x="6726554" y="2205425"/>
              <a:ext cx="817246" cy="31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543800" y="2066925"/>
              <a:ext cx="520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</a:p>
          </p:txBody>
        </p:sp>
      </p:grpSp>
      <p:sp>
        <p:nvSpPr>
          <p:cNvPr id="74" name="标题 1"/>
          <p:cNvSpPr>
            <a:spLocks noGrp="1"/>
          </p:cNvSpPr>
          <p:nvPr>
            <p:ph type="title"/>
          </p:nvPr>
        </p:nvSpPr>
        <p:spPr>
          <a:xfrm>
            <a:off x="0" y="36042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—aggregate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47109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2890" y="2571750"/>
            <a:ext cx="8692515" cy="1230094"/>
            <a:chOff x="114300" y="2571750"/>
            <a:chExt cx="8692515" cy="123009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4300" y="3240405"/>
              <a:ext cx="8692515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88595" y="2571750"/>
              <a:ext cx="1114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Memory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2890" y="3463290"/>
              <a:ext cx="742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Disk</a:t>
              </a:r>
              <a:endParaRPr lang="en-US" sz="16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37185" y="937260"/>
            <a:ext cx="23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not enough?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00525" y="2200275"/>
            <a:ext cx="1040130" cy="222885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K1, f(V1, V11)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4722" y="2423160"/>
            <a:ext cx="2748915" cy="1263015"/>
            <a:chOff x="3494722" y="2423160"/>
            <a:chExt cx="2748915" cy="1263015"/>
          </a:xfrm>
        </p:grpSpPr>
        <p:cxnSp>
          <p:nvCxnSpPr>
            <p:cNvPr id="30" name="Straight Arrow Connector 29"/>
            <p:cNvCxnSpPr>
              <a:stCxn id="36" idx="0"/>
              <a:endCxn id="28" idx="2"/>
            </p:cNvCxnSpPr>
            <p:nvPr/>
          </p:nvCxnSpPr>
          <p:spPr>
            <a:xfrm flipV="1">
              <a:off x="3494722" y="2423160"/>
              <a:ext cx="1225868" cy="126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0" idx="0"/>
              <a:endCxn id="28" idx="2"/>
            </p:cNvCxnSpPr>
            <p:nvPr/>
          </p:nvCxnSpPr>
          <p:spPr>
            <a:xfrm flipH="1" flipV="1">
              <a:off x="4720590" y="2423160"/>
              <a:ext cx="1523047" cy="126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00525" y="2646045"/>
              <a:ext cx="1114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merge combi</a:t>
              </a:r>
              <a:r>
                <a:rPr lang="en-US" altLang="zh-CN" sz="1200" dirty="0" smtClean="0"/>
                <a:t>n</a:t>
              </a:r>
              <a:r>
                <a:rPr lang="en-US" sz="1200" dirty="0" smtClean="0"/>
                <a:t>e</a:t>
              </a:r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11805" y="3686175"/>
            <a:ext cx="965834" cy="668655"/>
            <a:chOff x="2268855" y="3760470"/>
            <a:chExt cx="965834" cy="668655"/>
          </a:xfrm>
        </p:grpSpPr>
        <p:sp>
          <p:nvSpPr>
            <p:cNvPr id="34" name="Rectangle 33"/>
            <p:cNvSpPr/>
            <p:nvPr/>
          </p:nvSpPr>
          <p:spPr>
            <a:xfrm>
              <a:off x="2268855" y="3983355"/>
              <a:ext cx="965834" cy="222885"/>
            </a:xfrm>
            <a:prstGeom prst="rect">
              <a:avLst/>
            </a:prstGeom>
            <a:solidFill>
              <a:srgbClr val="6600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cap="all" dirty="0" smtClean="0">
                  <a:solidFill>
                    <a:schemeClr val="bg1"/>
                  </a:solidFill>
                  <a:cs typeface="Helvetica"/>
                </a:rPr>
                <a:t>K3, V3</a:t>
              </a:r>
              <a:endParaRPr lang="en-US" sz="10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68855" y="4206240"/>
              <a:ext cx="965834" cy="222885"/>
            </a:xfrm>
            <a:prstGeom prst="rect">
              <a:avLst/>
            </a:prstGeom>
            <a:solidFill>
              <a:srgbClr val="3366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cap="all" dirty="0" smtClean="0">
                  <a:solidFill>
                    <a:schemeClr val="bg1"/>
                  </a:solidFill>
                  <a:cs typeface="Helvetica"/>
                </a:rPr>
                <a:t>K5, </a:t>
              </a:r>
              <a:r>
                <a:rPr lang="en-US" sz="1000" dirty="0" smtClean="0">
                  <a:solidFill>
                    <a:schemeClr val="bg1"/>
                  </a:solidFill>
                  <a:cs typeface="Helvetica"/>
                </a:rPr>
                <a:t>V5</a:t>
              </a:r>
              <a:endParaRPr lang="en-US" sz="10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68855" y="3760470"/>
              <a:ext cx="965834" cy="222885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cap="all" dirty="0" smtClean="0">
                  <a:solidFill>
                    <a:schemeClr val="bg1"/>
                  </a:solidFill>
                  <a:cs typeface="Helvetica"/>
                </a:rPr>
                <a:t>K1, V1</a:t>
              </a:r>
              <a:endParaRPr lang="en-US" sz="10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60720" y="3686175"/>
            <a:ext cx="965834" cy="668655"/>
            <a:chOff x="2268855" y="3760470"/>
            <a:chExt cx="965834" cy="668655"/>
          </a:xfrm>
        </p:grpSpPr>
        <p:sp>
          <p:nvSpPr>
            <p:cNvPr id="38" name="Rectangle 37"/>
            <p:cNvSpPr/>
            <p:nvPr/>
          </p:nvSpPr>
          <p:spPr>
            <a:xfrm>
              <a:off x="2268855" y="3983355"/>
              <a:ext cx="965834" cy="222885"/>
            </a:xfrm>
            <a:prstGeom prst="rect">
              <a:avLst/>
            </a:prstGeom>
            <a:solidFill>
              <a:srgbClr val="6600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cap="all" dirty="0" smtClean="0">
                  <a:solidFill>
                    <a:schemeClr val="bg1"/>
                  </a:solidFill>
                  <a:cs typeface="Helvetica"/>
                </a:rPr>
                <a:t>K3, V33</a:t>
              </a:r>
              <a:endParaRPr lang="en-US" sz="10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8855" y="4206240"/>
              <a:ext cx="965834" cy="222885"/>
            </a:xfrm>
            <a:prstGeom prst="rect">
              <a:avLst/>
            </a:prstGeom>
            <a:solidFill>
              <a:srgbClr val="3366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cap="all" dirty="0" smtClean="0">
                  <a:solidFill>
                    <a:schemeClr val="bg1"/>
                  </a:solidFill>
                  <a:cs typeface="Helvetica"/>
                </a:rPr>
                <a:t>K5, </a:t>
              </a:r>
              <a:r>
                <a:rPr lang="en-US" sz="1000" dirty="0" smtClean="0">
                  <a:solidFill>
                    <a:schemeClr val="bg1"/>
                  </a:solidFill>
                  <a:cs typeface="Helvetica"/>
                </a:rPr>
                <a:t>V55</a:t>
              </a:r>
              <a:endParaRPr lang="en-US" sz="10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68855" y="3760470"/>
              <a:ext cx="965834" cy="222885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cap="all" dirty="0" smtClean="0">
                  <a:solidFill>
                    <a:schemeClr val="bg1"/>
                  </a:solidFill>
                  <a:cs typeface="Helvetica"/>
                </a:rPr>
                <a:t>K1, V11</a:t>
              </a:r>
              <a:endParaRPr lang="en-US" sz="10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40655" y="1977390"/>
            <a:ext cx="1188720" cy="334328"/>
            <a:chOff x="5240655" y="1977390"/>
            <a:chExt cx="1188720" cy="334328"/>
          </a:xfrm>
        </p:grpSpPr>
        <p:cxnSp>
          <p:nvCxnSpPr>
            <p:cNvPr id="42" name="Straight Arrow Connector 41"/>
            <p:cNvCxnSpPr>
              <a:stCxn id="28" idx="3"/>
            </p:cNvCxnSpPr>
            <p:nvPr/>
          </p:nvCxnSpPr>
          <p:spPr>
            <a:xfrm flipV="1">
              <a:off x="5240655" y="2274570"/>
              <a:ext cx="1188720" cy="37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240655" y="1977390"/>
              <a:ext cx="111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output</a:t>
              </a:r>
              <a:endParaRPr lang="en-US" sz="1200" dirty="0"/>
            </a:p>
          </p:txBody>
        </p:sp>
      </p:grp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0" y="36042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—aggregate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46612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377315" y="2143125"/>
            <a:ext cx="520065" cy="1040130"/>
            <a:chOff x="3977640" y="3240405"/>
            <a:chExt cx="520065" cy="1040130"/>
          </a:xfrm>
        </p:grpSpPr>
        <p:sp>
          <p:nvSpPr>
            <p:cNvPr id="25" name="Rounded Rectangle 24"/>
            <p:cNvSpPr/>
            <p:nvPr/>
          </p:nvSpPr>
          <p:spPr>
            <a:xfrm>
              <a:off x="3977640" y="3240405"/>
              <a:ext cx="520065" cy="1040130"/>
            </a:xfrm>
            <a:prstGeom prst="roundRect">
              <a:avLst/>
            </a:prstGeom>
            <a:solidFill>
              <a:srgbClr val="66B132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91577" y="1771650"/>
            <a:ext cx="89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ShuffleRDD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7112476" y="2143125"/>
            <a:ext cx="491173" cy="1040130"/>
            <a:chOff x="3977640" y="3240405"/>
            <a:chExt cx="520065" cy="1040130"/>
          </a:xfrm>
        </p:grpSpPr>
        <p:sp>
          <p:nvSpPr>
            <p:cNvPr id="30" name="Rounded Rectangle 29"/>
            <p:cNvSpPr/>
            <p:nvPr/>
          </p:nvSpPr>
          <p:spPr>
            <a:xfrm>
              <a:off x="3977640" y="3240405"/>
              <a:ext cx="520065" cy="104013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051935" y="33147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051935" y="3811430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P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726555" y="177165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MapPartitionsRDD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26" idx="6"/>
            <a:endCxn id="31" idx="2"/>
          </p:cNvCxnSpPr>
          <p:nvPr/>
        </p:nvCxnSpPr>
        <p:spPr>
          <a:xfrm>
            <a:off x="1823084" y="2403158"/>
            <a:ext cx="5359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6230" y="1920240"/>
            <a:ext cx="111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36" name="Straight Arrow Connector 35"/>
          <p:cNvCxnSpPr>
            <a:stCxn id="27" idx="4"/>
            <a:endCxn id="40" idx="0"/>
          </p:cNvCxnSpPr>
          <p:nvPr/>
        </p:nvCxnSpPr>
        <p:spPr>
          <a:xfrm>
            <a:off x="1637347" y="3085624"/>
            <a:ext cx="1" cy="394811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4"/>
            <a:endCxn id="61" idx="0"/>
          </p:cNvCxnSpPr>
          <p:nvPr/>
        </p:nvCxnSpPr>
        <p:spPr>
          <a:xfrm>
            <a:off x="7358063" y="3085624"/>
            <a:ext cx="0" cy="469106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" y="3926205"/>
            <a:ext cx="81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unsorted records</a:t>
            </a:r>
            <a:endParaRPr lang="en-US" sz="1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782955" y="3480435"/>
            <a:ext cx="1708785" cy="1708785"/>
            <a:chOff x="1525905" y="2646045"/>
            <a:chExt cx="1708785" cy="1708785"/>
          </a:xfrm>
        </p:grpSpPr>
        <p:sp>
          <p:nvSpPr>
            <p:cNvPr id="40" name="Oval 39"/>
            <p:cNvSpPr/>
            <p:nvPr/>
          </p:nvSpPr>
          <p:spPr>
            <a:xfrm>
              <a:off x="1525905" y="2646045"/>
              <a:ext cx="1708785" cy="170878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823085" y="2943225"/>
              <a:ext cx="1114425" cy="1114425"/>
              <a:chOff x="7023735" y="3611880"/>
              <a:chExt cx="713877" cy="83339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023735" y="3611880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V5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023735" y="4113372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V6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023735" y="4280535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cxnSp>
        <p:nvCxnSpPr>
          <p:cNvPr id="47" name="Straight Arrow Connector 46"/>
          <p:cNvCxnSpPr>
            <a:stCxn id="43" idx="3"/>
            <a:endCxn id="56" idx="1"/>
          </p:cNvCxnSpPr>
          <p:nvPr/>
        </p:nvCxnSpPr>
        <p:spPr>
          <a:xfrm>
            <a:off x="2194560" y="3887762"/>
            <a:ext cx="1931670" cy="1264311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3"/>
            <a:endCxn id="57" idx="1"/>
          </p:cNvCxnSpPr>
          <p:nvPr/>
        </p:nvCxnSpPr>
        <p:spPr>
          <a:xfrm>
            <a:off x="2194560" y="4111295"/>
            <a:ext cx="1931670" cy="817893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  <a:endCxn id="54" idx="1"/>
          </p:cNvCxnSpPr>
          <p:nvPr/>
        </p:nvCxnSpPr>
        <p:spPr>
          <a:xfrm>
            <a:off x="2194560" y="4334829"/>
            <a:ext cx="1931674" cy="148589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  <a:endCxn id="56" idx="1"/>
          </p:cNvCxnSpPr>
          <p:nvPr/>
        </p:nvCxnSpPr>
        <p:spPr>
          <a:xfrm>
            <a:off x="2194560" y="4558362"/>
            <a:ext cx="1931670" cy="593711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126230" y="3851910"/>
            <a:ext cx="965838" cy="1634490"/>
            <a:chOff x="4720590" y="2571750"/>
            <a:chExt cx="965838" cy="1634490"/>
          </a:xfrm>
        </p:grpSpPr>
        <p:sp>
          <p:nvSpPr>
            <p:cNvPr id="52" name="TextBox 51"/>
            <p:cNvSpPr txBox="1"/>
            <p:nvPr/>
          </p:nvSpPr>
          <p:spPr>
            <a:xfrm>
              <a:off x="4832034" y="2571750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HashMap</a:t>
              </a:r>
              <a:endParaRPr lang="en-US" sz="1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720590" y="2868930"/>
              <a:ext cx="965838" cy="1337310"/>
              <a:chOff x="4720590" y="2868930"/>
              <a:chExt cx="965838" cy="133731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720594" y="3091815"/>
                <a:ext cx="965834" cy="222885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K3, V3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720590" y="3314700"/>
                <a:ext cx="965834" cy="22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720590" y="3760470"/>
                <a:ext cx="965834" cy="222885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K5, </a:t>
                </a:r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f(V5, V6)</a:t>
                </a:r>
                <a:endParaRPr lang="en-US" sz="1000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720590" y="3537585"/>
                <a:ext cx="965834" cy="222885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K1, V1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720593" y="3983355"/>
                <a:ext cx="965834" cy="22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20590" y="2868930"/>
                <a:ext cx="965834" cy="22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6503670" y="3554730"/>
            <a:ext cx="1708785" cy="1708785"/>
            <a:chOff x="6132195" y="2571750"/>
            <a:chExt cx="1708785" cy="1708785"/>
          </a:xfrm>
        </p:grpSpPr>
        <p:sp>
          <p:nvSpPr>
            <p:cNvPr id="61" name="Oval 60"/>
            <p:cNvSpPr/>
            <p:nvPr/>
          </p:nvSpPr>
          <p:spPr>
            <a:xfrm>
              <a:off x="6132195" y="2571750"/>
              <a:ext cx="1708785" cy="170878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429375" y="2981668"/>
              <a:ext cx="1114425" cy="888949"/>
              <a:chOff x="7023735" y="3611880"/>
              <a:chExt cx="713877" cy="66477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023735" y="3946208"/>
                <a:ext cx="713877" cy="164741"/>
              </a:xfrm>
              <a:prstGeom prst="rect">
                <a:avLst/>
              </a:prstGeom>
              <a:solidFill>
                <a:srgbClr val="3366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K5, </a:t>
                </a:r>
                <a:r>
                  <a:rPr lang="en-US" sz="1000" dirty="0">
                    <a:solidFill>
                      <a:schemeClr val="bg1"/>
                    </a:solidFill>
                    <a:cs typeface="Helvetica"/>
                  </a:rPr>
                  <a:t>f(values) 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023735" y="3611880"/>
                <a:ext cx="713877" cy="164741"/>
              </a:xfrm>
              <a:prstGeom prst="rect">
                <a:avLst/>
              </a:prstGeom>
              <a:solidFill>
                <a:srgbClr val="66006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cs typeface="Helvetica"/>
                  </a:rPr>
                  <a:t>K3, </a:t>
                </a:r>
                <a:r>
                  <a:rPr lang="en-US" sz="1000" dirty="0">
                    <a:solidFill>
                      <a:schemeClr val="bg1"/>
                    </a:solidFill>
                    <a:cs typeface="Helvetica"/>
                  </a:rPr>
                  <a:t>f(values)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023735" y="3779044"/>
                <a:ext cx="713877" cy="164741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cs typeface="Helvetica"/>
                  </a:rPr>
                  <a:t>K1, f(values) 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023735" y="4111918"/>
                <a:ext cx="713877" cy="164741"/>
              </a:xfrm>
              <a:prstGeom prst="rect">
                <a:avLst/>
              </a:prstGeom>
              <a:solidFill>
                <a:srgbClr val="66B13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all" dirty="0" smtClean="0">
                    <a:solidFill>
                      <a:schemeClr val="bg1"/>
                    </a:solidFill>
                    <a:cs typeface="Helvetica"/>
                  </a:rPr>
                  <a:t>…</a:t>
                </a:r>
                <a:endParaRPr lang="en-US" sz="10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cxnSp>
        <p:nvCxnSpPr>
          <p:cNvPr id="67" name="Straight Arrow Connector 66"/>
          <p:cNvCxnSpPr>
            <a:stCxn id="54" idx="3"/>
          </p:cNvCxnSpPr>
          <p:nvPr/>
        </p:nvCxnSpPr>
        <p:spPr>
          <a:xfrm flipV="1">
            <a:off x="5092068" y="4074795"/>
            <a:ext cx="1708782" cy="408623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  <a:endCxn id="65" idx="1"/>
          </p:cNvCxnSpPr>
          <p:nvPr/>
        </p:nvCxnSpPr>
        <p:spPr>
          <a:xfrm flipV="1">
            <a:off x="5092064" y="4298328"/>
            <a:ext cx="1708786" cy="63086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3"/>
            <a:endCxn id="63" idx="1"/>
          </p:cNvCxnSpPr>
          <p:nvPr/>
        </p:nvCxnSpPr>
        <p:spPr>
          <a:xfrm flipV="1">
            <a:off x="5092064" y="4521862"/>
            <a:ext cx="1708786" cy="630211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60395" y="3331845"/>
            <a:ext cx="267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map.put</a:t>
            </a:r>
            <a:r>
              <a:rPr lang="en-US" altLang="zh-CN" sz="1200" dirty="0" smtClean="0"/>
              <a:t>(key, </a:t>
            </a:r>
            <a:r>
              <a:rPr lang="en-US" altLang="zh-CN" sz="1200" dirty="0"/>
              <a:t>f</a:t>
            </a:r>
            <a:r>
              <a:rPr lang="en-US" altLang="zh-CN" sz="1200" dirty="0" smtClean="0"/>
              <a:t>(value, </a:t>
            </a:r>
            <a:r>
              <a:rPr lang="en-US" altLang="zh-CN" sz="1200" dirty="0" err="1"/>
              <a:t>map.get</a:t>
            </a:r>
            <a:r>
              <a:rPr lang="en-US" altLang="zh-CN" sz="1200" dirty="0"/>
              <a:t>(key)</a:t>
            </a:r>
            <a:r>
              <a:rPr lang="en-US" altLang="zh-CN" sz="1200" dirty="0" smtClean="0"/>
              <a:t>))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120265" y="3629025"/>
            <a:ext cx="49034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7" idx="6"/>
            <a:endCxn id="32" idx="2"/>
          </p:cNvCxnSpPr>
          <p:nvPr/>
        </p:nvCxnSpPr>
        <p:spPr>
          <a:xfrm>
            <a:off x="1823084" y="2899887"/>
            <a:ext cx="5359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0" y="36042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—aggregate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70435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7640" y="2040672"/>
            <a:ext cx="89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ShuffleRDD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909310" y="2040672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MapPartitionsRDD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97380" y="2003524"/>
            <a:ext cx="817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User RDD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23" idx="3"/>
            <a:endCxn id="29" idx="2"/>
          </p:cNvCxnSpPr>
          <p:nvPr/>
        </p:nvCxnSpPr>
        <p:spPr>
          <a:xfrm>
            <a:off x="2602785" y="2917893"/>
            <a:ext cx="1597740" cy="328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3"/>
            <a:endCxn id="30" idx="2"/>
          </p:cNvCxnSpPr>
          <p:nvPr/>
        </p:nvCxnSpPr>
        <p:spPr>
          <a:xfrm>
            <a:off x="2602785" y="2917893"/>
            <a:ext cx="1597740" cy="887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3"/>
            <a:endCxn id="29" idx="2"/>
          </p:cNvCxnSpPr>
          <p:nvPr/>
        </p:nvCxnSpPr>
        <p:spPr>
          <a:xfrm flipV="1">
            <a:off x="2602785" y="2950787"/>
            <a:ext cx="1597740" cy="4871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3"/>
            <a:endCxn id="30" idx="2"/>
          </p:cNvCxnSpPr>
          <p:nvPr/>
        </p:nvCxnSpPr>
        <p:spPr>
          <a:xfrm>
            <a:off x="2602785" y="3437958"/>
            <a:ext cx="1597740" cy="3672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1" idx="3"/>
            <a:endCxn id="29" idx="2"/>
          </p:cNvCxnSpPr>
          <p:nvPr/>
        </p:nvCxnSpPr>
        <p:spPr>
          <a:xfrm flipV="1">
            <a:off x="2602785" y="2950787"/>
            <a:ext cx="1597740" cy="961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30" idx="2"/>
          </p:cNvCxnSpPr>
          <p:nvPr/>
        </p:nvCxnSpPr>
        <p:spPr>
          <a:xfrm flipV="1">
            <a:off x="2640330" y="3805180"/>
            <a:ext cx="1560195" cy="5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8640" y="2597883"/>
            <a:ext cx="520065" cy="1634490"/>
            <a:chOff x="1971675" y="3240405"/>
            <a:chExt cx="520065" cy="1634490"/>
          </a:xfrm>
        </p:grpSpPr>
        <p:sp>
          <p:nvSpPr>
            <p:cNvPr id="15" name="Rounded Rectangle 14"/>
            <p:cNvSpPr/>
            <p:nvPr/>
          </p:nvSpPr>
          <p:spPr>
            <a:xfrm>
              <a:off x="1971675" y="3240405"/>
              <a:ext cx="520065" cy="16344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45970" y="4614864"/>
              <a:ext cx="3714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045970" y="3360360"/>
              <a:ext cx="389850" cy="400110"/>
              <a:chOff x="4943476" y="3286065"/>
              <a:chExt cx="389850" cy="40011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943476" y="33147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43476" y="3286065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1000" dirty="0" smtClean="0"/>
                  <a:t>1</a:t>
                </a:r>
                <a:r>
                  <a:rPr lang="en-US" altLang="zh-CN" sz="1000" dirty="0" smtClean="0"/>
                  <a:t>,</a:t>
                </a:r>
                <a:r>
                  <a:rPr lang="zh-CN" altLang="en-US" sz="1000" dirty="0" smtClean="0"/>
                  <a:t> </a:t>
                </a:r>
                <a:r>
                  <a:rPr lang="zh-CN" altLang="zh-CN" sz="1000" dirty="0" smtClean="0"/>
                  <a:t>a</a:t>
                </a:r>
                <a:endParaRPr lang="en-US" altLang="zh-CN" sz="1000" dirty="0" smtClean="0"/>
              </a:p>
              <a:p>
                <a:r>
                  <a:rPr lang="zh-CN" altLang="zh-CN" sz="1000" dirty="0" smtClean="0"/>
                  <a:t>2</a:t>
                </a:r>
                <a:r>
                  <a:rPr lang="en-US" altLang="zh-CN" sz="1000" dirty="0" smtClean="0"/>
                  <a:t>,</a:t>
                </a:r>
                <a:r>
                  <a:rPr lang="zh-CN" altLang="en-US" sz="1000" dirty="0" smtClean="0"/>
                  <a:t> </a:t>
                </a:r>
                <a:r>
                  <a:rPr lang="en-US" altLang="zh-CN" sz="1000" dirty="0" smtClean="0"/>
                  <a:t>b</a:t>
                </a:r>
                <a:endParaRPr lang="en-US" sz="1000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2045970" y="3885725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045970" y="4378167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45970" y="3880425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000" dirty="0" smtClean="0"/>
                <a:t>1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zh-CN" altLang="zh-CN" sz="1000" dirty="0"/>
                <a:t>d</a:t>
              </a:r>
              <a:endParaRPr lang="en-US" altLang="zh-CN" sz="1000" dirty="0" smtClean="0"/>
            </a:p>
            <a:p>
              <a:r>
                <a:rPr lang="zh-CN" altLang="zh-CN" sz="1000" dirty="0"/>
                <a:t>3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zh-CN" altLang="zh-CN" sz="1000" dirty="0"/>
                <a:t>e</a:t>
              </a:r>
              <a:endParaRPr 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5970" y="4354830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zh-CN" altLang="zh-CN" sz="1000" dirty="0"/>
                <a:t>d</a:t>
              </a:r>
              <a:endParaRPr lang="en-US" altLang="zh-CN" sz="1000" dirty="0" smtClean="0"/>
            </a:p>
            <a:p>
              <a:r>
                <a:rPr lang="zh-CN" altLang="zh-CN" sz="1000" dirty="0"/>
                <a:t>3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zh-CN" altLang="zh-CN" sz="1000" dirty="0" smtClean="0"/>
                <a:t>f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26230" y="2523589"/>
            <a:ext cx="520065" cy="1708785"/>
            <a:chOff x="3457575" y="3166109"/>
            <a:chExt cx="520065" cy="1708785"/>
          </a:xfrm>
        </p:grpSpPr>
        <p:grpSp>
          <p:nvGrpSpPr>
            <p:cNvPr id="25" name="Group 24"/>
            <p:cNvGrpSpPr/>
            <p:nvPr/>
          </p:nvGrpSpPr>
          <p:grpSpPr>
            <a:xfrm>
              <a:off x="3457575" y="3166109"/>
              <a:ext cx="520065" cy="1708785"/>
              <a:chOff x="931545" y="1754505"/>
              <a:chExt cx="520065" cy="1040129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931545" y="1754505"/>
                <a:ext cx="520065" cy="1040129"/>
              </a:xfrm>
              <a:prstGeom prst="roundRect">
                <a:avLst/>
              </a:prstGeom>
              <a:solidFill>
                <a:srgbClr val="66B132"/>
              </a:solidFill>
              <a:ln>
                <a:solidFill>
                  <a:srgbClr val="D2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005840" y="18288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05840" y="2348866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531870" y="3240405"/>
              <a:ext cx="389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000" dirty="0" smtClean="0"/>
                <a:t>1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zh-CN" altLang="zh-CN" sz="1000" dirty="0" smtClean="0"/>
                <a:t>a</a:t>
              </a:r>
              <a:endParaRPr lang="en-US" altLang="zh-CN" sz="1000" dirty="0" smtClean="0"/>
            </a:p>
            <a:p>
              <a:r>
                <a:rPr lang="zh-CN" altLang="zh-CN" sz="1000" dirty="0" smtClean="0"/>
                <a:t>2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/>
                <a:t>b</a:t>
              </a:r>
            </a:p>
            <a:p>
              <a:r>
                <a:rPr lang="en-US" altLang="zh-CN" sz="1000" dirty="0"/>
                <a:t>1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/>
                <a:t>d</a:t>
              </a:r>
            </a:p>
            <a:p>
              <a:r>
                <a:rPr lang="zh-CN" altLang="zh-CN" sz="1000" dirty="0" smtClean="0"/>
                <a:t>1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/>
                <a:t>d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31870" y="4280535"/>
              <a:ext cx="389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000" dirty="0"/>
                <a:t>3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zh-CN" altLang="zh-CN" sz="1000" dirty="0"/>
                <a:t>e</a:t>
              </a:r>
              <a:endParaRPr lang="en-US" altLang="zh-CN" sz="1000" dirty="0" smtClean="0"/>
            </a:p>
            <a:p>
              <a:r>
                <a:rPr lang="zh-CN" altLang="zh-CN" sz="1000" dirty="0" smtClean="0"/>
                <a:t>3</a:t>
              </a:r>
              <a:r>
                <a:rPr lang="zh-CN" altLang="en-US" sz="1000" dirty="0" smtClean="0"/>
                <a:t>, </a:t>
              </a:r>
              <a:r>
                <a:rPr lang="en-US" altLang="zh-CN" sz="1000" dirty="0" smtClean="0"/>
                <a:t>f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57900" y="2746474"/>
            <a:ext cx="1114425" cy="1263014"/>
            <a:chOff x="4627920" y="3388996"/>
            <a:chExt cx="761325" cy="1263014"/>
          </a:xfrm>
        </p:grpSpPr>
        <p:grpSp>
          <p:nvGrpSpPr>
            <p:cNvPr id="32" name="Group 31"/>
            <p:cNvGrpSpPr/>
            <p:nvPr/>
          </p:nvGrpSpPr>
          <p:grpSpPr>
            <a:xfrm>
              <a:off x="4627920" y="3388996"/>
              <a:ext cx="668655" cy="1263014"/>
              <a:chOff x="931545" y="1754505"/>
              <a:chExt cx="520065" cy="104012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931545" y="1754505"/>
                <a:ext cx="520065" cy="1040129"/>
              </a:xfrm>
              <a:prstGeom prst="round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005840" y="1828801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005840" y="2348866"/>
                <a:ext cx="371474" cy="37147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tx1"/>
                  </a:solidFill>
                  <a:cs typeface="Helvetica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683840" y="3508950"/>
              <a:ext cx="6870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000" dirty="0" smtClean="0"/>
                <a:t>1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/>
                <a:t>(</a:t>
              </a:r>
              <a:r>
                <a:rPr lang="zh-CN" altLang="zh-CN" sz="1000" dirty="0" smtClean="0"/>
                <a:t>a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/>
                <a:t>d, d)</a:t>
              </a:r>
            </a:p>
            <a:p>
              <a:r>
                <a:rPr lang="zh-CN" altLang="zh-CN" sz="1000" dirty="0" smtClean="0"/>
                <a:t>2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/>
                <a:t>(b)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2215" y="4206240"/>
              <a:ext cx="687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000" dirty="0"/>
                <a:t>3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/>
                <a:t>(</a:t>
              </a:r>
              <a:r>
                <a:rPr lang="zh-CN" altLang="zh-CN" sz="1000" dirty="0"/>
                <a:t>e</a:t>
              </a:r>
              <a:r>
                <a:rPr lang="en-US" altLang="zh-CN" sz="1000" dirty="0" smtClean="0"/>
                <a:t>,</a:t>
              </a:r>
              <a:r>
                <a:rPr lang="zh-CN" altLang="en-US" sz="1000" dirty="0" smtClean="0"/>
                <a:t> </a:t>
              </a:r>
              <a:r>
                <a:rPr lang="zh-CN" altLang="zh-CN" sz="1000" dirty="0"/>
                <a:t>f</a:t>
              </a:r>
              <a:r>
                <a:rPr lang="en-US" altLang="zh-CN" sz="1000" dirty="0" smtClean="0"/>
                <a:t>)</a:t>
              </a:r>
            </a:p>
          </p:txBody>
        </p:sp>
      </p:grpSp>
      <p:cxnSp>
        <p:nvCxnSpPr>
          <p:cNvPr id="38" name="Straight Arrow Connector 37"/>
          <p:cNvCxnSpPr>
            <a:stCxn id="29" idx="6"/>
            <a:endCxn id="36" idx="2"/>
          </p:cNvCxnSpPr>
          <p:nvPr/>
        </p:nvCxnSpPr>
        <p:spPr>
          <a:xfrm>
            <a:off x="4571999" y="2950787"/>
            <a:ext cx="1625726" cy="111442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7" idx="2"/>
          </p:cNvCxnSpPr>
          <p:nvPr/>
        </p:nvCxnSpPr>
        <p:spPr>
          <a:xfrm flipV="1">
            <a:off x="4571999" y="3693736"/>
            <a:ext cx="1625726" cy="111444"/>
          </a:xfrm>
          <a:prstGeom prst="straightConnector1">
            <a:avLst/>
          </a:prstGeom>
          <a:ln w="127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88920" y="4306669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map-side combine</a:t>
            </a:r>
          </a:p>
          <a:p>
            <a:endParaRPr 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0" y="36042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</a:t>
            </a:r>
            <a:r>
              <a:rPr lang="en-US" altLang="zh-CN" sz="3800" b="1" dirty="0" err="1" smtClean="0"/>
              <a:t>groupByKey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70928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CN" sz="3800" b="1" dirty="0" smtClean="0"/>
              <a:t>Spark</a:t>
            </a:r>
            <a:r>
              <a:rPr lang="zh-CN" altLang="en-US" sz="3800" b="1" dirty="0" smtClean="0"/>
              <a:t>核心计算</a:t>
            </a:r>
            <a:r>
              <a:rPr lang="en-US" altLang="zh-CN" sz="3800" b="1" dirty="0" smtClean="0"/>
              <a:t>—shuffle</a:t>
            </a:r>
            <a:r>
              <a:rPr lang="zh-CN" altLang="en-US" sz="3800" b="1" dirty="0" smtClean="0"/>
              <a:t>比较</a:t>
            </a:r>
            <a:endParaRPr lang="zh-CN" altLang="en-US" sz="3800" b="1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73855"/>
              </p:ext>
            </p:extLst>
          </p:nvPr>
        </p:nvGraphicFramePr>
        <p:xfrm>
          <a:off x="1080135" y="2012769"/>
          <a:ext cx="6939153" cy="3321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9067"/>
                <a:gridCol w="1679067"/>
                <a:gridCol w="1679067"/>
                <a:gridCol w="1901952"/>
              </a:tblGrid>
              <a:tr h="4669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MapReduce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 1.1</a:t>
                      </a:r>
                      <a:endParaRPr lang="en-US" dirty="0"/>
                    </a:p>
                  </a:txBody>
                  <a:tcPr anchor="ctr"/>
                </a:tc>
              </a:tr>
              <a:tr h="46699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 anchor="ctr"/>
                </a:tc>
              </a:tr>
              <a:tr h="46699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optional</a:t>
                      </a:r>
                      <a:endParaRPr lang="en-US" dirty="0"/>
                    </a:p>
                  </a:txBody>
                  <a:tcPr anchor="ctr"/>
                </a:tc>
              </a:tr>
              <a:tr h="46699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shuffle file 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/>
                </a:tc>
              </a:tr>
              <a:tr h="46699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merge sort(1.2)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6699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hashmap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sorted(1.2)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3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600200" y="1447800"/>
            <a:ext cx="50292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3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1600200" y="2286000"/>
            <a:ext cx="50292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212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内部原理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1640758" y="3890308"/>
            <a:ext cx="5105400" cy="685800"/>
            <a:chOff x="1296" y="1824"/>
            <a:chExt cx="2976" cy="432"/>
          </a:xfrm>
          <a:solidFill>
            <a:srgbClr val="D9D9D9"/>
          </a:solidFill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总结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gray">
            <a:xfrm>
              <a:off x="1401" y="1886"/>
              <a:ext cx="208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1640758" y="3128308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FFFFFF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10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562"/>
            <a:ext cx="9144000" cy="1143000"/>
          </a:xfrm>
        </p:spPr>
        <p:txBody>
          <a:bodyPr/>
          <a:lstStyle/>
          <a:p>
            <a:r>
              <a:rPr lang="en-US" altLang="zh-CN" sz="3800" dirty="0" smtClean="0"/>
              <a:t>Spark</a:t>
            </a:r>
            <a:r>
              <a:rPr lang="zh-CN" altLang="en-US" sz="3800" dirty="0" smtClean="0"/>
              <a:t>程序框架</a:t>
            </a:r>
            <a:endParaRPr lang="zh-CN" altLang="en-US" sz="3800" dirty="0"/>
          </a:p>
        </p:txBody>
      </p:sp>
      <p:sp>
        <p:nvSpPr>
          <p:cNvPr id="3" name="AutoShape 2" descr="Spark cluster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2209800"/>
            <a:ext cx="2209800" cy="17526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895600"/>
            <a:ext cx="1600200" cy="6096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72200" y="1219200"/>
            <a:ext cx="2209800" cy="17526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676400"/>
            <a:ext cx="1905000" cy="10668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00" y="17526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315200" y="22860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400800" y="22860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1752600"/>
            <a:ext cx="1062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Executor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13070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Worker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Node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6000" y="3341132"/>
            <a:ext cx="2209800" cy="17526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3798332"/>
            <a:ext cx="1905000" cy="10668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3874532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239000" y="4407932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324600" y="4407932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3874532"/>
            <a:ext cx="1062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Executor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4600" y="34290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Worker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Node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5" idx="3"/>
            <a:endCxn id="10" idx="1"/>
          </p:cNvCxnSpPr>
          <p:nvPr/>
        </p:nvCxnSpPr>
        <p:spPr>
          <a:xfrm flipV="1">
            <a:off x="2819400" y="2209800"/>
            <a:ext cx="35052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2895600" y="3200400"/>
            <a:ext cx="3352800" cy="11313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6484" y="2362200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Driver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7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388" y="9081"/>
            <a:ext cx="9175388" cy="1143000"/>
          </a:xfrm>
        </p:spPr>
        <p:txBody>
          <a:bodyPr/>
          <a:lstStyle/>
          <a:p>
            <a:r>
              <a:rPr lang="zh-CN" altLang="en-US" sz="3800" dirty="0" smtClean="0"/>
              <a:t>程序原型模式：独立（</a:t>
            </a:r>
            <a:r>
              <a:rPr lang="en-US" altLang="zh-CN" sz="3800" dirty="0" err="1" smtClean="0"/>
              <a:t>Standlone</a:t>
            </a:r>
            <a:r>
              <a:rPr lang="zh-CN" altLang="en-US" sz="3800" dirty="0" smtClean="0"/>
              <a:t>）模式</a:t>
            </a:r>
            <a:endParaRPr lang="zh-CN" altLang="en-US" sz="3800" dirty="0"/>
          </a:p>
        </p:txBody>
      </p:sp>
      <p:sp>
        <p:nvSpPr>
          <p:cNvPr id="4" name="矩形 3"/>
          <p:cNvSpPr/>
          <p:nvPr/>
        </p:nvSpPr>
        <p:spPr>
          <a:xfrm>
            <a:off x="2438400" y="2565308"/>
            <a:ext cx="12192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399002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2800" y="4363349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6400" y="4399002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4950" y="2547132"/>
            <a:ext cx="12192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3124200" y="1524000"/>
            <a:ext cx="1600200" cy="70574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4" idx="0"/>
            <a:endCxn id="5" idx="1"/>
          </p:cNvCxnSpPr>
          <p:nvPr/>
        </p:nvCxnSpPr>
        <p:spPr>
          <a:xfrm flipV="1">
            <a:off x="3048000" y="2228998"/>
            <a:ext cx="876300" cy="33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5" idx="1"/>
          </p:cNvCxnSpPr>
          <p:nvPr/>
        </p:nvCxnSpPr>
        <p:spPr>
          <a:xfrm flipH="1" flipV="1">
            <a:off x="3924300" y="2228998"/>
            <a:ext cx="990250" cy="31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1905000" y="3022508"/>
            <a:ext cx="1143000" cy="137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4" idx="2"/>
          </p:cNvCxnSpPr>
          <p:nvPr/>
        </p:nvCxnSpPr>
        <p:spPr>
          <a:xfrm flipH="1" flipV="1">
            <a:off x="3048000" y="3022508"/>
            <a:ext cx="1066800" cy="1340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4" idx="2"/>
          </p:cNvCxnSpPr>
          <p:nvPr/>
        </p:nvCxnSpPr>
        <p:spPr>
          <a:xfrm flipH="1" flipV="1">
            <a:off x="3048000" y="3022508"/>
            <a:ext cx="3200400" cy="137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83733" y="5205394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5466" y="52718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884" y="527705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22183" y="5571364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68866" y="55766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29467" y="5205394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52718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00618" y="527705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67917" y="5571364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14600" y="55766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91667" y="5196656"/>
            <a:ext cx="1118533" cy="685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43400" y="5263069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862818" y="5268312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30117" y="5562626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876800" y="5567869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5414" y="616079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967917" y="61838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538346" y="61838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endCxn id="61" idx="0"/>
          </p:cNvCxnSpPr>
          <p:nvPr/>
        </p:nvCxnSpPr>
        <p:spPr>
          <a:xfrm flipH="1">
            <a:off x="1143000" y="5008602"/>
            <a:ext cx="806741" cy="19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949741" y="5008602"/>
            <a:ext cx="515574" cy="181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1" idx="0"/>
          </p:cNvCxnSpPr>
          <p:nvPr/>
        </p:nvCxnSpPr>
        <p:spPr>
          <a:xfrm>
            <a:off x="4114800" y="4972949"/>
            <a:ext cx="736134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670258" y="5196843"/>
            <a:ext cx="116537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828250" y="5302055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16429" y="5610350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Application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H="1">
            <a:off x="6252943" y="5008602"/>
            <a:ext cx="25866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71" idx="3"/>
            <a:endCxn id="82" idx="1"/>
          </p:cNvCxnSpPr>
          <p:nvPr/>
        </p:nvCxnSpPr>
        <p:spPr>
          <a:xfrm>
            <a:off x="5410200" y="5539556"/>
            <a:ext cx="260058" cy="18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6" idx="2"/>
            <a:endCxn id="82" idx="2"/>
          </p:cNvCxnSpPr>
          <p:nvPr/>
        </p:nvCxnSpPr>
        <p:spPr>
          <a:xfrm rot="5400000" flipH="1" flipV="1">
            <a:off x="4366563" y="4004814"/>
            <a:ext cx="8551" cy="3764210"/>
          </a:xfrm>
          <a:prstGeom prst="curvedConnector3">
            <a:avLst>
              <a:gd name="adj1" fmla="val -267337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1" idx="2"/>
            <a:endCxn id="82" idx="2"/>
          </p:cNvCxnSpPr>
          <p:nvPr/>
        </p:nvCxnSpPr>
        <p:spPr>
          <a:xfrm rot="5400000" flipH="1" flipV="1">
            <a:off x="3693696" y="3331947"/>
            <a:ext cx="8551" cy="5109944"/>
          </a:xfrm>
          <a:prstGeom prst="curvedConnector3">
            <a:avLst>
              <a:gd name="adj1" fmla="val -3850661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208089" y="5219726"/>
            <a:ext cx="98291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276600" y="5324938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54259" y="5633233"/>
            <a:ext cx="111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Application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>
            <a:endCxn id="89" idx="0"/>
          </p:cNvCxnSpPr>
          <p:nvPr/>
        </p:nvCxnSpPr>
        <p:spPr>
          <a:xfrm flipH="1">
            <a:off x="3699545" y="4972949"/>
            <a:ext cx="415255" cy="24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z="3800" b="1" dirty="0"/>
              <a:t>程序原型模式：</a:t>
            </a:r>
            <a:r>
              <a:rPr lang="en-US" altLang="zh-CN" sz="3800" b="1" dirty="0" smtClean="0"/>
              <a:t>YARN</a:t>
            </a:r>
            <a:r>
              <a:rPr lang="zh-CN" altLang="en-US" sz="3800" b="1" dirty="0" smtClean="0"/>
              <a:t>分布式模式</a:t>
            </a:r>
            <a:endParaRPr lang="zh-CN" altLang="en-US" sz="3800" b="1" dirty="0"/>
          </a:p>
        </p:txBody>
      </p:sp>
      <p:sp>
        <p:nvSpPr>
          <p:cNvPr id="4" name="矩形 3"/>
          <p:cNvSpPr/>
          <p:nvPr/>
        </p:nvSpPr>
        <p:spPr>
          <a:xfrm>
            <a:off x="3200400" y="2331441"/>
            <a:ext cx="1828800" cy="564159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ResourceManager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3921853"/>
            <a:ext cx="1613482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2800" y="3886200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6400" y="3921853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1949741" y="2895600"/>
            <a:ext cx="2165059" cy="10262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4" idx="2"/>
          </p:cNvCxnSpPr>
          <p:nvPr/>
        </p:nvCxnSpPr>
        <p:spPr>
          <a:xfrm flipV="1">
            <a:off x="4114800" y="2895600"/>
            <a:ext cx="0" cy="990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4" idx="2"/>
          </p:cNvCxnSpPr>
          <p:nvPr/>
        </p:nvCxnSpPr>
        <p:spPr>
          <a:xfrm flipH="1" flipV="1">
            <a:off x="4114800" y="2895600"/>
            <a:ext cx="2133600" cy="10262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3733" y="4728245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466" y="47946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54884" y="4799901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2183" y="5094215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68866" y="50994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29467" y="4728245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81200" y="47946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0618" y="4799901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67917" y="5094215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14600" y="50994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91667" y="4719507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43400" y="478592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62818" y="4791163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30117" y="508547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6800" y="509072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414" y="568364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67917" y="57067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9600" y="57912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7" idx="2"/>
            <a:endCxn id="24" idx="0"/>
          </p:cNvCxnSpPr>
          <p:nvPr/>
        </p:nvCxnSpPr>
        <p:spPr>
          <a:xfrm flipH="1">
            <a:off x="1143000" y="4531453"/>
            <a:ext cx="806741" cy="19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</p:cNvCxnSpPr>
          <p:nvPr/>
        </p:nvCxnSpPr>
        <p:spPr>
          <a:xfrm>
            <a:off x="1949741" y="4531453"/>
            <a:ext cx="515574" cy="181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8" idx="2"/>
            <a:endCxn id="35" idx="0"/>
          </p:cNvCxnSpPr>
          <p:nvPr/>
        </p:nvCxnSpPr>
        <p:spPr>
          <a:xfrm>
            <a:off x="4114800" y="4495800"/>
            <a:ext cx="736134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670258" y="4719694"/>
            <a:ext cx="116537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>
            <a:endCxn id="4" idx="0"/>
          </p:cNvCxnSpPr>
          <p:nvPr/>
        </p:nvCxnSpPr>
        <p:spPr>
          <a:xfrm flipH="1">
            <a:off x="4114800" y="1898010"/>
            <a:ext cx="1377892" cy="43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6252943" y="4531453"/>
            <a:ext cx="25866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35" idx="3"/>
            <a:endCxn id="58" idx="1"/>
          </p:cNvCxnSpPr>
          <p:nvPr/>
        </p:nvCxnSpPr>
        <p:spPr>
          <a:xfrm>
            <a:off x="5410200" y="5062407"/>
            <a:ext cx="260058" cy="18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30" idx="2"/>
            <a:endCxn id="58" idx="2"/>
          </p:cNvCxnSpPr>
          <p:nvPr/>
        </p:nvCxnSpPr>
        <p:spPr>
          <a:xfrm rot="5400000" flipH="1" flipV="1">
            <a:off x="4366563" y="3527665"/>
            <a:ext cx="8551" cy="3764210"/>
          </a:xfrm>
          <a:prstGeom prst="curvedConnector3">
            <a:avLst>
              <a:gd name="adj1" fmla="val -267337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24" idx="2"/>
            <a:endCxn id="58" idx="2"/>
          </p:cNvCxnSpPr>
          <p:nvPr/>
        </p:nvCxnSpPr>
        <p:spPr>
          <a:xfrm rot="5400000" flipH="1" flipV="1">
            <a:off x="3693696" y="2854798"/>
            <a:ext cx="8551" cy="5109944"/>
          </a:xfrm>
          <a:prstGeom prst="curvedConnector3">
            <a:avLst>
              <a:gd name="adj1" fmla="val -3850661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208089" y="4742577"/>
            <a:ext cx="98291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76600" y="4847789"/>
            <a:ext cx="802547" cy="30829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MRAppMaster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54259" y="5156084"/>
            <a:ext cx="111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Application</a:t>
            </a:r>
            <a:endParaRPr lang="zh-CN" altLang="en-US" sz="10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>
            <a:stCxn id="8" idx="2"/>
            <a:endCxn id="74" idx="0"/>
          </p:cNvCxnSpPr>
          <p:nvPr/>
        </p:nvCxnSpPr>
        <p:spPr>
          <a:xfrm flipH="1">
            <a:off x="3699545" y="4495800"/>
            <a:ext cx="415255" cy="24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919186" y="1524001"/>
            <a:ext cx="976414" cy="381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052022" y="1524001"/>
            <a:ext cx="976414" cy="381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91" idx="2"/>
            <a:endCxn id="4" idx="0"/>
          </p:cNvCxnSpPr>
          <p:nvPr/>
        </p:nvCxnSpPr>
        <p:spPr>
          <a:xfrm>
            <a:off x="2407393" y="1905001"/>
            <a:ext cx="1707407" cy="4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715000" y="4800600"/>
            <a:ext cx="1066800" cy="609600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5105400"/>
            <a:ext cx="1035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A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pp</a:t>
            </a:r>
            <a:r>
              <a:rPr lang="zh-CN" altLang="en-US" sz="12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Master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26853" y="4876800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6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404" y="32037"/>
            <a:ext cx="9128596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代码量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858962"/>
          </a:xfrm>
        </p:spPr>
        <p:txBody>
          <a:bodyPr/>
          <a:lstStyle/>
          <a:p>
            <a:pPr>
              <a:buClrTx/>
              <a:buFont typeface="Wingdings" charset="2"/>
              <a:buChar char="Ø"/>
            </a:pPr>
            <a:r>
              <a:rPr lang="en-US" sz="3600" dirty="0" smtClean="0"/>
              <a:t>Spark: 20,000 LOC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Hadoop 1.0: 90,000 LOC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Hadoop 2.0: 220,000 LOC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2400" y="16727"/>
            <a:ext cx="8991600" cy="720080"/>
          </a:xfrm>
        </p:spPr>
        <p:txBody>
          <a:bodyPr>
            <a:no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核心概念</a:t>
            </a:r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—RDD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Resilient Distributed Datasets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，弹性分布式数据集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分布在集群中的只读对象集合（由多个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Partition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构成）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可以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存储在磁盘或内存中（多种存储级别）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通过并行“转换”操作构造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失效后自动重构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404" y="32037"/>
            <a:ext cx="9128596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生态系统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代码量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820" y="4031674"/>
            <a:ext cx="2146103" cy="840509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I/O:</a:t>
            </a:r>
            <a:br>
              <a:rPr lang="en-US" dirty="0" smtClean="0"/>
            </a:br>
            <a:r>
              <a:rPr lang="en-US" dirty="0" smtClean="0"/>
              <a:t>400 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79550" y="4031674"/>
            <a:ext cx="2200202" cy="840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Mesos backend: 700 LOC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14447" y="4031674"/>
            <a:ext cx="2786194" cy="840509"/>
          </a:xfrm>
          <a:prstGeom prst="rect">
            <a:avLst/>
          </a:prstGeom>
          <a:solidFill>
            <a:srgbClr val="F2DCDB"/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Standalone </a:t>
            </a:r>
            <a:r>
              <a:rPr lang="en-US" dirty="0"/>
              <a:t>backend: </a:t>
            </a:r>
            <a:r>
              <a:rPr lang="en-US" dirty="0" smtClean="0"/>
              <a:t>1700 LOC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3110" y="1143000"/>
            <a:ext cx="1595581" cy="2740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Interpreter: 3300 LOC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143000"/>
            <a:ext cx="5641109" cy="2738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t"/>
          <a:lstStyle/>
          <a:p>
            <a:pPr algn="ctr"/>
            <a:r>
              <a:rPr lang="en-US" dirty="0" smtClean="0"/>
              <a:t>Spark core: 16,000 LOC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904" y="1795829"/>
            <a:ext cx="2571914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Operators: 2000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786904" y="2486119"/>
            <a:ext cx="2571914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Block manager: 2700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3506669" y="1795829"/>
            <a:ext cx="2574397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Scheduler: 2500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506669" y="2489682"/>
            <a:ext cx="2574397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Networking: 1200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786904" y="3176409"/>
            <a:ext cx="2571914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Accumulators: 200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3506670" y="3183534"/>
            <a:ext cx="2574396" cy="563686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Broadcast: 3500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42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404" y="32037"/>
            <a:ext cx="9128596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生态系统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代码量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763000" cy="44636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5562600"/>
            <a:ext cx="356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111111"/>
                </a:solidFill>
                <a:latin typeface="Times New Roman"/>
                <a:ea typeface="黑体"/>
                <a:cs typeface="Times New Roman"/>
              </a:rPr>
              <a:t>non-test, non-example source lines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29400" y="55626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111111"/>
                </a:solidFill>
                <a:latin typeface="Times New Roman"/>
                <a:ea typeface="黑体"/>
                <a:cs typeface="Times New Roman"/>
              </a:rPr>
              <a:t>* also calls into Hive</a:t>
            </a:r>
          </a:p>
        </p:txBody>
      </p:sp>
    </p:spTree>
    <p:extLst>
      <p:ext uri="{BB962C8B-B14F-4D97-AF65-F5344CB8AC3E}">
        <p14:creationId xmlns:p14="http://schemas.microsoft.com/office/powerpoint/2010/main" val="39102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生态系统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199" y="1828800"/>
            <a:ext cx="7848601" cy="4191000"/>
            <a:chOff x="457199" y="1828800"/>
            <a:chExt cx="7848601" cy="4191000"/>
          </a:xfrm>
        </p:grpSpPr>
        <p:sp>
          <p:nvSpPr>
            <p:cNvPr id="18" name="圆角矩形 24"/>
            <p:cNvSpPr/>
            <p:nvPr/>
          </p:nvSpPr>
          <p:spPr>
            <a:xfrm>
              <a:off x="2209800" y="1828800"/>
              <a:ext cx="1295400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Spark</a:t>
              </a:r>
            </a:p>
            <a:p>
              <a:pPr algn="ctr"/>
              <a:r>
                <a:rPr lang="en-US" altLang="zh-CN" sz="1200" b="1" dirty="0" smtClean="0"/>
                <a:t>Streaming</a:t>
              </a:r>
              <a:endParaRPr lang="zh-CN" altLang="en-US" sz="1200" b="1" dirty="0"/>
            </a:p>
          </p:txBody>
        </p:sp>
        <p:sp>
          <p:nvSpPr>
            <p:cNvPr id="19" name="圆角矩形 25"/>
            <p:cNvSpPr/>
            <p:nvPr/>
          </p:nvSpPr>
          <p:spPr>
            <a:xfrm>
              <a:off x="457199" y="1828800"/>
              <a:ext cx="1371601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Shark</a:t>
              </a:r>
            </a:p>
            <a:p>
              <a:pPr algn="ctr"/>
              <a:r>
                <a:rPr lang="en-US" altLang="zh-CN" b="1" dirty="0" smtClean="0"/>
                <a:t>SQL</a:t>
              </a:r>
              <a:endParaRPr lang="zh-CN" altLang="en-US" b="1" dirty="0"/>
            </a:p>
          </p:txBody>
        </p:sp>
        <p:sp>
          <p:nvSpPr>
            <p:cNvPr id="20" name="圆角矩形 24"/>
            <p:cNvSpPr/>
            <p:nvPr/>
          </p:nvSpPr>
          <p:spPr>
            <a:xfrm>
              <a:off x="3810000" y="1828800"/>
              <a:ext cx="1295400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Graphx</a:t>
              </a:r>
              <a:endParaRPr lang="en-US" altLang="zh-CN" b="1" dirty="0" smtClean="0"/>
            </a:p>
            <a:p>
              <a:pPr algn="ctr"/>
              <a:r>
                <a:rPr lang="en-US" altLang="zh-CN" sz="1200" b="1" dirty="0" smtClean="0"/>
                <a:t>Graph-parallel</a:t>
              </a:r>
              <a:endParaRPr lang="zh-CN" altLang="en-US" sz="1200" b="1" dirty="0"/>
            </a:p>
          </p:txBody>
        </p:sp>
        <p:sp>
          <p:nvSpPr>
            <p:cNvPr id="21" name="圆角矩形 25"/>
            <p:cNvSpPr/>
            <p:nvPr/>
          </p:nvSpPr>
          <p:spPr>
            <a:xfrm>
              <a:off x="5638800" y="1828800"/>
              <a:ext cx="1371601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MLBase</a:t>
              </a:r>
              <a:endParaRPr lang="en-US" altLang="zh-CN" b="1" dirty="0" smtClean="0"/>
            </a:p>
            <a:p>
              <a:pPr algn="ctr"/>
              <a:r>
                <a:rPr lang="en-US" altLang="zh-CN" b="1" dirty="0" smtClean="0"/>
                <a:t>Machine</a:t>
              </a:r>
            </a:p>
            <a:p>
              <a:pPr algn="ctr"/>
              <a:r>
                <a:rPr lang="en-US" altLang="zh-CN" b="1" dirty="0" smtClean="0"/>
                <a:t>learning</a:t>
              </a:r>
              <a:endParaRPr lang="zh-CN" altLang="en-US" b="1" dirty="0"/>
            </a:p>
          </p:txBody>
        </p:sp>
        <p:sp>
          <p:nvSpPr>
            <p:cNvPr id="22" name="圆角矩形 24"/>
            <p:cNvSpPr/>
            <p:nvPr/>
          </p:nvSpPr>
          <p:spPr>
            <a:xfrm>
              <a:off x="457200" y="3048000"/>
              <a:ext cx="6553200" cy="8382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Spark</a:t>
              </a:r>
              <a:endParaRPr lang="zh-CN" altLang="en-US" sz="1200" b="1" dirty="0"/>
            </a:p>
          </p:txBody>
        </p:sp>
        <p:sp>
          <p:nvSpPr>
            <p:cNvPr id="23" name="圆角矩形 24"/>
            <p:cNvSpPr/>
            <p:nvPr/>
          </p:nvSpPr>
          <p:spPr>
            <a:xfrm rot="5400000">
              <a:off x="6743700" y="2400300"/>
              <a:ext cx="20574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MPI</a:t>
              </a:r>
            </a:p>
            <a:p>
              <a:pPr algn="ctr"/>
              <a:r>
                <a:rPr lang="en-US" altLang="zh-CN" b="1" dirty="0" err="1" smtClean="0"/>
                <a:t>MapReduce</a:t>
              </a:r>
              <a:endParaRPr lang="zh-CN" altLang="en-US" b="1" dirty="0"/>
            </a:p>
          </p:txBody>
        </p:sp>
        <p:sp>
          <p:nvSpPr>
            <p:cNvPr id="24" name="圆角矩形 24"/>
            <p:cNvSpPr/>
            <p:nvPr/>
          </p:nvSpPr>
          <p:spPr>
            <a:xfrm>
              <a:off x="457200" y="4038600"/>
              <a:ext cx="38100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Mesos</a:t>
              </a:r>
              <a:endParaRPr lang="zh-CN" altLang="en-US" sz="1200" b="1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648200" y="4038600"/>
              <a:ext cx="36576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YARN</a:t>
              </a:r>
              <a:endParaRPr lang="zh-CN" altLang="en-US" sz="1200" b="1" dirty="0"/>
            </a:p>
          </p:txBody>
        </p:sp>
        <p:sp>
          <p:nvSpPr>
            <p:cNvPr id="26" name="圆角矩形 24"/>
            <p:cNvSpPr/>
            <p:nvPr/>
          </p:nvSpPr>
          <p:spPr>
            <a:xfrm>
              <a:off x="457200" y="5181600"/>
              <a:ext cx="7848600" cy="8382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HDFS</a:t>
              </a:r>
              <a:endParaRPr lang="zh-CN" altLang="en-US" sz="1200" b="1" dirty="0"/>
            </a:p>
          </p:txBody>
        </p:sp>
        <p:sp>
          <p:nvSpPr>
            <p:cNvPr id="27" name="圆角矩形 24"/>
            <p:cNvSpPr/>
            <p:nvPr/>
          </p:nvSpPr>
          <p:spPr>
            <a:xfrm>
              <a:off x="2362200" y="5029200"/>
              <a:ext cx="4114800" cy="4572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Tachyon</a:t>
              </a:r>
              <a:endParaRPr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8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5"/>
          <p:cNvSpPr>
            <a:spLocks noChangeArrowheads="1"/>
          </p:cNvSpPr>
          <p:nvPr/>
        </p:nvSpPr>
        <p:spPr bwMode="auto">
          <a:xfrm>
            <a:off x="827088" y="2794000"/>
            <a:ext cx="366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5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总结与提问</a:t>
            </a:r>
            <a:endParaRPr lang="zh-CN" altLang="en-US" sz="1800"/>
          </a:p>
        </p:txBody>
      </p:sp>
      <p:pic>
        <p:nvPicPr>
          <p:cNvPr id="44034" name="Picture 4" descr="http://image.photophoto.cn/nm-6/001/050/001050001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BFA"/>
              </a:clrFrom>
              <a:clrTo>
                <a:srgbClr val="F7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9203" r="16248" b="3731"/>
          <a:stretch>
            <a:fillRect/>
          </a:stretch>
        </p:blipFill>
        <p:spPr bwMode="auto">
          <a:xfrm>
            <a:off x="5715000" y="1428750"/>
            <a:ext cx="3286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5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7452" y="0"/>
            <a:ext cx="9116547" cy="720080"/>
          </a:xfrm>
        </p:spPr>
        <p:txBody>
          <a:bodyPr>
            <a:normAutofit/>
          </a:bodyPr>
          <a:lstStyle/>
          <a:p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基本操作（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Transformation</a:t>
            </a:r>
            <a:r>
              <a:rPr lang="zh-CN" altLang="en-US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（转换）</a:t>
            </a:r>
            <a:endParaRPr lang="en-US" altLang="zh-CN" sz="30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可通过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Scala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集合或者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数据集构造一个新的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通过已有的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产生新的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举例：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map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filter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groupBy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reduceBy</a:t>
            </a:r>
            <a:endParaRPr lang="en-US" altLang="zh-CN" sz="26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Action</a:t>
            </a:r>
            <a:r>
              <a:rPr lang="zh-CN" altLang="en-US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（行动）</a:t>
            </a:r>
            <a:endParaRPr lang="en-US" altLang="zh-CN" sz="3000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通过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计算得到一个或者一组值</a:t>
            </a:r>
            <a:endParaRPr lang="en-US" altLang="zh-CN" sz="26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举例：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count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collect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save</a:t>
            </a:r>
            <a:endParaRPr lang="en-US" altLang="zh-CN" sz="2600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2400" y="16727"/>
            <a:ext cx="89916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45920" y="2350770"/>
            <a:ext cx="520065" cy="2526030"/>
            <a:chOff x="931545" y="1160145"/>
            <a:chExt cx="520065" cy="1634489"/>
          </a:xfrm>
        </p:grpSpPr>
        <p:sp>
          <p:nvSpPr>
            <p:cNvPr id="6" name="Rounded Rectangle 5"/>
            <p:cNvSpPr/>
            <p:nvPr/>
          </p:nvSpPr>
          <p:spPr>
            <a:xfrm>
              <a:off x="931545" y="1160145"/>
              <a:ext cx="520065" cy="1634489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05840" y="130873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1</a:t>
              </a:r>
            </a:p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2</a:t>
              </a:r>
            </a:p>
            <a:p>
              <a:pPr algn="ctr"/>
              <a:r>
                <a:rPr lang="en-US" sz="1200" cap="all" dirty="0">
                  <a:solidFill>
                    <a:schemeClr val="tx1"/>
                  </a:solidFill>
                  <a:cs typeface="Helvetica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05840" y="18288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4</a:t>
              </a:r>
            </a:p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05840" y="234886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6</a:t>
              </a:r>
            </a:p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7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97330" y="190500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RDD 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3"/>
            <a:endCxn id="7" idx="2"/>
          </p:cNvCxnSpPr>
          <p:nvPr/>
        </p:nvCxnSpPr>
        <p:spPr>
          <a:xfrm flipV="1">
            <a:off x="1274445" y="2867460"/>
            <a:ext cx="445770" cy="810530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3"/>
            <a:endCxn id="8" idx="2"/>
          </p:cNvCxnSpPr>
          <p:nvPr/>
        </p:nvCxnSpPr>
        <p:spPr>
          <a:xfrm flipV="1">
            <a:off x="1274445" y="3671197"/>
            <a:ext cx="445770" cy="6793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9" idx="2"/>
          </p:cNvCxnSpPr>
          <p:nvPr/>
        </p:nvCxnSpPr>
        <p:spPr>
          <a:xfrm>
            <a:off x="1274445" y="3677990"/>
            <a:ext cx="445770" cy="796944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3539490"/>
            <a:ext cx="81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667000" y="5181600"/>
            <a:ext cx="4680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+mj-lt"/>
                <a:cs typeface="Helvetica Neue Light"/>
              </a:rPr>
              <a:t>作用在</a:t>
            </a:r>
            <a:r>
              <a:rPr lang="en-US" altLang="zh-CN" sz="2400" b="1" dirty="0" smtClean="0">
                <a:latin typeface="+mj-lt"/>
                <a:cs typeface="Helvetica Neue Light"/>
              </a:rPr>
              <a:t>RDD</a:t>
            </a:r>
            <a:r>
              <a:rPr lang="zh-CN" altLang="en-US" sz="2400" b="1" dirty="0" smtClean="0">
                <a:latin typeface="+mj-lt"/>
                <a:cs typeface="Helvetica Neue Light"/>
              </a:rPr>
              <a:t>上的</a:t>
            </a:r>
            <a:r>
              <a:rPr lang="en-US" altLang="zh-CN" sz="2400" b="1" dirty="0" smtClean="0">
                <a:latin typeface="+mj-lt"/>
                <a:cs typeface="Helvetica Neue Light"/>
              </a:rPr>
              <a:t>operation</a:t>
            </a:r>
            <a:endParaRPr lang="en-US" sz="2400" b="1" dirty="0" smtClean="0">
              <a:latin typeface="+mj-lt"/>
              <a:cs typeface="Helvetica Neue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17720" y="2350770"/>
            <a:ext cx="520065" cy="2526030"/>
            <a:chOff x="931545" y="1160145"/>
            <a:chExt cx="520065" cy="1634489"/>
          </a:xfrm>
        </p:grpSpPr>
        <p:sp>
          <p:nvSpPr>
            <p:cNvPr id="18" name="Rounded Rectangle 17"/>
            <p:cNvSpPr/>
            <p:nvPr/>
          </p:nvSpPr>
          <p:spPr>
            <a:xfrm>
              <a:off x="931545" y="1160145"/>
              <a:ext cx="520065" cy="1634489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05840" y="130873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2</a:t>
              </a:r>
            </a:p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3</a:t>
              </a:r>
            </a:p>
            <a:p>
              <a:pPr algn="ctr"/>
              <a:r>
                <a:rPr lang="en-US" sz="1200" cap="all" dirty="0">
                  <a:solidFill>
                    <a:srgbClr val="FF0000"/>
                  </a:solidFill>
                  <a:cs typeface="Helvetica"/>
                </a:rPr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005840" y="18288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5</a:t>
              </a:r>
            </a:p>
            <a:p>
              <a:pPr algn="ctr"/>
              <a:r>
                <a:rPr lang="en-US" sz="1200" cap="all" dirty="0">
                  <a:solidFill>
                    <a:srgbClr val="FF0000"/>
                  </a:solidFill>
                  <a:cs typeface="Helvetica"/>
                </a:rPr>
                <a:t>6</a:t>
              </a:r>
              <a:endParaRPr lang="en-US" sz="1200" cap="all" dirty="0" smtClean="0">
                <a:solidFill>
                  <a:srgbClr val="FF0000"/>
                </a:solidFill>
                <a:cs typeface="Helvetica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05840" y="234886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7</a:t>
              </a:r>
            </a:p>
            <a:p>
              <a:pPr algn="ctr"/>
              <a:r>
                <a:rPr lang="en-US" sz="1200" cap="all" dirty="0">
                  <a:solidFill>
                    <a:srgbClr val="FF0000"/>
                  </a:solidFill>
                  <a:cs typeface="Helvetica"/>
                </a:rPr>
                <a:t>8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537460" y="3293746"/>
            <a:ext cx="1708785" cy="640079"/>
          </a:xfrm>
          <a:prstGeom prst="rightArrow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cap="all" dirty="0" smtClean="0">
                <a:solidFill>
                  <a:schemeClr val="bg1"/>
                </a:solidFill>
                <a:cs typeface="Helvetica"/>
              </a:rPr>
              <a:t>map( </a:t>
            </a:r>
            <a:r>
              <a:rPr lang="en-US" sz="1400" b="1" cap="all" dirty="0" smtClean="0">
                <a:solidFill>
                  <a:srgbClr val="FF0000"/>
                </a:solidFill>
                <a:cs typeface="Helvetica"/>
              </a:rPr>
              <a:t>+ 1</a:t>
            </a:r>
            <a:r>
              <a:rPr lang="en-US" sz="1400" cap="all" dirty="0" smtClean="0">
                <a:solidFill>
                  <a:schemeClr val="bg1"/>
                </a:solidFill>
                <a:cs typeface="Helvetica"/>
              </a:rPr>
              <a:t> )</a:t>
            </a:r>
            <a:endParaRPr lang="en-US" sz="14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9130" y="190500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RDD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7492" y="1905000"/>
            <a:ext cx="11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459730" y="3276600"/>
            <a:ext cx="1752600" cy="838200"/>
          </a:xfrm>
          <a:prstGeom prst="rightArrow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cap="all" dirty="0" err="1" smtClean="0">
                <a:solidFill>
                  <a:schemeClr val="bg1"/>
                </a:solidFill>
                <a:cs typeface="Helvetica"/>
              </a:rPr>
              <a:t>saveASTEXTFILE</a:t>
            </a:r>
            <a:r>
              <a:rPr lang="en-US" altLang="zh-CN" sz="1200" cap="all" dirty="0" smtClean="0">
                <a:solidFill>
                  <a:schemeClr val="bg1"/>
                </a:solidFill>
                <a:cs typeface="Helvetica"/>
              </a:rPr>
              <a:t>(“HDFS://…”)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" name="Cloud 1"/>
          <p:cNvSpPr/>
          <p:nvPr/>
        </p:nvSpPr>
        <p:spPr>
          <a:xfrm>
            <a:off x="7315200" y="3200400"/>
            <a:ext cx="1371600" cy="990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1981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905000"/>
            <a:ext cx="11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 animBg="1"/>
      <p:bldP spid="23" grpId="0"/>
      <p:bldP spid="24" grpId="0"/>
      <p:bldP spid="25" grpId="0" animBg="1"/>
      <p:bldP spid="2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6200" y="5272"/>
            <a:ext cx="90678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Transformation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47545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2672" y="0"/>
            <a:ext cx="9111327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Transformation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886" y="4272635"/>
            <a:ext cx="3120390" cy="1560195"/>
          </a:xfrm>
          <a:prstGeom prst="rect">
            <a:avLst/>
          </a:prstGeom>
          <a:solidFill>
            <a:srgbClr val="CCFFCC"/>
          </a:solidFill>
        </p:spPr>
        <p:txBody>
          <a:bodyPr/>
          <a:lstStyle/>
          <a:p>
            <a:r>
              <a:rPr lang="en-US" sz="2000" dirty="0"/>
              <a:t>storage </a:t>
            </a:r>
            <a:r>
              <a:rPr lang="en-US" sz="2000" dirty="0" smtClean="0"/>
              <a:t>levels</a:t>
            </a:r>
          </a:p>
          <a:p>
            <a:pPr lvl="1">
              <a:buFont typeface="Wingdings" charset="2"/>
              <a:buChar char="ü"/>
            </a:pPr>
            <a:r>
              <a:rPr lang="en-US" sz="1600" dirty="0" smtClean="0"/>
              <a:t>MEMORY_ONLY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MEMORY_ONLY_2</a:t>
            </a:r>
            <a:endParaRPr lang="en-US" sz="1600" dirty="0" smtClean="0"/>
          </a:p>
          <a:p>
            <a:pPr lvl="1">
              <a:buFont typeface="Wingdings" charset="2"/>
              <a:buChar char="ü"/>
            </a:pPr>
            <a:r>
              <a:rPr lang="en-US" sz="1600" dirty="0" smtClean="0"/>
              <a:t>MEMORY_AND_DISK</a:t>
            </a:r>
          </a:p>
          <a:p>
            <a:pPr lvl="1">
              <a:buFont typeface="Wingdings" charset="2"/>
              <a:buChar char="ü"/>
            </a:pPr>
            <a:r>
              <a:rPr lang="en-US" altLang="zh-CN" sz="1600" dirty="0" smtClean="0"/>
              <a:t>…….</a:t>
            </a:r>
            <a:endParaRPr lang="en-US" sz="1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24227" y="5782337"/>
            <a:ext cx="224589" cy="170464"/>
          </a:xfrm>
          <a:prstGeom prst="rect">
            <a:avLst/>
          </a:prstGeom>
        </p:spPr>
        <p:txBody>
          <a:bodyPr/>
          <a:lstStyle/>
          <a:p>
            <a:fld id="{A077995F-332B-4C4C-BC91-A1950EC6AA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4294967295"/>
          </p:nvPr>
        </p:nvSpPr>
        <p:spPr>
          <a:xfrm>
            <a:off x="3719513" y="4346575"/>
            <a:ext cx="5424487" cy="1606550"/>
          </a:xfrm>
          <a:prstGeom prst="rect">
            <a:avLst/>
          </a:prstGeom>
          <a:solidFill>
            <a:srgbClr val="CCFFCC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beacons = </a:t>
            </a:r>
            <a:r>
              <a:rPr lang="en-US" sz="1600" dirty="0" err="1"/>
              <a:t>spark.textFile</a:t>
            </a:r>
            <a:r>
              <a:rPr lang="en-US" sz="1600" dirty="0"/>
              <a:t>(“</a:t>
            </a:r>
            <a:r>
              <a:rPr lang="en-US" sz="1600" dirty="0" err="1"/>
              <a:t>hdfs</a:t>
            </a:r>
            <a:r>
              <a:rPr lang="en-US" sz="1600" dirty="0"/>
              <a:t>://...”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cachedBeacons</a:t>
            </a:r>
            <a:r>
              <a:rPr lang="en-US" sz="1600" dirty="0"/>
              <a:t> = </a:t>
            </a:r>
            <a:r>
              <a:rPr lang="en-US" sz="1600" dirty="0" err="1"/>
              <a:t>beacons.</a:t>
            </a:r>
            <a:r>
              <a:rPr lang="en-US" sz="1600" b="1" dirty="0" err="1">
                <a:solidFill>
                  <a:srgbClr val="FF0000"/>
                </a:solidFill>
              </a:rPr>
              <a:t>cache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cachedBeacons.filter</a:t>
            </a:r>
            <a:r>
              <a:rPr lang="en-US" sz="1600" dirty="0"/>
              <a:t>(_.contains(“</a:t>
            </a:r>
            <a:r>
              <a:rPr lang="en-US" sz="1600" dirty="0" err="1"/>
              <a:t>HouseOfCards</a:t>
            </a:r>
            <a:r>
              <a:rPr lang="en-US" sz="1600" dirty="0"/>
              <a:t>”)).</a:t>
            </a:r>
            <a:r>
              <a:rPr lang="en-US" sz="1600" dirty="0" smtClean="0"/>
              <a:t>count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cachedBeacons.filter</a:t>
            </a:r>
            <a:r>
              <a:rPr lang="en-US" sz="1600" dirty="0"/>
              <a:t>(_.contains(“</a:t>
            </a:r>
            <a:r>
              <a:rPr lang="en-US" sz="1600" dirty="0" err="1"/>
              <a:t>GameOfThrone</a:t>
            </a:r>
            <a:r>
              <a:rPr lang="en-US" sz="1600" dirty="0"/>
              <a:t>”)).</a:t>
            </a:r>
            <a:r>
              <a:rPr lang="en-US" sz="1600" dirty="0" smtClean="0"/>
              <a:t>count</a:t>
            </a:r>
          </a:p>
          <a:p>
            <a:pPr marL="0" indent="0">
              <a:buNone/>
            </a:pPr>
            <a:r>
              <a:rPr lang="en-US" altLang="zh-CN" sz="1600" dirty="0" smtClean="0"/>
              <a:t>……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51975" y="3529685"/>
            <a:ext cx="229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Distributed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memory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2775" y="3479749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Input</a:t>
            </a:r>
            <a:endParaRPr lang="en-US" dirty="0">
              <a:latin typeface="Corbel"/>
              <a:cs typeface="Corbel"/>
            </a:endParaRPr>
          </a:p>
        </p:txBody>
      </p:sp>
      <p:cxnSp>
        <p:nvCxnSpPr>
          <p:cNvPr id="10" name="Straight Arrow Connector 9"/>
          <p:cNvCxnSpPr>
            <a:stCxn id="25" idx="3"/>
            <a:endCxn id="20" idx="1"/>
          </p:cNvCxnSpPr>
          <p:nvPr/>
        </p:nvCxnSpPr>
        <p:spPr>
          <a:xfrm flipV="1">
            <a:off x="3780712" y="1830635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5" idx="3"/>
            <a:endCxn id="21" idx="1"/>
          </p:cNvCxnSpPr>
          <p:nvPr/>
        </p:nvCxnSpPr>
        <p:spPr>
          <a:xfrm flipV="1">
            <a:off x="3780712" y="2656497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5" idx="3"/>
            <a:endCxn id="22" idx="1"/>
          </p:cNvCxnSpPr>
          <p:nvPr/>
        </p:nvCxnSpPr>
        <p:spPr>
          <a:xfrm>
            <a:off x="3780712" y="3044841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20077" y="1845981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6320077" y="2656497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9" idx="1"/>
          </p:cNvCxnSpPr>
          <p:nvPr/>
        </p:nvCxnSpPr>
        <p:spPr>
          <a:xfrm>
            <a:off x="6320077" y="3470283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888275" y="1541181"/>
            <a:ext cx="492900" cy="57890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6888275" y="2367043"/>
            <a:ext cx="492900" cy="57890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6888275" y="3180829"/>
            <a:ext cx="492900" cy="57890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38866" y="1606785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query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38866" y="2432647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query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38866" y="3244466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query 3</a:t>
            </a:r>
          </a:p>
        </p:txBody>
      </p:sp>
      <p:cxnSp>
        <p:nvCxnSpPr>
          <p:cNvPr id="23" name="Straight Arrow Connector 22"/>
          <p:cNvCxnSpPr>
            <a:stCxn id="25" idx="3"/>
            <a:endCxn id="24" idx="1"/>
          </p:cNvCxnSpPr>
          <p:nvPr/>
        </p:nvCxnSpPr>
        <p:spPr>
          <a:xfrm>
            <a:off x="3780712" y="3044841"/>
            <a:ext cx="1158682" cy="9670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9394" y="3827181"/>
            <a:ext cx="148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.  .  .</a:t>
            </a:r>
            <a:endParaRPr lang="en-US" b="1" dirty="0">
              <a:latin typeface="Corbel"/>
              <a:cs typeface="Corbel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3491066" y="2959520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1132775" y="2634925"/>
            <a:ext cx="782384" cy="824077"/>
          </a:xfrm>
          <a:prstGeom prst="can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</p:cNvCxnSpPr>
          <p:nvPr/>
        </p:nvCxnSpPr>
        <p:spPr>
          <a:xfrm flipV="1">
            <a:off x="1915159" y="3044841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6145" y="2048665"/>
            <a:ext cx="120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one-time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processing</a:t>
            </a:r>
            <a:endParaRPr lang="en-US" dirty="0">
              <a:latin typeface="Corbel"/>
              <a:cs typeface="Corbe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0905" y="2133600"/>
            <a:ext cx="1312636" cy="1724328"/>
            <a:chOff x="2784930" y="2345019"/>
            <a:chExt cx="1312636" cy="1724328"/>
          </a:xfrm>
        </p:grpSpPr>
        <p:pic>
          <p:nvPicPr>
            <p:cNvPr id="30" name="Picture 2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31" name="Picture 3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32" name="Picture 3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9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149" y="0"/>
            <a:ext cx="9128851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一个完</a:t>
            </a:r>
            <a:r>
              <a:rPr lang="zh-CN" altLang="en-US" sz="38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的实例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import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org.apache.spark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._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import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SparkContext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._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object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WordCount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def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main(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: Array[String])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if 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args.length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!= 3 ){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("usage is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org.test.WordCount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&lt;master&gt; &lt;input&gt; &lt;output&gt;")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return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SparkContext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(0), "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WordCount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",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System.getenv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("SPARK_HOME"),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Seq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System.getenv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("SPARK_TEST_JAR")))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sc.textFile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(1))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result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textFile.flatMap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(line =&gt;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line.split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("\\s+"))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.map(word =&gt; (word, 1)).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reduceByKey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(_ + _)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result.saveAsTextFile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(2))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矩形标注 2"/>
          <p:cNvSpPr/>
          <p:nvPr/>
        </p:nvSpPr>
        <p:spPr>
          <a:xfrm>
            <a:off x="3276600" y="3352798"/>
            <a:ext cx="827714" cy="279631"/>
          </a:xfrm>
          <a:prstGeom prst="wedgeRectCallout">
            <a:avLst>
              <a:gd name="adj1" fmla="val -61645"/>
              <a:gd name="adj2" fmla="val 133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096000" y="3555538"/>
            <a:ext cx="990600" cy="279631"/>
          </a:xfrm>
          <a:prstGeom prst="wedgeRectCallout">
            <a:avLst>
              <a:gd name="adj1" fmla="val -61645"/>
              <a:gd name="adj2" fmla="val 133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依赖的</a:t>
            </a:r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6"/>
          <p:cNvSpPr/>
          <p:nvPr/>
        </p:nvSpPr>
        <p:spPr>
          <a:xfrm>
            <a:off x="304800" y="3835169"/>
            <a:ext cx="775982" cy="279631"/>
          </a:xfrm>
          <a:prstGeom prst="wedgeRectCallout">
            <a:avLst>
              <a:gd name="adj1" fmla="val 62004"/>
              <a:gd name="adj2" fmla="val 94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7"/>
          <p:cNvSpPr/>
          <p:nvPr/>
        </p:nvSpPr>
        <p:spPr>
          <a:xfrm>
            <a:off x="4419600" y="3352797"/>
            <a:ext cx="827714" cy="279631"/>
          </a:xfrm>
          <a:prstGeom prst="wedgeRectCallout">
            <a:avLst>
              <a:gd name="adj1" fmla="val -61645"/>
              <a:gd name="adj2" fmla="val 133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作业名称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942126" y="4343400"/>
            <a:ext cx="1668012" cy="329970"/>
          </a:xfrm>
          <a:prstGeom prst="wedgeRectCallout">
            <a:avLst>
              <a:gd name="adj1" fmla="val -75838"/>
              <a:gd name="adj2" fmla="val 8854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输入数据所在目录，比如</a:t>
            </a:r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hdfs://host:port/input/data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810000" y="5334000"/>
            <a:ext cx="1800138" cy="329970"/>
          </a:xfrm>
          <a:prstGeom prst="wedgeRectCallout">
            <a:avLst>
              <a:gd name="adj1" fmla="val -75372"/>
              <a:gd name="adj2" fmla="val -1402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数据输出目录，比如</a:t>
            </a:r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hdfs://host:port/output/data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company2">
  <a:themeElements>
    <a:clrScheme name="company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ompany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17192</TotalTime>
  <Words>1789</Words>
  <Application>Microsoft Macintosh PowerPoint</Application>
  <PresentationFormat>On-screen Show (4:3)</PresentationFormat>
  <Paragraphs>709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company2</vt:lpstr>
      <vt:lpstr>PowerPoint Presentation</vt:lpstr>
      <vt:lpstr>主要内容</vt:lpstr>
      <vt:lpstr>主要内容</vt:lpstr>
      <vt:lpstr>Spark核心概念—RDD</vt:lpstr>
      <vt:lpstr>RDD基本操作（operator）</vt:lpstr>
      <vt:lpstr>Operator示例</vt:lpstr>
      <vt:lpstr>Transformation与Action实现</vt:lpstr>
      <vt:lpstr>Transformation与Action实现</vt:lpstr>
      <vt:lpstr>一个完整的实例</vt:lpstr>
      <vt:lpstr>主要内容</vt:lpstr>
      <vt:lpstr>Spark内部原理</vt:lpstr>
      <vt:lpstr>Spark内部原理</vt:lpstr>
      <vt:lpstr>wordcount—生成逻辑查询计划</vt:lpstr>
      <vt:lpstr>wordcount—生成逻辑查询计划</vt:lpstr>
      <vt:lpstr>wordcount—生成物理查询计划</vt:lpstr>
      <vt:lpstr>wordcount—调度并执行task</vt:lpstr>
      <vt:lpstr>wordcount—问题讨论</vt:lpstr>
      <vt:lpstr>Spark中基本概念总结</vt:lpstr>
      <vt:lpstr>MapReduce核心计算—shuffle</vt:lpstr>
      <vt:lpstr>Spark核心计算—shuffle </vt:lpstr>
      <vt:lpstr>Spark核心计算—shuffle write </vt:lpstr>
      <vt:lpstr>Spark核心计算—shuffle write </vt:lpstr>
      <vt:lpstr>Spark核心计算—shuffle write </vt:lpstr>
      <vt:lpstr>Spark核心计算—shuffle write </vt:lpstr>
      <vt:lpstr>Spark核心计算—shuffle read</vt:lpstr>
      <vt:lpstr>Spark核心计算—shuffle read</vt:lpstr>
      <vt:lpstr>Spark核心计算—aggregate</vt:lpstr>
      <vt:lpstr>Spark核心计算—aggregate</vt:lpstr>
      <vt:lpstr>Spark核心计算—aggregate</vt:lpstr>
      <vt:lpstr>Spark核心计算—aggregate</vt:lpstr>
      <vt:lpstr>Spark核心计算—aggregate</vt:lpstr>
      <vt:lpstr>Spark核心计算—aggregate</vt:lpstr>
      <vt:lpstr>Spark核心计算—groupByKey</vt:lpstr>
      <vt:lpstr>Spark核心计算—shuffle比较</vt:lpstr>
      <vt:lpstr>主要内容</vt:lpstr>
      <vt:lpstr>Spark程序框架</vt:lpstr>
      <vt:lpstr>程序原型模式：独立（Standlone）模式</vt:lpstr>
      <vt:lpstr>程序原型模式：YARN分布式模式</vt:lpstr>
      <vt:lpstr>Spark代码量</vt:lpstr>
      <vt:lpstr>Spark生态系统代码量</vt:lpstr>
      <vt:lpstr>Spark生态系统代码量</vt:lpstr>
      <vt:lpstr>Spark生态系统</vt:lpstr>
      <vt:lpstr>PowerPoint Presentation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Xicheng Dong</cp:lastModifiedBy>
  <cp:revision>1423</cp:revision>
  <dcterms:created xsi:type="dcterms:W3CDTF">2004-10-01T04:52:28Z</dcterms:created>
  <dcterms:modified xsi:type="dcterms:W3CDTF">2015-01-18T14:19:43Z</dcterms:modified>
</cp:coreProperties>
</file>