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43"/>
  </p:notesMasterIdLst>
  <p:sldIdLst>
    <p:sldId id="256" r:id="rId2"/>
    <p:sldId id="257" r:id="rId3"/>
    <p:sldId id="301" r:id="rId4"/>
    <p:sldId id="261" r:id="rId5"/>
    <p:sldId id="317" r:id="rId6"/>
    <p:sldId id="302" r:id="rId7"/>
    <p:sldId id="260" r:id="rId8"/>
    <p:sldId id="262" r:id="rId9"/>
    <p:sldId id="292" r:id="rId10"/>
    <p:sldId id="296" r:id="rId11"/>
    <p:sldId id="269" r:id="rId12"/>
    <p:sldId id="270" r:id="rId13"/>
    <p:sldId id="282" r:id="rId14"/>
    <p:sldId id="272" r:id="rId15"/>
    <p:sldId id="279" r:id="rId16"/>
    <p:sldId id="274" r:id="rId17"/>
    <p:sldId id="275" r:id="rId18"/>
    <p:sldId id="280" r:id="rId19"/>
    <p:sldId id="281" r:id="rId20"/>
    <p:sldId id="278" r:id="rId21"/>
    <p:sldId id="290" r:id="rId22"/>
    <p:sldId id="291" r:id="rId23"/>
    <p:sldId id="284" r:id="rId24"/>
    <p:sldId id="304" r:id="rId25"/>
    <p:sldId id="294" r:id="rId26"/>
    <p:sldId id="306" r:id="rId27"/>
    <p:sldId id="305" r:id="rId28"/>
    <p:sldId id="286" r:id="rId29"/>
    <p:sldId id="316" r:id="rId30"/>
    <p:sldId id="318" r:id="rId31"/>
    <p:sldId id="311" r:id="rId32"/>
    <p:sldId id="313" r:id="rId33"/>
    <p:sldId id="303" r:id="rId34"/>
    <p:sldId id="314" r:id="rId35"/>
    <p:sldId id="326" r:id="rId36"/>
    <p:sldId id="328" r:id="rId37"/>
    <p:sldId id="323" r:id="rId38"/>
    <p:sldId id="324" r:id="rId39"/>
    <p:sldId id="322" r:id="rId40"/>
    <p:sldId id="325" r:id="rId41"/>
    <p:sldId id="327"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fer Sloane" initials="JS" lastIdx="1" clrIdx="0">
    <p:extLst>
      <p:ext uri="{19B8F6BF-5375-455C-9EA6-DF929625EA0E}">
        <p15:presenceInfo xmlns:p15="http://schemas.microsoft.com/office/powerpoint/2012/main" userId="399886174982ac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08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895A8-C169-304D-9C38-AF61DA7A0230}" v="1" dt="2019-06-16T02:06:36.9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9" autoAdjust="0"/>
    <p:restoredTop sz="90730" autoAdjust="0"/>
  </p:normalViewPr>
  <p:slideViewPr>
    <p:cSldViewPr snapToGrid="0">
      <p:cViewPr varScale="1">
        <p:scale>
          <a:sx n="82" d="100"/>
          <a:sy n="82" d="100"/>
        </p:scale>
        <p:origin x="23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Sloane" userId="399886174982ac4e" providerId="LiveId" clId="{03D895A8-C169-304D-9C38-AF61DA7A0230}"/>
    <pc:docChg chg="undo addSld delSld modSld">
      <pc:chgData name="Jennifer Sloane" userId="399886174982ac4e" providerId="LiveId" clId="{03D895A8-C169-304D-9C38-AF61DA7A0230}" dt="2019-06-16T02:34:13.766" v="14" actId="2696"/>
      <pc:docMkLst>
        <pc:docMk/>
      </pc:docMkLst>
      <pc:sldChg chg="addSp modSp modAnim">
        <pc:chgData name="Jennifer Sloane" userId="399886174982ac4e" providerId="LiveId" clId="{03D895A8-C169-304D-9C38-AF61DA7A0230}" dt="2019-06-16T02:06:36.985" v="0" actId="164"/>
        <pc:sldMkLst>
          <pc:docMk/>
          <pc:sldMk cId="2565906253" sldId="260"/>
        </pc:sldMkLst>
        <pc:spChg chg="mod">
          <ac:chgData name="Jennifer Sloane" userId="399886174982ac4e" providerId="LiveId" clId="{03D895A8-C169-304D-9C38-AF61DA7A0230}" dt="2019-06-16T02:06:36.985" v="0" actId="164"/>
          <ac:spMkLst>
            <pc:docMk/>
            <pc:sldMk cId="2565906253" sldId="260"/>
            <ac:spMk id="9" creationId="{00000000-0000-0000-0000-000000000000}"/>
          </ac:spMkLst>
        </pc:spChg>
        <pc:grpChg chg="add mod">
          <ac:chgData name="Jennifer Sloane" userId="399886174982ac4e" providerId="LiveId" clId="{03D895A8-C169-304D-9C38-AF61DA7A0230}" dt="2019-06-16T02:06:36.985" v="0" actId="164"/>
          <ac:grpSpMkLst>
            <pc:docMk/>
            <pc:sldMk cId="2565906253" sldId="260"/>
            <ac:grpSpMk id="4" creationId="{3E78FA17-34F2-CA42-B781-39E5596B535F}"/>
          </ac:grpSpMkLst>
        </pc:grpChg>
        <pc:picChg chg="mod">
          <ac:chgData name="Jennifer Sloane" userId="399886174982ac4e" providerId="LiveId" clId="{03D895A8-C169-304D-9C38-AF61DA7A0230}" dt="2019-06-16T02:06:36.985" v="0" actId="164"/>
          <ac:picMkLst>
            <pc:docMk/>
            <pc:sldMk cId="2565906253" sldId="260"/>
            <ac:picMk id="8" creationId="{00000000-0000-0000-0000-000000000000}"/>
          </ac:picMkLst>
        </pc:picChg>
      </pc:sldChg>
      <pc:sldChg chg="add del">
        <pc:chgData name="Jennifer Sloane" userId="399886174982ac4e" providerId="LiveId" clId="{03D895A8-C169-304D-9C38-AF61DA7A0230}" dt="2019-06-16T02:34:13.650" v="10" actId="2696"/>
        <pc:sldMkLst>
          <pc:docMk/>
          <pc:sldMk cId="3920324472" sldId="322"/>
        </pc:sldMkLst>
      </pc:sldChg>
      <pc:sldChg chg="add del">
        <pc:chgData name="Jennifer Sloane" userId="399886174982ac4e" providerId="LiveId" clId="{03D895A8-C169-304D-9C38-AF61DA7A0230}" dt="2019-06-16T02:34:13.684" v="12" actId="2696"/>
        <pc:sldMkLst>
          <pc:docMk/>
          <pc:sldMk cId="836009547" sldId="323"/>
        </pc:sldMkLst>
      </pc:sldChg>
      <pc:sldChg chg="add del">
        <pc:chgData name="Jennifer Sloane" userId="399886174982ac4e" providerId="LiveId" clId="{03D895A8-C169-304D-9C38-AF61DA7A0230}" dt="2019-06-16T02:34:13.668" v="11" actId="2696"/>
        <pc:sldMkLst>
          <pc:docMk/>
          <pc:sldMk cId="243509343" sldId="324"/>
        </pc:sldMkLst>
      </pc:sldChg>
      <pc:sldChg chg="add del">
        <pc:chgData name="Jennifer Sloane" userId="399886174982ac4e" providerId="LiveId" clId="{03D895A8-C169-304D-9C38-AF61DA7A0230}" dt="2019-06-16T02:34:13.632" v="9" actId="2696"/>
        <pc:sldMkLst>
          <pc:docMk/>
          <pc:sldMk cId="2660319493" sldId="325"/>
        </pc:sldMkLst>
      </pc:sldChg>
      <pc:sldChg chg="add del">
        <pc:chgData name="Jennifer Sloane" userId="399886174982ac4e" providerId="LiveId" clId="{03D895A8-C169-304D-9C38-AF61DA7A0230}" dt="2019-06-16T02:34:13.766" v="14" actId="2696"/>
        <pc:sldMkLst>
          <pc:docMk/>
          <pc:sldMk cId="1794862045" sldId="326"/>
        </pc:sldMkLst>
      </pc:sldChg>
      <pc:sldChg chg="add del">
        <pc:chgData name="Jennifer Sloane" userId="399886174982ac4e" providerId="LiveId" clId="{03D895A8-C169-304D-9C38-AF61DA7A0230}" dt="2019-06-16T02:34:13.617" v="8" actId="2696"/>
        <pc:sldMkLst>
          <pc:docMk/>
          <pc:sldMk cId="2431773896" sldId="327"/>
        </pc:sldMkLst>
      </pc:sldChg>
      <pc:sldChg chg="add del">
        <pc:chgData name="Jennifer Sloane" userId="399886174982ac4e" providerId="LiveId" clId="{03D895A8-C169-304D-9C38-AF61DA7A0230}" dt="2019-06-16T02:34:13.746" v="13" actId="2696"/>
        <pc:sldMkLst>
          <pc:docMk/>
          <pc:sldMk cId="2720037983" sldId="3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0656D-8B5E-48F7-A59B-91DC9A418C01}" type="datetimeFigureOut">
              <a:rPr lang="en-AU" smtClean="0"/>
              <a:t>16/6/19</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F7E50-BAEA-4ACE-B17E-5FC082FF727E}" type="slidenum">
              <a:rPr lang="en-AU" smtClean="0"/>
              <a:t>‹#›</a:t>
            </a:fld>
            <a:endParaRPr lang="en-AU"/>
          </a:p>
        </p:txBody>
      </p:sp>
    </p:spTree>
    <p:extLst>
      <p:ext uri="{BB962C8B-B14F-4D97-AF65-F5344CB8AC3E}">
        <p14:creationId xmlns:p14="http://schemas.microsoft.com/office/powerpoint/2010/main" val="4006444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even if you may not be able to relate to these specific scenarios, we know from every day life that even the slightest interruption can completely throw us off task</a:t>
            </a:r>
          </a:p>
          <a:p>
            <a:r>
              <a:rPr lang="en-US" dirty="0"/>
              <a:t>so keep these 2 scenarios in mind and we’ll return to them later</a:t>
            </a:r>
          </a:p>
        </p:txBody>
      </p:sp>
      <p:sp>
        <p:nvSpPr>
          <p:cNvPr id="4" name="Slide Number Placeholder 3"/>
          <p:cNvSpPr>
            <a:spLocks noGrp="1"/>
          </p:cNvSpPr>
          <p:nvPr>
            <p:ph type="sldNum" sz="quarter" idx="5"/>
          </p:nvPr>
        </p:nvSpPr>
        <p:spPr/>
        <p:txBody>
          <a:bodyPr/>
          <a:lstStyle/>
          <a:p>
            <a:fld id="{121F7E50-BAEA-4ACE-B17E-5FC082FF727E}" type="slidenum">
              <a:rPr lang="en-AU" smtClean="0"/>
              <a:t>3</a:t>
            </a:fld>
            <a:endParaRPr lang="en-AU"/>
          </a:p>
        </p:txBody>
      </p:sp>
    </p:spTree>
    <p:extLst>
      <p:ext uri="{BB962C8B-B14F-4D97-AF65-F5344CB8AC3E}">
        <p14:creationId xmlns:p14="http://schemas.microsoft.com/office/powerpoint/2010/main" val="201636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1F7E50-BAEA-4ACE-B17E-5FC082FF727E}" type="slidenum">
              <a:rPr lang="en-AU" smtClean="0"/>
              <a:t>27</a:t>
            </a:fld>
            <a:endParaRPr lang="en-AU"/>
          </a:p>
        </p:txBody>
      </p:sp>
    </p:spTree>
    <p:extLst>
      <p:ext uri="{BB962C8B-B14F-4D97-AF65-F5344CB8AC3E}">
        <p14:creationId xmlns:p14="http://schemas.microsoft.com/office/powerpoint/2010/main" val="846680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MPT – multinomial </a:t>
            </a:r>
            <a:r>
              <a:rPr lang="en-US"/>
              <a:t>process tree models</a:t>
            </a:r>
          </a:p>
        </p:txBody>
      </p:sp>
      <p:sp>
        <p:nvSpPr>
          <p:cNvPr id="4" name="Slide Number Placeholder 3"/>
          <p:cNvSpPr>
            <a:spLocks noGrp="1"/>
          </p:cNvSpPr>
          <p:nvPr>
            <p:ph type="sldNum" sz="quarter" idx="5"/>
          </p:nvPr>
        </p:nvSpPr>
        <p:spPr/>
        <p:txBody>
          <a:bodyPr/>
          <a:lstStyle/>
          <a:p>
            <a:fld id="{121F7E50-BAEA-4ACE-B17E-5FC082FF727E}" type="slidenum">
              <a:rPr lang="en-AU" smtClean="0"/>
              <a:t>31</a:t>
            </a:fld>
            <a:endParaRPr lang="en-AU"/>
          </a:p>
        </p:txBody>
      </p:sp>
    </p:spTree>
    <p:extLst>
      <p:ext uri="{BB962C8B-B14F-4D97-AF65-F5344CB8AC3E}">
        <p14:creationId xmlns:p14="http://schemas.microsoft.com/office/powerpoint/2010/main" val="246963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Tx/>
              <a:buNone/>
            </a:pPr>
            <a:endParaRPr lang="en-US" dirty="0"/>
          </a:p>
          <a:p>
            <a:pPr marL="171450" indent="-171450">
              <a:buFontTx/>
              <a:buChar char="-"/>
            </a:pPr>
            <a:r>
              <a:rPr lang="en-US" dirty="0"/>
              <a:t>Median RT give example: you are looking at the two arrows and get interrupted, you return to those arrows and the RT here is the time it takes you to push either the left or right button</a:t>
            </a:r>
          </a:p>
          <a:p>
            <a:pPr marL="171450" indent="-171450">
              <a:buFontTx/>
              <a:buChar char="-"/>
            </a:pPr>
            <a:r>
              <a:rPr lang="en-US" dirty="0"/>
              <a:t>Not sure if “messy data” is what I want to say</a:t>
            </a:r>
          </a:p>
          <a:p>
            <a:pPr marL="171450" indent="-171450">
              <a:buFontTx/>
              <a:buChar char="-"/>
            </a:pPr>
            <a:r>
              <a:rPr lang="en-US" dirty="0"/>
              <a:t>Explain ‘no </a:t>
            </a:r>
            <a:r>
              <a:rPr lang="en-US" dirty="0" err="1"/>
              <a:t>int</a:t>
            </a:r>
            <a:r>
              <a:rPr lang="en-US" dirty="0"/>
              <a:t>’ serves as a baseline for comparison</a:t>
            </a:r>
          </a:p>
          <a:p>
            <a:endParaRPr lang="en-US" dirty="0"/>
          </a:p>
        </p:txBody>
      </p:sp>
      <p:sp>
        <p:nvSpPr>
          <p:cNvPr id="4" name="Slide Number Placeholder 3"/>
          <p:cNvSpPr>
            <a:spLocks noGrp="1"/>
          </p:cNvSpPr>
          <p:nvPr>
            <p:ph type="sldNum" sz="quarter" idx="10"/>
          </p:nvPr>
        </p:nvSpPr>
        <p:spPr/>
        <p:txBody>
          <a:bodyPr/>
          <a:lstStyle/>
          <a:p>
            <a:fld id="{121F7E50-BAEA-4ACE-B17E-5FC082FF727E}" type="slidenum">
              <a:rPr lang="en-AU" smtClean="0"/>
              <a:t>37</a:t>
            </a:fld>
            <a:endParaRPr lang="en-AU"/>
          </a:p>
        </p:txBody>
      </p:sp>
    </p:spTree>
    <p:extLst>
      <p:ext uri="{BB962C8B-B14F-4D97-AF65-F5344CB8AC3E}">
        <p14:creationId xmlns:p14="http://schemas.microsoft.com/office/powerpoint/2010/main" val="1213667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Tx/>
              <a:buNone/>
            </a:pPr>
            <a:endParaRPr lang="en-US" dirty="0"/>
          </a:p>
          <a:p>
            <a:pPr marL="171450" indent="-171450">
              <a:buFontTx/>
              <a:buChar char="-"/>
            </a:pPr>
            <a:r>
              <a:rPr lang="en-US" dirty="0"/>
              <a:t>Median RT give example: you are looking at the two arrows and get interrupted, you return to those arrows and the RT here is the time it takes you to push either the left or right button</a:t>
            </a:r>
          </a:p>
          <a:p>
            <a:pPr marL="171450" indent="-171450">
              <a:buFontTx/>
              <a:buChar char="-"/>
            </a:pPr>
            <a:r>
              <a:rPr lang="en-US" dirty="0"/>
              <a:t>Not sure if “messy data” is what I want to say</a:t>
            </a:r>
          </a:p>
          <a:p>
            <a:pPr marL="171450" indent="-171450">
              <a:buFontTx/>
              <a:buChar char="-"/>
            </a:pPr>
            <a:r>
              <a:rPr lang="en-US" dirty="0"/>
              <a:t>Explain ‘no </a:t>
            </a:r>
            <a:r>
              <a:rPr lang="en-US" dirty="0" err="1"/>
              <a:t>int</a:t>
            </a:r>
            <a:r>
              <a:rPr lang="en-US" dirty="0"/>
              <a:t>’ serves as a baseline for comparison</a:t>
            </a:r>
          </a:p>
          <a:p>
            <a:endParaRPr lang="en-US" dirty="0"/>
          </a:p>
        </p:txBody>
      </p:sp>
      <p:sp>
        <p:nvSpPr>
          <p:cNvPr id="4" name="Slide Number Placeholder 3"/>
          <p:cNvSpPr>
            <a:spLocks noGrp="1"/>
          </p:cNvSpPr>
          <p:nvPr>
            <p:ph type="sldNum" sz="quarter" idx="10"/>
          </p:nvPr>
        </p:nvSpPr>
        <p:spPr/>
        <p:txBody>
          <a:bodyPr/>
          <a:lstStyle/>
          <a:p>
            <a:fld id="{121F7E50-BAEA-4ACE-B17E-5FC082FF727E}" type="slidenum">
              <a:rPr lang="en-AU" smtClean="0"/>
              <a:t>38</a:t>
            </a:fld>
            <a:endParaRPr lang="en-AU"/>
          </a:p>
        </p:txBody>
      </p:sp>
    </p:spTree>
    <p:extLst>
      <p:ext uri="{BB962C8B-B14F-4D97-AF65-F5344CB8AC3E}">
        <p14:creationId xmlns:p14="http://schemas.microsoft.com/office/powerpoint/2010/main" val="3573701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Tx/>
              <a:buNone/>
            </a:pPr>
            <a:endParaRPr lang="en-US" dirty="0"/>
          </a:p>
          <a:p>
            <a:pPr marL="171450" indent="-171450">
              <a:buFontTx/>
              <a:buChar char="-"/>
            </a:pPr>
            <a:r>
              <a:rPr lang="en-US" dirty="0"/>
              <a:t>Median RT give example: you are looking at the two arrows and get interrupted, you return to those arrows and the RT here is the time it takes you to push either the left or right button</a:t>
            </a:r>
          </a:p>
          <a:p>
            <a:pPr marL="171450" indent="-171450">
              <a:buFontTx/>
              <a:buChar char="-"/>
            </a:pPr>
            <a:r>
              <a:rPr lang="en-US" dirty="0"/>
              <a:t>Not sure if “messy data” is what I want to say</a:t>
            </a:r>
          </a:p>
          <a:p>
            <a:pPr marL="171450" indent="-171450">
              <a:buFontTx/>
              <a:buChar char="-"/>
            </a:pPr>
            <a:r>
              <a:rPr lang="en-US" dirty="0"/>
              <a:t>Explain ‘no </a:t>
            </a:r>
            <a:r>
              <a:rPr lang="en-US" dirty="0" err="1"/>
              <a:t>int</a:t>
            </a:r>
            <a:r>
              <a:rPr lang="en-US" dirty="0"/>
              <a:t>’ serves as a baseline for comparison</a:t>
            </a:r>
          </a:p>
          <a:p>
            <a:endParaRPr lang="en-US" dirty="0"/>
          </a:p>
        </p:txBody>
      </p:sp>
      <p:sp>
        <p:nvSpPr>
          <p:cNvPr id="4" name="Slide Number Placeholder 3"/>
          <p:cNvSpPr>
            <a:spLocks noGrp="1"/>
          </p:cNvSpPr>
          <p:nvPr>
            <p:ph type="sldNum" sz="quarter" idx="10"/>
          </p:nvPr>
        </p:nvSpPr>
        <p:spPr/>
        <p:txBody>
          <a:bodyPr/>
          <a:lstStyle/>
          <a:p>
            <a:fld id="{121F7E50-BAEA-4ACE-B17E-5FC082FF727E}" type="slidenum">
              <a:rPr lang="en-AU" smtClean="0"/>
              <a:t>39</a:t>
            </a:fld>
            <a:endParaRPr lang="en-AU"/>
          </a:p>
        </p:txBody>
      </p:sp>
    </p:spTree>
    <p:extLst>
      <p:ext uri="{BB962C8B-B14F-4D97-AF65-F5344CB8AC3E}">
        <p14:creationId xmlns:p14="http://schemas.microsoft.com/office/powerpoint/2010/main" val="2160933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Tx/>
              <a:buNone/>
            </a:pPr>
            <a:endParaRPr lang="en-US" dirty="0"/>
          </a:p>
          <a:p>
            <a:pPr marL="171450" indent="-171450">
              <a:buFontTx/>
              <a:buChar char="-"/>
            </a:pPr>
            <a:r>
              <a:rPr lang="en-US" dirty="0"/>
              <a:t>Median RT give example: you are looking at the two arrows and get interrupted, you return to those arrows and the RT here is the time it takes you to push either the left or right button</a:t>
            </a:r>
          </a:p>
          <a:p>
            <a:pPr marL="171450" indent="-171450">
              <a:buFontTx/>
              <a:buChar char="-"/>
            </a:pPr>
            <a:r>
              <a:rPr lang="en-US" dirty="0"/>
              <a:t>Not sure if “messy data” is what I want to say</a:t>
            </a:r>
          </a:p>
          <a:p>
            <a:pPr marL="171450" indent="-171450">
              <a:buFontTx/>
              <a:buChar char="-"/>
            </a:pPr>
            <a:r>
              <a:rPr lang="en-US" dirty="0"/>
              <a:t>Explain ‘no </a:t>
            </a:r>
            <a:r>
              <a:rPr lang="en-US" dirty="0" err="1"/>
              <a:t>int</a:t>
            </a:r>
            <a:r>
              <a:rPr lang="en-US" dirty="0"/>
              <a:t>’ serves as a baseline for comparison</a:t>
            </a:r>
          </a:p>
          <a:p>
            <a:endParaRPr lang="en-US" dirty="0"/>
          </a:p>
        </p:txBody>
      </p:sp>
      <p:sp>
        <p:nvSpPr>
          <p:cNvPr id="4" name="Slide Number Placeholder 3"/>
          <p:cNvSpPr>
            <a:spLocks noGrp="1"/>
          </p:cNvSpPr>
          <p:nvPr>
            <p:ph type="sldNum" sz="quarter" idx="10"/>
          </p:nvPr>
        </p:nvSpPr>
        <p:spPr/>
        <p:txBody>
          <a:bodyPr/>
          <a:lstStyle/>
          <a:p>
            <a:fld id="{121F7E50-BAEA-4ACE-B17E-5FC082FF727E}" type="slidenum">
              <a:rPr lang="en-AU" smtClean="0"/>
              <a:t>40</a:t>
            </a:fld>
            <a:endParaRPr lang="en-AU"/>
          </a:p>
        </p:txBody>
      </p:sp>
    </p:spTree>
    <p:extLst>
      <p:ext uri="{BB962C8B-B14F-4D97-AF65-F5344CB8AC3E}">
        <p14:creationId xmlns:p14="http://schemas.microsoft.com/office/powerpoint/2010/main" val="394382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it about the lags that are beneficial</a:t>
            </a:r>
            <a:endParaRPr lang="en-AU" dirty="0"/>
          </a:p>
        </p:txBody>
      </p:sp>
      <p:sp>
        <p:nvSpPr>
          <p:cNvPr id="4" name="Slide Number Placeholder 3"/>
          <p:cNvSpPr>
            <a:spLocks noGrp="1"/>
          </p:cNvSpPr>
          <p:nvPr>
            <p:ph type="sldNum" sz="quarter" idx="10"/>
          </p:nvPr>
        </p:nvSpPr>
        <p:spPr/>
        <p:txBody>
          <a:bodyPr/>
          <a:lstStyle/>
          <a:p>
            <a:fld id="{121F7E50-BAEA-4ACE-B17E-5FC082FF727E}" type="slidenum">
              <a:rPr lang="en-AU" smtClean="0"/>
              <a:t>6</a:t>
            </a:fld>
            <a:endParaRPr lang="en-AU"/>
          </a:p>
        </p:txBody>
      </p:sp>
    </p:spTree>
    <p:extLst>
      <p:ext uri="{BB962C8B-B14F-4D97-AF65-F5344CB8AC3E}">
        <p14:creationId xmlns:p14="http://schemas.microsoft.com/office/powerpoint/2010/main" val="3514948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Will go in to more details in a minute but first let’s go through</a:t>
            </a:r>
            <a:r>
              <a:rPr lang="en-US" baseline="0" dirty="0"/>
              <a:t> one trial</a:t>
            </a:r>
            <a:endParaRPr lang="en-AU" dirty="0"/>
          </a:p>
        </p:txBody>
      </p:sp>
      <p:sp>
        <p:nvSpPr>
          <p:cNvPr id="4" name="Slide Number Placeholder 3"/>
          <p:cNvSpPr>
            <a:spLocks noGrp="1"/>
          </p:cNvSpPr>
          <p:nvPr>
            <p:ph type="sldNum" sz="quarter" idx="10"/>
          </p:nvPr>
        </p:nvSpPr>
        <p:spPr/>
        <p:txBody>
          <a:bodyPr/>
          <a:lstStyle/>
          <a:p>
            <a:fld id="{14B11CE3-18A0-46BE-AA4A-23314547FB2F}" type="slidenum">
              <a:rPr lang="en-AU" smtClean="0"/>
              <a:t>8</a:t>
            </a:fld>
            <a:endParaRPr lang="en-AU"/>
          </a:p>
        </p:txBody>
      </p:sp>
    </p:spTree>
    <p:extLst>
      <p:ext uri="{BB962C8B-B14F-4D97-AF65-F5344CB8AC3E}">
        <p14:creationId xmlns:p14="http://schemas.microsoft.com/office/powerpoint/2010/main" val="118621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Interruptions ¼ of the trials</a:t>
            </a:r>
            <a:endParaRPr lang="en-AU" dirty="0"/>
          </a:p>
        </p:txBody>
      </p:sp>
      <p:sp>
        <p:nvSpPr>
          <p:cNvPr id="4" name="Slide Number Placeholder 3"/>
          <p:cNvSpPr>
            <a:spLocks noGrp="1"/>
          </p:cNvSpPr>
          <p:nvPr>
            <p:ph type="sldNum" sz="quarter" idx="10"/>
          </p:nvPr>
        </p:nvSpPr>
        <p:spPr/>
        <p:txBody>
          <a:bodyPr/>
          <a:lstStyle/>
          <a:p>
            <a:fld id="{14B11CE3-18A0-46BE-AA4A-23314547FB2F}" type="slidenum">
              <a:rPr lang="en-AU" smtClean="0"/>
              <a:t>21</a:t>
            </a:fld>
            <a:endParaRPr lang="en-AU"/>
          </a:p>
        </p:txBody>
      </p:sp>
    </p:spTree>
    <p:extLst>
      <p:ext uri="{BB962C8B-B14F-4D97-AF65-F5344CB8AC3E}">
        <p14:creationId xmlns:p14="http://schemas.microsoft.com/office/powerpoint/2010/main" val="8450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Maybe</a:t>
            </a:r>
            <a:r>
              <a:rPr lang="en-US" baseline="0"/>
              <a:t> 2 slides here</a:t>
            </a:r>
            <a:endParaRPr lang="en-AU" dirty="0"/>
          </a:p>
        </p:txBody>
      </p:sp>
      <p:sp>
        <p:nvSpPr>
          <p:cNvPr id="4" name="Slide Number Placeholder 3"/>
          <p:cNvSpPr>
            <a:spLocks noGrp="1"/>
          </p:cNvSpPr>
          <p:nvPr>
            <p:ph type="sldNum" sz="quarter" idx="10"/>
          </p:nvPr>
        </p:nvSpPr>
        <p:spPr/>
        <p:txBody>
          <a:bodyPr/>
          <a:lstStyle/>
          <a:p>
            <a:fld id="{14B11CE3-18A0-46BE-AA4A-23314547FB2F}" type="slidenum">
              <a:rPr lang="en-AU" smtClean="0"/>
              <a:t>22</a:t>
            </a:fld>
            <a:endParaRPr lang="en-AU"/>
          </a:p>
        </p:txBody>
      </p:sp>
    </p:spTree>
    <p:extLst>
      <p:ext uri="{BB962C8B-B14F-4D97-AF65-F5344CB8AC3E}">
        <p14:creationId xmlns:p14="http://schemas.microsoft.com/office/powerpoint/2010/main" val="391469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Max</a:t>
            </a:r>
            <a:r>
              <a:rPr lang="en-US" baseline="0" dirty="0"/>
              <a:t> trials 150% of number of doors</a:t>
            </a:r>
            <a:endParaRPr lang="en-AU" dirty="0"/>
          </a:p>
        </p:txBody>
      </p:sp>
      <p:sp>
        <p:nvSpPr>
          <p:cNvPr id="4" name="Slide Number Placeholder 3"/>
          <p:cNvSpPr>
            <a:spLocks noGrp="1"/>
          </p:cNvSpPr>
          <p:nvPr>
            <p:ph type="sldNum" sz="quarter" idx="10"/>
          </p:nvPr>
        </p:nvSpPr>
        <p:spPr/>
        <p:txBody>
          <a:bodyPr/>
          <a:lstStyle/>
          <a:p>
            <a:fld id="{121F7E50-BAEA-4ACE-B17E-5FC082FF727E}" type="slidenum">
              <a:rPr lang="en-AU" smtClean="0"/>
              <a:t>23</a:t>
            </a:fld>
            <a:endParaRPr lang="en-AU"/>
          </a:p>
        </p:txBody>
      </p:sp>
    </p:spTree>
    <p:extLst>
      <p:ext uri="{BB962C8B-B14F-4D97-AF65-F5344CB8AC3E}">
        <p14:creationId xmlns:p14="http://schemas.microsoft.com/office/powerpoint/2010/main" val="303798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21F7E50-BAEA-4ACE-B17E-5FC082FF727E}" type="slidenum">
              <a:rPr lang="en-AU" smtClean="0"/>
              <a:t>24</a:t>
            </a:fld>
            <a:endParaRPr lang="en-AU"/>
          </a:p>
        </p:txBody>
      </p:sp>
    </p:spTree>
    <p:extLst>
      <p:ext uri="{BB962C8B-B14F-4D97-AF65-F5344CB8AC3E}">
        <p14:creationId xmlns:p14="http://schemas.microsoft.com/office/powerpoint/2010/main" val="4189268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21F7E50-BAEA-4ACE-B17E-5FC082FF727E}" type="slidenum">
              <a:rPr lang="en-AU" smtClean="0"/>
              <a:t>25</a:t>
            </a:fld>
            <a:endParaRPr lang="en-AU"/>
          </a:p>
        </p:txBody>
      </p:sp>
    </p:spTree>
    <p:extLst>
      <p:ext uri="{BB962C8B-B14F-4D97-AF65-F5344CB8AC3E}">
        <p14:creationId xmlns:p14="http://schemas.microsoft.com/office/powerpoint/2010/main" val="1163798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Tx/>
              <a:buNone/>
            </a:pPr>
            <a:r>
              <a:rPr lang="en-US" dirty="0"/>
              <a:t>Focus on overall trend in the data </a:t>
            </a:r>
          </a:p>
          <a:p>
            <a:pPr marL="0" indent="0">
              <a:buFontTx/>
              <a:buNone/>
            </a:pPr>
            <a:r>
              <a:rPr lang="en-US" dirty="0"/>
              <a:t>Average number of doors</a:t>
            </a:r>
          </a:p>
          <a:p>
            <a:pPr marL="171450" indent="-171450">
              <a:buFontTx/>
              <a:buChar char="-"/>
            </a:pPr>
            <a:r>
              <a:rPr lang="en-US" dirty="0"/>
              <a:t>Possible ceiling effects in easy (39 participants opened all the doors in medium and hard while a handful &lt; 50%) so big individual differences </a:t>
            </a:r>
          </a:p>
          <a:p>
            <a:pPr marL="171450" indent="-171450">
              <a:buFontTx/>
              <a:buChar char="-"/>
            </a:pPr>
            <a:r>
              <a:rPr lang="en-US" dirty="0"/>
              <a:t>Inconclusive for medium (p = .03 but BF 1.4)</a:t>
            </a:r>
          </a:p>
          <a:p>
            <a:pPr marL="0" indent="0">
              <a:buFontTx/>
              <a:buNone/>
            </a:pPr>
            <a:r>
              <a:rPr lang="en-US" dirty="0"/>
              <a:t>Average number of trials</a:t>
            </a:r>
          </a:p>
          <a:p>
            <a:pPr marL="171450" indent="-171450">
              <a:buFontTx/>
              <a:buChar char="-"/>
            </a:pPr>
            <a:r>
              <a:rPr lang="en-US" dirty="0"/>
              <a:t>Best performance in no interruption condition</a:t>
            </a:r>
          </a:p>
          <a:p>
            <a:pPr marL="171450" indent="-171450">
              <a:buFontTx/>
              <a:buChar char="-"/>
            </a:pPr>
            <a:r>
              <a:rPr lang="en-US" dirty="0"/>
              <a:t>Got worse in interruption + lag </a:t>
            </a:r>
          </a:p>
          <a:p>
            <a:pPr marL="171450" indent="-171450">
              <a:buFontTx/>
              <a:buChar char="-"/>
            </a:pPr>
            <a:r>
              <a:rPr lang="en-US" dirty="0"/>
              <a:t>Worst in interruption </a:t>
            </a:r>
          </a:p>
          <a:p>
            <a:pPr marL="171450" indent="-171450">
              <a:buFontTx/>
              <a:buChar char="-"/>
            </a:pPr>
            <a:r>
              <a:rPr lang="en-US" dirty="0"/>
              <a:t>Sign</a:t>
            </a:r>
            <a:r>
              <a:rPr lang="en-US" baseline="0" dirty="0"/>
              <a:t>ificant results from ANOVA tests for all: type of interruption did effect the number of trials</a:t>
            </a:r>
            <a:endParaRPr lang="en-US" dirty="0"/>
          </a:p>
        </p:txBody>
      </p:sp>
      <p:sp>
        <p:nvSpPr>
          <p:cNvPr id="4" name="Slide Number Placeholder 3"/>
          <p:cNvSpPr>
            <a:spLocks noGrp="1"/>
          </p:cNvSpPr>
          <p:nvPr>
            <p:ph type="sldNum" sz="quarter" idx="10"/>
          </p:nvPr>
        </p:nvSpPr>
        <p:spPr/>
        <p:txBody>
          <a:bodyPr/>
          <a:lstStyle/>
          <a:p>
            <a:fld id="{121F7E50-BAEA-4ACE-B17E-5FC082FF727E}" type="slidenum">
              <a:rPr lang="en-AU" smtClean="0"/>
              <a:t>26</a:t>
            </a:fld>
            <a:endParaRPr lang="en-AU"/>
          </a:p>
        </p:txBody>
      </p:sp>
    </p:spTree>
    <p:extLst>
      <p:ext uri="{BB962C8B-B14F-4D97-AF65-F5344CB8AC3E}">
        <p14:creationId xmlns:p14="http://schemas.microsoft.com/office/powerpoint/2010/main" val="162245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ln w="15875">
                  <a:solidFill>
                    <a:schemeClr val="bg1"/>
                  </a:solidFill>
                </a:ln>
                <a:solidFill>
                  <a:schemeClr val="accent1"/>
                </a:solidFill>
                <a:effectLst>
                  <a:outerShdw dist="38100" dir="2700000" algn="tl" rotWithShape="0">
                    <a:schemeClr val="accent1"/>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accent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70350975-CEB2-4D97-903F-2D75011E56F9}" type="datetimeFigureOut">
              <a:rPr lang="en-AU" smtClean="0"/>
              <a:t>16/6/19</a:t>
            </a:fld>
            <a:endParaRPr lang="en-AU"/>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B797C36-C3C9-4C19-9D04-CA1AEF70E4CF}" type="slidenum">
              <a:rPr lang="en-AU" smtClean="0"/>
              <a:t>‹#›</a:t>
            </a:fld>
            <a:endParaRPr lang="en-AU"/>
          </a:p>
        </p:txBody>
      </p:sp>
      <p:cxnSp>
        <p:nvCxnSpPr>
          <p:cNvPr id="8" name="Straight Connector 7"/>
          <p:cNvCxnSpPr/>
          <p:nvPr/>
        </p:nvCxnSpPr>
        <p:spPr>
          <a:xfrm>
            <a:off x="1483995" y="3733800"/>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30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50975-CEB2-4D97-903F-2D75011E56F9}" type="datetimeFigureOut">
              <a:rPr lang="en-AU" smtClean="0"/>
              <a:t>16/6/19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797C36-C3C9-4C19-9D04-CA1AEF70E4CF}" type="slidenum">
              <a:rPr lang="en-AU" smtClean="0"/>
              <a:t>‹#›</a:t>
            </a:fld>
            <a:endParaRPr lang="en-AU"/>
          </a:p>
        </p:txBody>
      </p:sp>
    </p:spTree>
    <p:extLst>
      <p:ext uri="{BB962C8B-B14F-4D97-AF65-F5344CB8AC3E}">
        <p14:creationId xmlns:p14="http://schemas.microsoft.com/office/powerpoint/2010/main" val="65145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50975-CEB2-4D97-903F-2D75011E56F9}" type="datetimeFigureOut">
              <a:rPr lang="en-AU" smtClean="0"/>
              <a:t>16/6/19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797C36-C3C9-4C19-9D04-CA1AEF70E4CF}" type="slidenum">
              <a:rPr lang="en-AU" smtClean="0"/>
              <a:t>‹#›</a:t>
            </a:fld>
            <a:endParaRPr lang="en-AU"/>
          </a:p>
        </p:txBody>
      </p:sp>
    </p:spTree>
    <p:extLst>
      <p:ext uri="{BB962C8B-B14F-4D97-AF65-F5344CB8AC3E}">
        <p14:creationId xmlns:p14="http://schemas.microsoft.com/office/powerpoint/2010/main" val="203682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50975-CEB2-4D97-903F-2D75011E56F9}" type="datetimeFigureOut">
              <a:rPr lang="en-AU" smtClean="0"/>
              <a:t>16/6/19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797C36-C3C9-4C19-9D04-CA1AEF70E4CF}" type="slidenum">
              <a:rPr lang="en-AU" smtClean="0"/>
              <a:t>‹#›</a:t>
            </a:fld>
            <a:endParaRPr lang="en-AU"/>
          </a:p>
        </p:txBody>
      </p:sp>
    </p:spTree>
    <p:extLst>
      <p:ext uri="{BB962C8B-B14F-4D97-AF65-F5344CB8AC3E}">
        <p14:creationId xmlns:p14="http://schemas.microsoft.com/office/powerpoint/2010/main" val="80945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lang="en-US" sz="6000" b="1" kern="1200" cap="all" baseline="0" dirty="0">
                <a:ln w="15875">
                  <a:solidFill>
                    <a:schemeClr val="bg1"/>
                  </a:solidFill>
                </a:ln>
                <a:solidFill>
                  <a:schemeClr val="accent1"/>
                </a:solidFill>
                <a:effectLst>
                  <a:outerShdw dist="38100" dir="2700000" algn="tl" rotWithShape="0">
                    <a:schemeClr val="accent1"/>
                  </a:outerShdw>
                </a:effectLst>
                <a:latin typeface="+mj-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350975-CEB2-4D97-903F-2D75011E56F9}" type="datetimeFigureOut">
              <a:rPr lang="en-AU" smtClean="0"/>
              <a:t>16/6/19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797C36-C3C9-4C19-9D04-CA1AEF70E4CF}" type="slidenum">
              <a:rPr lang="en-AU" smtClean="0"/>
              <a:t>‹#›</a:t>
            </a:fld>
            <a:endParaRPr lang="en-AU"/>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01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350975-CEB2-4D97-903F-2D75011E56F9}" type="datetimeFigureOut">
              <a:rPr lang="en-AU" smtClean="0"/>
              <a:t>16/6/19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B797C36-C3C9-4C19-9D04-CA1AEF70E4CF}" type="slidenum">
              <a:rPr lang="en-AU" smtClean="0"/>
              <a:t>‹#›</a:t>
            </a:fld>
            <a:endParaRPr lang="en-AU"/>
          </a:p>
        </p:txBody>
      </p:sp>
    </p:spTree>
    <p:extLst>
      <p:ext uri="{BB962C8B-B14F-4D97-AF65-F5344CB8AC3E}">
        <p14:creationId xmlns:p14="http://schemas.microsoft.com/office/powerpoint/2010/main" val="76599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50975-CEB2-4D97-903F-2D75011E56F9}" type="datetimeFigureOut">
              <a:rPr lang="en-AU" smtClean="0"/>
              <a:t>16/6/19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B797C36-C3C9-4C19-9D04-CA1AEF70E4CF}" type="slidenum">
              <a:rPr lang="en-AU" smtClean="0"/>
              <a:t>‹#›</a:t>
            </a:fld>
            <a:endParaRPr lang="en-AU"/>
          </a:p>
        </p:txBody>
      </p:sp>
    </p:spTree>
    <p:extLst>
      <p:ext uri="{BB962C8B-B14F-4D97-AF65-F5344CB8AC3E}">
        <p14:creationId xmlns:p14="http://schemas.microsoft.com/office/powerpoint/2010/main" val="1134034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350975-CEB2-4D97-903F-2D75011E56F9}" type="datetimeFigureOut">
              <a:rPr lang="en-AU" smtClean="0"/>
              <a:t>16/6/19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B797C36-C3C9-4C19-9D04-CA1AEF70E4CF}" type="slidenum">
              <a:rPr lang="en-AU" smtClean="0"/>
              <a:t>‹#›</a:t>
            </a:fld>
            <a:endParaRPr lang="en-AU"/>
          </a:p>
        </p:txBody>
      </p:sp>
    </p:spTree>
    <p:extLst>
      <p:ext uri="{BB962C8B-B14F-4D97-AF65-F5344CB8AC3E}">
        <p14:creationId xmlns:p14="http://schemas.microsoft.com/office/powerpoint/2010/main" val="106005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50975-CEB2-4D97-903F-2D75011E56F9}" type="datetimeFigureOut">
              <a:rPr lang="en-AU" smtClean="0"/>
              <a:t>16/6/19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B797C36-C3C9-4C19-9D04-CA1AEF70E4CF}" type="slidenum">
              <a:rPr lang="en-AU" smtClean="0"/>
              <a:t>‹#›</a:t>
            </a:fld>
            <a:endParaRPr lang="en-AU"/>
          </a:p>
        </p:txBody>
      </p:sp>
    </p:spTree>
    <p:extLst>
      <p:ext uri="{BB962C8B-B14F-4D97-AF65-F5344CB8AC3E}">
        <p14:creationId xmlns:p14="http://schemas.microsoft.com/office/powerpoint/2010/main" val="346495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70350975-CEB2-4D97-903F-2D75011E56F9}" type="datetimeFigureOut">
              <a:rPr lang="en-AU" smtClean="0"/>
              <a:t>16/6/19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B797C36-C3C9-4C19-9D04-CA1AEF70E4CF}" type="slidenum">
              <a:rPr lang="en-AU" smtClean="0"/>
              <a:t>‹#›</a:t>
            </a:fld>
            <a:endParaRPr lang="en-AU"/>
          </a:p>
        </p:txBody>
      </p:sp>
    </p:spTree>
    <p:extLst>
      <p:ext uri="{BB962C8B-B14F-4D97-AF65-F5344CB8AC3E}">
        <p14:creationId xmlns:p14="http://schemas.microsoft.com/office/powerpoint/2010/main" val="282240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70350975-CEB2-4D97-903F-2D75011E56F9}" type="datetimeFigureOut">
              <a:rPr lang="en-AU" smtClean="0"/>
              <a:t>16/6/19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B797C36-C3C9-4C19-9D04-CA1AEF70E4CF}" type="slidenum">
              <a:rPr lang="en-AU" smtClean="0"/>
              <a:t>‹#›</a:t>
            </a:fld>
            <a:endParaRPr lang="en-AU"/>
          </a:p>
        </p:txBody>
      </p:sp>
    </p:spTree>
    <p:extLst>
      <p:ext uri="{BB962C8B-B14F-4D97-AF65-F5344CB8AC3E}">
        <p14:creationId xmlns:p14="http://schemas.microsoft.com/office/powerpoint/2010/main" val="3577391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70350975-CEB2-4D97-903F-2D75011E56F9}" type="datetimeFigureOut">
              <a:rPr lang="en-AU" smtClean="0"/>
              <a:t>16/6/19</a:t>
            </a:fld>
            <a:endParaRPr lang="en-AU"/>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AU"/>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DB797C36-C3C9-4C19-9D04-CA1AEF70E4CF}" type="slidenum">
              <a:rPr lang="en-AU" smtClean="0"/>
              <a:t>‹#›</a:t>
            </a:fld>
            <a:endParaRPr lang="en-AU"/>
          </a:p>
        </p:txBody>
      </p:sp>
    </p:spTree>
    <p:extLst>
      <p:ext uri="{BB962C8B-B14F-4D97-AF65-F5344CB8AC3E}">
        <p14:creationId xmlns:p14="http://schemas.microsoft.com/office/powerpoint/2010/main" val="583437587"/>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tiff"/><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latin typeface="Calibri" panose="020F0502020204030204" pitchFamily="34" charset="0"/>
              </a:rPr>
              <a:t>Jenny Sloane</a:t>
            </a:r>
          </a:p>
          <a:p>
            <a:r>
              <a:rPr lang="en-US" dirty="0">
                <a:latin typeface="Calibri" panose="020F0502020204030204" pitchFamily="34" charset="0"/>
              </a:rPr>
              <a:t>Chris Donkin, Ben Newell, Garston Liang</a:t>
            </a:r>
            <a:endParaRPr lang="en-AU" dirty="0">
              <a:latin typeface="Calibri" panose="020F0502020204030204" pitchFamily="34" charset="0"/>
            </a:endParaRPr>
          </a:p>
        </p:txBody>
      </p:sp>
      <p:sp>
        <p:nvSpPr>
          <p:cNvPr id="4" name="Rectangle 3">
            <a:extLst>
              <a:ext uri="{FF2B5EF4-FFF2-40B4-BE49-F238E27FC236}">
                <a16:creationId xmlns:a16="http://schemas.microsoft.com/office/drawing/2014/main" id="{F2D396A5-8F34-0943-956D-A2E0F124143D}"/>
              </a:ext>
            </a:extLst>
          </p:cNvPr>
          <p:cNvSpPr/>
          <p:nvPr/>
        </p:nvSpPr>
        <p:spPr>
          <a:xfrm>
            <a:off x="2136833" y="1490008"/>
            <a:ext cx="4866525" cy="1938992"/>
          </a:xfrm>
          <a:prstGeom prst="rect">
            <a:avLst/>
          </a:prstGeom>
          <a:noFill/>
        </p:spPr>
        <p:txBody>
          <a:bodyPr wrap="none" lIns="68580" tIns="34290" rIns="68580" bIns="34290">
            <a:spAutoFit/>
          </a:bodyPr>
          <a:lstStyle/>
          <a:p>
            <a:pPr algn="ctr"/>
            <a:r>
              <a:rPr lang="en-US" sz="4050" dirty="0">
                <a:ln w="0"/>
                <a:effectLst>
                  <a:outerShdw blurRad="38100" dist="19050" dir="2700000" algn="tl" rotWithShape="0">
                    <a:schemeClr val="dk1">
                      <a:alpha val="40000"/>
                    </a:schemeClr>
                  </a:outerShdw>
                </a:effectLst>
                <a:latin typeface="Calibri" panose="020F0502020204030204" pitchFamily="34" charset="0"/>
              </a:rPr>
              <a:t>What’s Lagging in Our </a:t>
            </a:r>
          </a:p>
          <a:p>
            <a:pPr algn="ctr"/>
            <a:r>
              <a:rPr lang="en-US" sz="4050" dirty="0">
                <a:ln w="0"/>
                <a:effectLst>
                  <a:outerShdw blurRad="38100" dist="19050" dir="2700000" algn="tl" rotWithShape="0">
                    <a:schemeClr val="dk1">
                      <a:alpha val="40000"/>
                    </a:schemeClr>
                  </a:outerShdw>
                </a:effectLst>
                <a:latin typeface="Calibri" panose="020F0502020204030204" pitchFamily="34" charset="0"/>
              </a:rPr>
              <a:t>Understanding of </a:t>
            </a:r>
          </a:p>
          <a:p>
            <a:pPr algn="ctr"/>
            <a:r>
              <a:rPr lang="en-US" sz="4050" dirty="0">
                <a:ln w="0"/>
                <a:effectLst>
                  <a:outerShdw blurRad="38100" dist="19050" dir="2700000" algn="tl" rotWithShape="0">
                    <a:schemeClr val="dk1">
                      <a:alpha val="40000"/>
                    </a:schemeClr>
                  </a:outerShdw>
                </a:effectLst>
                <a:latin typeface="Calibri" panose="020F0502020204030204" pitchFamily="34" charset="0"/>
              </a:rPr>
              <a:t>Interruptions?</a:t>
            </a:r>
            <a:endParaRPr lang="en-US" sz="4050" dirty="0">
              <a:ln w="0"/>
              <a:effectLst>
                <a:outerShdw blurRad="38100" dist="19050" dir="2700000" algn="tl" rotWithShape="0">
                  <a:schemeClr val="dk1">
                    <a:alpha val="40000"/>
                  </a:schemeClr>
                </a:outerShdw>
              </a:effectLst>
            </a:endParaRPr>
          </a:p>
        </p:txBody>
      </p:sp>
      <p:pic>
        <p:nvPicPr>
          <p:cNvPr id="2" name="Picture 1">
            <a:extLst>
              <a:ext uri="{FF2B5EF4-FFF2-40B4-BE49-F238E27FC236}">
                <a16:creationId xmlns:a16="http://schemas.microsoft.com/office/drawing/2014/main" id="{150D1C67-C519-F84D-953B-8251006CD1C2}"/>
              </a:ext>
            </a:extLst>
          </p:cNvPr>
          <p:cNvPicPr>
            <a:picLocks noChangeAspect="1"/>
          </p:cNvPicPr>
          <p:nvPr/>
        </p:nvPicPr>
        <p:blipFill>
          <a:blip r:embed="rId2"/>
          <a:stretch>
            <a:fillRect/>
          </a:stretch>
        </p:blipFill>
        <p:spPr>
          <a:xfrm>
            <a:off x="6344315" y="4796287"/>
            <a:ext cx="2522801" cy="1783032"/>
          </a:xfrm>
          <a:prstGeom prst="rect">
            <a:avLst/>
          </a:prstGeom>
        </p:spPr>
      </p:pic>
    </p:spTree>
    <p:extLst>
      <p:ext uri="{BB962C8B-B14F-4D97-AF65-F5344CB8AC3E}">
        <p14:creationId xmlns:p14="http://schemas.microsoft.com/office/powerpoint/2010/main" val="3204307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56631" y="1986656"/>
            <a:ext cx="3214575" cy="2899795"/>
            <a:chOff x="5632177" y="1404703"/>
            <a:chExt cx="4286100" cy="3866393"/>
          </a:xfrm>
        </p:grpSpPr>
        <p:grpSp>
          <p:nvGrpSpPr>
            <p:cNvPr id="5" name="Group 4">
              <a:extLst>
                <a:ext uri="{FF2B5EF4-FFF2-40B4-BE49-F238E27FC236}">
                  <a16:creationId xmlns:a16="http://schemas.microsoft.com/office/drawing/2014/main" id="{E0D16808-EA9D-2C4F-B6AA-6AE626761702}"/>
                </a:ext>
              </a:extLst>
            </p:cNvPr>
            <p:cNvGrpSpPr/>
            <p:nvPr/>
          </p:nvGrpSpPr>
          <p:grpSpPr>
            <a:xfrm>
              <a:off x="5632177" y="3537174"/>
              <a:ext cx="1682777" cy="1711386"/>
              <a:chOff x="5399314" y="2633984"/>
              <a:chExt cx="2032000" cy="1874653"/>
            </a:xfrm>
          </p:grpSpPr>
          <p:sp>
            <p:nvSpPr>
              <p:cNvPr id="45" name="Trapezoid 44">
                <a:extLst>
                  <a:ext uri="{FF2B5EF4-FFF2-40B4-BE49-F238E27FC236}">
                    <a16:creationId xmlns:a16="http://schemas.microsoft.com/office/drawing/2014/main" id="{AF1F1DFF-FCBC-5D48-A98C-466F13D425A2}"/>
                  </a:ext>
                </a:extLst>
              </p:cNvPr>
              <p:cNvSpPr/>
              <p:nvPr/>
            </p:nvSpPr>
            <p:spPr>
              <a:xfrm rot="5400000">
                <a:off x="5840888" y="2940563"/>
                <a:ext cx="973747" cy="610480"/>
              </a:xfrm>
              <a:prstGeom prst="trapezoid">
                <a:avLst>
                  <a:gd name="adj" fmla="val 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Oval 45">
                <a:extLst>
                  <a:ext uri="{FF2B5EF4-FFF2-40B4-BE49-F238E27FC236}">
                    <a16:creationId xmlns:a16="http://schemas.microsoft.com/office/drawing/2014/main" id="{839697E6-27EB-FC40-A378-0F8E15CC1C22}"/>
                  </a:ext>
                </a:extLst>
              </p:cNvPr>
              <p:cNvSpPr/>
              <p:nvPr/>
            </p:nvSpPr>
            <p:spPr>
              <a:xfrm>
                <a:off x="6503907" y="3154374"/>
                <a:ext cx="82014" cy="819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47" name="Frame 46">
                <a:extLst>
                  <a:ext uri="{FF2B5EF4-FFF2-40B4-BE49-F238E27FC236}">
                    <a16:creationId xmlns:a16="http://schemas.microsoft.com/office/drawing/2014/main" id="{A5B75AC0-18FC-AE40-8D39-32730B7B1ACA}"/>
                  </a:ext>
                </a:extLst>
              </p:cNvPr>
              <p:cNvSpPr/>
              <p:nvPr/>
            </p:nvSpPr>
            <p:spPr>
              <a:xfrm>
                <a:off x="5901263" y="2633984"/>
                <a:ext cx="863792" cy="1706735"/>
              </a:xfrm>
              <a:prstGeom prst="frame">
                <a:avLst>
                  <a:gd name="adj1" fmla="val 93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48" name="Rectangle 47">
                <a:extLst>
                  <a:ext uri="{FF2B5EF4-FFF2-40B4-BE49-F238E27FC236}">
                    <a16:creationId xmlns:a16="http://schemas.microsoft.com/office/drawing/2014/main" id="{163E8391-F80F-8649-A292-7228A038BE84}"/>
                  </a:ext>
                </a:extLst>
              </p:cNvPr>
              <p:cNvSpPr/>
              <p:nvPr/>
            </p:nvSpPr>
            <p:spPr>
              <a:xfrm>
                <a:off x="5399314" y="3747191"/>
                <a:ext cx="2032000" cy="761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 name="Group 5">
              <a:extLst>
                <a:ext uri="{FF2B5EF4-FFF2-40B4-BE49-F238E27FC236}">
                  <a16:creationId xmlns:a16="http://schemas.microsoft.com/office/drawing/2014/main" id="{D8D43568-AE39-9940-A2FE-80C374840A07}"/>
                </a:ext>
              </a:extLst>
            </p:cNvPr>
            <p:cNvGrpSpPr/>
            <p:nvPr/>
          </p:nvGrpSpPr>
          <p:grpSpPr>
            <a:xfrm>
              <a:off x="6608577" y="1931975"/>
              <a:ext cx="500526" cy="612413"/>
              <a:chOff x="8802391" y="3418458"/>
              <a:chExt cx="1079500" cy="1320810"/>
            </a:xfrm>
          </p:grpSpPr>
          <p:pic>
            <p:nvPicPr>
              <p:cNvPr id="43" name="Picture 42">
                <a:extLst>
                  <a:ext uri="{FF2B5EF4-FFF2-40B4-BE49-F238E27FC236}">
                    <a16:creationId xmlns:a16="http://schemas.microsoft.com/office/drawing/2014/main" id="{979A04ED-B995-9041-BB6D-2ED15959FE57}"/>
                  </a:ext>
                </a:extLst>
              </p:cNvPr>
              <p:cNvPicPr>
                <a:picLocks noChangeAspect="1"/>
              </p:cNvPicPr>
              <p:nvPr/>
            </p:nvPicPr>
            <p:blipFill>
              <a:blip r:embed="rId2"/>
              <a:stretch>
                <a:fillRect/>
              </a:stretch>
            </p:blipFill>
            <p:spPr>
              <a:xfrm>
                <a:off x="9335792" y="3710568"/>
                <a:ext cx="546099" cy="1028700"/>
              </a:xfrm>
              <a:prstGeom prst="rect">
                <a:avLst/>
              </a:prstGeom>
            </p:spPr>
          </p:pic>
          <p:pic>
            <p:nvPicPr>
              <p:cNvPr id="44" name="Picture 43">
                <a:extLst>
                  <a:ext uri="{FF2B5EF4-FFF2-40B4-BE49-F238E27FC236}">
                    <a16:creationId xmlns:a16="http://schemas.microsoft.com/office/drawing/2014/main" id="{5C6F4A07-7289-364D-9B2E-22791CC1E2A1}"/>
                  </a:ext>
                </a:extLst>
              </p:cNvPr>
              <p:cNvPicPr>
                <a:picLocks noChangeAspect="1"/>
              </p:cNvPicPr>
              <p:nvPr/>
            </p:nvPicPr>
            <p:blipFill>
              <a:blip r:embed="rId3"/>
              <a:stretch>
                <a:fillRect/>
              </a:stretch>
            </p:blipFill>
            <p:spPr>
              <a:xfrm>
                <a:off x="8802391" y="3418458"/>
                <a:ext cx="533400" cy="1028700"/>
              </a:xfrm>
              <a:prstGeom prst="rect">
                <a:avLst/>
              </a:prstGeom>
            </p:spPr>
          </p:pic>
        </p:grpSp>
        <p:sp>
          <p:nvSpPr>
            <p:cNvPr id="7" name="Right Arrow 6">
              <a:extLst>
                <a:ext uri="{FF2B5EF4-FFF2-40B4-BE49-F238E27FC236}">
                  <a16:creationId xmlns:a16="http://schemas.microsoft.com/office/drawing/2014/main" id="{010F0496-3397-F243-8C73-82F933C9BA46}"/>
                </a:ext>
              </a:extLst>
            </p:cNvPr>
            <p:cNvSpPr/>
            <p:nvPr/>
          </p:nvSpPr>
          <p:spPr>
            <a:xfrm rot="10800000">
              <a:off x="6525909" y="1404703"/>
              <a:ext cx="519297" cy="387494"/>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8" name="Right Arrow 7">
              <a:extLst>
                <a:ext uri="{FF2B5EF4-FFF2-40B4-BE49-F238E27FC236}">
                  <a16:creationId xmlns:a16="http://schemas.microsoft.com/office/drawing/2014/main" id="{D20A9874-B804-1441-82B1-E45EA148E936}"/>
                </a:ext>
              </a:extLst>
            </p:cNvPr>
            <p:cNvSpPr/>
            <p:nvPr/>
          </p:nvSpPr>
          <p:spPr>
            <a:xfrm>
              <a:off x="8348005" y="1404703"/>
              <a:ext cx="519297" cy="387494"/>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grpSp>
          <p:nvGrpSpPr>
            <p:cNvPr id="9" name="Group 8">
              <a:extLst>
                <a:ext uri="{FF2B5EF4-FFF2-40B4-BE49-F238E27FC236}">
                  <a16:creationId xmlns:a16="http://schemas.microsoft.com/office/drawing/2014/main" id="{62D8D8B9-D53B-5F49-A74C-9438A6FCE11B}"/>
                </a:ext>
              </a:extLst>
            </p:cNvPr>
            <p:cNvGrpSpPr/>
            <p:nvPr/>
          </p:nvGrpSpPr>
          <p:grpSpPr>
            <a:xfrm>
              <a:off x="8328961" y="1931975"/>
              <a:ext cx="500526" cy="612413"/>
              <a:chOff x="8802391" y="3418458"/>
              <a:chExt cx="1079500" cy="1320810"/>
            </a:xfrm>
          </p:grpSpPr>
          <p:pic>
            <p:nvPicPr>
              <p:cNvPr id="41" name="Picture 40">
                <a:extLst>
                  <a:ext uri="{FF2B5EF4-FFF2-40B4-BE49-F238E27FC236}">
                    <a16:creationId xmlns:a16="http://schemas.microsoft.com/office/drawing/2014/main" id="{56EDDBBD-6E4D-E34B-93BD-200DFB0ACA47}"/>
                  </a:ext>
                </a:extLst>
              </p:cNvPr>
              <p:cNvPicPr>
                <a:picLocks noChangeAspect="1"/>
              </p:cNvPicPr>
              <p:nvPr/>
            </p:nvPicPr>
            <p:blipFill>
              <a:blip r:embed="rId2"/>
              <a:stretch>
                <a:fillRect/>
              </a:stretch>
            </p:blipFill>
            <p:spPr>
              <a:xfrm>
                <a:off x="9335792" y="3710568"/>
                <a:ext cx="546099" cy="1028700"/>
              </a:xfrm>
              <a:prstGeom prst="rect">
                <a:avLst/>
              </a:prstGeom>
            </p:spPr>
          </p:pic>
          <p:pic>
            <p:nvPicPr>
              <p:cNvPr id="42" name="Picture 41">
                <a:extLst>
                  <a:ext uri="{FF2B5EF4-FFF2-40B4-BE49-F238E27FC236}">
                    <a16:creationId xmlns:a16="http://schemas.microsoft.com/office/drawing/2014/main" id="{56B92CFF-F411-FB47-9FD2-180F6119905B}"/>
                  </a:ext>
                </a:extLst>
              </p:cNvPr>
              <p:cNvPicPr>
                <a:picLocks noChangeAspect="1"/>
              </p:cNvPicPr>
              <p:nvPr/>
            </p:nvPicPr>
            <p:blipFill>
              <a:blip r:embed="rId3"/>
              <a:stretch>
                <a:fillRect/>
              </a:stretch>
            </p:blipFill>
            <p:spPr>
              <a:xfrm>
                <a:off x="8802391" y="3418458"/>
                <a:ext cx="533400" cy="1028700"/>
              </a:xfrm>
              <a:prstGeom prst="rect">
                <a:avLst/>
              </a:prstGeom>
            </p:spPr>
          </p:pic>
        </p:grpSp>
        <p:sp>
          <p:nvSpPr>
            <p:cNvPr id="10" name="Right Arrow 9">
              <a:extLst>
                <a:ext uri="{FF2B5EF4-FFF2-40B4-BE49-F238E27FC236}">
                  <a16:creationId xmlns:a16="http://schemas.microsoft.com/office/drawing/2014/main" id="{7793E13C-4A87-9641-8976-86EF115B7BCB}"/>
                </a:ext>
              </a:extLst>
            </p:cNvPr>
            <p:cNvSpPr/>
            <p:nvPr/>
          </p:nvSpPr>
          <p:spPr>
            <a:xfrm rot="10800000">
              <a:off x="6121719" y="2486082"/>
              <a:ext cx="519297" cy="387494"/>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11" name="Right Arrow 10">
              <a:extLst>
                <a:ext uri="{FF2B5EF4-FFF2-40B4-BE49-F238E27FC236}">
                  <a16:creationId xmlns:a16="http://schemas.microsoft.com/office/drawing/2014/main" id="{ADCDF128-AC69-2742-BFA6-5FB5552D236B}"/>
                </a:ext>
              </a:extLst>
            </p:cNvPr>
            <p:cNvSpPr/>
            <p:nvPr/>
          </p:nvSpPr>
          <p:spPr>
            <a:xfrm>
              <a:off x="8771127" y="2486082"/>
              <a:ext cx="519297" cy="387494"/>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12" name="Right Arrow 11">
              <a:extLst>
                <a:ext uri="{FF2B5EF4-FFF2-40B4-BE49-F238E27FC236}">
                  <a16:creationId xmlns:a16="http://schemas.microsoft.com/office/drawing/2014/main" id="{0626F600-8C62-6345-A46B-3745BA54FF24}"/>
                </a:ext>
              </a:extLst>
            </p:cNvPr>
            <p:cNvSpPr/>
            <p:nvPr/>
          </p:nvSpPr>
          <p:spPr>
            <a:xfrm rot="10800000">
              <a:off x="7877652" y="2492948"/>
              <a:ext cx="519297" cy="387494"/>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13" name="Right Arrow 12">
              <a:extLst>
                <a:ext uri="{FF2B5EF4-FFF2-40B4-BE49-F238E27FC236}">
                  <a16:creationId xmlns:a16="http://schemas.microsoft.com/office/drawing/2014/main" id="{C72C150F-4E76-FC4F-8026-87A1774E88A6}"/>
                </a:ext>
              </a:extLst>
            </p:cNvPr>
            <p:cNvSpPr/>
            <p:nvPr/>
          </p:nvSpPr>
          <p:spPr>
            <a:xfrm>
              <a:off x="7058149" y="2492948"/>
              <a:ext cx="519297" cy="387494"/>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grpSp>
          <p:nvGrpSpPr>
            <p:cNvPr id="14" name="Group 13">
              <a:extLst>
                <a:ext uri="{FF2B5EF4-FFF2-40B4-BE49-F238E27FC236}">
                  <a16:creationId xmlns:a16="http://schemas.microsoft.com/office/drawing/2014/main" id="{F611D165-74E1-E440-BA23-C6FE74EFCAE3}"/>
                </a:ext>
              </a:extLst>
            </p:cNvPr>
            <p:cNvGrpSpPr/>
            <p:nvPr/>
          </p:nvGrpSpPr>
          <p:grpSpPr>
            <a:xfrm>
              <a:off x="6140490" y="2924761"/>
              <a:ext cx="500526" cy="612413"/>
              <a:chOff x="8802391" y="3418458"/>
              <a:chExt cx="1079500" cy="1320810"/>
            </a:xfrm>
          </p:grpSpPr>
          <p:pic>
            <p:nvPicPr>
              <p:cNvPr id="39" name="Picture 38">
                <a:extLst>
                  <a:ext uri="{FF2B5EF4-FFF2-40B4-BE49-F238E27FC236}">
                    <a16:creationId xmlns:a16="http://schemas.microsoft.com/office/drawing/2014/main" id="{188DA902-B6ED-024C-8BDC-22B8EBDCAE49}"/>
                  </a:ext>
                </a:extLst>
              </p:cNvPr>
              <p:cNvPicPr>
                <a:picLocks noChangeAspect="1"/>
              </p:cNvPicPr>
              <p:nvPr/>
            </p:nvPicPr>
            <p:blipFill>
              <a:blip r:embed="rId2"/>
              <a:stretch>
                <a:fillRect/>
              </a:stretch>
            </p:blipFill>
            <p:spPr>
              <a:xfrm>
                <a:off x="9335792" y="3710568"/>
                <a:ext cx="546099" cy="1028700"/>
              </a:xfrm>
              <a:prstGeom prst="rect">
                <a:avLst/>
              </a:prstGeom>
            </p:spPr>
          </p:pic>
          <p:pic>
            <p:nvPicPr>
              <p:cNvPr id="40" name="Picture 39">
                <a:extLst>
                  <a:ext uri="{FF2B5EF4-FFF2-40B4-BE49-F238E27FC236}">
                    <a16:creationId xmlns:a16="http://schemas.microsoft.com/office/drawing/2014/main" id="{C2AECF5A-667D-714B-8692-49CBC07BCE93}"/>
                  </a:ext>
                </a:extLst>
              </p:cNvPr>
              <p:cNvPicPr>
                <a:picLocks noChangeAspect="1"/>
              </p:cNvPicPr>
              <p:nvPr/>
            </p:nvPicPr>
            <p:blipFill>
              <a:blip r:embed="rId3"/>
              <a:stretch>
                <a:fillRect/>
              </a:stretch>
            </p:blipFill>
            <p:spPr>
              <a:xfrm>
                <a:off x="8802391" y="3418458"/>
                <a:ext cx="533400" cy="1028700"/>
              </a:xfrm>
              <a:prstGeom prst="rect">
                <a:avLst/>
              </a:prstGeom>
            </p:spPr>
          </p:pic>
        </p:grpSp>
        <p:grpSp>
          <p:nvGrpSpPr>
            <p:cNvPr id="15" name="Group 14">
              <a:extLst>
                <a:ext uri="{FF2B5EF4-FFF2-40B4-BE49-F238E27FC236}">
                  <a16:creationId xmlns:a16="http://schemas.microsoft.com/office/drawing/2014/main" id="{291F8927-CAFD-ED4E-9F33-BC80F1810A0F}"/>
                </a:ext>
              </a:extLst>
            </p:cNvPr>
            <p:cNvGrpSpPr/>
            <p:nvPr/>
          </p:nvGrpSpPr>
          <p:grpSpPr>
            <a:xfrm>
              <a:off x="7048447" y="2926300"/>
              <a:ext cx="500526" cy="612413"/>
              <a:chOff x="8802391" y="3418458"/>
              <a:chExt cx="1079500" cy="1320810"/>
            </a:xfrm>
          </p:grpSpPr>
          <p:pic>
            <p:nvPicPr>
              <p:cNvPr id="37" name="Picture 36">
                <a:extLst>
                  <a:ext uri="{FF2B5EF4-FFF2-40B4-BE49-F238E27FC236}">
                    <a16:creationId xmlns:a16="http://schemas.microsoft.com/office/drawing/2014/main" id="{BBE64E1B-DA03-6A40-8839-6DEF0A07D92E}"/>
                  </a:ext>
                </a:extLst>
              </p:cNvPr>
              <p:cNvPicPr>
                <a:picLocks noChangeAspect="1"/>
              </p:cNvPicPr>
              <p:nvPr/>
            </p:nvPicPr>
            <p:blipFill>
              <a:blip r:embed="rId2"/>
              <a:stretch>
                <a:fillRect/>
              </a:stretch>
            </p:blipFill>
            <p:spPr>
              <a:xfrm>
                <a:off x="9335792" y="3710568"/>
                <a:ext cx="546099" cy="1028700"/>
              </a:xfrm>
              <a:prstGeom prst="rect">
                <a:avLst/>
              </a:prstGeom>
            </p:spPr>
          </p:pic>
          <p:pic>
            <p:nvPicPr>
              <p:cNvPr id="38" name="Picture 37">
                <a:extLst>
                  <a:ext uri="{FF2B5EF4-FFF2-40B4-BE49-F238E27FC236}">
                    <a16:creationId xmlns:a16="http://schemas.microsoft.com/office/drawing/2014/main" id="{6E2E2F25-BF45-8A4C-8A25-10AA04FBC3F0}"/>
                  </a:ext>
                </a:extLst>
              </p:cNvPr>
              <p:cNvPicPr>
                <a:picLocks noChangeAspect="1"/>
              </p:cNvPicPr>
              <p:nvPr/>
            </p:nvPicPr>
            <p:blipFill>
              <a:blip r:embed="rId3"/>
              <a:stretch>
                <a:fillRect/>
              </a:stretch>
            </p:blipFill>
            <p:spPr>
              <a:xfrm>
                <a:off x="8802391" y="3418458"/>
                <a:ext cx="533400" cy="1028700"/>
              </a:xfrm>
              <a:prstGeom prst="rect">
                <a:avLst/>
              </a:prstGeom>
            </p:spPr>
          </p:pic>
        </p:grpSp>
        <p:grpSp>
          <p:nvGrpSpPr>
            <p:cNvPr id="16" name="Group 15">
              <a:extLst>
                <a:ext uri="{FF2B5EF4-FFF2-40B4-BE49-F238E27FC236}">
                  <a16:creationId xmlns:a16="http://schemas.microsoft.com/office/drawing/2014/main" id="{82A5B3A4-57C7-5F45-B557-13F392FEE874}"/>
                </a:ext>
              </a:extLst>
            </p:cNvPr>
            <p:cNvGrpSpPr/>
            <p:nvPr/>
          </p:nvGrpSpPr>
          <p:grpSpPr>
            <a:xfrm>
              <a:off x="7919044" y="2927053"/>
              <a:ext cx="500526" cy="612413"/>
              <a:chOff x="8802391" y="3418458"/>
              <a:chExt cx="1079500" cy="1320810"/>
            </a:xfrm>
          </p:grpSpPr>
          <p:pic>
            <p:nvPicPr>
              <p:cNvPr id="35" name="Picture 34">
                <a:extLst>
                  <a:ext uri="{FF2B5EF4-FFF2-40B4-BE49-F238E27FC236}">
                    <a16:creationId xmlns:a16="http://schemas.microsoft.com/office/drawing/2014/main" id="{3CEA461D-818B-0F48-A05C-917DD8908245}"/>
                  </a:ext>
                </a:extLst>
              </p:cNvPr>
              <p:cNvPicPr>
                <a:picLocks noChangeAspect="1"/>
              </p:cNvPicPr>
              <p:nvPr/>
            </p:nvPicPr>
            <p:blipFill>
              <a:blip r:embed="rId2"/>
              <a:stretch>
                <a:fillRect/>
              </a:stretch>
            </p:blipFill>
            <p:spPr>
              <a:xfrm>
                <a:off x="9335792" y="3710568"/>
                <a:ext cx="546099" cy="1028700"/>
              </a:xfrm>
              <a:prstGeom prst="rect">
                <a:avLst/>
              </a:prstGeom>
            </p:spPr>
          </p:pic>
          <p:pic>
            <p:nvPicPr>
              <p:cNvPr id="36" name="Picture 35">
                <a:extLst>
                  <a:ext uri="{FF2B5EF4-FFF2-40B4-BE49-F238E27FC236}">
                    <a16:creationId xmlns:a16="http://schemas.microsoft.com/office/drawing/2014/main" id="{4A8282EC-E1AE-C64F-A362-F079F8E41363}"/>
                  </a:ext>
                </a:extLst>
              </p:cNvPr>
              <p:cNvPicPr>
                <a:picLocks noChangeAspect="1"/>
              </p:cNvPicPr>
              <p:nvPr/>
            </p:nvPicPr>
            <p:blipFill>
              <a:blip r:embed="rId3"/>
              <a:stretch>
                <a:fillRect/>
              </a:stretch>
            </p:blipFill>
            <p:spPr>
              <a:xfrm>
                <a:off x="8802391" y="3418458"/>
                <a:ext cx="533400" cy="1028700"/>
              </a:xfrm>
              <a:prstGeom prst="rect">
                <a:avLst/>
              </a:prstGeom>
            </p:spPr>
          </p:pic>
        </p:grpSp>
        <p:grpSp>
          <p:nvGrpSpPr>
            <p:cNvPr id="17" name="Group 16">
              <a:extLst>
                <a:ext uri="{FF2B5EF4-FFF2-40B4-BE49-F238E27FC236}">
                  <a16:creationId xmlns:a16="http://schemas.microsoft.com/office/drawing/2014/main" id="{9C71D848-0BD3-A341-9F6C-959CF6FA9333}"/>
                </a:ext>
              </a:extLst>
            </p:cNvPr>
            <p:cNvGrpSpPr/>
            <p:nvPr/>
          </p:nvGrpSpPr>
          <p:grpSpPr>
            <a:xfrm>
              <a:off x="8824057" y="2928199"/>
              <a:ext cx="500526" cy="612413"/>
              <a:chOff x="8802391" y="3418458"/>
              <a:chExt cx="1079500" cy="1320810"/>
            </a:xfrm>
          </p:grpSpPr>
          <p:pic>
            <p:nvPicPr>
              <p:cNvPr id="33" name="Picture 32">
                <a:extLst>
                  <a:ext uri="{FF2B5EF4-FFF2-40B4-BE49-F238E27FC236}">
                    <a16:creationId xmlns:a16="http://schemas.microsoft.com/office/drawing/2014/main" id="{45A89327-65C4-EB41-A4C6-6BE1A8045310}"/>
                  </a:ext>
                </a:extLst>
              </p:cNvPr>
              <p:cNvPicPr>
                <a:picLocks noChangeAspect="1"/>
              </p:cNvPicPr>
              <p:nvPr/>
            </p:nvPicPr>
            <p:blipFill>
              <a:blip r:embed="rId2"/>
              <a:stretch>
                <a:fillRect/>
              </a:stretch>
            </p:blipFill>
            <p:spPr>
              <a:xfrm>
                <a:off x="9335792" y="3710568"/>
                <a:ext cx="546099" cy="1028700"/>
              </a:xfrm>
              <a:prstGeom prst="rect">
                <a:avLst/>
              </a:prstGeom>
            </p:spPr>
          </p:pic>
          <p:pic>
            <p:nvPicPr>
              <p:cNvPr id="34" name="Picture 33">
                <a:extLst>
                  <a:ext uri="{FF2B5EF4-FFF2-40B4-BE49-F238E27FC236}">
                    <a16:creationId xmlns:a16="http://schemas.microsoft.com/office/drawing/2014/main" id="{95AD887D-5E72-494B-8DA4-9A598CC52A48}"/>
                  </a:ext>
                </a:extLst>
              </p:cNvPr>
              <p:cNvPicPr>
                <a:picLocks noChangeAspect="1"/>
              </p:cNvPicPr>
              <p:nvPr/>
            </p:nvPicPr>
            <p:blipFill>
              <a:blip r:embed="rId3"/>
              <a:stretch>
                <a:fillRect/>
              </a:stretch>
            </p:blipFill>
            <p:spPr>
              <a:xfrm>
                <a:off x="8802391" y="3418458"/>
                <a:ext cx="533400" cy="1028700"/>
              </a:xfrm>
              <a:prstGeom prst="rect">
                <a:avLst/>
              </a:prstGeom>
            </p:spPr>
          </p:pic>
        </p:grpSp>
        <p:grpSp>
          <p:nvGrpSpPr>
            <p:cNvPr id="18" name="Group 17">
              <a:extLst>
                <a:ext uri="{FF2B5EF4-FFF2-40B4-BE49-F238E27FC236}">
                  <a16:creationId xmlns:a16="http://schemas.microsoft.com/office/drawing/2014/main" id="{111634F5-32C8-7F4E-9AE4-61DF78C54BF2}"/>
                </a:ext>
              </a:extLst>
            </p:cNvPr>
            <p:cNvGrpSpPr/>
            <p:nvPr/>
          </p:nvGrpSpPr>
          <p:grpSpPr>
            <a:xfrm>
              <a:off x="6512404" y="3544694"/>
              <a:ext cx="1682777" cy="1711386"/>
              <a:chOff x="5399314" y="2633984"/>
              <a:chExt cx="2032000" cy="1874653"/>
            </a:xfrm>
          </p:grpSpPr>
          <p:sp>
            <p:nvSpPr>
              <p:cNvPr id="29" name="Trapezoid 28">
                <a:extLst>
                  <a:ext uri="{FF2B5EF4-FFF2-40B4-BE49-F238E27FC236}">
                    <a16:creationId xmlns:a16="http://schemas.microsoft.com/office/drawing/2014/main" id="{C98B5ECD-AE77-7740-83B3-DFCC824C0448}"/>
                  </a:ext>
                </a:extLst>
              </p:cNvPr>
              <p:cNvSpPr/>
              <p:nvPr/>
            </p:nvSpPr>
            <p:spPr>
              <a:xfrm rot="5400000">
                <a:off x="5840888" y="2940563"/>
                <a:ext cx="973747" cy="610480"/>
              </a:xfrm>
              <a:prstGeom prst="trapezoid">
                <a:avLst>
                  <a:gd name="adj" fmla="val 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Oval 29">
                <a:extLst>
                  <a:ext uri="{FF2B5EF4-FFF2-40B4-BE49-F238E27FC236}">
                    <a16:creationId xmlns:a16="http://schemas.microsoft.com/office/drawing/2014/main" id="{12CE84C2-24B7-9448-AE0A-54EBBC6298EE}"/>
                  </a:ext>
                </a:extLst>
              </p:cNvPr>
              <p:cNvSpPr/>
              <p:nvPr/>
            </p:nvSpPr>
            <p:spPr>
              <a:xfrm>
                <a:off x="6503907" y="3154374"/>
                <a:ext cx="82014" cy="819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31" name="Frame 30">
                <a:extLst>
                  <a:ext uri="{FF2B5EF4-FFF2-40B4-BE49-F238E27FC236}">
                    <a16:creationId xmlns:a16="http://schemas.microsoft.com/office/drawing/2014/main" id="{7D38AC89-1AF6-1547-9001-AC5A5D37DF51}"/>
                  </a:ext>
                </a:extLst>
              </p:cNvPr>
              <p:cNvSpPr/>
              <p:nvPr/>
            </p:nvSpPr>
            <p:spPr>
              <a:xfrm>
                <a:off x="5901263" y="2633984"/>
                <a:ext cx="863792" cy="1706735"/>
              </a:xfrm>
              <a:prstGeom prst="frame">
                <a:avLst>
                  <a:gd name="adj1" fmla="val 93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2" name="Rectangle 31">
                <a:extLst>
                  <a:ext uri="{FF2B5EF4-FFF2-40B4-BE49-F238E27FC236}">
                    <a16:creationId xmlns:a16="http://schemas.microsoft.com/office/drawing/2014/main" id="{256D3080-0031-C445-8A94-456E2DEE0DC1}"/>
                  </a:ext>
                </a:extLst>
              </p:cNvPr>
              <p:cNvSpPr/>
              <p:nvPr/>
            </p:nvSpPr>
            <p:spPr>
              <a:xfrm>
                <a:off x="5399314" y="3747191"/>
                <a:ext cx="2032000" cy="761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 name="Group 18">
              <a:extLst>
                <a:ext uri="{FF2B5EF4-FFF2-40B4-BE49-F238E27FC236}">
                  <a16:creationId xmlns:a16="http://schemas.microsoft.com/office/drawing/2014/main" id="{27F49CFD-D42D-CB45-954C-0D90885C5B60}"/>
                </a:ext>
              </a:extLst>
            </p:cNvPr>
            <p:cNvGrpSpPr/>
            <p:nvPr/>
          </p:nvGrpSpPr>
          <p:grpSpPr>
            <a:xfrm>
              <a:off x="7361845" y="3551688"/>
              <a:ext cx="1682777" cy="1711386"/>
              <a:chOff x="5399314" y="2633984"/>
              <a:chExt cx="2032000" cy="1874653"/>
            </a:xfrm>
          </p:grpSpPr>
          <p:sp>
            <p:nvSpPr>
              <p:cNvPr id="25" name="Trapezoid 24">
                <a:extLst>
                  <a:ext uri="{FF2B5EF4-FFF2-40B4-BE49-F238E27FC236}">
                    <a16:creationId xmlns:a16="http://schemas.microsoft.com/office/drawing/2014/main" id="{E8F2EF47-B7AA-E843-9A39-B6916420B0F9}"/>
                  </a:ext>
                </a:extLst>
              </p:cNvPr>
              <p:cNvSpPr/>
              <p:nvPr/>
            </p:nvSpPr>
            <p:spPr>
              <a:xfrm rot="5400000">
                <a:off x="5840888" y="2940563"/>
                <a:ext cx="973747" cy="610480"/>
              </a:xfrm>
              <a:prstGeom prst="trapezoid">
                <a:avLst>
                  <a:gd name="adj" fmla="val 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6" name="Oval 25">
                <a:extLst>
                  <a:ext uri="{FF2B5EF4-FFF2-40B4-BE49-F238E27FC236}">
                    <a16:creationId xmlns:a16="http://schemas.microsoft.com/office/drawing/2014/main" id="{8C8A186C-FF2A-E34B-A5D6-04F5ECB6B888}"/>
                  </a:ext>
                </a:extLst>
              </p:cNvPr>
              <p:cNvSpPr/>
              <p:nvPr/>
            </p:nvSpPr>
            <p:spPr>
              <a:xfrm>
                <a:off x="6503907" y="3154374"/>
                <a:ext cx="82014" cy="819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27" name="Frame 26">
                <a:extLst>
                  <a:ext uri="{FF2B5EF4-FFF2-40B4-BE49-F238E27FC236}">
                    <a16:creationId xmlns:a16="http://schemas.microsoft.com/office/drawing/2014/main" id="{4F37AF18-80B7-AF44-97B3-913F4A8B998D}"/>
                  </a:ext>
                </a:extLst>
              </p:cNvPr>
              <p:cNvSpPr/>
              <p:nvPr/>
            </p:nvSpPr>
            <p:spPr>
              <a:xfrm>
                <a:off x="5901263" y="2633984"/>
                <a:ext cx="863792" cy="1706735"/>
              </a:xfrm>
              <a:prstGeom prst="frame">
                <a:avLst>
                  <a:gd name="adj1" fmla="val 93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28" name="Rectangle 27">
                <a:extLst>
                  <a:ext uri="{FF2B5EF4-FFF2-40B4-BE49-F238E27FC236}">
                    <a16:creationId xmlns:a16="http://schemas.microsoft.com/office/drawing/2014/main" id="{57F87710-995C-DD40-9822-AC120D3151EE}"/>
                  </a:ext>
                </a:extLst>
              </p:cNvPr>
              <p:cNvSpPr/>
              <p:nvPr/>
            </p:nvSpPr>
            <p:spPr>
              <a:xfrm>
                <a:off x="5399314" y="3747191"/>
                <a:ext cx="2032000" cy="761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0" name="Group 19">
              <a:extLst>
                <a:ext uri="{FF2B5EF4-FFF2-40B4-BE49-F238E27FC236}">
                  <a16:creationId xmlns:a16="http://schemas.microsoft.com/office/drawing/2014/main" id="{5617FEA2-911F-CD48-A32E-83A495D3311C}"/>
                </a:ext>
              </a:extLst>
            </p:cNvPr>
            <p:cNvGrpSpPr/>
            <p:nvPr/>
          </p:nvGrpSpPr>
          <p:grpSpPr>
            <a:xfrm>
              <a:off x="8235500" y="3559710"/>
              <a:ext cx="1682777" cy="1711386"/>
              <a:chOff x="5399314" y="2633984"/>
              <a:chExt cx="2032000" cy="1874653"/>
            </a:xfrm>
          </p:grpSpPr>
          <p:sp>
            <p:nvSpPr>
              <p:cNvPr id="21" name="Trapezoid 20">
                <a:extLst>
                  <a:ext uri="{FF2B5EF4-FFF2-40B4-BE49-F238E27FC236}">
                    <a16:creationId xmlns:a16="http://schemas.microsoft.com/office/drawing/2014/main" id="{CAC076C9-6A32-8E4B-8F5F-CB96B1CF2733}"/>
                  </a:ext>
                </a:extLst>
              </p:cNvPr>
              <p:cNvSpPr/>
              <p:nvPr/>
            </p:nvSpPr>
            <p:spPr>
              <a:xfrm rot="5400000">
                <a:off x="5840888" y="2940563"/>
                <a:ext cx="973747" cy="610480"/>
              </a:xfrm>
              <a:prstGeom prst="trapezoid">
                <a:avLst>
                  <a:gd name="adj" fmla="val 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Oval 21">
                <a:extLst>
                  <a:ext uri="{FF2B5EF4-FFF2-40B4-BE49-F238E27FC236}">
                    <a16:creationId xmlns:a16="http://schemas.microsoft.com/office/drawing/2014/main" id="{888CD5BD-068A-5341-A665-F9FC6571BD46}"/>
                  </a:ext>
                </a:extLst>
              </p:cNvPr>
              <p:cNvSpPr/>
              <p:nvPr/>
            </p:nvSpPr>
            <p:spPr>
              <a:xfrm>
                <a:off x="6503907" y="3154374"/>
                <a:ext cx="82014" cy="819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23" name="Frame 22">
                <a:extLst>
                  <a:ext uri="{FF2B5EF4-FFF2-40B4-BE49-F238E27FC236}">
                    <a16:creationId xmlns:a16="http://schemas.microsoft.com/office/drawing/2014/main" id="{06B045CF-D89A-5A4C-AD78-7B14776FA9F2}"/>
                  </a:ext>
                </a:extLst>
              </p:cNvPr>
              <p:cNvSpPr/>
              <p:nvPr/>
            </p:nvSpPr>
            <p:spPr>
              <a:xfrm>
                <a:off x="5901263" y="2633984"/>
                <a:ext cx="863792" cy="1706735"/>
              </a:xfrm>
              <a:prstGeom prst="frame">
                <a:avLst>
                  <a:gd name="adj1" fmla="val 93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24" name="Rectangle 23">
                <a:extLst>
                  <a:ext uri="{FF2B5EF4-FFF2-40B4-BE49-F238E27FC236}">
                    <a16:creationId xmlns:a16="http://schemas.microsoft.com/office/drawing/2014/main" id="{D79DE73B-BF08-194E-95F3-0C201813AD98}"/>
                  </a:ext>
                </a:extLst>
              </p:cNvPr>
              <p:cNvSpPr/>
              <p:nvPr/>
            </p:nvSpPr>
            <p:spPr>
              <a:xfrm>
                <a:off x="5399314" y="3747191"/>
                <a:ext cx="2032000" cy="761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3" name="Title 2">
            <a:extLst>
              <a:ext uri="{FF2B5EF4-FFF2-40B4-BE49-F238E27FC236}">
                <a16:creationId xmlns:a16="http://schemas.microsoft.com/office/drawing/2014/main" id="{9418CBF7-9B92-054B-BC0C-80ADF6E113E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2795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rot="10800000">
            <a:off x="1805291" y="2445486"/>
            <a:ext cx="2331113" cy="1739452"/>
          </a:xfrm>
          <a:prstGeom prst="rightArrow">
            <a:avLst/>
          </a:prstGeom>
          <a:ln w="1905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5" name="Right Arrow 4"/>
          <p:cNvSpPr/>
          <p:nvPr/>
        </p:nvSpPr>
        <p:spPr>
          <a:xfrm>
            <a:off x="5035229" y="2445486"/>
            <a:ext cx="2331113" cy="1739452"/>
          </a:xfrm>
          <a:prstGeom prst="rightArrow">
            <a:avLst/>
          </a:prstGeom>
          <a:ln w="1905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Tree>
    <p:extLst>
      <p:ext uri="{BB962C8B-B14F-4D97-AF65-F5344CB8AC3E}">
        <p14:creationId xmlns:p14="http://schemas.microsoft.com/office/powerpoint/2010/main" val="66617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rot="10800000">
            <a:off x="1597305" y="2125913"/>
            <a:ext cx="2691115" cy="2378597"/>
          </a:xfrm>
          <a:prstGeom prst="rightArrow">
            <a:avLst/>
          </a:prstGeom>
          <a:solidFill>
            <a:srgbClr val="FFFF00"/>
          </a:solidFill>
          <a:ln w="38100">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4" name="Right Arrow 3"/>
          <p:cNvSpPr/>
          <p:nvPr/>
        </p:nvSpPr>
        <p:spPr>
          <a:xfrm rot="10800000">
            <a:off x="1805291" y="2445486"/>
            <a:ext cx="2331113" cy="1739452"/>
          </a:xfrm>
          <a:prstGeom prst="rightArrow">
            <a:avLst/>
          </a:prstGeom>
          <a:ln w="1905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5" name="Right Arrow 4"/>
          <p:cNvSpPr/>
          <p:nvPr/>
        </p:nvSpPr>
        <p:spPr>
          <a:xfrm>
            <a:off x="5035229" y="2445486"/>
            <a:ext cx="2331113" cy="1739452"/>
          </a:xfrm>
          <a:prstGeom prst="rightArrow">
            <a:avLst/>
          </a:prstGeom>
          <a:ln w="1905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Tree>
    <p:extLst>
      <p:ext uri="{BB962C8B-B14F-4D97-AF65-F5344CB8AC3E}">
        <p14:creationId xmlns:p14="http://schemas.microsoft.com/office/powerpoint/2010/main" val="2900267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24378" y="2764658"/>
            <a:ext cx="1352169" cy="2600325"/>
          </a:xfrm>
          <a:prstGeom prst="rect">
            <a:avLst/>
          </a:prstGeom>
        </p:spPr>
      </p:pic>
      <p:pic>
        <p:nvPicPr>
          <p:cNvPr id="4" name="Picture 3"/>
          <p:cNvPicPr>
            <a:picLocks noChangeAspect="1"/>
          </p:cNvPicPr>
          <p:nvPr/>
        </p:nvPicPr>
        <p:blipFill>
          <a:blip r:embed="rId3"/>
          <a:stretch>
            <a:fillRect/>
          </a:stretch>
        </p:blipFill>
        <p:spPr>
          <a:xfrm>
            <a:off x="4513186" y="1289294"/>
            <a:ext cx="1310564" cy="2548319"/>
          </a:xfrm>
          <a:prstGeom prst="rect">
            <a:avLst/>
          </a:prstGeom>
        </p:spPr>
      </p:pic>
    </p:spTree>
    <p:extLst>
      <p:ext uri="{BB962C8B-B14F-4D97-AF65-F5344CB8AC3E}">
        <p14:creationId xmlns:p14="http://schemas.microsoft.com/office/powerpoint/2010/main" val="6897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rot="10800000">
            <a:off x="1805291" y="2445486"/>
            <a:ext cx="2331113" cy="1739452"/>
          </a:xfrm>
          <a:prstGeom prst="rightArrow">
            <a:avLst/>
          </a:prstGeom>
          <a:ln w="1905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5" name="Right Arrow 4"/>
          <p:cNvSpPr/>
          <p:nvPr/>
        </p:nvSpPr>
        <p:spPr>
          <a:xfrm>
            <a:off x="5035229" y="2445486"/>
            <a:ext cx="2331113" cy="1739452"/>
          </a:xfrm>
          <a:prstGeom prst="rightArrow">
            <a:avLst/>
          </a:prstGeom>
          <a:ln w="1905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Tree>
    <p:extLst>
      <p:ext uri="{BB962C8B-B14F-4D97-AF65-F5344CB8AC3E}">
        <p14:creationId xmlns:p14="http://schemas.microsoft.com/office/powerpoint/2010/main" val="255964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a:off x="4870051" y="2125913"/>
            <a:ext cx="2691115" cy="2378597"/>
          </a:xfrm>
          <a:prstGeom prst="rightArrow">
            <a:avLst/>
          </a:prstGeom>
          <a:solidFill>
            <a:srgbClr val="FFFF00"/>
          </a:solidFill>
          <a:ln w="38100">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4" name="Right Arrow 3"/>
          <p:cNvSpPr/>
          <p:nvPr/>
        </p:nvSpPr>
        <p:spPr>
          <a:xfrm rot="10800000">
            <a:off x="1805291" y="2445486"/>
            <a:ext cx="2331113" cy="1739452"/>
          </a:xfrm>
          <a:prstGeom prst="rightArrow">
            <a:avLst/>
          </a:prstGeom>
          <a:ln w="1905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5" name="Right Arrow 4"/>
          <p:cNvSpPr/>
          <p:nvPr/>
        </p:nvSpPr>
        <p:spPr>
          <a:xfrm>
            <a:off x="5035229" y="2445486"/>
            <a:ext cx="2331113" cy="1739452"/>
          </a:xfrm>
          <a:prstGeom prst="rightArrow">
            <a:avLst/>
          </a:prstGeom>
          <a:ln w="1905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Tree>
    <p:extLst>
      <p:ext uri="{BB962C8B-B14F-4D97-AF65-F5344CB8AC3E}">
        <p14:creationId xmlns:p14="http://schemas.microsoft.com/office/powerpoint/2010/main" val="274820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24378" y="2764658"/>
            <a:ext cx="1352169" cy="2600325"/>
          </a:xfrm>
          <a:prstGeom prst="rect">
            <a:avLst/>
          </a:prstGeom>
        </p:spPr>
      </p:pic>
      <p:pic>
        <p:nvPicPr>
          <p:cNvPr id="4" name="Picture 3"/>
          <p:cNvPicPr>
            <a:picLocks noChangeAspect="1"/>
          </p:cNvPicPr>
          <p:nvPr/>
        </p:nvPicPr>
        <p:blipFill>
          <a:blip r:embed="rId3"/>
          <a:stretch>
            <a:fillRect/>
          </a:stretch>
        </p:blipFill>
        <p:spPr>
          <a:xfrm>
            <a:off x="4513186" y="1289294"/>
            <a:ext cx="1310564" cy="2548319"/>
          </a:xfrm>
          <a:prstGeom prst="rect">
            <a:avLst/>
          </a:prstGeom>
        </p:spPr>
      </p:pic>
    </p:spTree>
    <p:extLst>
      <p:ext uri="{BB962C8B-B14F-4D97-AF65-F5344CB8AC3E}">
        <p14:creationId xmlns:p14="http://schemas.microsoft.com/office/powerpoint/2010/main" val="369104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B76BAAA-0C8D-0D4A-ACF0-E0E6FF357B5B}"/>
              </a:ext>
            </a:extLst>
          </p:cNvPr>
          <p:cNvGrpSpPr/>
          <p:nvPr/>
        </p:nvGrpSpPr>
        <p:grpSpPr>
          <a:xfrm>
            <a:off x="3677479" y="2008173"/>
            <a:ext cx="1767797" cy="3497840"/>
            <a:chOff x="4511647" y="1117875"/>
            <a:chExt cx="2357063" cy="4663786"/>
          </a:xfrm>
          <a:solidFill>
            <a:schemeClr val="bg1"/>
          </a:solidFill>
        </p:grpSpPr>
        <p:sp>
          <p:nvSpPr>
            <p:cNvPr id="6" name="Trapezoid 5">
              <a:extLst>
                <a:ext uri="{FF2B5EF4-FFF2-40B4-BE49-F238E27FC236}">
                  <a16:creationId xmlns:a16="http://schemas.microsoft.com/office/drawing/2014/main" id="{A2FB55CF-0792-1748-9A37-8359A6FA3DE4}"/>
                </a:ext>
              </a:extLst>
            </p:cNvPr>
            <p:cNvSpPr/>
            <p:nvPr/>
          </p:nvSpPr>
          <p:spPr>
            <a:xfrm rot="5400000">
              <a:off x="4273629" y="2005657"/>
              <a:ext cx="2823450" cy="1685641"/>
            </a:xfrm>
            <a:prstGeom prst="trapezoid">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Oval 6">
              <a:extLst>
                <a:ext uri="{FF2B5EF4-FFF2-40B4-BE49-F238E27FC236}">
                  <a16:creationId xmlns:a16="http://schemas.microsoft.com/office/drawing/2014/main" id="{20D3E106-27F8-9D46-892C-1AD59AB045F2}"/>
                </a:ext>
              </a:extLst>
            </p:cNvPr>
            <p:cNvSpPr/>
            <p:nvPr/>
          </p:nvSpPr>
          <p:spPr>
            <a:xfrm>
              <a:off x="6213808" y="2541691"/>
              <a:ext cx="223795" cy="223922"/>
            </a:xfrm>
            <a:prstGeom prst="ellipse">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8" name="Frame 7">
              <a:extLst>
                <a:ext uri="{FF2B5EF4-FFF2-40B4-BE49-F238E27FC236}">
                  <a16:creationId xmlns:a16="http://schemas.microsoft.com/office/drawing/2014/main" id="{C71AD4DE-7EE2-D24A-BA26-A630A997F28D}"/>
                </a:ext>
              </a:extLst>
            </p:cNvPr>
            <p:cNvSpPr/>
            <p:nvPr/>
          </p:nvSpPr>
          <p:spPr>
            <a:xfrm>
              <a:off x="4511647" y="1117875"/>
              <a:ext cx="2357063" cy="4663786"/>
            </a:xfrm>
            <a:prstGeom prst="frame">
              <a:avLst>
                <a:gd name="adj1" fmla="val 937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sp>
        <p:nvSpPr>
          <p:cNvPr id="2" name="Rectangle 1"/>
          <p:cNvSpPr/>
          <p:nvPr/>
        </p:nvSpPr>
        <p:spPr>
          <a:xfrm>
            <a:off x="1065897" y="4399643"/>
            <a:ext cx="6990961" cy="11686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13" name="Rectangle 12">
            <a:extLst>
              <a:ext uri="{FF2B5EF4-FFF2-40B4-BE49-F238E27FC236}">
                <a16:creationId xmlns:a16="http://schemas.microsoft.com/office/drawing/2014/main" id="{FF87917F-FACB-5E4F-B75E-0978C9BC63E3}"/>
              </a:ext>
            </a:extLst>
          </p:cNvPr>
          <p:cNvSpPr/>
          <p:nvPr/>
        </p:nvSpPr>
        <p:spPr>
          <a:xfrm>
            <a:off x="3069864" y="4606995"/>
            <a:ext cx="2975788" cy="738664"/>
          </a:xfrm>
          <a:prstGeom prst="rect">
            <a:avLst/>
          </a:prstGeom>
        </p:spPr>
        <p:txBody>
          <a:bodyPr wrap="square">
            <a:spAutoFit/>
          </a:bodyPr>
          <a:lstStyle/>
          <a:p>
            <a:pPr algn="ctr"/>
            <a:r>
              <a:rPr lang="en-US" sz="2100" b="1" dirty="0"/>
              <a:t>“Good job! You have</a:t>
            </a:r>
          </a:p>
          <a:p>
            <a:pPr algn="ctr"/>
            <a:r>
              <a:rPr lang="en-US" sz="2100" b="1" dirty="0"/>
              <a:t> opened a new door!</a:t>
            </a:r>
            <a:endParaRPr lang="en-AU" sz="2100" b="1" dirty="0"/>
          </a:p>
        </p:txBody>
      </p:sp>
    </p:spTree>
    <p:extLst>
      <p:ext uri="{BB962C8B-B14F-4D97-AF65-F5344CB8AC3E}">
        <p14:creationId xmlns:p14="http://schemas.microsoft.com/office/powerpoint/2010/main" val="2797032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apezoid 9">
            <a:extLst>
              <a:ext uri="{FF2B5EF4-FFF2-40B4-BE49-F238E27FC236}">
                <a16:creationId xmlns:a16="http://schemas.microsoft.com/office/drawing/2014/main" id="{A2FB55CF-0792-1748-9A37-8359A6FA3DE4}"/>
              </a:ext>
            </a:extLst>
          </p:cNvPr>
          <p:cNvSpPr/>
          <p:nvPr/>
        </p:nvSpPr>
        <p:spPr>
          <a:xfrm rot="5400000">
            <a:off x="3352327" y="2831078"/>
            <a:ext cx="2111234" cy="956449"/>
          </a:xfrm>
          <a:prstGeom prst="trapezoid">
            <a:avLst>
              <a:gd name="adj" fmla="val 1424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ame 7">
            <a:extLst>
              <a:ext uri="{FF2B5EF4-FFF2-40B4-BE49-F238E27FC236}">
                <a16:creationId xmlns:a16="http://schemas.microsoft.com/office/drawing/2014/main" id="{C71AD4DE-7EE2-D24A-BA26-A630A997F28D}"/>
              </a:ext>
            </a:extLst>
          </p:cNvPr>
          <p:cNvSpPr/>
          <p:nvPr/>
        </p:nvSpPr>
        <p:spPr>
          <a:xfrm>
            <a:off x="3677479" y="2008173"/>
            <a:ext cx="1767797" cy="3497840"/>
          </a:xfrm>
          <a:prstGeom prst="frame">
            <a:avLst>
              <a:gd name="adj1" fmla="val 937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2" name="Rectangle 1"/>
          <p:cNvSpPr/>
          <p:nvPr/>
        </p:nvSpPr>
        <p:spPr>
          <a:xfrm>
            <a:off x="1065897" y="4399643"/>
            <a:ext cx="6990961" cy="11686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13" name="Rectangle 12">
            <a:extLst>
              <a:ext uri="{FF2B5EF4-FFF2-40B4-BE49-F238E27FC236}">
                <a16:creationId xmlns:a16="http://schemas.microsoft.com/office/drawing/2014/main" id="{FF87917F-FACB-5E4F-B75E-0978C9BC63E3}"/>
              </a:ext>
            </a:extLst>
          </p:cNvPr>
          <p:cNvSpPr/>
          <p:nvPr/>
        </p:nvSpPr>
        <p:spPr>
          <a:xfrm>
            <a:off x="3069864" y="4606995"/>
            <a:ext cx="2975788" cy="738664"/>
          </a:xfrm>
          <a:prstGeom prst="rect">
            <a:avLst/>
          </a:prstGeom>
        </p:spPr>
        <p:txBody>
          <a:bodyPr wrap="square">
            <a:spAutoFit/>
          </a:bodyPr>
          <a:lstStyle/>
          <a:p>
            <a:pPr algn="ctr"/>
            <a:r>
              <a:rPr lang="en-US" sz="2100" b="1" dirty="0"/>
              <a:t>“Good job! You have</a:t>
            </a:r>
          </a:p>
          <a:p>
            <a:pPr algn="ctr"/>
            <a:r>
              <a:rPr lang="en-US" sz="2100" b="1" dirty="0"/>
              <a:t> opened a new door!</a:t>
            </a:r>
            <a:endParaRPr lang="en-AU" sz="2100" b="1" dirty="0"/>
          </a:p>
        </p:txBody>
      </p:sp>
      <p:sp>
        <p:nvSpPr>
          <p:cNvPr id="15" name="Oval 14">
            <a:extLst>
              <a:ext uri="{FF2B5EF4-FFF2-40B4-BE49-F238E27FC236}">
                <a16:creationId xmlns:a16="http://schemas.microsoft.com/office/drawing/2014/main" id="{20D3E106-27F8-9D46-892C-1AD59AB045F2}"/>
              </a:ext>
            </a:extLst>
          </p:cNvPr>
          <p:cNvSpPr/>
          <p:nvPr/>
        </p:nvSpPr>
        <p:spPr>
          <a:xfrm>
            <a:off x="4674179" y="3076035"/>
            <a:ext cx="167846" cy="167942"/>
          </a:xfrm>
          <a:prstGeom prst="ellipse">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008979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apezoid 8">
            <a:extLst>
              <a:ext uri="{FF2B5EF4-FFF2-40B4-BE49-F238E27FC236}">
                <a16:creationId xmlns:a16="http://schemas.microsoft.com/office/drawing/2014/main" id="{A2FB55CF-0792-1748-9A37-8359A6FA3DE4}"/>
              </a:ext>
            </a:extLst>
          </p:cNvPr>
          <p:cNvSpPr/>
          <p:nvPr/>
        </p:nvSpPr>
        <p:spPr>
          <a:xfrm rot="5400000">
            <a:off x="3189717" y="2989611"/>
            <a:ext cx="2107584" cy="635733"/>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5B76BAAA-0C8D-0D4A-ACF0-E0E6FF357B5B}"/>
              </a:ext>
            </a:extLst>
          </p:cNvPr>
          <p:cNvGrpSpPr/>
          <p:nvPr/>
        </p:nvGrpSpPr>
        <p:grpSpPr>
          <a:xfrm>
            <a:off x="3677479" y="2008173"/>
            <a:ext cx="1767797" cy="3497840"/>
            <a:chOff x="4511647" y="1117875"/>
            <a:chExt cx="2357063" cy="4663786"/>
          </a:xfrm>
          <a:solidFill>
            <a:schemeClr val="bg1"/>
          </a:solidFill>
        </p:grpSpPr>
        <p:sp>
          <p:nvSpPr>
            <p:cNvPr id="7" name="Oval 6">
              <a:extLst>
                <a:ext uri="{FF2B5EF4-FFF2-40B4-BE49-F238E27FC236}">
                  <a16:creationId xmlns:a16="http://schemas.microsoft.com/office/drawing/2014/main" id="{20D3E106-27F8-9D46-892C-1AD59AB045F2}"/>
                </a:ext>
              </a:extLst>
            </p:cNvPr>
            <p:cNvSpPr/>
            <p:nvPr/>
          </p:nvSpPr>
          <p:spPr>
            <a:xfrm>
              <a:off x="5420698" y="2541691"/>
              <a:ext cx="223795" cy="223922"/>
            </a:xfrm>
            <a:prstGeom prst="ellipse">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8" name="Frame 7">
              <a:extLst>
                <a:ext uri="{FF2B5EF4-FFF2-40B4-BE49-F238E27FC236}">
                  <a16:creationId xmlns:a16="http://schemas.microsoft.com/office/drawing/2014/main" id="{C71AD4DE-7EE2-D24A-BA26-A630A997F28D}"/>
                </a:ext>
              </a:extLst>
            </p:cNvPr>
            <p:cNvSpPr/>
            <p:nvPr/>
          </p:nvSpPr>
          <p:spPr>
            <a:xfrm>
              <a:off x="4511647" y="1117875"/>
              <a:ext cx="2357063" cy="4663786"/>
            </a:xfrm>
            <a:prstGeom prst="frame">
              <a:avLst>
                <a:gd name="adj1" fmla="val 937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sp>
        <p:nvSpPr>
          <p:cNvPr id="2" name="Rectangle 1"/>
          <p:cNvSpPr/>
          <p:nvPr/>
        </p:nvSpPr>
        <p:spPr>
          <a:xfrm>
            <a:off x="1065897" y="4399643"/>
            <a:ext cx="6990961" cy="11686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13" name="Rectangle 12">
            <a:extLst>
              <a:ext uri="{FF2B5EF4-FFF2-40B4-BE49-F238E27FC236}">
                <a16:creationId xmlns:a16="http://schemas.microsoft.com/office/drawing/2014/main" id="{FF87917F-FACB-5E4F-B75E-0978C9BC63E3}"/>
              </a:ext>
            </a:extLst>
          </p:cNvPr>
          <p:cNvSpPr/>
          <p:nvPr/>
        </p:nvSpPr>
        <p:spPr>
          <a:xfrm>
            <a:off x="3069864" y="4606995"/>
            <a:ext cx="2975788" cy="738664"/>
          </a:xfrm>
          <a:prstGeom prst="rect">
            <a:avLst/>
          </a:prstGeom>
        </p:spPr>
        <p:txBody>
          <a:bodyPr wrap="square">
            <a:spAutoFit/>
          </a:bodyPr>
          <a:lstStyle/>
          <a:p>
            <a:pPr algn="ctr"/>
            <a:r>
              <a:rPr lang="en-US" sz="2100" b="1" dirty="0"/>
              <a:t>“Good job! You have</a:t>
            </a:r>
          </a:p>
          <a:p>
            <a:pPr algn="ctr"/>
            <a:r>
              <a:rPr lang="en-US" sz="2100" b="1" dirty="0"/>
              <a:t> opened a new door!</a:t>
            </a:r>
            <a:endParaRPr lang="en-AU" sz="2100" b="1" dirty="0"/>
          </a:p>
        </p:txBody>
      </p:sp>
    </p:spTree>
    <p:extLst>
      <p:ext uri="{BB962C8B-B14F-4D97-AF65-F5344CB8AC3E}">
        <p14:creationId xmlns:p14="http://schemas.microsoft.com/office/powerpoint/2010/main" val="2864219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16BED4-FABE-DA4A-9254-46C9C6277B32}"/>
              </a:ext>
            </a:extLst>
          </p:cNvPr>
          <p:cNvPicPr>
            <a:picLocks noChangeAspect="1"/>
          </p:cNvPicPr>
          <p:nvPr/>
        </p:nvPicPr>
        <p:blipFill>
          <a:blip r:embed="rId2"/>
          <a:stretch>
            <a:fillRect/>
          </a:stretch>
        </p:blipFill>
        <p:spPr>
          <a:xfrm>
            <a:off x="640251" y="1696031"/>
            <a:ext cx="3118057" cy="2070391"/>
          </a:xfrm>
          <a:prstGeom prst="rect">
            <a:avLst/>
          </a:prstGeom>
        </p:spPr>
      </p:pic>
      <p:pic>
        <p:nvPicPr>
          <p:cNvPr id="6" name="Picture 5"/>
          <p:cNvPicPr>
            <a:picLocks noChangeAspect="1"/>
          </p:cNvPicPr>
          <p:nvPr/>
        </p:nvPicPr>
        <p:blipFill>
          <a:blip r:embed="rId3"/>
          <a:stretch>
            <a:fillRect/>
          </a:stretch>
        </p:blipFill>
        <p:spPr>
          <a:xfrm>
            <a:off x="5105677" y="1450404"/>
            <a:ext cx="2918183" cy="2316018"/>
          </a:xfrm>
          <a:prstGeom prst="rect">
            <a:avLst/>
          </a:prstGeom>
        </p:spPr>
      </p:pic>
      <p:sp>
        <p:nvSpPr>
          <p:cNvPr id="7" name="Content Placeholder 2">
            <a:extLst>
              <a:ext uri="{FF2B5EF4-FFF2-40B4-BE49-F238E27FC236}">
                <a16:creationId xmlns:a16="http://schemas.microsoft.com/office/drawing/2014/main" id="{BEB8CE4E-BEF1-DD48-B525-109408498CF5}"/>
              </a:ext>
            </a:extLst>
          </p:cNvPr>
          <p:cNvSpPr>
            <a:spLocks noGrp="1"/>
          </p:cNvSpPr>
          <p:nvPr>
            <p:ph idx="1"/>
          </p:nvPr>
        </p:nvSpPr>
        <p:spPr>
          <a:xfrm>
            <a:off x="306622" y="4102195"/>
            <a:ext cx="4069081" cy="1839734"/>
          </a:xfrm>
        </p:spPr>
        <p:txBody>
          <a:bodyPr>
            <a:noAutofit/>
          </a:bodyPr>
          <a:lstStyle/>
          <a:p>
            <a:pPr marL="0" indent="0">
              <a:buNone/>
            </a:pPr>
            <a:r>
              <a:rPr lang="en-US" sz="1950" b="1" u="sng" dirty="0">
                <a:solidFill>
                  <a:schemeClr val="tx1"/>
                </a:solidFill>
                <a:latin typeface="Calibri" panose="020F0502020204030204" pitchFamily="34" charset="0"/>
              </a:rPr>
              <a:t>Scenario 1: Alcoholic Patient </a:t>
            </a:r>
          </a:p>
          <a:p>
            <a:pPr marL="0" indent="0">
              <a:buNone/>
            </a:pPr>
            <a:r>
              <a:rPr lang="en-US" sz="1950" dirty="0">
                <a:latin typeface="Calibri" panose="020F0502020204030204" pitchFamily="34" charset="0"/>
              </a:rPr>
              <a:t>Primary task: keep patient alive</a:t>
            </a:r>
          </a:p>
          <a:p>
            <a:pPr marL="0" indent="0">
              <a:buNone/>
            </a:pPr>
            <a:r>
              <a:rPr lang="en-US" sz="1950" dirty="0">
                <a:latin typeface="Calibri" panose="020F0502020204030204" pitchFamily="34" charset="0"/>
              </a:rPr>
              <a:t>Interruptions: patient suddenly begins vomiting blood</a:t>
            </a:r>
          </a:p>
        </p:txBody>
      </p:sp>
      <p:sp>
        <p:nvSpPr>
          <p:cNvPr id="8" name="Content Placeholder 2">
            <a:extLst>
              <a:ext uri="{FF2B5EF4-FFF2-40B4-BE49-F238E27FC236}">
                <a16:creationId xmlns:a16="http://schemas.microsoft.com/office/drawing/2014/main" id="{BEB8CE4E-BEF1-DD48-B525-109408498CF5}"/>
              </a:ext>
            </a:extLst>
          </p:cNvPr>
          <p:cNvSpPr txBox="1">
            <a:spLocks/>
          </p:cNvSpPr>
          <p:nvPr/>
        </p:nvSpPr>
        <p:spPr>
          <a:xfrm>
            <a:off x="4530227" y="4102195"/>
            <a:ext cx="4069081" cy="1839734"/>
          </a:xfrm>
          <a:prstGeom prst="rect">
            <a:avLst/>
          </a:prstGeom>
        </p:spPr>
        <p:txBody>
          <a:bodyPr vert="horz" lIns="91440" tIns="45720" rIns="91440" bIns="45720" rtlCol="0">
            <a:no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0" indent="0">
              <a:buFont typeface="Corbel" pitchFamily="34" charset="0"/>
              <a:buNone/>
            </a:pPr>
            <a:r>
              <a:rPr lang="en-US" sz="1950" b="1" u="sng" dirty="0">
                <a:solidFill>
                  <a:schemeClr val="tx1"/>
                </a:solidFill>
                <a:latin typeface="Calibri" panose="020F0502020204030204" pitchFamily="34" charset="0"/>
              </a:rPr>
              <a:t>Scenario 2: Car Accident</a:t>
            </a:r>
          </a:p>
          <a:p>
            <a:pPr marL="0" indent="0">
              <a:buFont typeface="Corbel" pitchFamily="34" charset="0"/>
              <a:buNone/>
            </a:pPr>
            <a:r>
              <a:rPr lang="en-US" sz="1950" dirty="0">
                <a:latin typeface="Calibri" panose="020F0502020204030204" pitchFamily="34" charset="0"/>
              </a:rPr>
              <a:t>Primary task: keep patient alive</a:t>
            </a:r>
          </a:p>
          <a:p>
            <a:pPr marL="0" indent="0">
              <a:buFont typeface="Corbel" pitchFamily="34" charset="0"/>
              <a:buNone/>
            </a:pPr>
            <a:r>
              <a:rPr lang="en-US" sz="1950" dirty="0">
                <a:latin typeface="Calibri" panose="020F0502020204030204" pitchFamily="34" charset="0"/>
              </a:rPr>
              <a:t>Interruptions: nurse enters with X-ray</a:t>
            </a:r>
          </a:p>
        </p:txBody>
      </p:sp>
      <p:sp>
        <p:nvSpPr>
          <p:cNvPr id="9" name="Title 1">
            <a:extLst>
              <a:ext uri="{FF2B5EF4-FFF2-40B4-BE49-F238E27FC236}">
                <a16:creationId xmlns:a16="http://schemas.microsoft.com/office/drawing/2014/main" id="{777F9E03-E4FA-4A48-B65D-8861AEE290F5}"/>
              </a:ext>
            </a:extLst>
          </p:cNvPr>
          <p:cNvSpPr txBox="1">
            <a:spLocks/>
          </p:cNvSpPr>
          <p:nvPr/>
        </p:nvSpPr>
        <p:spPr>
          <a:xfrm>
            <a:off x="672383" y="510875"/>
            <a:ext cx="7406640" cy="101727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r>
              <a:rPr lang="en-US" dirty="0">
                <a:solidFill>
                  <a:schemeClr val="tx1"/>
                </a:solidFill>
                <a:latin typeface="Calibri" panose="020F0502020204030204" pitchFamily="34" charset="0"/>
              </a:rPr>
              <a:t>Emergency Room (Simulation)</a:t>
            </a:r>
            <a:endParaRPr lang="en-AU" dirty="0">
              <a:solidFill>
                <a:schemeClr val="tx1"/>
              </a:solidFill>
              <a:latin typeface="Calibri" panose="020F0502020204030204" pitchFamily="34" charset="0"/>
            </a:endParaRPr>
          </a:p>
        </p:txBody>
      </p:sp>
    </p:spTree>
    <p:extLst>
      <p:ext uri="{BB962C8B-B14F-4D97-AF65-F5344CB8AC3E}">
        <p14:creationId xmlns:p14="http://schemas.microsoft.com/office/powerpoint/2010/main" val="44079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p:cNvSpPr/>
          <p:nvPr/>
        </p:nvSpPr>
        <p:spPr>
          <a:xfrm>
            <a:off x="3703098" y="2378479"/>
            <a:ext cx="1499667" cy="1564871"/>
          </a:xfrm>
          <a:prstGeom prst="smileyFace">
            <a:avLst>
              <a:gd name="adj" fmla="val -4653"/>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10" name="Rectangle 9">
            <a:extLst>
              <a:ext uri="{FF2B5EF4-FFF2-40B4-BE49-F238E27FC236}">
                <a16:creationId xmlns:a16="http://schemas.microsoft.com/office/drawing/2014/main" id="{FF87917F-FACB-5E4F-B75E-0978C9BC63E3}"/>
              </a:ext>
            </a:extLst>
          </p:cNvPr>
          <p:cNvSpPr/>
          <p:nvPr/>
        </p:nvSpPr>
        <p:spPr>
          <a:xfrm>
            <a:off x="3019425" y="4606995"/>
            <a:ext cx="3114675" cy="738664"/>
          </a:xfrm>
          <a:prstGeom prst="rect">
            <a:avLst/>
          </a:prstGeom>
        </p:spPr>
        <p:txBody>
          <a:bodyPr wrap="square">
            <a:spAutoFit/>
          </a:bodyPr>
          <a:lstStyle/>
          <a:p>
            <a:pPr algn="ctr"/>
            <a:r>
              <a:rPr lang="en-US" sz="2100" b="1" dirty="0"/>
              <a:t>“Sorry! You have already </a:t>
            </a:r>
          </a:p>
          <a:p>
            <a:pPr algn="ctr"/>
            <a:r>
              <a:rPr lang="en-US" sz="2100" b="1" dirty="0"/>
              <a:t>opened this door!”</a:t>
            </a:r>
            <a:endParaRPr lang="en-AU" sz="2100" b="1" dirty="0"/>
          </a:p>
        </p:txBody>
      </p:sp>
    </p:spTree>
    <p:extLst>
      <p:ext uri="{BB962C8B-B14F-4D97-AF65-F5344CB8AC3E}">
        <p14:creationId xmlns:p14="http://schemas.microsoft.com/office/powerpoint/2010/main" val="637047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77" y="1039734"/>
            <a:ext cx="7857260" cy="1017270"/>
          </a:xfrm>
        </p:spPr>
        <p:txBody>
          <a:bodyPr>
            <a:normAutofit fontScale="90000"/>
          </a:bodyPr>
          <a:lstStyle/>
          <a:p>
            <a:r>
              <a:rPr lang="en-US" dirty="0">
                <a:solidFill>
                  <a:schemeClr val="tx1"/>
                </a:solidFill>
                <a:latin typeface="Calibri" panose="020F0502020204030204" pitchFamily="34" charset="0"/>
              </a:rPr>
              <a:t>Experimental Design: Difficulty Manipulation</a:t>
            </a:r>
            <a:endParaRPr lang="en-AU" dirty="0">
              <a:solidFill>
                <a:schemeClr val="tx1"/>
              </a:solidFill>
              <a:latin typeface="Calibri" panose="020F0502020204030204" pitchFamily="34" charset="0"/>
            </a:endParaRPr>
          </a:p>
        </p:txBody>
      </p:sp>
      <p:sp>
        <p:nvSpPr>
          <p:cNvPr id="3" name="Content Placeholder 2">
            <a:extLst>
              <a:ext uri="{FF2B5EF4-FFF2-40B4-BE49-F238E27FC236}">
                <a16:creationId xmlns:a16="http://schemas.microsoft.com/office/drawing/2014/main" id="{EDC32546-325E-6445-890A-145503907121}"/>
              </a:ext>
            </a:extLst>
          </p:cNvPr>
          <p:cNvSpPr txBox="1">
            <a:spLocks/>
          </p:cNvSpPr>
          <p:nvPr/>
        </p:nvSpPr>
        <p:spPr>
          <a:xfrm>
            <a:off x="156540" y="2742737"/>
            <a:ext cx="1372488" cy="81102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dirty="0">
                <a:latin typeface="Calibri" panose="020F0502020204030204" pitchFamily="34" charset="0"/>
              </a:rPr>
              <a:t>Easy: </a:t>
            </a:r>
          </a:p>
          <a:p>
            <a:pPr marL="0" indent="0" algn="ctr">
              <a:buNone/>
            </a:pPr>
            <a:r>
              <a:rPr lang="en-US" sz="2100" dirty="0">
                <a:latin typeface="Calibri" panose="020F0502020204030204" pitchFamily="34" charset="0"/>
              </a:rPr>
              <a:t>4 doors</a:t>
            </a:r>
            <a:endParaRPr lang="en-AU" sz="2100" dirty="0">
              <a:latin typeface="Calibri" panose="020F0502020204030204" pitchFamily="34" charset="0"/>
            </a:endParaRPr>
          </a:p>
        </p:txBody>
      </p:sp>
      <p:sp>
        <p:nvSpPr>
          <p:cNvPr id="4" name="Content Placeholder 2">
            <a:extLst>
              <a:ext uri="{FF2B5EF4-FFF2-40B4-BE49-F238E27FC236}">
                <a16:creationId xmlns:a16="http://schemas.microsoft.com/office/drawing/2014/main" id="{B429EFDA-6EAE-6541-8061-C292F9664F3A}"/>
              </a:ext>
            </a:extLst>
          </p:cNvPr>
          <p:cNvSpPr txBox="1">
            <a:spLocks/>
          </p:cNvSpPr>
          <p:nvPr/>
        </p:nvSpPr>
        <p:spPr>
          <a:xfrm>
            <a:off x="1917043" y="2543747"/>
            <a:ext cx="1799090" cy="82735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dirty="0">
                <a:latin typeface="Calibri" panose="020F0502020204030204" pitchFamily="34" charset="0"/>
              </a:rPr>
              <a:t>Medium:</a:t>
            </a:r>
          </a:p>
          <a:p>
            <a:pPr marL="0" indent="0" algn="ctr">
              <a:buNone/>
            </a:pPr>
            <a:r>
              <a:rPr lang="en-US" sz="2100" dirty="0">
                <a:latin typeface="Calibri" panose="020F0502020204030204" pitchFamily="34" charset="0"/>
              </a:rPr>
              <a:t>8 doors</a:t>
            </a:r>
            <a:endParaRPr lang="en-AU" sz="2100" dirty="0">
              <a:latin typeface="Calibri" panose="020F0502020204030204" pitchFamily="34" charset="0"/>
            </a:endParaRPr>
          </a:p>
        </p:txBody>
      </p:sp>
      <p:sp>
        <p:nvSpPr>
          <p:cNvPr id="5" name="Content Placeholder 2">
            <a:extLst>
              <a:ext uri="{FF2B5EF4-FFF2-40B4-BE49-F238E27FC236}">
                <a16:creationId xmlns:a16="http://schemas.microsoft.com/office/drawing/2014/main" id="{B9955F6A-0D76-A743-BF0D-9BDBBF9195EF}"/>
              </a:ext>
            </a:extLst>
          </p:cNvPr>
          <p:cNvSpPr txBox="1">
            <a:spLocks/>
          </p:cNvSpPr>
          <p:nvPr/>
        </p:nvSpPr>
        <p:spPr>
          <a:xfrm>
            <a:off x="5583506" y="2320897"/>
            <a:ext cx="1799090" cy="82735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dirty="0">
                <a:latin typeface="Calibri" panose="020F0502020204030204" pitchFamily="34" charset="0"/>
              </a:rPr>
              <a:t>Hard: </a:t>
            </a:r>
          </a:p>
          <a:p>
            <a:pPr marL="0" indent="0" algn="ctr">
              <a:buNone/>
            </a:pPr>
            <a:r>
              <a:rPr lang="en-US" sz="2100" dirty="0">
                <a:latin typeface="Calibri" panose="020F0502020204030204" pitchFamily="34" charset="0"/>
              </a:rPr>
              <a:t>16 doors</a:t>
            </a:r>
            <a:endParaRPr lang="en-AU" sz="2100" dirty="0">
              <a:latin typeface="Calibri" panose="020F0502020204030204" pitchFamily="34" charset="0"/>
            </a:endParaRPr>
          </a:p>
        </p:txBody>
      </p:sp>
      <p:sp>
        <p:nvSpPr>
          <p:cNvPr id="6" name="Content Placeholder 2">
            <a:extLst>
              <a:ext uri="{FF2B5EF4-FFF2-40B4-BE49-F238E27FC236}">
                <a16:creationId xmlns:a16="http://schemas.microsoft.com/office/drawing/2014/main" id="{C6F1B9F0-2CB8-9647-9798-3BE95E5045C5}"/>
              </a:ext>
            </a:extLst>
          </p:cNvPr>
          <p:cNvSpPr txBox="1">
            <a:spLocks/>
          </p:cNvSpPr>
          <p:nvPr/>
        </p:nvSpPr>
        <p:spPr>
          <a:xfrm>
            <a:off x="204627" y="4685190"/>
            <a:ext cx="1384475" cy="437581"/>
          </a:xfrm>
          <a:prstGeom prst="rect">
            <a:avLst/>
          </a:prstGeom>
        </p:spPr>
        <p:txBody>
          <a:bodyPr vert="horz" lIns="68580" tIns="34290" rIns="68580" bIns="3429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dirty="0">
                <a:latin typeface="Calibri" panose="020F0502020204030204" pitchFamily="34" charset="0"/>
              </a:rPr>
              <a:t>1 interruption</a:t>
            </a:r>
            <a:endParaRPr lang="en-AU" sz="2100" dirty="0">
              <a:latin typeface="Calibri" panose="020F0502020204030204" pitchFamily="34" charset="0"/>
            </a:endParaRPr>
          </a:p>
        </p:txBody>
      </p:sp>
      <p:sp>
        <p:nvSpPr>
          <p:cNvPr id="15" name="Content Placeholder 2">
            <a:extLst>
              <a:ext uri="{FF2B5EF4-FFF2-40B4-BE49-F238E27FC236}">
                <a16:creationId xmlns:a16="http://schemas.microsoft.com/office/drawing/2014/main" id="{36D1446E-982F-C24B-82FA-A7EC4EA3558A}"/>
              </a:ext>
            </a:extLst>
          </p:cNvPr>
          <p:cNvSpPr txBox="1">
            <a:spLocks/>
          </p:cNvSpPr>
          <p:nvPr/>
        </p:nvSpPr>
        <p:spPr>
          <a:xfrm>
            <a:off x="1990583" y="4763426"/>
            <a:ext cx="1652010" cy="51999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50" dirty="0">
                <a:latin typeface="Calibri" panose="020F0502020204030204" pitchFamily="34" charset="0"/>
              </a:rPr>
              <a:t>2 interruptions</a:t>
            </a:r>
            <a:endParaRPr lang="en-AU" sz="1650" dirty="0">
              <a:latin typeface="Calibri" panose="020F0502020204030204" pitchFamily="34" charset="0"/>
            </a:endParaRPr>
          </a:p>
        </p:txBody>
      </p:sp>
      <p:sp>
        <p:nvSpPr>
          <p:cNvPr id="16" name="Content Placeholder 2">
            <a:extLst>
              <a:ext uri="{FF2B5EF4-FFF2-40B4-BE49-F238E27FC236}">
                <a16:creationId xmlns:a16="http://schemas.microsoft.com/office/drawing/2014/main" id="{3174CC92-59F1-7340-9337-BBF42BBE1CE6}"/>
              </a:ext>
            </a:extLst>
          </p:cNvPr>
          <p:cNvSpPr txBox="1">
            <a:spLocks/>
          </p:cNvSpPr>
          <p:nvPr/>
        </p:nvSpPr>
        <p:spPr>
          <a:xfrm>
            <a:off x="5692107" y="4855084"/>
            <a:ext cx="1581888" cy="33667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50" dirty="0">
                <a:latin typeface="Calibri" panose="020F0502020204030204" pitchFamily="34" charset="0"/>
              </a:rPr>
              <a:t>4 interruptions</a:t>
            </a:r>
            <a:endParaRPr lang="en-AU" sz="1650" dirty="0">
              <a:latin typeface="Calibri" panose="020F0502020204030204" pitchFamily="34" charset="0"/>
            </a:endParaRPr>
          </a:p>
        </p:txBody>
      </p:sp>
      <p:pic>
        <p:nvPicPr>
          <p:cNvPr id="18" name="Picture 17"/>
          <p:cNvPicPr>
            <a:picLocks noChangeAspect="1"/>
          </p:cNvPicPr>
          <p:nvPr/>
        </p:nvPicPr>
        <p:blipFill>
          <a:blip r:embed="rId3"/>
          <a:stretch>
            <a:fillRect/>
          </a:stretch>
        </p:blipFill>
        <p:spPr>
          <a:xfrm>
            <a:off x="289645" y="3460743"/>
            <a:ext cx="1214438" cy="1150144"/>
          </a:xfrm>
          <a:prstGeom prst="rect">
            <a:avLst/>
          </a:prstGeom>
        </p:spPr>
      </p:pic>
      <p:pic>
        <p:nvPicPr>
          <p:cNvPr id="20" name="Picture 19"/>
          <p:cNvPicPr>
            <a:picLocks noChangeAspect="1"/>
          </p:cNvPicPr>
          <p:nvPr/>
        </p:nvPicPr>
        <p:blipFill>
          <a:blip r:embed="rId4"/>
          <a:stretch>
            <a:fillRect/>
          </a:stretch>
        </p:blipFill>
        <p:spPr>
          <a:xfrm>
            <a:off x="4129095" y="3023295"/>
            <a:ext cx="4707914" cy="1833536"/>
          </a:xfrm>
          <a:prstGeom prst="rect">
            <a:avLst/>
          </a:prstGeom>
        </p:spPr>
      </p:pic>
      <p:grpSp>
        <p:nvGrpSpPr>
          <p:cNvPr id="8" name="Group 7"/>
          <p:cNvGrpSpPr/>
          <p:nvPr/>
        </p:nvGrpSpPr>
        <p:grpSpPr>
          <a:xfrm>
            <a:off x="1605722" y="3230593"/>
            <a:ext cx="2421731" cy="1485900"/>
            <a:chOff x="1605722" y="3230593"/>
            <a:chExt cx="2421731" cy="1485900"/>
          </a:xfrm>
        </p:grpSpPr>
        <p:pic>
          <p:nvPicPr>
            <p:cNvPr id="19" name="Picture 18"/>
            <p:cNvPicPr>
              <a:picLocks noChangeAspect="1"/>
            </p:cNvPicPr>
            <p:nvPr/>
          </p:nvPicPr>
          <p:blipFill>
            <a:blip r:embed="rId5"/>
            <a:stretch>
              <a:fillRect/>
            </a:stretch>
          </p:blipFill>
          <p:spPr>
            <a:xfrm>
              <a:off x="1605722" y="3230593"/>
              <a:ext cx="2421731" cy="1485900"/>
            </a:xfrm>
            <a:prstGeom prst="rect">
              <a:avLst/>
            </a:prstGeom>
          </p:spPr>
        </p:pic>
        <p:pic>
          <p:nvPicPr>
            <p:cNvPr id="7" name="Picture 6"/>
            <p:cNvPicPr>
              <a:picLocks noChangeAspect="1"/>
            </p:cNvPicPr>
            <p:nvPr/>
          </p:nvPicPr>
          <p:blipFill>
            <a:blip r:embed="rId6"/>
            <a:stretch>
              <a:fillRect/>
            </a:stretch>
          </p:blipFill>
          <p:spPr>
            <a:xfrm>
              <a:off x="3202673" y="3238119"/>
              <a:ext cx="276225" cy="228600"/>
            </a:xfrm>
            <a:prstGeom prst="rect">
              <a:avLst/>
            </a:prstGeom>
          </p:spPr>
        </p:pic>
      </p:grpSp>
    </p:spTree>
    <p:extLst>
      <p:ext uri="{BB962C8B-B14F-4D97-AF65-F5344CB8AC3E}">
        <p14:creationId xmlns:p14="http://schemas.microsoft.com/office/powerpoint/2010/main" val="376255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p:cNvPicPr>
            <a:picLocks noChangeAspect="1"/>
          </p:cNvPicPr>
          <p:nvPr/>
        </p:nvPicPr>
        <p:blipFill>
          <a:blip r:embed="rId3"/>
          <a:stretch>
            <a:fillRect/>
          </a:stretch>
        </p:blipFill>
        <p:spPr>
          <a:xfrm>
            <a:off x="651642" y="2324428"/>
            <a:ext cx="4764730" cy="3123369"/>
          </a:xfrm>
          <a:prstGeom prst="rect">
            <a:avLst/>
          </a:prstGeom>
        </p:spPr>
      </p:pic>
      <p:pic>
        <p:nvPicPr>
          <p:cNvPr id="7" name="Picture 6"/>
          <p:cNvPicPr>
            <a:picLocks noChangeAspect="1"/>
          </p:cNvPicPr>
          <p:nvPr/>
        </p:nvPicPr>
        <p:blipFill>
          <a:blip r:embed="rId4"/>
          <a:stretch>
            <a:fillRect/>
          </a:stretch>
        </p:blipFill>
        <p:spPr>
          <a:xfrm>
            <a:off x="5537443" y="4437540"/>
            <a:ext cx="1128088" cy="895308"/>
          </a:xfrm>
          <a:prstGeom prst="rect">
            <a:avLst/>
          </a:prstGeom>
        </p:spPr>
      </p:pic>
      <p:pic>
        <p:nvPicPr>
          <p:cNvPr id="8" name="Picture 7">
            <a:extLst>
              <a:ext uri="{FF2B5EF4-FFF2-40B4-BE49-F238E27FC236}">
                <a16:creationId xmlns:a16="http://schemas.microsoft.com/office/drawing/2014/main" id="{DF16BED4-FABE-DA4A-9254-46C9C6277B32}"/>
              </a:ext>
            </a:extLst>
          </p:cNvPr>
          <p:cNvPicPr>
            <a:picLocks noChangeAspect="1"/>
          </p:cNvPicPr>
          <p:nvPr/>
        </p:nvPicPr>
        <p:blipFill>
          <a:blip r:embed="rId5"/>
          <a:stretch>
            <a:fillRect/>
          </a:stretch>
        </p:blipFill>
        <p:spPr>
          <a:xfrm>
            <a:off x="5496347" y="3381911"/>
            <a:ext cx="1527951" cy="1014560"/>
          </a:xfrm>
          <a:prstGeom prst="rect">
            <a:avLst/>
          </a:prstGeom>
        </p:spPr>
      </p:pic>
      <p:sp>
        <p:nvSpPr>
          <p:cNvPr id="9" name="TextBox 8">
            <a:extLst>
              <a:ext uri="{FF2B5EF4-FFF2-40B4-BE49-F238E27FC236}">
                <a16:creationId xmlns:a16="http://schemas.microsoft.com/office/drawing/2014/main" id="{4C0EE025-27BD-2C4E-A79B-FDF3826D46A5}"/>
              </a:ext>
            </a:extLst>
          </p:cNvPr>
          <p:cNvSpPr txBox="1"/>
          <p:nvPr/>
        </p:nvSpPr>
        <p:spPr>
          <a:xfrm>
            <a:off x="7265791" y="4510932"/>
            <a:ext cx="1214803" cy="584775"/>
          </a:xfrm>
          <a:prstGeom prst="rect">
            <a:avLst/>
          </a:prstGeom>
          <a:solidFill>
            <a:srgbClr val="D088F8"/>
          </a:solidFill>
        </p:spPr>
        <p:txBody>
          <a:bodyPr wrap="square" rtlCol="0">
            <a:spAutoFit/>
          </a:bodyPr>
          <a:lstStyle/>
          <a:p>
            <a:pPr algn="ctr"/>
            <a:r>
              <a:rPr lang="en-US" sz="1600" dirty="0"/>
              <a:t>Interruption Lag</a:t>
            </a:r>
            <a:endParaRPr lang="en-AU" sz="1600" dirty="0"/>
          </a:p>
        </p:txBody>
      </p:sp>
      <p:sp>
        <p:nvSpPr>
          <p:cNvPr id="10" name="TextBox 9">
            <a:extLst>
              <a:ext uri="{FF2B5EF4-FFF2-40B4-BE49-F238E27FC236}">
                <a16:creationId xmlns:a16="http://schemas.microsoft.com/office/drawing/2014/main" id="{4C0EE025-27BD-2C4E-A79B-FDF3826D46A5}"/>
              </a:ext>
            </a:extLst>
          </p:cNvPr>
          <p:cNvSpPr txBox="1"/>
          <p:nvPr/>
        </p:nvSpPr>
        <p:spPr>
          <a:xfrm>
            <a:off x="7570511" y="3655851"/>
            <a:ext cx="1214803" cy="584775"/>
          </a:xfrm>
          <a:prstGeom prst="rect">
            <a:avLst/>
          </a:prstGeom>
          <a:solidFill>
            <a:srgbClr val="D088F8"/>
          </a:solidFill>
        </p:spPr>
        <p:txBody>
          <a:bodyPr wrap="square" rtlCol="0">
            <a:spAutoFit/>
          </a:bodyPr>
          <a:lstStyle/>
          <a:p>
            <a:pPr algn="ctr"/>
            <a:r>
              <a:rPr lang="en-US" sz="1600" dirty="0"/>
              <a:t>Interruption Lag</a:t>
            </a:r>
            <a:endParaRPr lang="en-AU" sz="1600" dirty="0"/>
          </a:p>
        </p:txBody>
      </p:sp>
      <p:pic>
        <p:nvPicPr>
          <p:cNvPr id="6" name="Picture 5"/>
          <p:cNvPicPr>
            <a:picLocks noChangeAspect="1"/>
          </p:cNvPicPr>
          <p:nvPr/>
        </p:nvPicPr>
        <p:blipFill>
          <a:blip r:embed="rId6"/>
          <a:stretch>
            <a:fillRect/>
          </a:stretch>
        </p:blipFill>
        <p:spPr>
          <a:xfrm>
            <a:off x="6665531" y="4510932"/>
            <a:ext cx="503195" cy="572054"/>
          </a:xfrm>
          <a:prstGeom prst="rect">
            <a:avLst/>
          </a:prstGeom>
        </p:spPr>
      </p:pic>
      <p:pic>
        <p:nvPicPr>
          <p:cNvPr id="13" name="Picture 12"/>
          <p:cNvPicPr>
            <a:picLocks noChangeAspect="1"/>
          </p:cNvPicPr>
          <p:nvPr/>
        </p:nvPicPr>
        <p:blipFill>
          <a:blip r:embed="rId7"/>
          <a:stretch>
            <a:fillRect/>
          </a:stretch>
        </p:blipFill>
        <p:spPr>
          <a:xfrm>
            <a:off x="7024298" y="3655851"/>
            <a:ext cx="482987" cy="460522"/>
          </a:xfrm>
          <a:prstGeom prst="rect">
            <a:avLst/>
          </a:prstGeom>
        </p:spPr>
      </p:pic>
      <p:sp>
        <p:nvSpPr>
          <p:cNvPr id="11" name="Title 1"/>
          <p:cNvSpPr>
            <a:spLocks noGrp="1"/>
          </p:cNvSpPr>
          <p:nvPr>
            <p:ph type="title"/>
          </p:nvPr>
        </p:nvSpPr>
        <p:spPr>
          <a:xfrm>
            <a:off x="523477" y="1035359"/>
            <a:ext cx="8340389" cy="1017270"/>
          </a:xfrm>
        </p:spPr>
        <p:txBody>
          <a:bodyPr>
            <a:normAutofit fontScale="90000"/>
          </a:bodyPr>
          <a:lstStyle/>
          <a:p>
            <a:r>
              <a:rPr lang="en-US" dirty="0">
                <a:solidFill>
                  <a:schemeClr val="tx1"/>
                </a:solidFill>
                <a:latin typeface="Calibri" panose="020F0502020204030204" pitchFamily="34" charset="0"/>
              </a:rPr>
              <a:t>Experimental Design: Interruption Manipulation</a:t>
            </a:r>
            <a:endParaRPr lang="en-AU" dirty="0">
              <a:solidFill>
                <a:schemeClr val="tx1"/>
              </a:solidFill>
              <a:latin typeface="Calibri" panose="020F0502020204030204" pitchFamily="34" charset="0"/>
            </a:endParaRPr>
          </a:p>
        </p:txBody>
      </p:sp>
    </p:spTree>
    <p:extLst>
      <p:ext uri="{BB962C8B-B14F-4D97-AF65-F5344CB8AC3E}">
        <p14:creationId xmlns:p14="http://schemas.microsoft.com/office/powerpoint/2010/main" val="217679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45" y="-35267"/>
            <a:ext cx="8828689" cy="1356360"/>
          </a:xfrm>
        </p:spPr>
        <p:txBody>
          <a:bodyPr/>
          <a:lstStyle/>
          <a:p>
            <a:pPr algn="ctr"/>
            <a:r>
              <a:rPr lang="en-US" dirty="0">
                <a:solidFill>
                  <a:schemeClr val="tx1"/>
                </a:solidFill>
                <a:latin typeface="Calibri" panose="020F0502020204030204" pitchFamily="34" charset="0"/>
              </a:rPr>
              <a:t>Experiment 1</a:t>
            </a:r>
            <a:endParaRPr lang="en-AU" dirty="0">
              <a:solidFill>
                <a:schemeClr val="tx1"/>
              </a:solidFill>
              <a:latin typeface="Calibri" panose="020F0502020204030204" pitchFamily="34" charset="0"/>
            </a:endParaRPr>
          </a:p>
        </p:txBody>
      </p:sp>
      <p:sp>
        <p:nvSpPr>
          <p:cNvPr id="3" name="Content Placeholder 2"/>
          <p:cNvSpPr>
            <a:spLocks noGrp="1"/>
          </p:cNvSpPr>
          <p:nvPr>
            <p:ph idx="1"/>
          </p:nvPr>
        </p:nvSpPr>
        <p:spPr>
          <a:xfrm>
            <a:off x="4273201" y="4233305"/>
            <a:ext cx="4629060" cy="3028950"/>
          </a:xfrm>
        </p:spPr>
        <p:txBody>
          <a:bodyPr>
            <a:normAutofit/>
          </a:bodyPr>
          <a:lstStyle/>
          <a:p>
            <a:pPr marL="34290" indent="0">
              <a:buNone/>
            </a:pPr>
            <a:r>
              <a:rPr lang="en-US" sz="1800" dirty="0">
                <a:latin typeface="Calibri" panose="020F0502020204030204" pitchFamily="34" charset="0"/>
                <a:cs typeface="Calibri" panose="020F0502020204030204" pitchFamily="34" charset="0"/>
              </a:rPr>
              <a:t>Both memory tasks, so similar cognitive processes</a:t>
            </a:r>
            <a:endParaRPr lang="en-US" sz="1800"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1267316" y="2192066"/>
            <a:ext cx="1963538" cy="1897918"/>
          </a:xfrm>
          <a:prstGeom prst="rect">
            <a:avLst/>
          </a:prstGeom>
        </p:spPr>
      </p:pic>
      <p:sp>
        <p:nvSpPr>
          <p:cNvPr id="6" name="Frame 5"/>
          <p:cNvSpPr/>
          <p:nvPr/>
        </p:nvSpPr>
        <p:spPr>
          <a:xfrm>
            <a:off x="1267315" y="2196671"/>
            <a:ext cx="1963539" cy="439119"/>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sz="1350">
              <a:solidFill>
                <a:schemeClr val="tx1"/>
              </a:solidFill>
            </a:endParaRPr>
          </a:p>
        </p:txBody>
      </p:sp>
      <p:sp>
        <p:nvSpPr>
          <p:cNvPr id="7" name="TextBox 6"/>
          <p:cNvSpPr txBox="1"/>
          <p:nvPr/>
        </p:nvSpPr>
        <p:spPr>
          <a:xfrm>
            <a:off x="473168" y="2246953"/>
            <a:ext cx="1043005" cy="338554"/>
          </a:xfrm>
          <a:prstGeom prst="rect">
            <a:avLst/>
          </a:prstGeom>
          <a:noFill/>
        </p:spPr>
        <p:txBody>
          <a:bodyPr wrap="square" rtlCol="0">
            <a:spAutoFit/>
          </a:bodyPr>
          <a:lstStyle/>
          <a:p>
            <a:r>
              <a:rPr lang="en-US" sz="1600" dirty="0">
                <a:solidFill>
                  <a:srgbClr val="C00000"/>
                </a:solidFill>
                <a:latin typeface="Calibri" panose="020F0502020204030204" pitchFamily="34" charset="0"/>
              </a:rPr>
              <a:t>Level 1</a:t>
            </a:r>
            <a:endParaRPr lang="en-AU" sz="1600" dirty="0">
              <a:solidFill>
                <a:srgbClr val="C00000"/>
              </a:solidFill>
              <a:latin typeface="Calibri" panose="020F0502020204030204" pitchFamily="34" charset="0"/>
            </a:endParaRPr>
          </a:p>
        </p:txBody>
      </p:sp>
      <p:sp>
        <p:nvSpPr>
          <p:cNvPr id="8" name="Frame 7"/>
          <p:cNvSpPr/>
          <p:nvPr/>
        </p:nvSpPr>
        <p:spPr>
          <a:xfrm>
            <a:off x="1277302" y="2773412"/>
            <a:ext cx="1963539" cy="439119"/>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sz="1350">
              <a:solidFill>
                <a:schemeClr val="tx1"/>
              </a:solidFill>
            </a:endParaRPr>
          </a:p>
        </p:txBody>
      </p:sp>
      <p:sp>
        <p:nvSpPr>
          <p:cNvPr id="9" name="TextBox 8"/>
          <p:cNvSpPr txBox="1"/>
          <p:nvPr/>
        </p:nvSpPr>
        <p:spPr>
          <a:xfrm>
            <a:off x="470017" y="2865668"/>
            <a:ext cx="1043005" cy="338554"/>
          </a:xfrm>
          <a:prstGeom prst="rect">
            <a:avLst/>
          </a:prstGeom>
          <a:noFill/>
        </p:spPr>
        <p:txBody>
          <a:bodyPr wrap="square" rtlCol="0">
            <a:spAutoFit/>
          </a:bodyPr>
          <a:lstStyle/>
          <a:p>
            <a:r>
              <a:rPr lang="en-US" sz="1600" dirty="0">
                <a:solidFill>
                  <a:schemeClr val="bg2">
                    <a:lumMod val="50000"/>
                  </a:schemeClr>
                </a:solidFill>
                <a:latin typeface="Calibri" panose="020F0502020204030204" pitchFamily="34" charset="0"/>
              </a:rPr>
              <a:t>Level 2</a:t>
            </a:r>
            <a:endParaRPr lang="en-AU" sz="1600" dirty="0">
              <a:solidFill>
                <a:schemeClr val="bg2">
                  <a:lumMod val="50000"/>
                </a:schemeClr>
              </a:solidFill>
              <a:latin typeface="Calibri" panose="020F0502020204030204" pitchFamily="34" charset="0"/>
            </a:endParaRPr>
          </a:p>
        </p:txBody>
      </p:sp>
      <p:grpSp>
        <p:nvGrpSpPr>
          <p:cNvPr id="11" name="Group 10"/>
          <p:cNvGrpSpPr/>
          <p:nvPr/>
        </p:nvGrpSpPr>
        <p:grpSpPr>
          <a:xfrm>
            <a:off x="4188290" y="2154621"/>
            <a:ext cx="4272538" cy="1954924"/>
            <a:chOff x="5229260" y="955347"/>
            <a:chExt cx="6507316" cy="2690652"/>
          </a:xfrm>
        </p:grpSpPr>
        <p:grpSp>
          <p:nvGrpSpPr>
            <p:cNvPr id="12" name="Group 11">
              <a:extLst>
                <a:ext uri="{FF2B5EF4-FFF2-40B4-BE49-F238E27FC236}">
                  <a16:creationId xmlns:a16="http://schemas.microsoft.com/office/drawing/2014/main" id="{E1A5D315-18E4-DB4E-AB42-87B39BAA77A1}"/>
                </a:ext>
              </a:extLst>
            </p:cNvPr>
            <p:cNvGrpSpPr/>
            <p:nvPr/>
          </p:nvGrpSpPr>
          <p:grpSpPr>
            <a:xfrm>
              <a:off x="8995757" y="1615647"/>
              <a:ext cx="2740819" cy="2018302"/>
              <a:chOff x="6895177" y="1034067"/>
              <a:chExt cx="5535174" cy="5429070"/>
            </a:xfrm>
          </p:grpSpPr>
          <p:sp>
            <p:nvSpPr>
              <p:cNvPr id="27" name="Rounded Rectangle 26"/>
              <p:cNvSpPr/>
              <p:nvPr/>
            </p:nvSpPr>
            <p:spPr>
              <a:xfrm>
                <a:off x="6895177" y="1034067"/>
                <a:ext cx="2022231" cy="1327638"/>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3</a:t>
                </a:r>
                <a:endParaRPr lang="en-AU" sz="1400" dirty="0">
                  <a:solidFill>
                    <a:schemeClr val="tx1"/>
                  </a:solidFill>
                  <a:latin typeface="Calibri" panose="020F0502020204030204" pitchFamily="34" charset="0"/>
                </a:endParaRPr>
              </a:p>
            </p:txBody>
          </p:sp>
          <p:sp>
            <p:nvSpPr>
              <p:cNvPr id="28" name="Rounded Rectangle 27"/>
              <p:cNvSpPr/>
              <p:nvPr/>
            </p:nvSpPr>
            <p:spPr>
              <a:xfrm>
                <a:off x="7721736" y="2065914"/>
                <a:ext cx="2022231" cy="1327638"/>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cook</a:t>
                </a:r>
                <a:endParaRPr lang="en-AU" sz="1400" dirty="0">
                  <a:solidFill>
                    <a:schemeClr val="tx1"/>
                  </a:solidFill>
                  <a:latin typeface="Calibri" panose="020F0502020204030204" pitchFamily="34" charset="0"/>
                </a:endParaRPr>
              </a:p>
            </p:txBody>
          </p:sp>
          <p:sp>
            <p:nvSpPr>
              <p:cNvPr id="29" name="Rounded Rectangle 28"/>
              <p:cNvSpPr/>
              <p:nvPr/>
            </p:nvSpPr>
            <p:spPr>
              <a:xfrm>
                <a:off x="8548295" y="3117197"/>
                <a:ext cx="2022231" cy="1327638"/>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75</a:t>
                </a:r>
                <a:endParaRPr lang="en-AU" sz="1400" dirty="0">
                  <a:solidFill>
                    <a:schemeClr val="tx1"/>
                  </a:solidFill>
                  <a:latin typeface="Calibri" panose="020F0502020204030204" pitchFamily="34" charset="0"/>
                </a:endParaRPr>
              </a:p>
            </p:txBody>
          </p:sp>
          <p:sp>
            <p:nvSpPr>
              <p:cNvPr id="30" name="Rounded Rectangle 29">
                <a:extLst>
                  <a:ext uri="{FF2B5EF4-FFF2-40B4-BE49-F238E27FC236}">
                    <a16:creationId xmlns:a16="http://schemas.microsoft.com/office/drawing/2014/main" id="{2BDEC111-E154-1443-A0AC-F6FCB8F6D019}"/>
                  </a:ext>
                </a:extLst>
              </p:cNvPr>
              <p:cNvSpPr/>
              <p:nvPr/>
            </p:nvSpPr>
            <p:spPr>
              <a:xfrm>
                <a:off x="9452600" y="4137166"/>
                <a:ext cx="2022231" cy="1327638"/>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sport</a:t>
                </a:r>
                <a:endParaRPr lang="en-AU" sz="1400" dirty="0">
                  <a:solidFill>
                    <a:schemeClr val="tx1"/>
                  </a:solidFill>
                  <a:latin typeface="Calibri" panose="020F0502020204030204" pitchFamily="34" charset="0"/>
                </a:endParaRPr>
              </a:p>
            </p:txBody>
          </p:sp>
          <p:sp>
            <p:nvSpPr>
              <p:cNvPr id="31" name="Rounded Rectangle 30"/>
              <p:cNvSpPr/>
              <p:nvPr/>
            </p:nvSpPr>
            <p:spPr>
              <a:xfrm>
                <a:off x="10408120" y="5135499"/>
                <a:ext cx="2022231" cy="1327638"/>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sleep</a:t>
                </a:r>
                <a:endParaRPr lang="en-AU" sz="1400" dirty="0">
                  <a:solidFill>
                    <a:schemeClr val="tx1"/>
                  </a:solidFill>
                  <a:latin typeface="Calibri" panose="020F0502020204030204" pitchFamily="34" charset="0"/>
                </a:endParaRPr>
              </a:p>
            </p:txBody>
          </p:sp>
        </p:grpSp>
        <p:grpSp>
          <p:nvGrpSpPr>
            <p:cNvPr id="13" name="Group 12">
              <a:extLst>
                <a:ext uri="{FF2B5EF4-FFF2-40B4-BE49-F238E27FC236}">
                  <a16:creationId xmlns:a16="http://schemas.microsoft.com/office/drawing/2014/main" id="{E1A5D315-18E4-DB4E-AB42-87B39BAA77A1}"/>
                </a:ext>
              </a:extLst>
            </p:cNvPr>
            <p:cNvGrpSpPr/>
            <p:nvPr/>
          </p:nvGrpSpPr>
          <p:grpSpPr>
            <a:xfrm>
              <a:off x="5393005" y="1603597"/>
              <a:ext cx="2740819" cy="2018302"/>
              <a:chOff x="7131220" y="1034067"/>
              <a:chExt cx="5535174" cy="5429070"/>
            </a:xfrm>
          </p:grpSpPr>
          <p:sp>
            <p:nvSpPr>
              <p:cNvPr id="22" name="Rounded Rectangle 21"/>
              <p:cNvSpPr/>
              <p:nvPr/>
            </p:nvSpPr>
            <p:spPr>
              <a:xfrm>
                <a:off x="7131220" y="1034067"/>
                <a:ext cx="2022231" cy="132763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grape</a:t>
                </a:r>
                <a:endParaRPr lang="en-AU" sz="1400" dirty="0">
                  <a:solidFill>
                    <a:schemeClr val="tx1"/>
                  </a:solidFill>
                  <a:latin typeface="Calibri" panose="020F0502020204030204" pitchFamily="34" charset="0"/>
                </a:endParaRPr>
              </a:p>
            </p:txBody>
          </p:sp>
          <p:sp>
            <p:nvSpPr>
              <p:cNvPr id="23" name="Rounded Rectangle 22"/>
              <p:cNvSpPr/>
              <p:nvPr/>
            </p:nvSpPr>
            <p:spPr>
              <a:xfrm>
                <a:off x="7957779" y="2065915"/>
                <a:ext cx="2022231" cy="132763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22</a:t>
                </a:r>
                <a:endParaRPr lang="en-AU" sz="1400" dirty="0">
                  <a:solidFill>
                    <a:schemeClr val="tx1"/>
                  </a:solidFill>
                  <a:latin typeface="Calibri" panose="020F0502020204030204" pitchFamily="34" charset="0"/>
                </a:endParaRPr>
              </a:p>
            </p:txBody>
          </p:sp>
          <p:sp>
            <p:nvSpPr>
              <p:cNvPr id="24" name="Rounded Rectangle 23"/>
              <p:cNvSpPr/>
              <p:nvPr/>
            </p:nvSpPr>
            <p:spPr>
              <a:xfrm>
                <a:off x="8784338" y="3117197"/>
                <a:ext cx="2022231" cy="132763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sport</a:t>
                </a:r>
                <a:endParaRPr lang="en-AU" sz="1400" dirty="0">
                  <a:solidFill>
                    <a:schemeClr val="tx1"/>
                  </a:solidFill>
                  <a:latin typeface="Calibri" panose="020F0502020204030204" pitchFamily="34" charset="0"/>
                </a:endParaRPr>
              </a:p>
            </p:txBody>
          </p:sp>
          <p:sp>
            <p:nvSpPr>
              <p:cNvPr id="25" name="Rounded Rectangle 24">
                <a:extLst>
                  <a:ext uri="{FF2B5EF4-FFF2-40B4-BE49-F238E27FC236}">
                    <a16:creationId xmlns:a16="http://schemas.microsoft.com/office/drawing/2014/main" id="{2BDEC111-E154-1443-A0AC-F6FCB8F6D019}"/>
                  </a:ext>
                </a:extLst>
              </p:cNvPr>
              <p:cNvSpPr/>
              <p:nvPr/>
            </p:nvSpPr>
            <p:spPr>
              <a:xfrm>
                <a:off x="9688645" y="4137166"/>
                <a:ext cx="2022231" cy="132763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3</a:t>
                </a:r>
                <a:endParaRPr lang="en-AU" sz="1400" dirty="0">
                  <a:solidFill>
                    <a:schemeClr val="tx1"/>
                  </a:solidFill>
                  <a:latin typeface="Calibri" panose="020F0502020204030204" pitchFamily="34" charset="0"/>
                </a:endParaRPr>
              </a:p>
            </p:txBody>
          </p:sp>
          <p:sp>
            <p:nvSpPr>
              <p:cNvPr id="26" name="Rounded Rectangle 25"/>
              <p:cNvSpPr/>
              <p:nvPr/>
            </p:nvSpPr>
            <p:spPr>
              <a:xfrm>
                <a:off x="10644163" y="5135500"/>
                <a:ext cx="2022231" cy="132763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fun</a:t>
                </a:r>
                <a:endParaRPr lang="en-AU" sz="1400" dirty="0">
                  <a:solidFill>
                    <a:schemeClr val="tx1"/>
                  </a:solidFill>
                  <a:latin typeface="Calibri" panose="020F0502020204030204" pitchFamily="34" charset="0"/>
                </a:endParaRPr>
              </a:p>
            </p:txBody>
          </p:sp>
        </p:grpSp>
        <p:sp>
          <p:nvSpPr>
            <p:cNvPr id="14" name="TextBox 13"/>
            <p:cNvSpPr txBox="1"/>
            <p:nvPr/>
          </p:nvSpPr>
          <p:spPr>
            <a:xfrm>
              <a:off x="5229260" y="1129679"/>
              <a:ext cx="1903225" cy="423608"/>
            </a:xfrm>
            <a:prstGeom prst="rect">
              <a:avLst/>
            </a:prstGeom>
            <a:noFill/>
          </p:spPr>
          <p:txBody>
            <a:bodyPr wrap="square" rtlCol="0">
              <a:spAutoFit/>
            </a:bodyPr>
            <a:lstStyle/>
            <a:p>
              <a:r>
                <a:rPr lang="en-US" sz="1400" b="1" dirty="0">
                  <a:latin typeface="Calibri" panose="020F0502020204030204" pitchFamily="34" charset="0"/>
                </a:rPr>
                <a:t>Study Phase</a:t>
              </a:r>
              <a:endParaRPr lang="en-AU" sz="1400" b="1" dirty="0">
                <a:latin typeface="Calibri" panose="020F0502020204030204" pitchFamily="34" charset="0"/>
              </a:endParaRPr>
            </a:p>
          </p:txBody>
        </p:sp>
        <p:sp>
          <p:nvSpPr>
            <p:cNvPr id="15" name="TextBox 14"/>
            <p:cNvSpPr txBox="1"/>
            <p:nvPr/>
          </p:nvSpPr>
          <p:spPr>
            <a:xfrm>
              <a:off x="7135679" y="955347"/>
              <a:ext cx="3218955" cy="720132"/>
            </a:xfrm>
            <a:prstGeom prst="rect">
              <a:avLst/>
            </a:prstGeom>
            <a:noFill/>
          </p:spPr>
          <p:txBody>
            <a:bodyPr wrap="square" rtlCol="0">
              <a:spAutoFit/>
            </a:bodyPr>
            <a:lstStyle/>
            <a:p>
              <a:pPr algn="ctr"/>
              <a:r>
                <a:rPr lang="en-US" sz="1400" b="1" dirty="0">
                  <a:latin typeface="Calibri" panose="020F0502020204030204" pitchFamily="34" charset="0"/>
                </a:rPr>
                <a:t>Test Phase: Which word did you just study? </a:t>
              </a:r>
              <a:endParaRPr lang="en-AU" sz="1400" b="1" dirty="0">
                <a:latin typeface="Calibri" panose="020F0502020204030204" pitchFamily="34" charset="0"/>
              </a:endParaRPr>
            </a:p>
          </p:txBody>
        </p:sp>
        <p:grpSp>
          <p:nvGrpSpPr>
            <p:cNvPr id="16" name="Group 15">
              <a:extLst>
                <a:ext uri="{FF2B5EF4-FFF2-40B4-BE49-F238E27FC236}">
                  <a16:creationId xmlns:a16="http://schemas.microsoft.com/office/drawing/2014/main" id="{E1A5D315-18E4-DB4E-AB42-87B39BAA77A1}"/>
                </a:ext>
              </a:extLst>
            </p:cNvPr>
            <p:cNvGrpSpPr/>
            <p:nvPr/>
          </p:nvGrpSpPr>
          <p:grpSpPr>
            <a:xfrm>
              <a:off x="7625347" y="1627697"/>
              <a:ext cx="2740819" cy="2018302"/>
              <a:chOff x="6895177" y="1034067"/>
              <a:chExt cx="5535174" cy="5429070"/>
            </a:xfrm>
          </p:grpSpPr>
          <p:sp>
            <p:nvSpPr>
              <p:cNvPr id="17" name="Rounded Rectangle 16"/>
              <p:cNvSpPr/>
              <p:nvPr/>
            </p:nvSpPr>
            <p:spPr>
              <a:xfrm>
                <a:off x="6895177" y="1034067"/>
                <a:ext cx="2022231" cy="1327638"/>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17</a:t>
                </a:r>
                <a:endParaRPr lang="en-AU" sz="1400" dirty="0">
                  <a:solidFill>
                    <a:schemeClr val="tx1"/>
                  </a:solidFill>
                  <a:latin typeface="Calibri" panose="020F0502020204030204" pitchFamily="34" charset="0"/>
                </a:endParaRPr>
              </a:p>
            </p:txBody>
          </p:sp>
          <p:sp>
            <p:nvSpPr>
              <p:cNvPr id="18" name="Rounded Rectangle 17"/>
              <p:cNvSpPr/>
              <p:nvPr/>
            </p:nvSpPr>
            <p:spPr>
              <a:xfrm>
                <a:off x="7721736" y="2065914"/>
                <a:ext cx="2022231" cy="1327638"/>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fun</a:t>
                </a:r>
                <a:endParaRPr lang="en-AU" sz="1400" dirty="0">
                  <a:solidFill>
                    <a:schemeClr val="tx1"/>
                  </a:solidFill>
                  <a:latin typeface="Calibri" panose="020F0502020204030204" pitchFamily="34" charset="0"/>
                </a:endParaRPr>
              </a:p>
            </p:txBody>
          </p:sp>
          <p:sp>
            <p:nvSpPr>
              <p:cNvPr id="19" name="Rounded Rectangle 18"/>
              <p:cNvSpPr/>
              <p:nvPr/>
            </p:nvSpPr>
            <p:spPr>
              <a:xfrm>
                <a:off x="8548295" y="3117197"/>
                <a:ext cx="2022231" cy="1327638"/>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grape</a:t>
                </a:r>
                <a:endParaRPr lang="en-AU" sz="1400" dirty="0">
                  <a:solidFill>
                    <a:schemeClr val="tx1"/>
                  </a:solidFill>
                  <a:latin typeface="Calibri" panose="020F0502020204030204" pitchFamily="34" charset="0"/>
                </a:endParaRPr>
              </a:p>
            </p:txBody>
          </p:sp>
          <p:sp>
            <p:nvSpPr>
              <p:cNvPr id="20" name="Rounded Rectangle 19">
                <a:extLst>
                  <a:ext uri="{FF2B5EF4-FFF2-40B4-BE49-F238E27FC236}">
                    <a16:creationId xmlns:a16="http://schemas.microsoft.com/office/drawing/2014/main" id="{2BDEC111-E154-1443-A0AC-F6FCB8F6D019}"/>
                  </a:ext>
                </a:extLst>
              </p:cNvPr>
              <p:cNvSpPr/>
              <p:nvPr/>
            </p:nvSpPr>
            <p:spPr>
              <a:xfrm>
                <a:off x="9452600" y="4137166"/>
                <a:ext cx="2022231" cy="1327638"/>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float</a:t>
                </a:r>
                <a:endParaRPr lang="en-AU" sz="1400" dirty="0">
                  <a:solidFill>
                    <a:schemeClr val="tx1"/>
                  </a:solidFill>
                  <a:latin typeface="Calibri" panose="020F0502020204030204" pitchFamily="34" charset="0"/>
                </a:endParaRPr>
              </a:p>
            </p:txBody>
          </p:sp>
          <p:sp>
            <p:nvSpPr>
              <p:cNvPr id="21" name="Rounded Rectangle 20"/>
              <p:cNvSpPr/>
              <p:nvPr/>
            </p:nvSpPr>
            <p:spPr>
              <a:xfrm>
                <a:off x="10408120" y="5135499"/>
                <a:ext cx="2022231" cy="1327638"/>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22</a:t>
                </a:r>
                <a:endParaRPr lang="en-AU" sz="1400" dirty="0">
                  <a:solidFill>
                    <a:schemeClr val="tx1"/>
                  </a:solidFill>
                  <a:latin typeface="Calibri" panose="020F0502020204030204" pitchFamily="34" charset="0"/>
                </a:endParaRPr>
              </a:p>
            </p:txBody>
          </p:sp>
        </p:grpSp>
      </p:grpSp>
      <p:sp>
        <p:nvSpPr>
          <p:cNvPr id="35" name="Content Placeholder 2"/>
          <p:cNvSpPr txBox="1">
            <a:spLocks/>
          </p:cNvSpPr>
          <p:nvPr/>
        </p:nvSpPr>
        <p:spPr>
          <a:xfrm>
            <a:off x="593129" y="4233305"/>
            <a:ext cx="3408647" cy="3028950"/>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Font typeface="Corbel" pitchFamily="34" charset="0"/>
              <a:buNone/>
            </a:pPr>
            <a:r>
              <a:rPr lang="en-US" dirty="0">
                <a:latin typeface="Calibri" panose="020F0502020204030204" pitchFamily="34" charset="0"/>
              </a:rPr>
              <a:t>Could open doors in any order </a:t>
            </a:r>
          </a:p>
          <a:p>
            <a:pPr marL="34290" indent="0">
              <a:buFont typeface="Corbel" pitchFamily="34" charset="0"/>
              <a:buNone/>
            </a:pPr>
            <a:r>
              <a:rPr lang="en-US" dirty="0">
                <a:latin typeface="Calibri" panose="020F0502020204030204" pitchFamily="34" charset="0"/>
              </a:rPr>
              <a:t>Maximum number of trials: 6 (easy), 12 (medium), 24 (hard)</a:t>
            </a:r>
          </a:p>
          <a:p>
            <a:pPr marL="34290" indent="0">
              <a:buFont typeface="Corbel" pitchFamily="34" charset="0"/>
              <a:buNone/>
            </a:pPr>
            <a:endParaRPr lang="en-AU" sz="1800" dirty="0">
              <a:latin typeface="Calibri" panose="020F0502020204030204" pitchFamily="34" charset="0"/>
            </a:endParaRPr>
          </a:p>
        </p:txBody>
      </p:sp>
      <p:sp>
        <p:nvSpPr>
          <p:cNvPr id="36" name="Content Placeholder 2"/>
          <p:cNvSpPr txBox="1">
            <a:spLocks/>
          </p:cNvSpPr>
          <p:nvPr/>
        </p:nvSpPr>
        <p:spPr>
          <a:xfrm>
            <a:off x="593129" y="5313990"/>
            <a:ext cx="7969223" cy="1463416"/>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Font typeface="Corbel" pitchFamily="34" charset="0"/>
              <a:buNone/>
            </a:pPr>
            <a:endParaRPr lang="en-US" sz="1800" dirty="0">
              <a:latin typeface="Calibri" panose="020F0502020204030204" pitchFamily="34" charset="0"/>
            </a:endParaRPr>
          </a:p>
          <a:p>
            <a:pPr marL="34290" indent="0">
              <a:buFont typeface="Corbel" pitchFamily="34" charset="0"/>
              <a:buNone/>
            </a:pPr>
            <a:r>
              <a:rPr lang="en-US" sz="1800" dirty="0">
                <a:solidFill>
                  <a:schemeClr val="tx1"/>
                </a:solidFill>
                <a:latin typeface="Calibri" panose="020F0502020204030204" pitchFamily="34" charset="0"/>
              </a:rPr>
              <a:t>3 (difficulty: easy, medium, hard) x 3 (interruption: no interruption, interruption, interruption + lag) fully within subject design</a:t>
            </a:r>
          </a:p>
          <a:p>
            <a:pPr marL="34290" indent="0">
              <a:buFont typeface="Corbel" pitchFamily="34" charset="0"/>
              <a:buNone/>
            </a:pPr>
            <a:endParaRPr lang="en-AU" sz="1800" dirty="0">
              <a:latin typeface="Calibri" panose="020F0502020204030204" pitchFamily="34" charset="0"/>
            </a:endParaRPr>
          </a:p>
        </p:txBody>
      </p:sp>
      <p:sp>
        <p:nvSpPr>
          <p:cNvPr id="34" name="Content Placeholder 2">
            <a:extLst>
              <a:ext uri="{FF2B5EF4-FFF2-40B4-BE49-F238E27FC236}">
                <a16:creationId xmlns:a16="http://schemas.microsoft.com/office/drawing/2014/main" id="{EB475955-510A-1145-9CB0-E98630D3CB90}"/>
              </a:ext>
            </a:extLst>
          </p:cNvPr>
          <p:cNvSpPr txBox="1">
            <a:spLocks/>
          </p:cNvSpPr>
          <p:nvPr/>
        </p:nvSpPr>
        <p:spPr>
          <a:xfrm>
            <a:off x="1215082" y="1192012"/>
            <a:ext cx="2050636" cy="81848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None/>
            </a:pPr>
            <a:r>
              <a:rPr lang="en-US" dirty="0">
                <a:latin typeface="Calibri" panose="020F0502020204030204" pitchFamily="34" charset="0"/>
                <a:cs typeface="Calibri" panose="020F0502020204030204" pitchFamily="34" charset="0"/>
              </a:rPr>
              <a:t>Primary Task: </a:t>
            </a:r>
          </a:p>
          <a:p>
            <a:pPr marL="34290" indent="0">
              <a:buNone/>
            </a:pPr>
            <a:r>
              <a:rPr lang="en-US" dirty="0">
                <a:latin typeface="Calibri" panose="020F0502020204030204" pitchFamily="34" charset="0"/>
                <a:cs typeface="Calibri" panose="020F0502020204030204" pitchFamily="34" charset="0"/>
              </a:rPr>
              <a:t>The Mazing Race</a:t>
            </a:r>
          </a:p>
        </p:txBody>
      </p:sp>
      <p:sp>
        <p:nvSpPr>
          <p:cNvPr id="38" name="Content Placeholder 2">
            <a:extLst>
              <a:ext uri="{FF2B5EF4-FFF2-40B4-BE49-F238E27FC236}">
                <a16:creationId xmlns:a16="http://schemas.microsoft.com/office/drawing/2014/main" id="{9907E9C0-FC1F-2A47-884D-D99ECC20B823}"/>
              </a:ext>
            </a:extLst>
          </p:cNvPr>
          <p:cNvSpPr txBox="1">
            <a:spLocks/>
          </p:cNvSpPr>
          <p:nvPr/>
        </p:nvSpPr>
        <p:spPr>
          <a:xfrm>
            <a:off x="4391324" y="1178507"/>
            <a:ext cx="2740351" cy="81848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None/>
            </a:pPr>
            <a:r>
              <a:rPr lang="en-US" dirty="0">
                <a:latin typeface="Calibri" panose="020F0502020204030204" pitchFamily="34" charset="0"/>
                <a:cs typeface="Calibri" panose="020F0502020204030204" pitchFamily="34" charset="0"/>
              </a:rPr>
              <a:t>Interruption: </a:t>
            </a:r>
          </a:p>
          <a:p>
            <a:pPr marL="34290" indent="0">
              <a:buNone/>
            </a:pPr>
            <a:r>
              <a:rPr lang="en-US" dirty="0">
                <a:latin typeface="Calibri" panose="020F0502020204030204" pitchFamily="34" charset="0"/>
                <a:cs typeface="Calibri" panose="020F0502020204030204" pitchFamily="34" charset="0"/>
              </a:rPr>
              <a:t>Memory Test (10 items)</a:t>
            </a:r>
          </a:p>
        </p:txBody>
      </p:sp>
    </p:spTree>
    <p:extLst>
      <p:ext uri="{BB962C8B-B14F-4D97-AF65-F5344CB8AC3E}">
        <p14:creationId xmlns:p14="http://schemas.microsoft.com/office/powerpoint/2010/main" val="22619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34"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alibri" panose="020F0502020204030204" pitchFamily="34" charset="0"/>
              </a:rPr>
              <a:t>Experiment 1: Takeaways </a:t>
            </a:r>
            <a:endParaRPr lang="en-AU" dirty="0">
              <a:solidFill>
                <a:schemeClr val="tx1"/>
              </a:solidFill>
              <a:latin typeface="Calibri" panose="020F0502020204030204" pitchFamily="34" charset="0"/>
            </a:endParaRPr>
          </a:p>
        </p:txBody>
      </p:sp>
      <p:sp>
        <p:nvSpPr>
          <p:cNvPr id="3" name="Content Placeholder 2"/>
          <p:cNvSpPr>
            <a:spLocks noGrp="1"/>
          </p:cNvSpPr>
          <p:nvPr>
            <p:ph idx="1"/>
          </p:nvPr>
        </p:nvSpPr>
        <p:spPr/>
        <p:txBody>
          <a:bodyPr/>
          <a:lstStyle/>
          <a:p>
            <a:pPr marL="34290" indent="0">
              <a:buNone/>
            </a:pPr>
            <a:r>
              <a:rPr lang="en-US" dirty="0">
                <a:latin typeface="Calibri" panose="020F0502020204030204" pitchFamily="34" charset="0"/>
              </a:rPr>
              <a:t>The freedom to choose any door on any given trial resulted in too much flexibility making it difficult to analyze aggregate data </a:t>
            </a:r>
          </a:p>
          <a:p>
            <a:pPr marL="34290" indent="0">
              <a:buNone/>
            </a:pPr>
            <a:r>
              <a:rPr lang="en-US" dirty="0">
                <a:latin typeface="Calibri" panose="020F0502020204030204" pitchFamily="34" charset="0"/>
              </a:rPr>
              <a:t>Although there were individual differences, there were certain common strategies (e.g. always start from one side)</a:t>
            </a:r>
          </a:p>
          <a:p>
            <a:pPr marL="34290" indent="0">
              <a:buNone/>
            </a:pPr>
            <a:r>
              <a:rPr lang="en-US" dirty="0">
                <a:latin typeface="Calibri" panose="020F0502020204030204" pitchFamily="34" charset="0"/>
              </a:rPr>
              <a:t>Experiment 2…</a:t>
            </a:r>
          </a:p>
          <a:p>
            <a:pPr marL="34290" indent="0">
              <a:buNone/>
            </a:pPr>
            <a:endParaRPr lang="en-AU" dirty="0">
              <a:latin typeface="Calibri" panose="020F0502020204030204" pitchFamily="34" charset="0"/>
            </a:endParaRPr>
          </a:p>
        </p:txBody>
      </p:sp>
    </p:spTree>
    <p:extLst>
      <p:ext uri="{BB962C8B-B14F-4D97-AF65-F5344CB8AC3E}">
        <p14:creationId xmlns:p14="http://schemas.microsoft.com/office/powerpoint/2010/main" val="368922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alibri" panose="020F0502020204030204" pitchFamily="34" charset="0"/>
              </a:rPr>
              <a:t>Experiment 2: Forced Order</a:t>
            </a:r>
            <a:endParaRPr lang="en-AU" dirty="0">
              <a:solidFill>
                <a:schemeClr val="tx1"/>
              </a:solidFill>
              <a:latin typeface="Calibri" panose="020F0502020204030204" pitchFamily="34" charset="0"/>
            </a:endParaRPr>
          </a:p>
        </p:txBody>
      </p:sp>
      <p:sp>
        <p:nvSpPr>
          <p:cNvPr id="3" name="Content Placeholder 2"/>
          <p:cNvSpPr>
            <a:spLocks noGrp="1"/>
          </p:cNvSpPr>
          <p:nvPr>
            <p:ph idx="1"/>
          </p:nvPr>
        </p:nvSpPr>
        <p:spPr>
          <a:xfrm>
            <a:off x="358139" y="2298839"/>
            <a:ext cx="5486721" cy="3667245"/>
          </a:xfrm>
        </p:spPr>
        <p:txBody>
          <a:bodyPr>
            <a:normAutofit/>
          </a:bodyPr>
          <a:lstStyle/>
          <a:p>
            <a:pPr marL="34290" indent="0">
              <a:buNone/>
            </a:pPr>
            <a:r>
              <a:rPr lang="en-US" sz="1800" dirty="0">
                <a:latin typeface="Calibri" panose="020F0502020204030204" pitchFamily="34" charset="0"/>
              </a:rPr>
              <a:t>Always have to start by opening left-most door and systematically work their way to the right-most door </a:t>
            </a:r>
          </a:p>
          <a:p>
            <a:pPr marL="34290" indent="0">
              <a:buNone/>
            </a:pPr>
            <a:r>
              <a:rPr lang="en-US" sz="1800" dirty="0">
                <a:latin typeface="Calibri" panose="020F0502020204030204" pitchFamily="34" charset="0"/>
              </a:rPr>
              <a:t>Feedback:</a:t>
            </a:r>
          </a:p>
          <a:p>
            <a:pPr marL="548640" lvl="1" indent="-342900">
              <a:buFont typeface="+mj-lt"/>
              <a:buAutoNum type="arabicPeriod"/>
            </a:pPr>
            <a:r>
              <a:rPr lang="en-US" sz="1650" dirty="0">
                <a:latin typeface="Calibri" panose="020F0502020204030204" pitchFamily="34" charset="0"/>
              </a:rPr>
              <a:t>Correct door</a:t>
            </a:r>
          </a:p>
          <a:p>
            <a:pPr marL="548640" lvl="1" indent="-342900">
              <a:buFont typeface="+mj-lt"/>
              <a:buAutoNum type="arabicPeriod"/>
            </a:pPr>
            <a:r>
              <a:rPr lang="en-US" sz="1650" dirty="0">
                <a:latin typeface="Calibri" panose="020F0502020204030204" pitchFamily="34" charset="0"/>
              </a:rPr>
              <a:t>Already opened</a:t>
            </a:r>
          </a:p>
          <a:p>
            <a:pPr marL="548640" lvl="1" indent="-342900">
              <a:buFont typeface="+mj-lt"/>
              <a:buAutoNum type="arabicPeriod"/>
            </a:pPr>
            <a:r>
              <a:rPr lang="en-US" sz="1650" dirty="0">
                <a:latin typeface="Calibri" panose="020F0502020204030204" pitchFamily="34" charset="0"/>
              </a:rPr>
              <a:t>New door, but incorrect	</a:t>
            </a:r>
          </a:p>
          <a:p>
            <a:pPr marL="34290" indent="0">
              <a:buNone/>
            </a:pPr>
            <a:r>
              <a:rPr lang="en-US" sz="1800" dirty="0">
                <a:latin typeface="Calibri" panose="020F0502020204030204" pitchFamily="34" charset="0"/>
              </a:rPr>
              <a:t>Only 1 correct door on every trial</a:t>
            </a:r>
            <a:endParaRPr lang="en-US" sz="1800" b="1" dirty="0">
              <a:latin typeface="Calibri" panose="020F0502020204030204" pitchFamily="34" charset="0"/>
            </a:endParaRPr>
          </a:p>
          <a:p>
            <a:pPr marL="34290" indent="0">
              <a:buNone/>
            </a:pPr>
            <a:r>
              <a:rPr lang="en-US" sz="1800" dirty="0">
                <a:latin typeface="Calibri" panose="020F0502020204030204" pitchFamily="34" charset="0"/>
              </a:rPr>
              <a:t>Can better measure the effects of interruptions</a:t>
            </a:r>
          </a:p>
          <a:p>
            <a:pPr marL="34290" indent="0">
              <a:buNone/>
            </a:pPr>
            <a:r>
              <a:rPr lang="en-US" sz="1800" dirty="0">
                <a:latin typeface="Calibri" panose="020F0502020204030204" pitchFamily="34" charset="0"/>
              </a:rPr>
              <a:t>*Interruption lag = self paced</a:t>
            </a:r>
          </a:p>
          <a:p>
            <a:pPr lvl="1"/>
            <a:r>
              <a:rPr lang="en-US" sz="1600" dirty="0">
                <a:latin typeface="Calibri" panose="020F0502020204030204" pitchFamily="34" charset="0"/>
              </a:rPr>
              <a:t>Participants could decide when the memory test would begin (rather than 5 seconds)</a:t>
            </a:r>
          </a:p>
          <a:p>
            <a:endParaRPr lang="en-AU" dirty="0">
              <a:latin typeface="Calibri" panose="020F0502020204030204" pitchFamily="34" charset="0"/>
            </a:endParaRPr>
          </a:p>
        </p:txBody>
      </p:sp>
      <p:grpSp>
        <p:nvGrpSpPr>
          <p:cNvPr id="6" name="Group 5">
            <a:extLst>
              <a:ext uri="{FF2B5EF4-FFF2-40B4-BE49-F238E27FC236}">
                <a16:creationId xmlns:a16="http://schemas.microsoft.com/office/drawing/2014/main" id="{AF06222E-B5FF-2A40-AA5E-F518F9B038FA}"/>
              </a:ext>
            </a:extLst>
          </p:cNvPr>
          <p:cNvGrpSpPr/>
          <p:nvPr/>
        </p:nvGrpSpPr>
        <p:grpSpPr>
          <a:xfrm>
            <a:off x="5434341" y="2769577"/>
            <a:ext cx="3489692" cy="2141168"/>
            <a:chOff x="5434341" y="2769577"/>
            <a:chExt cx="3489692" cy="2141168"/>
          </a:xfrm>
        </p:grpSpPr>
        <p:grpSp>
          <p:nvGrpSpPr>
            <p:cNvPr id="12" name="Group 11"/>
            <p:cNvGrpSpPr/>
            <p:nvPr/>
          </p:nvGrpSpPr>
          <p:grpSpPr>
            <a:xfrm>
              <a:off x="5434341" y="2769577"/>
              <a:ext cx="3489692" cy="2141168"/>
              <a:chOff x="3905969" y="907189"/>
              <a:chExt cx="4690588" cy="2878001"/>
            </a:xfrm>
          </p:grpSpPr>
          <p:pic>
            <p:nvPicPr>
              <p:cNvPr id="14" name="Picture 13"/>
              <p:cNvPicPr>
                <a:picLocks noChangeAspect="1"/>
              </p:cNvPicPr>
              <p:nvPr/>
            </p:nvPicPr>
            <p:blipFill>
              <a:blip r:embed="rId3"/>
              <a:stretch>
                <a:fillRect/>
              </a:stretch>
            </p:blipFill>
            <p:spPr>
              <a:xfrm>
                <a:off x="3905969" y="907189"/>
                <a:ext cx="4690588" cy="2878001"/>
              </a:xfrm>
              <a:prstGeom prst="rect">
                <a:avLst/>
              </a:prstGeom>
            </p:spPr>
          </p:pic>
          <p:sp>
            <p:nvSpPr>
              <p:cNvPr id="15" name="TextBox 14">
                <a:extLst>
                  <a:ext uri="{FF2B5EF4-FFF2-40B4-BE49-F238E27FC236}">
                    <a16:creationId xmlns:a16="http://schemas.microsoft.com/office/drawing/2014/main" id="{EDCFA5C0-4563-6D40-BB28-8F7249772C7F}"/>
                  </a:ext>
                </a:extLst>
              </p:cNvPr>
              <p:cNvSpPr txBox="1"/>
              <p:nvPr/>
            </p:nvSpPr>
            <p:spPr>
              <a:xfrm>
                <a:off x="3997690"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1</a:t>
                </a:r>
              </a:p>
            </p:txBody>
          </p:sp>
          <p:sp>
            <p:nvSpPr>
              <p:cNvPr id="16" name="TextBox 15">
                <a:extLst>
                  <a:ext uri="{FF2B5EF4-FFF2-40B4-BE49-F238E27FC236}">
                    <a16:creationId xmlns:a16="http://schemas.microsoft.com/office/drawing/2014/main" id="{AAB0F7D1-727E-A64B-B6B4-88F866C6BF2B}"/>
                  </a:ext>
                </a:extLst>
              </p:cNvPr>
              <p:cNvSpPr txBox="1"/>
              <p:nvPr/>
            </p:nvSpPr>
            <p:spPr>
              <a:xfrm>
                <a:off x="4566781"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2</a:t>
                </a:r>
              </a:p>
            </p:txBody>
          </p:sp>
          <p:sp>
            <p:nvSpPr>
              <p:cNvPr id="17" name="TextBox 16">
                <a:extLst>
                  <a:ext uri="{FF2B5EF4-FFF2-40B4-BE49-F238E27FC236}">
                    <a16:creationId xmlns:a16="http://schemas.microsoft.com/office/drawing/2014/main" id="{64E62F67-DD4B-E14B-9E53-4219211400C8}"/>
                  </a:ext>
                </a:extLst>
              </p:cNvPr>
              <p:cNvSpPr txBox="1"/>
              <p:nvPr/>
            </p:nvSpPr>
            <p:spPr>
              <a:xfrm>
                <a:off x="5122197"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3</a:t>
                </a:r>
              </a:p>
            </p:txBody>
          </p:sp>
          <p:sp>
            <p:nvSpPr>
              <p:cNvPr id="18" name="TextBox 17">
                <a:extLst>
                  <a:ext uri="{FF2B5EF4-FFF2-40B4-BE49-F238E27FC236}">
                    <a16:creationId xmlns:a16="http://schemas.microsoft.com/office/drawing/2014/main" id="{2B918200-E534-354A-B625-326D3534982F}"/>
                  </a:ext>
                </a:extLst>
              </p:cNvPr>
              <p:cNvSpPr txBox="1"/>
              <p:nvPr/>
            </p:nvSpPr>
            <p:spPr>
              <a:xfrm>
                <a:off x="5723379"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4</a:t>
                </a:r>
              </a:p>
            </p:txBody>
          </p:sp>
          <p:sp>
            <p:nvSpPr>
              <p:cNvPr id="19" name="TextBox 18">
                <a:extLst>
                  <a:ext uri="{FF2B5EF4-FFF2-40B4-BE49-F238E27FC236}">
                    <a16:creationId xmlns:a16="http://schemas.microsoft.com/office/drawing/2014/main" id="{EDCFA5C0-4563-6D40-BB28-8F7249772C7F}"/>
                  </a:ext>
                </a:extLst>
              </p:cNvPr>
              <p:cNvSpPr txBox="1"/>
              <p:nvPr/>
            </p:nvSpPr>
            <p:spPr>
              <a:xfrm>
                <a:off x="6303187"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5</a:t>
                </a:r>
              </a:p>
            </p:txBody>
          </p:sp>
          <p:sp>
            <p:nvSpPr>
              <p:cNvPr id="20" name="TextBox 19">
                <a:extLst>
                  <a:ext uri="{FF2B5EF4-FFF2-40B4-BE49-F238E27FC236}">
                    <a16:creationId xmlns:a16="http://schemas.microsoft.com/office/drawing/2014/main" id="{AAB0F7D1-727E-A64B-B6B4-88F866C6BF2B}"/>
                  </a:ext>
                </a:extLst>
              </p:cNvPr>
              <p:cNvSpPr txBox="1"/>
              <p:nvPr/>
            </p:nvSpPr>
            <p:spPr>
              <a:xfrm>
                <a:off x="6894026"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6</a:t>
                </a:r>
              </a:p>
            </p:txBody>
          </p:sp>
          <p:sp>
            <p:nvSpPr>
              <p:cNvPr id="21" name="TextBox 20">
                <a:extLst>
                  <a:ext uri="{FF2B5EF4-FFF2-40B4-BE49-F238E27FC236}">
                    <a16:creationId xmlns:a16="http://schemas.microsoft.com/office/drawing/2014/main" id="{64E62F67-DD4B-E14B-9E53-4219211400C8}"/>
                  </a:ext>
                </a:extLst>
              </p:cNvPr>
              <p:cNvSpPr txBox="1"/>
              <p:nvPr/>
            </p:nvSpPr>
            <p:spPr>
              <a:xfrm>
                <a:off x="7445579"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7</a:t>
                </a:r>
              </a:p>
            </p:txBody>
          </p:sp>
          <p:sp>
            <p:nvSpPr>
              <p:cNvPr id="22" name="TextBox 21">
                <a:extLst>
                  <a:ext uri="{FF2B5EF4-FFF2-40B4-BE49-F238E27FC236}">
                    <a16:creationId xmlns:a16="http://schemas.microsoft.com/office/drawing/2014/main" id="{2B918200-E534-354A-B625-326D3534982F}"/>
                  </a:ext>
                </a:extLst>
              </p:cNvPr>
              <p:cNvSpPr txBox="1"/>
              <p:nvPr/>
            </p:nvSpPr>
            <p:spPr>
              <a:xfrm>
                <a:off x="8037099"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8</a:t>
                </a:r>
              </a:p>
            </p:txBody>
          </p:sp>
        </p:grpSp>
        <p:pic>
          <p:nvPicPr>
            <p:cNvPr id="5" name="Picture 4">
              <a:extLst>
                <a:ext uri="{FF2B5EF4-FFF2-40B4-BE49-F238E27FC236}">
                  <a16:creationId xmlns:a16="http://schemas.microsoft.com/office/drawing/2014/main" id="{AF6C1F3C-F801-C640-93C6-4D8159BAD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9662" y="2833585"/>
              <a:ext cx="417295" cy="284519"/>
            </a:xfrm>
            <a:prstGeom prst="rect">
              <a:avLst/>
            </a:prstGeom>
          </p:spPr>
        </p:pic>
      </p:grpSp>
    </p:spTree>
    <p:extLst>
      <p:ext uri="{BB962C8B-B14F-4D97-AF65-F5344CB8AC3E}">
        <p14:creationId xmlns:p14="http://schemas.microsoft.com/office/powerpoint/2010/main" val="9261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7F34C136-5A0C-FD40-80CB-7060F3DEF1A7}"/>
              </a:ext>
            </a:extLst>
          </p:cNvPr>
          <p:cNvSpPr>
            <a:spLocks noGrp="1"/>
          </p:cNvSpPr>
          <p:nvPr>
            <p:ph idx="1"/>
          </p:nvPr>
        </p:nvSpPr>
        <p:spPr>
          <a:xfrm>
            <a:off x="509005" y="4579391"/>
            <a:ext cx="8189739" cy="1368535"/>
          </a:xfrm>
        </p:spPr>
        <p:txBody>
          <a:bodyPr>
            <a:noAutofit/>
          </a:bodyPr>
          <a:lstStyle/>
          <a:p>
            <a:pPr marL="34290" indent="0">
              <a:buNone/>
            </a:pPr>
            <a:r>
              <a:rPr lang="en-US" sz="1600" dirty="0">
                <a:latin typeface="Calibri" panose="020F0502020204030204" pitchFamily="34" charset="0"/>
              </a:rPr>
              <a:t>No large effects of interruption type</a:t>
            </a:r>
          </a:p>
          <a:p>
            <a:r>
              <a:rPr lang="en-US" sz="1600" dirty="0">
                <a:latin typeface="Calibri" panose="020F0502020204030204" pitchFamily="34" charset="0"/>
              </a:rPr>
              <a:t>49 participants successfully opened every door in all the easy blocks, suggesting ceiling performance</a:t>
            </a:r>
          </a:p>
          <a:p>
            <a:r>
              <a:rPr lang="en-US" sz="1600" dirty="0">
                <a:latin typeface="Calibri" panose="020F0502020204030204" pitchFamily="34" charset="0"/>
              </a:rPr>
              <a:t>Real world implication – if task is too easy, interruption may not be disruptive</a:t>
            </a:r>
          </a:p>
          <a:p>
            <a:pPr marL="34290" indent="0">
              <a:buNone/>
            </a:pPr>
            <a:r>
              <a:rPr lang="en-US" sz="1600" dirty="0">
                <a:latin typeface="Calibri" panose="020F0502020204030204" pitchFamily="34" charset="0"/>
              </a:rPr>
              <a:t>Type of interruption did effect performance on the number of trials</a:t>
            </a:r>
          </a:p>
          <a:p>
            <a:pPr marL="34290" indent="0">
              <a:buNone/>
            </a:pPr>
            <a:r>
              <a:rPr lang="en-US" sz="1600" dirty="0">
                <a:latin typeface="Calibri" panose="020F0502020204030204" pitchFamily="34" charset="0"/>
              </a:rPr>
              <a:t>Pattern begins to emerge: performance with no interruption &gt; interruption + lag &gt; interruption</a:t>
            </a:r>
          </a:p>
          <a:p>
            <a:pPr marL="34290" indent="0">
              <a:buNone/>
            </a:pPr>
            <a:endParaRPr lang="en-US" sz="1600" dirty="0">
              <a:latin typeface="Calibri" panose="020F0502020204030204" pitchFamily="34" charset="0"/>
            </a:endParaRPr>
          </a:p>
          <a:p>
            <a:endParaRPr lang="en-AU" sz="1800" dirty="0">
              <a:latin typeface="Calibri" panose="020F0502020204030204" pitchFamily="34" charset="0"/>
            </a:endParaRPr>
          </a:p>
        </p:txBody>
      </p:sp>
      <p:pic>
        <p:nvPicPr>
          <p:cNvPr id="12" name="Picture 11"/>
          <p:cNvPicPr>
            <a:picLocks noChangeAspect="1"/>
          </p:cNvPicPr>
          <p:nvPr/>
        </p:nvPicPr>
        <p:blipFill>
          <a:blip r:embed="rId3"/>
          <a:stretch>
            <a:fillRect/>
          </a:stretch>
        </p:blipFill>
        <p:spPr>
          <a:xfrm>
            <a:off x="7819416" y="215896"/>
            <a:ext cx="1135856" cy="928688"/>
          </a:xfrm>
          <a:prstGeom prst="rect">
            <a:avLst/>
          </a:prstGeom>
        </p:spPr>
      </p:pic>
      <p:pic>
        <p:nvPicPr>
          <p:cNvPr id="11" name="Picture 10"/>
          <p:cNvPicPr>
            <a:picLocks noChangeAspect="1"/>
          </p:cNvPicPr>
          <p:nvPr/>
        </p:nvPicPr>
        <p:blipFill>
          <a:blip r:embed="rId4"/>
          <a:stretch>
            <a:fillRect/>
          </a:stretch>
        </p:blipFill>
        <p:spPr>
          <a:xfrm>
            <a:off x="408425" y="1275532"/>
            <a:ext cx="4124740" cy="3095282"/>
          </a:xfrm>
          <a:prstGeom prst="rect">
            <a:avLst/>
          </a:prstGeom>
        </p:spPr>
      </p:pic>
      <p:pic>
        <p:nvPicPr>
          <p:cNvPr id="15" name="Picture 14"/>
          <p:cNvPicPr>
            <a:picLocks noChangeAspect="1"/>
          </p:cNvPicPr>
          <p:nvPr/>
        </p:nvPicPr>
        <p:blipFill>
          <a:blip r:embed="rId5"/>
          <a:stretch>
            <a:fillRect/>
          </a:stretch>
        </p:blipFill>
        <p:spPr>
          <a:xfrm>
            <a:off x="4577457" y="1283494"/>
            <a:ext cx="4121287" cy="3105647"/>
          </a:xfrm>
          <a:prstGeom prst="rect">
            <a:avLst/>
          </a:prstGeom>
        </p:spPr>
      </p:pic>
      <p:sp>
        <p:nvSpPr>
          <p:cNvPr id="20" name="Title 1"/>
          <p:cNvSpPr>
            <a:spLocks noGrp="1"/>
          </p:cNvSpPr>
          <p:nvPr>
            <p:ph type="title"/>
          </p:nvPr>
        </p:nvSpPr>
        <p:spPr>
          <a:xfrm>
            <a:off x="170121" y="115352"/>
            <a:ext cx="8803757" cy="1017270"/>
          </a:xfrm>
        </p:spPr>
        <p:txBody>
          <a:bodyPr/>
          <a:lstStyle/>
          <a:p>
            <a:pPr algn="ctr"/>
            <a:r>
              <a:rPr lang="en-US" dirty="0">
                <a:solidFill>
                  <a:schemeClr val="tx1"/>
                </a:solidFill>
                <a:latin typeface="Calibri" panose="020F0502020204030204" pitchFamily="34" charset="0"/>
              </a:rPr>
              <a:t>Experiment 2: Results (n=59)</a:t>
            </a:r>
            <a:endParaRPr lang="en-AU" dirty="0">
              <a:solidFill>
                <a:schemeClr val="tx1"/>
              </a:solidFill>
              <a:latin typeface="Calibri" panose="020F0502020204030204" pitchFamily="34" charset="0"/>
            </a:endParaRPr>
          </a:p>
        </p:txBody>
      </p:sp>
      <p:cxnSp>
        <p:nvCxnSpPr>
          <p:cNvPr id="21" name="Straight Arrow Connector 20">
            <a:extLst>
              <a:ext uri="{FF2B5EF4-FFF2-40B4-BE49-F238E27FC236}">
                <a16:creationId xmlns:a16="http://schemas.microsoft.com/office/drawing/2014/main" id="{83534E06-F0F4-BB49-8839-A6BAC46A8403}"/>
              </a:ext>
            </a:extLst>
          </p:cNvPr>
          <p:cNvCxnSpPr/>
          <p:nvPr/>
        </p:nvCxnSpPr>
        <p:spPr>
          <a:xfrm flipV="1">
            <a:off x="5078078" y="3383325"/>
            <a:ext cx="757238" cy="10001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D12D73-50B9-8B48-888A-739A72F8CC30}"/>
              </a:ext>
            </a:extLst>
          </p:cNvPr>
          <p:cNvCxnSpPr/>
          <p:nvPr/>
        </p:nvCxnSpPr>
        <p:spPr>
          <a:xfrm flipV="1">
            <a:off x="6350418" y="2842279"/>
            <a:ext cx="757238" cy="10001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BD62A7-529F-E349-B724-08971CDD6C70}"/>
              </a:ext>
            </a:extLst>
          </p:cNvPr>
          <p:cNvCxnSpPr/>
          <p:nvPr/>
        </p:nvCxnSpPr>
        <p:spPr>
          <a:xfrm flipV="1">
            <a:off x="7572190" y="1671219"/>
            <a:ext cx="757238" cy="10001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73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21" y="115352"/>
            <a:ext cx="8803757" cy="1017270"/>
          </a:xfrm>
        </p:spPr>
        <p:txBody>
          <a:bodyPr/>
          <a:lstStyle/>
          <a:p>
            <a:pPr algn="ctr"/>
            <a:r>
              <a:rPr lang="en-US" dirty="0">
                <a:solidFill>
                  <a:schemeClr val="tx1"/>
                </a:solidFill>
                <a:latin typeface="Calibri" panose="020F0502020204030204" pitchFamily="34" charset="0"/>
              </a:rPr>
              <a:t>Experiment 2: Results (n=59)</a:t>
            </a:r>
            <a:endParaRPr lang="en-AU" dirty="0">
              <a:solidFill>
                <a:schemeClr val="tx1"/>
              </a:solidFill>
              <a:latin typeface="Calibri" panose="020F0502020204030204" pitchFamily="34" charset="0"/>
            </a:endParaRPr>
          </a:p>
        </p:txBody>
      </p:sp>
      <p:pic>
        <p:nvPicPr>
          <p:cNvPr id="7" name="Picture 6"/>
          <p:cNvPicPr>
            <a:picLocks noChangeAspect="1"/>
          </p:cNvPicPr>
          <p:nvPr/>
        </p:nvPicPr>
        <p:blipFill>
          <a:blip r:embed="rId3"/>
          <a:stretch>
            <a:fillRect/>
          </a:stretch>
        </p:blipFill>
        <p:spPr>
          <a:xfrm>
            <a:off x="4571999" y="1132622"/>
            <a:ext cx="4131649" cy="3102191"/>
          </a:xfrm>
          <a:prstGeom prst="rect">
            <a:avLst/>
          </a:prstGeom>
        </p:spPr>
      </p:pic>
      <p:pic>
        <p:nvPicPr>
          <p:cNvPr id="8" name="Picture 7"/>
          <p:cNvPicPr>
            <a:picLocks noChangeAspect="1"/>
          </p:cNvPicPr>
          <p:nvPr/>
        </p:nvPicPr>
        <p:blipFill>
          <a:blip r:embed="rId4"/>
          <a:stretch>
            <a:fillRect/>
          </a:stretch>
        </p:blipFill>
        <p:spPr>
          <a:xfrm>
            <a:off x="408425" y="1283494"/>
            <a:ext cx="4121287" cy="3098738"/>
          </a:xfrm>
          <a:prstGeom prst="rect">
            <a:avLst/>
          </a:prstGeom>
        </p:spPr>
      </p:pic>
      <p:cxnSp>
        <p:nvCxnSpPr>
          <p:cNvPr id="17" name="Straight Arrow Connector 16">
            <a:extLst>
              <a:ext uri="{FF2B5EF4-FFF2-40B4-BE49-F238E27FC236}">
                <a16:creationId xmlns:a16="http://schemas.microsoft.com/office/drawing/2014/main" id="{F08292A2-EE43-924F-A1CB-F4D3AABDD675}"/>
              </a:ext>
            </a:extLst>
          </p:cNvPr>
          <p:cNvCxnSpPr>
            <a:cxnSpLocks/>
          </p:cNvCxnSpPr>
          <p:nvPr/>
        </p:nvCxnSpPr>
        <p:spPr>
          <a:xfrm flipV="1">
            <a:off x="786283" y="1975622"/>
            <a:ext cx="607538" cy="5457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AA92D0-CA99-F74E-99FB-C5DFA3E01E88}"/>
              </a:ext>
            </a:extLst>
          </p:cNvPr>
          <p:cNvCxnSpPr>
            <a:cxnSpLocks/>
          </p:cNvCxnSpPr>
          <p:nvPr/>
        </p:nvCxnSpPr>
        <p:spPr>
          <a:xfrm flipV="1">
            <a:off x="2115026" y="2326513"/>
            <a:ext cx="607538" cy="5457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D7E44B-1985-3149-97B7-B29304E0C93E}"/>
              </a:ext>
            </a:extLst>
          </p:cNvPr>
          <p:cNvCxnSpPr>
            <a:cxnSpLocks/>
          </p:cNvCxnSpPr>
          <p:nvPr/>
        </p:nvCxnSpPr>
        <p:spPr>
          <a:xfrm flipV="1">
            <a:off x="3387165" y="2592691"/>
            <a:ext cx="652793" cy="43221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D67D542-C774-AE4F-91C5-01CE84E565FB}"/>
              </a:ext>
            </a:extLst>
          </p:cNvPr>
          <p:cNvCxnSpPr>
            <a:cxnSpLocks/>
          </p:cNvCxnSpPr>
          <p:nvPr/>
        </p:nvCxnSpPr>
        <p:spPr>
          <a:xfrm>
            <a:off x="5622050" y="1817151"/>
            <a:ext cx="309050" cy="24751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F6762DF-E055-1945-A622-4ECCEF99A749}"/>
              </a:ext>
            </a:extLst>
          </p:cNvPr>
          <p:cNvCxnSpPr>
            <a:cxnSpLocks/>
          </p:cNvCxnSpPr>
          <p:nvPr/>
        </p:nvCxnSpPr>
        <p:spPr>
          <a:xfrm>
            <a:off x="6725653" y="2149892"/>
            <a:ext cx="372513" cy="1766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4B5CC4E-E380-A942-B9CF-58E049DE4AF2}"/>
              </a:ext>
            </a:extLst>
          </p:cNvPr>
          <p:cNvCxnSpPr>
            <a:cxnSpLocks/>
          </p:cNvCxnSpPr>
          <p:nvPr/>
        </p:nvCxnSpPr>
        <p:spPr>
          <a:xfrm>
            <a:off x="8001752" y="2297266"/>
            <a:ext cx="336075" cy="22414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7F34C136-5A0C-FD40-80CB-7060F3DEF1A7}"/>
              </a:ext>
            </a:extLst>
          </p:cNvPr>
          <p:cNvSpPr txBox="1">
            <a:spLocks/>
          </p:cNvSpPr>
          <p:nvPr/>
        </p:nvSpPr>
        <p:spPr>
          <a:xfrm>
            <a:off x="509005" y="4579391"/>
            <a:ext cx="8189739" cy="1368535"/>
          </a:xfrm>
          <a:prstGeom prst="rect">
            <a:avLst/>
          </a:prstGeom>
        </p:spPr>
        <p:txBody>
          <a:bodyPr vert="horz" lIns="91440" tIns="45720" rIns="91440" bIns="45720" rtlCol="0">
            <a:no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None/>
            </a:pPr>
            <a:r>
              <a:rPr lang="en-US" sz="1600" dirty="0">
                <a:latin typeface="Calibri" panose="020F0502020204030204" pitchFamily="34" charset="0"/>
              </a:rPr>
              <a:t>Pattern continues</a:t>
            </a:r>
          </a:p>
          <a:p>
            <a:r>
              <a:rPr lang="en-US" sz="1600" dirty="0">
                <a:latin typeface="Calibri" panose="020F0502020204030204" pitchFamily="34" charset="0"/>
              </a:rPr>
              <a:t>RTs take longer in the interruption + lag and even longer in the interruption</a:t>
            </a:r>
          </a:p>
          <a:p>
            <a:r>
              <a:rPr lang="en-US" sz="1600" dirty="0">
                <a:latin typeface="Calibri" panose="020F0502020204030204" pitchFamily="34" charset="0"/>
              </a:rPr>
              <a:t>Practice effects</a:t>
            </a:r>
          </a:p>
          <a:p>
            <a:pPr marL="34290" indent="0">
              <a:buNone/>
            </a:pPr>
            <a:r>
              <a:rPr lang="en-US" sz="1600" dirty="0">
                <a:latin typeface="Calibri" panose="020F0502020204030204" pitchFamily="34" charset="0"/>
              </a:rPr>
              <a:t>Chances of successfully opening a door after an interruption decreases across conditions</a:t>
            </a:r>
          </a:p>
          <a:p>
            <a:pPr marL="34290" indent="0">
              <a:buNone/>
            </a:pPr>
            <a:endParaRPr lang="en-US" sz="1600" dirty="0">
              <a:latin typeface="Calibri" panose="020F0502020204030204" pitchFamily="34" charset="0"/>
            </a:endParaRPr>
          </a:p>
          <a:p>
            <a:endParaRPr lang="en-AU" sz="1600" dirty="0">
              <a:latin typeface="Calibri" panose="020F0502020204030204" pitchFamily="34" charset="0"/>
            </a:endParaRPr>
          </a:p>
        </p:txBody>
      </p:sp>
      <p:pic>
        <p:nvPicPr>
          <p:cNvPr id="29" name="Picture 28"/>
          <p:cNvPicPr>
            <a:picLocks noChangeAspect="1"/>
          </p:cNvPicPr>
          <p:nvPr/>
        </p:nvPicPr>
        <p:blipFill>
          <a:blip r:embed="rId5"/>
          <a:stretch>
            <a:fillRect/>
          </a:stretch>
        </p:blipFill>
        <p:spPr>
          <a:xfrm>
            <a:off x="7819416" y="215896"/>
            <a:ext cx="1135856" cy="928688"/>
          </a:xfrm>
          <a:prstGeom prst="rect">
            <a:avLst/>
          </a:prstGeom>
        </p:spPr>
      </p:pic>
      <p:sp>
        <p:nvSpPr>
          <p:cNvPr id="31" name="TextBox 30"/>
          <p:cNvSpPr txBox="1"/>
          <p:nvPr/>
        </p:nvSpPr>
        <p:spPr>
          <a:xfrm>
            <a:off x="3387165" y="977226"/>
            <a:ext cx="1002688" cy="461665"/>
          </a:xfrm>
          <a:prstGeom prst="rect">
            <a:avLst/>
          </a:prstGeom>
          <a:solidFill>
            <a:srgbClr val="D088F8"/>
          </a:solidFill>
        </p:spPr>
        <p:txBody>
          <a:bodyPr wrap="square" rtlCol="0">
            <a:spAutoFit/>
          </a:bodyPr>
          <a:lstStyle/>
          <a:p>
            <a:pPr algn="ctr"/>
            <a:r>
              <a:rPr lang="en-US" sz="1200" dirty="0">
                <a:latin typeface="Calibri" panose="020F0502020204030204" pitchFamily="34" charset="0"/>
              </a:rPr>
              <a:t>Resumption Lag</a:t>
            </a:r>
            <a:endParaRPr lang="en-AU" sz="1200" dirty="0">
              <a:latin typeface="Calibri" panose="020F0502020204030204" pitchFamily="34" charset="0"/>
            </a:endParaRPr>
          </a:p>
        </p:txBody>
      </p:sp>
    </p:spTree>
    <p:extLst>
      <p:ext uri="{BB962C8B-B14F-4D97-AF65-F5344CB8AC3E}">
        <p14:creationId xmlns:p14="http://schemas.microsoft.com/office/powerpoint/2010/main" val="13288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tx1"/>
                </a:solidFill>
                <a:latin typeface="Calibri" panose="020F0502020204030204" pitchFamily="34" charset="0"/>
                <a:cs typeface="Calibri" panose="020F0502020204030204" pitchFamily="34" charset="0"/>
              </a:rPr>
              <a:t>Conclusions</a:t>
            </a:r>
            <a:endParaRPr lang="en-AU" dirty="0"/>
          </a:p>
        </p:txBody>
      </p:sp>
      <p:sp>
        <p:nvSpPr>
          <p:cNvPr id="3" name="Content Placeholder 2"/>
          <p:cNvSpPr>
            <a:spLocks noGrp="1"/>
          </p:cNvSpPr>
          <p:nvPr>
            <p:ph idx="1"/>
          </p:nvPr>
        </p:nvSpPr>
        <p:spPr/>
        <p:txBody>
          <a:bodyPr>
            <a:normAutofit/>
          </a:bodyPr>
          <a:lstStyle/>
          <a:p>
            <a:pPr marL="34290" indent="0">
              <a:buNone/>
            </a:pPr>
            <a:r>
              <a:rPr lang="en-AU" sz="2200" dirty="0">
                <a:latin typeface="Calibri" panose="020F0502020204030204" pitchFamily="34" charset="0"/>
                <a:cs typeface="Calibri" panose="020F0502020204030204" pitchFamily="34" charset="0"/>
              </a:rPr>
              <a:t>We saw the same pattern across multiple analyses, such that performance:</a:t>
            </a:r>
          </a:p>
          <a:p>
            <a:pPr marL="34290" indent="0" algn="ctr">
              <a:buNone/>
            </a:pPr>
            <a:endParaRPr lang="en-AU" sz="2200" b="1" dirty="0">
              <a:latin typeface="Calibri" panose="020F0502020204030204" pitchFamily="34" charset="0"/>
              <a:cs typeface="Calibri" panose="020F0502020204030204" pitchFamily="34" charset="0"/>
            </a:endParaRPr>
          </a:p>
          <a:p>
            <a:pPr marL="34290" indent="0" algn="ctr">
              <a:buNone/>
            </a:pPr>
            <a:r>
              <a:rPr lang="en-AU" sz="2200" b="1" dirty="0">
                <a:latin typeface="Calibri" panose="020F0502020204030204" pitchFamily="34" charset="0"/>
                <a:cs typeface="Calibri" panose="020F0502020204030204" pitchFamily="34" charset="0"/>
              </a:rPr>
              <a:t>No interruption &gt; interruption + lag &gt; interruption</a:t>
            </a:r>
          </a:p>
          <a:p>
            <a:pPr marL="34290" indent="0" algn="ctr">
              <a:buNone/>
            </a:pPr>
            <a:r>
              <a:rPr lang="en-AU" sz="2200" dirty="0">
                <a:latin typeface="Calibri" panose="020F0502020204030204" pitchFamily="34" charset="0"/>
                <a:cs typeface="Calibri" panose="020F0502020204030204" pitchFamily="34" charset="0"/>
              </a:rPr>
              <a:t> </a:t>
            </a:r>
          </a:p>
          <a:p>
            <a:pPr marL="34290" indent="0">
              <a:buNone/>
            </a:pPr>
            <a:r>
              <a:rPr lang="en-AU" sz="2200" dirty="0">
                <a:latin typeface="Calibri" panose="020F0502020204030204" pitchFamily="34" charset="0"/>
                <a:cs typeface="Calibri" panose="020F0502020204030204" pitchFamily="34" charset="0"/>
              </a:rPr>
              <a:t>These results suggest there is evidence that interruption lags can reduce some </a:t>
            </a:r>
            <a:r>
              <a:rPr lang="en-AU" sz="2200">
                <a:latin typeface="Calibri" panose="020F0502020204030204" pitchFamily="34" charset="0"/>
                <a:cs typeface="Calibri" panose="020F0502020204030204" pitchFamily="34" charset="0"/>
              </a:rPr>
              <a:t>interruption costs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749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268" y="1051214"/>
            <a:ext cx="7406640" cy="1017270"/>
          </a:xfrm>
        </p:spPr>
        <p:txBody>
          <a:bodyPr/>
          <a:lstStyle/>
          <a:p>
            <a:r>
              <a:rPr lang="en-US" dirty="0">
                <a:solidFill>
                  <a:schemeClr val="tx1"/>
                </a:solidFill>
                <a:latin typeface="Calibri" panose="020F0502020204030204" pitchFamily="34" charset="0"/>
              </a:rPr>
              <a:t>Goals for This Talk</a:t>
            </a:r>
            <a:endParaRPr lang="en-AU" dirty="0">
              <a:solidFill>
                <a:schemeClr val="tx1"/>
              </a:solidFill>
              <a:latin typeface="Calibri" panose="020F0502020204030204" pitchFamily="34" charset="0"/>
            </a:endParaRPr>
          </a:p>
        </p:txBody>
      </p:sp>
      <p:sp>
        <p:nvSpPr>
          <p:cNvPr id="3" name="Content Placeholder 2"/>
          <p:cNvSpPr>
            <a:spLocks noGrp="1"/>
          </p:cNvSpPr>
          <p:nvPr>
            <p:ph idx="1"/>
          </p:nvPr>
        </p:nvSpPr>
        <p:spPr>
          <a:xfrm>
            <a:off x="760268" y="2068484"/>
            <a:ext cx="7578090" cy="3028950"/>
          </a:xfrm>
        </p:spPr>
        <p:txBody>
          <a:bodyPr>
            <a:normAutofit/>
          </a:bodyPr>
          <a:lstStyle/>
          <a:p>
            <a:pPr marL="491490" indent="-457200">
              <a:buFont typeface="+mj-lt"/>
              <a:buAutoNum type="arabicPeriod"/>
            </a:pPr>
            <a:r>
              <a:rPr lang="en-US" sz="2100" dirty="0">
                <a:latin typeface="Calibri" panose="020F0502020204030204" pitchFamily="34" charset="0"/>
              </a:rPr>
              <a:t>Introduce a novel sequential decision making task demonstrating the positive effects of interruptions lags  </a:t>
            </a:r>
          </a:p>
          <a:p>
            <a:pPr marL="491490" indent="-457200">
              <a:buFont typeface="+mj-lt"/>
              <a:buAutoNum type="arabicPeriod"/>
            </a:pPr>
            <a:r>
              <a:rPr lang="en-US" sz="2100" dirty="0">
                <a:latin typeface="Calibri" panose="020F0502020204030204" pitchFamily="34" charset="0"/>
              </a:rPr>
              <a:t>Explain how </a:t>
            </a:r>
            <a:r>
              <a:rPr lang="en-US" sz="2100" u="sng" dirty="0">
                <a:latin typeface="Calibri" panose="020F0502020204030204" pitchFamily="34" charset="0"/>
              </a:rPr>
              <a:t>this task may be able to facilitate why interruption lags are beneficial</a:t>
            </a:r>
            <a:r>
              <a:rPr lang="en-US" sz="2100" dirty="0">
                <a:latin typeface="Calibri" panose="020F0502020204030204" pitchFamily="34" charset="0"/>
              </a:rPr>
              <a:t> by looking at some of the underlying processes </a:t>
            </a:r>
            <a:endParaRPr lang="en-US" sz="1500" dirty="0">
              <a:latin typeface="Calibri" panose="020F0502020204030204" pitchFamily="34" charset="0"/>
            </a:endParaRPr>
          </a:p>
          <a:p>
            <a:pPr lvl="1"/>
            <a:endParaRPr lang="en-US" sz="1900" dirty="0">
              <a:latin typeface="Calibri" panose="020F0502020204030204" pitchFamily="34" charset="0"/>
            </a:endParaRPr>
          </a:p>
        </p:txBody>
      </p:sp>
      <p:pic>
        <p:nvPicPr>
          <p:cNvPr id="53" name="Picture 52"/>
          <p:cNvPicPr>
            <a:picLocks noChangeAspect="1"/>
          </p:cNvPicPr>
          <p:nvPr/>
        </p:nvPicPr>
        <p:blipFill>
          <a:blip r:embed="rId2"/>
          <a:stretch>
            <a:fillRect/>
          </a:stretch>
        </p:blipFill>
        <p:spPr>
          <a:xfrm>
            <a:off x="337220" y="1972231"/>
            <a:ext cx="503195" cy="572054"/>
          </a:xfrm>
          <a:prstGeom prst="rect">
            <a:avLst/>
          </a:prstGeom>
        </p:spPr>
      </p:pic>
    </p:spTree>
    <p:extLst>
      <p:ext uri="{BB962C8B-B14F-4D97-AF65-F5344CB8AC3E}">
        <p14:creationId xmlns:p14="http://schemas.microsoft.com/office/powerpoint/2010/main" val="422975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16BED4-FABE-DA4A-9254-46C9C6277B32}"/>
              </a:ext>
            </a:extLst>
          </p:cNvPr>
          <p:cNvPicPr>
            <a:picLocks noChangeAspect="1"/>
          </p:cNvPicPr>
          <p:nvPr/>
        </p:nvPicPr>
        <p:blipFill>
          <a:blip r:embed="rId3"/>
          <a:stretch>
            <a:fillRect/>
          </a:stretch>
        </p:blipFill>
        <p:spPr>
          <a:xfrm>
            <a:off x="640251" y="1696031"/>
            <a:ext cx="3118057" cy="2070391"/>
          </a:xfrm>
          <a:prstGeom prst="rect">
            <a:avLst/>
          </a:prstGeom>
        </p:spPr>
      </p:pic>
      <p:pic>
        <p:nvPicPr>
          <p:cNvPr id="6" name="Picture 5"/>
          <p:cNvPicPr>
            <a:picLocks noChangeAspect="1"/>
          </p:cNvPicPr>
          <p:nvPr/>
        </p:nvPicPr>
        <p:blipFill>
          <a:blip r:embed="rId4"/>
          <a:stretch>
            <a:fillRect/>
          </a:stretch>
        </p:blipFill>
        <p:spPr>
          <a:xfrm>
            <a:off x="5105677" y="1450404"/>
            <a:ext cx="2918183" cy="2316018"/>
          </a:xfrm>
          <a:prstGeom prst="rect">
            <a:avLst/>
          </a:prstGeom>
        </p:spPr>
      </p:pic>
      <p:sp>
        <p:nvSpPr>
          <p:cNvPr id="7" name="Content Placeholder 2">
            <a:extLst>
              <a:ext uri="{FF2B5EF4-FFF2-40B4-BE49-F238E27FC236}">
                <a16:creationId xmlns:a16="http://schemas.microsoft.com/office/drawing/2014/main" id="{BEB8CE4E-BEF1-DD48-B525-109408498CF5}"/>
              </a:ext>
            </a:extLst>
          </p:cNvPr>
          <p:cNvSpPr>
            <a:spLocks noGrp="1"/>
          </p:cNvSpPr>
          <p:nvPr>
            <p:ph idx="1"/>
          </p:nvPr>
        </p:nvSpPr>
        <p:spPr>
          <a:xfrm>
            <a:off x="306622" y="4102195"/>
            <a:ext cx="4069081" cy="1839734"/>
          </a:xfrm>
        </p:spPr>
        <p:txBody>
          <a:bodyPr>
            <a:noAutofit/>
          </a:bodyPr>
          <a:lstStyle/>
          <a:p>
            <a:pPr marL="0" indent="0">
              <a:buNone/>
            </a:pPr>
            <a:r>
              <a:rPr lang="en-US" sz="1950" b="1" u="sng" dirty="0">
                <a:solidFill>
                  <a:schemeClr val="tx1"/>
                </a:solidFill>
                <a:latin typeface="Calibri" panose="020F0502020204030204" pitchFamily="34" charset="0"/>
              </a:rPr>
              <a:t>Scenario 1: Alcoholic Patient </a:t>
            </a:r>
          </a:p>
          <a:p>
            <a:pPr marL="0" indent="0">
              <a:buNone/>
            </a:pPr>
            <a:r>
              <a:rPr lang="en-US" sz="1950" dirty="0">
                <a:latin typeface="Calibri" panose="020F0502020204030204" pitchFamily="34" charset="0"/>
              </a:rPr>
              <a:t>Primary task: keep patient alive</a:t>
            </a:r>
          </a:p>
          <a:p>
            <a:pPr marL="0" indent="0">
              <a:buNone/>
            </a:pPr>
            <a:r>
              <a:rPr lang="en-US" sz="1950" dirty="0">
                <a:latin typeface="Calibri" panose="020F0502020204030204" pitchFamily="34" charset="0"/>
              </a:rPr>
              <a:t>Interruptions: patient suddenly begins vomiting blood</a:t>
            </a:r>
          </a:p>
        </p:txBody>
      </p:sp>
      <p:sp>
        <p:nvSpPr>
          <p:cNvPr id="8" name="Content Placeholder 2">
            <a:extLst>
              <a:ext uri="{FF2B5EF4-FFF2-40B4-BE49-F238E27FC236}">
                <a16:creationId xmlns:a16="http://schemas.microsoft.com/office/drawing/2014/main" id="{BEB8CE4E-BEF1-DD48-B525-109408498CF5}"/>
              </a:ext>
            </a:extLst>
          </p:cNvPr>
          <p:cNvSpPr txBox="1">
            <a:spLocks/>
          </p:cNvSpPr>
          <p:nvPr/>
        </p:nvSpPr>
        <p:spPr>
          <a:xfrm>
            <a:off x="4530227" y="4102195"/>
            <a:ext cx="4069081" cy="1839734"/>
          </a:xfrm>
          <a:prstGeom prst="rect">
            <a:avLst/>
          </a:prstGeom>
        </p:spPr>
        <p:txBody>
          <a:bodyPr vert="horz" lIns="91440" tIns="45720" rIns="91440" bIns="45720" rtlCol="0">
            <a:no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0" indent="0">
              <a:buFont typeface="Corbel" pitchFamily="34" charset="0"/>
              <a:buNone/>
            </a:pPr>
            <a:r>
              <a:rPr lang="en-US" sz="1950" b="1" u="sng" dirty="0">
                <a:solidFill>
                  <a:schemeClr val="tx1"/>
                </a:solidFill>
                <a:latin typeface="Calibri" panose="020F0502020204030204" pitchFamily="34" charset="0"/>
              </a:rPr>
              <a:t>Scenario 1: Alcoholic Patient </a:t>
            </a:r>
          </a:p>
          <a:p>
            <a:pPr marL="0" indent="0">
              <a:buFont typeface="Corbel" pitchFamily="34" charset="0"/>
              <a:buNone/>
            </a:pPr>
            <a:r>
              <a:rPr lang="en-US" sz="1950" dirty="0">
                <a:latin typeface="Calibri" panose="020F0502020204030204" pitchFamily="34" charset="0"/>
              </a:rPr>
              <a:t>Primary task: keep patient alive</a:t>
            </a:r>
          </a:p>
          <a:p>
            <a:pPr marL="0" indent="0">
              <a:buFont typeface="Corbel" pitchFamily="34" charset="0"/>
              <a:buNone/>
            </a:pPr>
            <a:r>
              <a:rPr lang="en-US" sz="1950" dirty="0">
                <a:latin typeface="Calibri" panose="020F0502020204030204" pitchFamily="34" charset="0"/>
              </a:rPr>
              <a:t>Interruptions: nurse enters with X-ray</a:t>
            </a:r>
          </a:p>
        </p:txBody>
      </p:sp>
      <p:sp>
        <p:nvSpPr>
          <p:cNvPr id="9" name="Rectangle 8">
            <a:extLst>
              <a:ext uri="{FF2B5EF4-FFF2-40B4-BE49-F238E27FC236}">
                <a16:creationId xmlns:a16="http://schemas.microsoft.com/office/drawing/2014/main" id="{6C5DC3FA-F2CE-3949-AF06-D84F28863111}"/>
              </a:ext>
            </a:extLst>
          </p:cNvPr>
          <p:cNvSpPr/>
          <p:nvPr/>
        </p:nvSpPr>
        <p:spPr>
          <a:xfrm>
            <a:off x="235165" y="1042625"/>
            <a:ext cx="8642828" cy="3798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pic>
        <p:nvPicPr>
          <p:cNvPr id="10" name="Picture 2" descr="Image result for interruption comic">
            <a:extLst>
              <a:ext uri="{FF2B5EF4-FFF2-40B4-BE49-F238E27FC236}">
                <a16:creationId xmlns:a16="http://schemas.microsoft.com/office/drawing/2014/main" id="{6E4B2A74-CD8A-3F4A-8C3E-FF906469322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8802" y="1261054"/>
            <a:ext cx="2145849" cy="3361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56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870" y="252919"/>
            <a:ext cx="8210550" cy="1356360"/>
          </a:xfrm>
        </p:spPr>
        <p:txBody>
          <a:bodyPr/>
          <a:lstStyle/>
          <a:p>
            <a:r>
              <a:rPr lang="en-AU" dirty="0">
                <a:solidFill>
                  <a:schemeClr val="tx1"/>
                </a:solidFill>
                <a:latin typeface="Calibri" panose="020F0502020204030204" pitchFamily="34" charset="0"/>
                <a:cs typeface="Calibri" panose="020F0502020204030204" pitchFamily="34" charset="0"/>
              </a:rPr>
              <a:t>Understanding </a:t>
            </a:r>
            <a:r>
              <a:rPr lang="en-AU" i="1" dirty="0">
                <a:solidFill>
                  <a:schemeClr val="tx1"/>
                </a:solidFill>
                <a:latin typeface="Calibri" panose="020F0502020204030204" pitchFamily="34" charset="0"/>
                <a:cs typeface="Calibri" panose="020F0502020204030204" pitchFamily="34" charset="0"/>
              </a:rPr>
              <a:t>why</a:t>
            </a:r>
            <a:r>
              <a:rPr lang="en-AU" dirty="0">
                <a:solidFill>
                  <a:schemeClr val="tx1"/>
                </a:solidFill>
                <a:latin typeface="Calibri" panose="020F0502020204030204" pitchFamily="34" charset="0"/>
                <a:cs typeface="Calibri" panose="020F0502020204030204" pitchFamily="34" charset="0"/>
              </a:rPr>
              <a:t> Interruption Lags are Beneficial?</a:t>
            </a:r>
            <a:endParaRPr lang="en-AU" dirty="0"/>
          </a:p>
        </p:txBody>
      </p:sp>
      <p:pic>
        <p:nvPicPr>
          <p:cNvPr id="27" name="Picture 26"/>
          <p:cNvPicPr>
            <a:picLocks noChangeAspect="1"/>
          </p:cNvPicPr>
          <p:nvPr/>
        </p:nvPicPr>
        <p:blipFill>
          <a:blip r:embed="rId2"/>
          <a:stretch>
            <a:fillRect/>
          </a:stretch>
        </p:blipFill>
        <p:spPr>
          <a:xfrm>
            <a:off x="925488" y="4596420"/>
            <a:ext cx="307325" cy="349380"/>
          </a:xfrm>
          <a:prstGeom prst="rect">
            <a:avLst/>
          </a:prstGeom>
        </p:spPr>
      </p:pic>
      <p:pic>
        <p:nvPicPr>
          <p:cNvPr id="28" name="Picture 27"/>
          <p:cNvPicPr>
            <a:picLocks noChangeAspect="1"/>
          </p:cNvPicPr>
          <p:nvPr/>
        </p:nvPicPr>
        <p:blipFill>
          <a:blip r:embed="rId2"/>
          <a:stretch>
            <a:fillRect/>
          </a:stretch>
        </p:blipFill>
        <p:spPr>
          <a:xfrm>
            <a:off x="1362476" y="4605030"/>
            <a:ext cx="307325" cy="349380"/>
          </a:xfrm>
          <a:prstGeom prst="rect">
            <a:avLst/>
          </a:prstGeom>
        </p:spPr>
      </p:pic>
      <p:pic>
        <p:nvPicPr>
          <p:cNvPr id="30" name="Picture 29"/>
          <p:cNvPicPr>
            <a:picLocks noChangeAspect="1"/>
          </p:cNvPicPr>
          <p:nvPr/>
        </p:nvPicPr>
        <p:blipFill>
          <a:blip r:embed="rId2"/>
          <a:stretch>
            <a:fillRect/>
          </a:stretch>
        </p:blipFill>
        <p:spPr>
          <a:xfrm>
            <a:off x="5135538" y="4603110"/>
            <a:ext cx="307325" cy="349380"/>
          </a:xfrm>
          <a:prstGeom prst="rect">
            <a:avLst/>
          </a:prstGeom>
        </p:spPr>
      </p:pic>
      <p:pic>
        <p:nvPicPr>
          <p:cNvPr id="31" name="Picture 30"/>
          <p:cNvPicPr>
            <a:picLocks noChangeAspect="1"/>
          </p:cNvPicPr>
          <p:nvPr/>
        </p:nvPicPr>
        <p:blipFill>
          <a:blip r:embed="rId2"/>
          <a:stretch>
            <a:fillRect/>
          </a:stretch>
        </p:blipFill>
        <p:spPr>
          <a:xfrm>
            <a:off x="5572526" y="4611720"/>
            <a:ext cx="307325" cy="349380"/>
          </a:xfrm>
          <a:prstGeom prst="rect">
            <a:avLst/>
          </a:prstGeom>
        </p:spPr>
      </p:pic>
      <p:sp>
        <p:nvSpPr>
          <p:cNvPr id="34" name="Content Placeholder 2"/>
          <p:cNvSpPr txBox="1">
            <a:spLocks/>
          </p:cNvSpPr>
          <p:nvPr/>
        </p:nvSpPr>
        <p:spPr>
          <a:xfrm>
            <a:off x="727016" y="5019243"/>
            <a:ext cx="3750160" cy="1533525"/>
          </a:xfrm>
          <a:prstGeom prst="rect">
            <a:avLst/>
          </a:prstGeom>
        </p:spPr>
        <p:txBody>
          <a:bodyPr vert="horz" lIns="91440" tIns="45720" rIns="91440" bIns="45720" rtlCol="0">
            <a:normAutofit fontScale="92500" lnSpcReduction="20000"/>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Font typeface="Corbel" pitchFamily="34" charset="0"/>
              <a:buNone/>
            </a:pPr>
            <a:r>
              <a:rPr lang="en-US" sz="1600" dirty="0">
                <a:solidFill>
                  <a:schemeClr val="tx1"/>
                </a:solidFill>
                <a:latin typeface="Calibri" panose="020F0502020204030204" pitchFamily="34" charset="0"/>
                <a:cs typeface="Calibri" panose="020F0502020204030204" pitchFamily="34" charset="0"/>
              </a:rPr>
              <a:t>Interruption lag gave you some time to prepare</a:t>
            </a:r>
          </a:p>
          <a:p>
            <a:pPr marL="34290" indent="0">
              <a:buFont typeface="Corbel" pitchFamily="34" charset="0"/>
              <a:buNone/>
            </a:pPr>
            <a:r>
              <a:rPr lang="en-US" sz="1600" dirty="0">
                <a:solidFill>
                  <a:schemeClr val="tx1"/>
                </a:solidFill>
                <a:latin typeface="Calibri" panose="020F0502020204030204" pitchFamily="34" charset="0"/>
                <a:cs typeface="Calibri" panose="020F0502020204030204" pitchFamily="34" charset="0"/>
              </a:rPr>
              <a:t>Remember you have opened 2 doors, but lost your place in the trial</a:t>
            </a:r>
          </a:p>
          <a:p>
            <a:pPr marL="34290" indent="0">
              <a:buFont typeface="Corbel" pitchFamily="34" charset="0"/>
              <a:buNone/>
            </a:pPr>
            <a:r>
              <a:rPr lang="en-US" sz="1600" dirty="0">
                <a:solidFill>
                  <a:schemeClr val="tx1"/>
                </a:solidFill>
                <a:latin typeface="Calibri" panose="020F0502020204030204" pitchFamily="34" charset="0"/>
                <a:cs typeface="Calibri" panose="020F0502020204030204" pitchFamily="34" charset="0"/>
              </a:rPr>
              <a:t>May go right by mistake, but once you get the negative feedback you will recover by the next trial</a:t>
            </a:r>
          </a:p>
          <a:p>
            <a:pPr marL="34290" indent="0">
              <a:buFont typeface="Corbel" pitchFamily="34" charset="0"/>
              <a:buNone/>
            </a:pPr>
            <a:endParaRPr lang="en-US" sz="1600" dirty="0">
              <a:latin typeface="Calibri" panose="020F0502020204030204" pitchFamily="34" charset="0"/>
              <a:cs typeface="Calibri" panose="020F0502020204030204" pitchFamily="34" charset="0"/>
            </a:endParaRPr>
          </a:p>
        </p:txBody>
      </p:sp>
      <p:sp>
        <p:nvSpPr>
          <p:cNvPr id="35" name="Content Placeholder 2"/>
          <p:cNvSpPr txBox="1">
            <a:spLocks/>
          </p:cNvSpPr>
          <p:nvPr/>
        </p:nvSpPr>
        <p:spPr>
          <a:xfrm>
            <a:off x="4937066" y="5019243"/>
            <a:ext cx="3750160" cy="1533525"/>
          </a:xfrm>
          <a:prstGeom prst="rect">
            <a:avLst/>
          </a:prstGeom>
        </p:spPr>
        <p:txBody>
          <a:bodyPr vert="horz" lIns="91440" tIns="45720" rIns="91440" bIns="45720" rtlCol="0">
            <a:normAutofit fontScale="92500" lnSpcReduction="10000"/>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Font typeface="Corbel" pitchFamily="34" charset="0"/>
              <a:buNone/>
            </a:pPr>
            <a:r>
              <a:rPr lang="en-US" sz="1600" dirty="0">
                <a:solidFill>
                  <a:schemeClr val="tx1"/>
                </a:solidFill>
                <a:latin typeface="Calibri" panose="020F0502020204030204" pitchFamily="34" charset="0"/>
                <a:cs typeface="Calibri" panose="020F0502020204030204" pitchFamily="34" charset="0"/>
              </a:rPr>
              <a:t>This is the 6</a:t>
            </a:r>
            <a:r>
              <a:rPr lang="en-US" sz="1600" baseline="30000" dirty="0">
                <a:solidFill>
                  <a:schemeClr val="tx1"/>
                </a:solidFill>
                <a:latin typeface="Calibri" panose="020F0502020204030204" pitchFamily="34" charset="0"/>
                <a:cs typeface="Calibri" panose="020F0502020204030204" pitchFamily="34" charset="0"/>
              </a:rPr>
              <a:t>th</a:t>
            </a:r>
            <a:r>
              <a:rPr lang="en-US" sz="1600" dirty="0">
                <a:solidFill>
                  <a:schemeClr val="tx1"/>
                </a:solidFill>
                <a:latin typeface="Calibri" panose="020F0502020204030204" pitchFamily="34" charset="0"/>
                <a:cs typeface="Calibri" panose="020F0502020204030204" pitchFamily="34" charset="0"/>
              </a:rPr>
              <a:t> block and no lag, so the interruption has completely thrown you off </a:t>
            </a:r>
          </a:p>
          <a:p>
            <a:pPr marL="34290" indent="0">
              <a:buFont typeface="Corbel" pitchFamily="34" charset="0"/>
              <a:buNone/>
            </a:pPr>
            <a:r>
              <a:rPr lang="en-US" sz="1600" dirty="0">
                <a:solidFill>
                  <a:schemeClr val="tx1"/>
                </a:solidFill>
                <a:latin typeface="Calibri" panose="020F0502020204030204" pitchFamily="34" charset="0"/>
                <a:cs typeface="Calibri" panose="020F0502020204030204" pitchFamily="34" charset="0"/>
              </a:rPr>
              <a:t>You can’t even remember how many doors you have opened </a:t>
            </a:r>
          </a:p>
          <a:p>
            <a:pPr marL="34290" indent="0">
              <a:buFont typeface="Corbel" pitchFamily="34" charset="0"/>
              <a:buNone/>
            </a:pPr>
            <a:r>
              <a:rPr lang="en-US" sz="1600" dirty="0">
                <a:solidFill>
                  <a:schemeClr val="tx1"/>
                </a:solidFill>
                <a:latin typeface="Calibri" panose="020F0502020204030204" pitchFamily="34" charset="0"/>
                <a:cs typeface="Calibri" panose="020F0502020204030204" pitchFamily="34" charset="0"/>
              </a:rPr>
              <a:t>This kind of error will likely take longer (more trials) to recover </a:t>
            </a:r>
          </a:p>
          <a:p>
            <a:pPr marL="34290" indent="0">
              <a:buFont typeface="Corbel" pitchFamily="34" charset="0"/>
              <a:buNone/>
            </a:pPr>
            <a:endParaRPr lang="en-US" sz="1600" dirty="0">
              <a:solidFill>
                <a:schemeClr val="tx1"/>
              </a:solidFill>
              <a:latin typeface="Calibri" panose="020F0502020204030204" pitchFamily="34" charset="0"/>
              <a:cs typeface="Calibri" panose="020F0502020204030204" pitchFamily="34" charset="0"/>
            </a:endParaRPr>
          </a:p>
          <a:p>
            <a:pPr marL="34290" indent="0">
              <a:buFont typeface="Corbel" pitchFamily="34" charset="0"/>
              <a:buNone/>
            </a:pPr>
            <a:endParaRPr lang="en-US" sz="1600" dirty="0">
              <a:latin typeface="Calibri" panose="020F0502020204030204" pitchFamily="34" charset="0"/>
              <a:cs typeface="Calibri" panose="020F0502020204030204" pitchFamily="34" charset="0"/>
            </a:endParaRPr>
          </a:p>
        </p:txBody>
      </p:sp>
      <p:sp>
        <p:nvSpPr>
          <p:cNvPr id="37" name="Content Placeholder 2"/>
          <p:cNvSpPr txBox="1">
            <a:spLocks/>
          </p:cNvSpPr>
          <p:nvPr/>
        </p:nvSpPr>
        <p:spPr>
          <a:xfrm>
            <a:off x="644615" y="1442815"/>
            <a:ext cx="7404653" cy="620808"/>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Font typeface="Corbel" pitchFamily="34" charset="0"/>
              <a:buNone/>
            </a:pPr>
            <a:r>
              <a:rPr lang="en-AU" sz="2200" dirty="0">
                <a:latin typeface="Calibri" panose="020F0502020204030204" pitchFamily="34" charset="0"/>
                <a:cs typeface="Calibri" panose="020F0502020204030204" pitchFamily="34" charset="0"/>
              </a:rPr>
              <a:t>There are different ways to be effected by an interruption </a:t>
            </a:r>
          </a:p>
        </p:txBody>
      </p:sp>
      <p:sp>
        <p:nvSpPr>
          <p:cNvPr id="32" name="Content Placeholder 2"/>
          <p:cNvSpPr txBox="1">
            <a:spLocks/>
          </p:cNvSpPr>
          <p:nvPr/>
        </p:nvSpPr>
        <p:spPr>
          <a:xfrm>
            <a:off x="4970864" y="1935576"/>
            <a:ext cx="3682564" cy="41168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None/>
            </a:pPr>
            <a:r>
              <a:rPr lang="en-US" dirty="0">
                <a:latin typeface="Calibri" panose="020F0502020204030204" pitchFamily="34" charset="0"/>
                <a:cs typeface="Calibri" panose="020F0502020204030204" pitchFamily="34" charset="0"/>
              </a:rPr>
              <a:t>2. Very disruptive – long recovery </a:t>
            </a:r>
          </a:p>
        </p:txBody>
      </p:sp>
      <p:sp>
        <p:nvSpPr>
          <p:cNvPr id="36" name="Content Placeholder 2"/>
          <p:cNvSpPr txBox="1">
            <a:spLocks/>
          </p:cNvSpPr>
          <p:nvPr/>
        </p:nvSpPr>
        <p:spPr>
          <a:xfrm>
            <a:off x="545047" y="1935498"/>
            <a:ext cx="4114098" cy="41246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None/>
            </a:pPr>
            <a:r>
              <a:rPr lang="en-US" dirty="0">
                <a:latin typeface="Calibri" panose="020F0502020204030204" pitchFamily="34" charset="0"/>
                <a:cs typeface="Calibri" panose="020F0502020204030204" pitchFamily="34" charset="0"/>
              </a:rPr>
              <a:t>1. Slightly disruptive – quick recovery</a:t>
            </a:r>
          </a:p>
        </p:txBody>
      </p:sp>
      <p:grpSp>
        <p:nvGrpSpPr>
          <p:cNvPr id="38" name="Group 37">
            <a:extLst>
              <a:ext uri="{FF2B5EF4-FFF2-40B4-BE49-F238E27FC236}">
                <a16:creationId xmlns:a16="http://schemas.microsoft.com/office/drawing/2014/main" id="{9FCECB3E-2262-DE40-9CB9-3D10C786B896}"/>
              </a:ext>
            </a:extLst>
          </p:cNvPr>
          <p:cNvGrpSpPr/>
          <p:nvPr/>
        </p:nvGrpSpPr>
        <p:grpSpPr>
          <a:xfrm>
            <a:off x="5067300" y="2461942"/>
            <a:ext cx="3489692" cy="2141168"/>
            <a:chOff x="5434341" y="2769577"/>
            <a:chExt cx="3489692" cy="2141168"/>
          </a:xfrm>
        </p:grpSpPr>
        <p:grpSp>
          <p:nvGrpSpPr>
            <p:cNvPr id="39" name="Group 38">
              <a:extLst>
                <a:ext uri="{FF2B5EF4-FFF2-40B4-BE49-F238E27FC236}">
                  <a16:creationId xmlns:a16="http://schemas.microsoft.com/office/drawing/2014/main" id="{0BB6F607-CE31-2544-AE07-63937F31DD17}"/>
                </a:ext>
              </a:extLst>
            </p:cNvPr>
            <p:cNvGrpSpPr/>
            <p:nvPr/>
          </p:nvGrpSpPr>
          <p:grpSpPr>
            <a:xfrm>
              <a:off x="5434341" y="2769577"/>
              <a:ext cx="3489692" cy="2141168"/>
              <a:chOff x="3905969" y="907189"/>
              <a:chExt cx="4690588" cy="2878001"/>
            </a:xfrm>
          </p:grpSpPr>
          <p:pic>
            <p:nvPicPr>
              <p:cNvPr id="41" name="Picture 40">
                <a:extLst>
                  <a:ext uri="{FF2B5EF4-FFF2-40B4-BE49-F238E27FC236}">
                    <a16:creationId xmlns:a16="http://schemas.microsoft.com/office/drawing/2014/main" id="{1CA985F3-B731-1540-8FE7-52C190695688}"/>
                  </a:ext>
                </a:extLst>
              </p:cNvPr>
              <p:cNvPicPr>
                <a:picLocks noChangeAspect="1"/>
              </p:cNvPicPr>
              <p:nvPr/>
            </p:nvPicPr>
            <p:blipFill>
              <a:blip r:embed="rId3"/>
              <a:stretch>
                <a:fillRect/>
              </a:stretch>
            </p:blipFill>
            <p:spPr>
              <a:xfrm>
                <a:off x="3905969" y="907189"/>
                <a:ext cx="4690588" cy="2878001"/>
              </a:xfrm>
              <a:prstGeom prst="rect">
                <a:avLst/>
              </a:prstGeom>
            </p:spPr>
          </p:pic>
          <p:sp>
            <p:nvSpPr>
              <p:cNvPr id="42" name="TextBox 41">
                <a:extLst>
                  <a:ext uri="{FF2B5EF4-FFF2-40B4-BE49-F238E27FC236}">
                    <a16:creationId xmlns:a16="http://schemas.microsoft.com/office/drawing/2014/main" id="{D180DE88-D652-D741-A74C-27A3993D09D6}"/>
                  </a:ext>
                </a:extLst>
              </p:cNvPr>
              <p:cNvSpPr txBox="1"/>
              <p:nvPr/>
            </p:nvSpPr>
            <p:spPr>
              <a:xfrm>
                <a:off x="3997690"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1</a:t>
                </a:r>
              </a:p>
            </p:txBody>
          </p:sp>
          <p:sp>
            <p:nvSpPr>
              <p:cNvPr id="43" name="TextBox 42">
                <a:extLst>
                  <a:ext uri="{FF2B5EF4-FFF2-40B4-BE49-F238E27FC236}">
                    <a16:creationId xmlns:a16="http://schemas.microsoft.com/office/drawing/2014/main" id="{ADAC4912-07BA-2545-B4A8-16737E9E7083}"/>
                  </a:ext>
                </a:extLst>
              </p:cNvPr>
              <p:cNvSpPr txBox="1"/>
              <p:nvPr/>
            </p:nvSpPr>
            <p:spPr>
              <a:xfrm>
                <a:off x="4566781"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2</a:t>
                </a:r>
              </a:p>
            </p:txBody>
          </p:sp>
          <p:sp>
            <p:nvSpPr>
              <p:cNvPr id="44" name="TextBox 43">
                <a:extLst>
                  <a:ext uri="{FF2B5EF4-FFF2-40B4-BE49-F238E27FC236}">
                    <a16:creationId xmlns:a16="http://schemas.microsoft.com/office/drawing/2014/main" id="{64561F37-4561-364A-8EED-C49BDBC2FAE4}"/>
                  </a:ext>
                </a:extLst>
              </p:cNvPr>
              <p:cNvSpPr txBox="1"/>
              <p:nvPr/>
            </p:nvSpPr>
            <p:spPr>
              <a:xfrm>
                <a:off x="5122197"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3</a:t>
                </a:r>
              </a:p>
            </p:txBody>
          </p:sp>
          <p:sp>
            <p:nvSpPr>
              <p:cNvPr id="45" name="TextBox 44">
                <a:extLst>
                  <a:ext uri="{FF2B5EF4-FFF2-40B4-BE49-F238E27FC236}">
                    <a16:creationId xmlns:a16="http://schemas.microsoft.com/office/drawing/2014/main" id="{15F57124-0330-E343-AD86-B0E2004149EA}"/>
                  </a:ext>
                </a:extLst>
              </p:cNvPr>
              <p:cNvSpPr txBox="1"/>
              <p:nvPr/>
            </p:nvSpPr>
            <p:spPr>
              <a:xfrm>
                <a:off x="5723379"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4</a:t>
                </a:r>
              </a:p>
            </p:txBody>
          </p:sp>
          <p:sp>
            <p:nvSpPr>
              <p:cNvPr id="46" name="TextBox 45">
                <a:extLst>
                  <a:ext uri="{FF2B5EF4-FFF2-40B4-BE49-F238E27FC236}">
                    <a16:creationId xmlns:a16="http://schemas.microsoft.com/office/drawing/2014/main" id="{59C5A8CA-709A-0847-A31A-42B327CBFAF5}"/>
                  </a:ext>
                </a:extLst>
              </p:cNvPr>
              <p:cNvSpPr txBox="1"/>
              <p:nvPr/>
            </p:nvSpPr>
            <p:spPr>
              <a:xfrm>
                <a:off x="6303187"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5</a:t>
                </a:r>
              </a:p>
            </p:txBody>
          </p:sp>
          <p:sp>
            <p:nvSpPr>
              <p:cNvPr id="47" name="TextBox 46">
                <a:extLst>
                  <a:ext uri="{FF2B5EF4-FFF2-40B4-BE49-F238E27FC236}">
                    <a16:creationId xmlns:a16="http://schemas.microsoft.com/office/drawing/2014/main" id="{F51AFF59-089B-9E4A-B950-1A824DBB3AE1}"/>
                  </a:ext>
                </a:extLst>
              </p:cNvPr>
              <p:cNvSpPr txBox="1"/>
              <p:nvPr/>
            </p:nvSpPr>
            <p:spPr>
              <a:xfrm>
                <a:off x="6894026"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6</a:t>
                </a:r>
              </a:p>
            </p:txBody>
          </p:sp>
          <p:sp>
            <p:nvSpPr>
              <p:cNvPr id="48" name="TextBox 47">
                <a:extLst>
                  <a:ext uri="{FF2B5EF4-FFF2-40B4-BE49-F238E27FC236}">
                    <a16:creationId xmlns:a16="http://schemas.microsoft.com/office/drawing/2014/main" id="{366ABBBC-B0DC-B046-92ED-645594735C07}"/>
                  </a:ext>
                </a:extLst>
              </p:cNvPr>
              <p:cNvSpPr txBox="1"/>
              <p:nvPr/>
            </p:nvSpPr>
            <p:spPr>
              <a:xfrm>
                <a:off x="7445579"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7</a:t>
                </a:r>
              </a:p>
            </p:txBody>
          </p:sp>
          <p:sp>
            <p:nvSpPr>
              <p:cNvPr id="49" name="TextBox 48">
                <a:extLst>
                  <a:ext uri="{FF2B5EF4-FFF2-40B4-BE49-F238E27FC236}">
                    <a16:creationId xmlns:a16="http://schemas.microsoft.com/office/drawing/2014/main" id="{B1D63F93-738E-9A49-A6E9-093CD46DCFF4}"/>
                  </a:ext>
                </a:extLst>
              </p:cNvPr>
              <p:cNvSpPr txBox="1"/>
              <p:nvPr/>
            </p:nvSpPr>
            <p:spPr>
              <a:xfrm>
                <a:off x="8037099"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8</a:t>
                </a:r>
              </a:p>
            </p:txBody>
          </p:sp>
        </p:grpSp>
        <p:pic>
          <p:nvPicPr>
            <p:cNvPr id="40" name="Picture 39">
              <a:extLst>
                <a:ext uri="{FF2B5EF4-FFF2-40B4-BE49-F238E27FC236}">
                  <a16:creationId xmlns:a16="http://schemas.microsoft.com/office/drawing/2014/main" id="{B2421D55-0675-B743-8911-FF5B263E06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9662" y="2833585"/>
              <a:ext cx="417295" cy="284519"/>
            </a:xfrm>
            <a:prstGeom prst="rect">
              <a:avLst/>
            </a:prstGeom>
          </p:spPr>
        </p:pic>
      </p:grpSp>
      <p:grpSp>
        <p:nvGrpSpPr>
          <p:cNvPr id="50" name="Group 49">
            <a:extLst>
              <a:ext uri="{FF2B5EF4-FFF2-40B4-BE49-F238E27FC236}">
                <a16:creationId xmlns:a16="http://schemas.microsoft.com/office/drawing/2014/main" id="{702FFF60-A5A3-FB40-9712-63AE45240CD2}"/>
              </a:ext>
            </a:extLst>
          </p:cNvPr>
          <p:cNvGrpSpPr/>
          <p:nvPr/>
        </p:nvGrpSpPr>
        <p:grpSpPr>
          <a:xfrm>
            <a:off x="925488" y="2422836"/>
            <a:ext cx="3489692" cy="2141168"/>
            <a:chOff x="5434341" y="2769577"/>
            <a:chExt cx="3489692" cy="2141168"/>
          </a:xfrm>
        </p:grpSpPr>
        <p:grpSp>
          <p:nvGrpSpPr>
            <p:cNvPr id="51" name="Group 50">
              <a:extLst>
                <a:ext uri="{FF2B5EF4-FFF2-40B4-BE49-F238E27FC236}">
                  <a16:creationId xmlns:a16="http://schemas.microsoft.com/office/drawing/2014/main" id="{45F7C3FB-F6E2-4C4F-B655-66EB54F9EF0D}"/>
                </a:ext>
              </a:extLst>
            </p:cNvPr>
            <p:cNvGrpSpPr/>
            <p:nvPr/>
          </p:nvGrpSpPr>
          <p:grpSpPr>
            <a:xfrm>
              <a:off x="5434341" y="2769577"/>
              <a:ext cx="3489692" cy="2141168"/>
              <a:chOff x="3905969" y="907189"/>
              <a:chExt cx="4690588" cy="2878001"/>
            </a:xfrm>
          </p:grpSpPr>
          <p:pic>
            <p:nvPicPr>
              <p:cNvPr id="53" name="Picture 52">
                <a:extLst>
                  <a:ext uri="{FF2B5EF4-FFF2-40B4-BE49-F238E27FC236}">
                    <a16:creationId xmlns:a16="http://schemas.microsoft.com/office/drawing/2014/main" id="{724C78A0-5B35-5644-83C4-34D8C8B46BAF}"/>
                  </a:ext>
                </a:extLst>
              </p:cNvPr>
              <p:cNvPicPr>
                <a:picLocks noChangeAspect="1"/>
              </p:cNvPicPr>
              <p:nvPr/>
            </p:nvPicPr>
            <p:blipFill>
              <a:blip r:embed="rId3"/>
              <a:stretch>
                <a:fillRect/>
              </a:stretch>
            </p:blipFill>
            <p:spPr>
              <a:xfrm>
                <a:off x="3905969" y="907189"/>
                <a:ext cx="4690588" cy="2878001"/>
              </a:xfrm>
              <a:prstGeom prst="rect">
                <a:avLst/>
              </a:prstGeom>
            </p:spPr>
          </p:pic>
          <p:sp>
            <p:nvSpPr>
              <p:cNvPr id="54" name="TextBox 53">
                <a:extLst>
                  <a:ext uri="{FF2B5EF4-FFF2-40B4-BE49-F238E27FC236}">
                    <a16:creationId xmlns:a16="http://schemas.microsoft.com/office/drawing/2014/main" id="{718A1B49-F20E-494B-894E-4B2144DD0C06}"/>
                  </a:ext>
                </a:extLst>
              </p:cNvPr>
              <p:cNvSpPr txBox="1"/>
              <p:nvPr/>
            </p:nvSpPr>
            <p:spPr>
              <a:xfrm>
                <a:off x="3997690"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1</a:t>
                </a:r>
              </a:p>
            </p:txBody>
          </p:sp>
          <p:sp>
            <p:nvSpPr>
              <p:cNvPr id="55" name="TextBox 54">
                <a:extLst>
                  <a:ext uri="{FF2B5EF4-FFF2-40B4-BE49-F238E27FC236}">
                    <a16:creationId xmlns:a16="http://schemas.microsoft.com/office/drawing/2014/main" id="{0A2E64DC-8F9A-3A4B-9B4E-0C080B442AF2}"/>
                  </a:ext>
                </a:extLst>
              </p:cNvPr>
              <p:cNvSpPr txBox="1"/>
              <p:nvPr/>
            </p:nvSpPr>
            <p:spPr>
              <a:xfrm>
                <a:off x="4566781"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2</a:t>
                </a:r>
              </a:p>
            </p:txBody>
          </p:sp>
          <p:sp>
            <p:nvSpPr>
              <p:cNvPr id="56" name="TextBox 55">
                <a:extLst>
                  <a:ext uri="{FF2B5EF4-FFF2-40B4-BE49-F238E27FC236}">
                    <a16:creationId xmlns:a16="http://schemas.microsoft.com/office/drawing/2014/main" id="{6138FDD6-996B-244E-8487-56295CB349B1}"/>
                  </a:ext>
                </a:extLst>
              </p:cNvPr>
              <p:cNvSpPr txBox="1"/>
              <p:nvPr/>
            </p:nvSpPr>
            <p:spPr>
              <a:xfrm>
                <a:off x="5122197"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3</a:t>
                </a:r>
              </a:p>
            </p:txBody>
          </p:sp>
          <p:sp>
            <p:nvSpPr>
              <p:cNvPr id="57" name="TextBox 56">
                <a:extLst>
                  <a:ext uri="{FF2B5EF4-FFF2-40B4-BE49-F238E27FC236}">
                    <a16:creationId xmlns:a16="http://schemas.microsoft.com/office/drawing/2014/main" id="{259E1657-C7A0-3848-8C5C-1D17F85A8C22}"/>
                  </a:ext>
                </a:extLst>
              </p:cNvPr>
              <p:cNvSpPr txBox="1"/>
              <p:nvPr/>
            </p:nvSpPr>
            <p:spPr>
              <a:xfrm>
                <a:off x="5723379"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4</a:t>
                </a:r>
              </a:p>
            </p:txBody>
          </p:sp>
          <p:sp>
            <p:nvSpPr>
              <p:cNvPr id="58" name="TextBox 57">
                <a:extLst>
                  <a:ext uri="{FF2B5EF4-FFF2-40B4-BE49-F238E27FC236}">
                    <a16:creationId xmlns:a16="http://schemas.microsoft.com/office/drawing/2014/main" id="{A0FDC514-AEDF-C241-A8F6-613017839021}"/>
                  </a:ext>
                </a:extLst>
              </p:cNvPr>
              <p:cNvSpPr txBox="1"/>
              <p:nvPr/>
            </p:nvSpPr>
            <p:spPr>
              <a:xfrm>
                <a:off x="6303187"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5</a:t>
                </a:r>
              </a:p>
            </p:txBody>
          </p:sp>
          <p:sp>
            <p:nvSpPr>
              <p:cNvPr id="59" name="TextBox 58">
                <a:extLst>
                  <a:ext uri="{FF2B5EF4-FFF2-40B4-BE49-F238E27FC236}">
                    <a16:creationId xmlns:a16="http://schemas.microsoft.com/office/drawing/2014/main" id="{5EDC2AB7-1D2A-B147-9747-8D4AF3558F27}"/>
                  </a:ext>
                </a:extLst>
              </p:cNvPr>
              <p:cNvSpPr txBox="1"/>
              <p:nvPr/>
            </p:nvSpPr>
            <p:spPr>
              <a:xfrm>
                <a:off x="6894026"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6</a:t>
                </a:r>
              </a:p>
            </p:txBody>
          </p:sp>
          <p:sp>
            <p:nvSpPr>
              <p:cNvPr id="60" name="TextBox 59">
                <a:extLst>
                  <a:ext uri="{FF2B5EF4-FFF2-40B4-BE49-F238E27FC236}">
                    <a16:creationId xmlns:a16="http://schemas.microsoft.com/office/drawing/2014/main" id="{DBA824DC-95AE-C54F-894C-8738CADDE235}"/>
                  </a:ext>
                </a:extLst>
              </p:cNvPr>
              <p:cNvSpPr txBox="1"/>
              <p:nvPr/>
            </p:nvSpPr>
            <p:spPr>
              <a:xfrm>
                <a:off x="7445579"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7</a:t>
                </a:r>
              </a:p>
            </p:txBody>
          </p:sp>
          <p:sp>
            <p:nvSpPr>
              <p:cNvPr id="61" name="TextBox 60">
                <a:extLst>
                  <a:ext uri="{FF2B5EF4-FFF2-40B4-BE49-F238E27FC236}">
                    <a16:creationId xmlns:a16="http://schemas.microsoft.com/office/drawing/2014/main" id="{3BC51F72-B9AD-4E41-A820-51B2B549C2B7}"/>
                  </a:ext>
                </a:extLst>
              </p:cNvPr>
              <p:cNvSpPr txBox="1"/>
              <p:nvPr/>
            </p:nvSpPr>
            <p:spPr>
              <a:xfrm>
                <a:off x="8037099" y="3154753"/>
                <a:ext cx="431360" cy="558482"/>
              </a:xfrm>
              <a:prstGeom prst="rect">
                <a:avLst/>
              </a:prstGeom>
              <a:noFill/>
            </p:spPr>
            <p:txBody>
              <a:bodyPr wrap="none" rtlCol="0">
                <a:spAutoFit/>
              </a:bodyPr>
              <a:lstStyle/>
              <a:p>
                <a:r>
                  <a:rPr lang="en-US" sz="2100" b="1" dirty="0">
                    <a:solidFill>
                      <a:srgbClr val="FF0000"/>
                    </a:solidFill>
                    <a:latin typeface="Calibri" panose="020F0502020204030204" pitchFamily="34" charset="0"/>
                  </a:rPr>
                  <a:t>8</a:t>
                </a:r>
              </a:p>
            </p:txBody>
          </p:sp>
        </p:grpSp>
        <p:pic>
          <p:nvPicPr>
            <p:cNvPr id="52" name="Picture 51">
              <a:extLst>
                <a:ext uri="{FF2B5EF4-FFF2-40B4-BE49-F238E27FC236}">
                  <a16:creationId xmlns:a16="http://schemas.microsoft.com/office/drawing/2014/main" id="{D55EAF13-8EAB-2A4D-92B4-45D60D87E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9662" y="2833585"/>
              <a:ext cx="417295" cy="284519"/>
            </a:xfrm>
            <a:prstGeom prst="rect">
              <a:avLst/>
            </a:prstGeom>
          </p:spPr>
        </p:pic>
      </p:grpSp>
      <p:sp>
        <p:nvSpPr>
          <p:cNvPr id="25" name="Explosion 2 24"/>
          <p:cNvSpPr/>
          <p:nvPr/>
        </p:nvSpPr>
        <p:spPr>
          <a:xfrm>
            <a:off x="1772965" y="3484597"/>
            <a:ext cx="435660" cy="308021"/>
          </a:xfrm>
          <a:prstGeom prst="irregularSeal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Explosion 2 32"/>
          <p:cNvSpPr/>
          <p:nvPr/>
        </p:nvSpPr>
        <p:spPr>
          <a:xfrm>
            <a:off x="5914777" y="3511897"/>
            <a:ext cx="435660" cy="308021"/>
          </a:xfrm>
          <a:prstGeom prst="irregularSeal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4831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animBg="1"/>
      <p:bldP spid="25" grpId="0" animBg="1"/>
      <p:bldP spid="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1057275" y="2908945"/>
            <a:ext cx="6800849" cy="3337659"/>
            <a:chOff x="857250" y="1135257"/>
            <a:chExt cx="8058149" cy="3954706"/>
          </a:xfrm>
        </p:grpSpPr>
        <p:sp>
          <p:nvSpPr>
            <p:cNvPr id="37" name="TextBox 36"/>
            <p:cNvSpPr txBox="1"/>
            <p:nvPr/>
          </p:nvSpPr>
          <p:spPr>
            <a:xfrm>
              <a:off x="857250" y="3400425"/>
              <a:ext cx="657228" cy="401144"/>
            </a:xfrm>
            <a:prstGeom prst="rect">
              <a:avLst/>
            </a:prstGeom>
            <a:noFill/>
            <a:ln w="28575">
              <a:solidFill>
                <a:schemeClr val="tx1"/>
              </a:solidFill>
            </a:ln>
          </p:spPr>
          <p:txBody>
            <a:bodyPr wrap="square" rtlCol="0">
              <a:spAutoFit/>
            </a:bodyPr>
            <a:lstStyle/>
            <a:p>
              <a:r>
                <a:rPr lang="en-US" sz="1600" b="1" dirty="0">
                  <a:latin typeface="Calibri" panose="020F0502020204030204" pitchFamily="34" charset="0"/>
                </a:rPr>
                <a:t>Trial</a:t>
              </a:r>
              <a:endParaRPr lang="en-AU" sz="1600" b="1" dirty="0">
                <a:latin typeface="Calibri" panose="020F0502020204030204" pitchFamily="34" charset="0"/>
              </a:endParaRPr>
            </a:p>
          </p:txBody>
        </p:sp>
        <p:cxnSp>
          <p:nvCxnSpPr>
            <p:cNvPr id="38" name="Straight Arrow Connector 37"/>
            <p:cNvCxnSpPr>
              <a:stCxn id="37" idx="3"/>
            </p:cNvCxnSpPr>
            <p:nvPr/>
          </p:nvCxnSpPr>
          <p:spPr>
            <a:xfrm flipV="1">
              <a:off x="1514478" y="2817012"/>
              <a:ext cx="495297" cy="7839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09775" y="2439039"/>
              <a:ext cx="1238253" cy="619950"/>
            </a:xfrm>
            <a:prstGeom prst="rect">
              <a:avLst/>
            </a:prstGeom>
            <a:noFill/>
            <a:ln w="28575">
              <a:solidFill>
                <a:schemeClr val="tx1"/>
              </a:solidFill>
            </a:ln>
          </p:spPr>
          <p:txBody>
            <a:bodyPr wrap="square" rtlCol="0">
              <a:spAutoFit/>
            </a:bodyPr>
            <a:lstStyle/>
            <a:p>
              <a:r>
                <a:rPr lang="en-US" sz="1400" b="1" dirty="0">
                  <a:latin typeface="Calibri" panose="020F0502020204030204" pitchFamily="34" charset="0"/>
                </a:rPr>
                <a:t>Think You</a:t>
              </a:r>
            </a:p>
            <a:p>
              <a:r>
                <a:rPr lang="en-US" sz="1400" b="1" dirty="0">
                  <a:latin typeface="Calibri" panose="020F0502020204030204" pitchFamily="34" charset="0"/>
                </a:rPr>
                <a:t>Remember</a:t>
              </a:r>
              <a:endParaRPr lang="en-AU" sz="1400" b="1" dirty="0">
                <a:latin typeface="Calibri" panose="020F0502020204030204" pitchFamily="34" charset="0"/>
              </a:endParaRPr>
            </a:p>
          </p:txBody>
        </p:sp>
        <p:sp>
          <p:nvSpPr>
            <p:cNvPr id="40" name="TextBox 39"/>
            <p:cNvSpPr txBox="1"/>
            <p:nvPr/>
          </p:nvSpPr>
          <p:spPr>
            <a:xfrm>
              <a:off x="2009775" y="4149208"/>
              <a:ext cx="1238253" cy="364677"/>
            </a:xfrm>
            <a:prstGeom prst="rect">
              <a:avLst/>
            </a:prstGeom>
            <a:noFill/>
            <a:ln w="28575">
              <a:solidFill>
                <a:schemeClr val="tx1"/>
              </a:solidFill>
            </a:ln>
          </p:spPr>
          <p:txBody>
            <a:bodyPr wrap="square" rtlCol="0">
              <a:spAutoFit/>
            </a:bodyPr>
            <a:lstStyle/>
            <a:p>
              <a:r>
                <a:rPr lang="en-US" sz="1400" b="1" dirty="0">
                  <a:latin typeface="Calibri" panose="020F0502020204030204" pitchFamily="34" charset="0"/>
                </a:rPr>
                <a:t>Lost</a:t>
              </a:r>
              <a:endParaRPr lang="en-AU" sz="1400" b="1" dirty="0">
                <a:latin typeface="Calibri" panose="020F0502020204030204" pitchFamily="34" charset="0"/>
              </a:endParaRPr>
            </a:p>
          </p:txBody>
        </p:sp>
        <p:cxnSp>
          <p:nvCxnSpPr>
            <p:cNvPr id="41" name="Straight Arrow Connector 40"/>
            <p:cNvCxnSpPr/>
            <p:nvPr/>
          </p:nvCxnSpPr>
          <p:spPr>
            <a:xfrm flipV="1">
              <a:off x="3248027" y="2213993"/>
              <a:ext cx="581025" cy="5077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248027" y="2686451"/>
              <a:ext cx="581025" cy="4662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829052" y="1859018"/>
              <a:ext cx="1238253" cy="619950"/>
            </a:xfrm>
            <a:prstGeom prst="rect">
              <a:avLst/>
            </a:prstGeom>
            <a:noFill/>
            <a:ln w="28575">
              <a:solidFill>
                <a:schemeClr val="tx1"/>
              </a:solidFill>
            </a:ln>
          </p:spPr>
          <p:txBody>
            <a:bodyPr wrap="square" rtlCol="0">
              <a:spAutoFit/>
            </a:bodyPr>
            <a:lstStyle/>
            <a:p>
              <a:r>
                <a:rPr lang="en-US" sz="1400" b="1" dirty="0">
                  <a:latin typeface="Calibri" panose="020F0502020204030204" pitchFamily="34" charset="0"/>
                </a:rPr>
                <a:t>Actually</a:t>
              </a:r>
            </a:p>
            <a:p>
              <a:r>
                <a:rPr lang="en-US" sz="1400" b="1" dirty="0">
                  <a:latin typeface="Calibri" panose="020F0502020204030204" pitchFamily="34" charset="0"/>
                </a:rPr>
                <a:t>Remember</a:t>
              </a:r>
              <a:endParaRPr lang="en-AU" sz="1400" b="1" dirty="0">
                <a:latin typeface="Calibri" panose="020F0502020204030204" pitchFamily="34" charset="0"/>
              </a:endParaRPr>
            </a:p>
          </p:txBody>
        </p:sp>
        <p:sp>
          <p:nvSpPr>
            <p:cNvPr id="44" name="TextBox 43"/>
            <p:cNvSpPr txBox="1"/>
            <p:nvPr/>
          </p:nvSpPr>
          <p:spPr>
            <a:xfrm>
              <a:off x="3829051" y="4470013"/>
              <a:ext cx="1281111" cy="619950"/>
            </a:xfrm>
            <a:prstGeom prst="rect">
              <a:avLst/>
            </a:prstGeom>
            <a:noFill/>
            <a:ln w="28575">
              <a:solidFill>
                <a:schemeClr val="tx1"/>
              </a:solidFill>
            </a:ln>
          </p:spPr>
          <p:txBody>
            <a:bodyPr wrap="square" rtlCol="0">
              <a:spAutoFit/>
            </a:bodyPr>
            <a:lstStyle/>
            <a:p>
              <a:r>
                <a:rPr lang="en-US" sz="1400" b="1" dirty="0">
                  <a:latin typeface="Calibri" panose="020F0502020204030204" pitchFamily="34" charset="0"/>
                </a:rPr>
                <a:t>Completely Lost</a:t>
              </a:r>
              <a:endParaRPr lang="en-AU" sz="1400" b="1" dirty="0">
                <a:latin typeface="Calibri" panose="020F0502020204030204" pitchFamily="34" charset="0"/>
              </a:endParaRPr>
            </a:p>
          </p:txBody>
        </p:sp>
        <p:cxnSp>
          <p:nvCxnSpPr>
            <p:cNvPr id="45" name="Straight Arrow Connector 44"/>
            <p:cNvCxnSpPr>
              <a:endCxn id="40" idx="1"/>
            </p:cNvCxnSpPr>
            <p:nvPr/>
          </p:nvCxnSpPr>
          <p:spPr>
            <a:xfrm>
              <a:off x="1533531" y="3598287"/>
              <a:ext cx="476243" cy="7332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067305" y="2181535"/>
              <a:ext cx="21621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229480" y="1135257"/>
              <a:ext cx="1657352" cy="510547"/>
            </a:xfrm>
            <a:prstGeom prst="rect">
              <a:avLst/>
            </a:prstGeom>
            <a:solidFill>
              <a:schemeClr val="accent1"/>
            </a:solidFill>
            <a:ln w="28575">
              <a:solidFill>
                <a:schemeClr val="tx1"/>
              </a:solidFill>
            </a:ln>
          </p:spPr>
          <p:txBody>
            <a:bodyPr wrap="square" rtlCol="0">
              <a:spAutoFit/>
            </a:bodyPr>
            <a:lstStyle/>
            <a:p>
              <a:pPr algn="ctr"/>
              <a:r>
                <a:rPr lang="en-US" sz="1100" b="1" dirty="0">
                  <a:solidFill>
                    <a:schemeClr val="bg1"/>
                  </a:solidFill>
                  <a:latin typeface="Calibri" panose="020F0502020204030204" pitchFamily="34" charset="0"/>
                </a:rPr>
                <a:t>Chance of Opening Right Door</a:t>
              </a:r>
              <a:endParaRPr lang="en-AU" sz="1100" b="1" dirty="0">
                <a:solidFill>
                  <a:schemeClr val="bg1"/>
                </a:solidFill>
                <a:latin typeface="Calibri" panose="020F0502020204030204" pitchFamily="34" charset="0"/>
              </a:endParaRPr>
            </a:p>
          </p:txBody>
        </p:sp>
        <p:cxnSp>
          <p:nvCxnSpPr>
            <p:cNvPr id="48" name="Straight Arrow Connector 47"/>
            <p:cNvCxnSpPr>
              <a:endCxn id="44" idx="1"/>
            </p:cNvCxnSpPr>
            <p:nvPr/>
          </p:nvCxnSpPr>
          <p:spPr>
            <a:xfrm>
              <a:off x="3248026" y="4285393"/>
              <a:ext cx="581025" cy="4945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50" idx="1"/>
            </p:cNvCxnSpPr>
            <p:nvPr/>
          </p:nvCxnSpPr>
          <p:spPr>
            <a:xfrm flipV="1">
              <a:off x="3248027" y="3942954"/>
              <a:ext cx="581024" cy="3983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829051" y="3632979"/>
              <a:ext cx="1238253" cy="619950"/>
            </a:xfrm>
            <a:prstGeom prst="rect">
              <a:avLst/>
            </a:prstGeom>
            <a:noFill/>
            <a:ln w="28575">
              <a:solidFill>
                <a:schemeClr val="tx1"/>
              </a:solidFill>
            </a:ln>
          </p:spPr>
          <p:txBody>
            <a:bodyPr wrap="square" rtlCol="0">
              <a:spAutoFit/>
            </a:bodyPr>
            <a:lstStyle/>
            <a:p>
              <a:r>
                <a:rPr lang="en-US" sz="1400" b="1" dirty="0">
                  <a:latin typeface="Calibri" panose="020F0502020204030204" pitchFamily="34" charset="0"/>
                </a:rPr>
                <a:t>Slightly Lost</a:t>
              </a:r>
              <a:endParaRPr lang="en-AU" sz="1400" b="1" dirty="0">
                <a:latin typeface="Calibri" panose="020F0502020204030204" pitchFamily="34" charset="0"/>
              </a:endParaRPr>
            </a:p>
          </p:txBody>
        </p:sp>
        <p:sp>
          <p:nvSpPr>
            <p:cNvPr id="51" name="TextBox 50"/>
            <p:cNvSpPr txBox="1"/>
            <p:nvPr/>
          </p:nvSpPr>
          <p:spPr>
            <a:xfrm>
              <a:off x="3829051" y="2795945"/>
              <a:ext cx="1238253" cy="619950"/>
            </a:xfrm>
            <a:prstGeom prst="rect">
              <a:avLst/>
            </a:prstGeom>
            <a:noFill/>
            <a:ln w="28575">
              <a:solidFill>
                <a:schemeClr val="tx1"/>
              </a:solidFill>
            </a:ln>
          </p:spPr>
          <p:txBody>
            <a:bodyPr wrap="square" rtlCol="0">
              <a:spAutoFit/>
            </a:bodyPr>
            <a:lstStyle/>
            <a:p>
              <a:r>
                <a:rPr lang="en-US" sz="1400" b="1" dirty="0">
                  <a:latin typeface="Calibri" panose="020F0502020204030204" pitchFamily="34" charset="0"/>
                </a:rPr>
                <a:t>Actually</a:t>
              </a:r>
            </a:p>
            <a:p>
              <a:r>
                <a:rPr lang="en-US" sz="1400" b="1" dirty="0">
                  <a:latin typeface="Calibri" panose="020F0502020204030204" pitchFamily="34" charset="0"/>
                </a:rPr>
                <a:t>Lost</a:t>
              </a:r>
              <a:endParaRPr lang="en-AU" sz="1400" b="1" dirty="0">
                <a:latin typeface="Calibri" panose="020F0502020204030204" pitchFamily="34" charset="0"/>
              </a:endParaRPr>
            </a:p>
          </p:txBody>
        </p:sp>
        <p:sp>
          <p:nvSpPr>
            <p:cNvPr id="52" name="TextBox 51"/>
            <p:cNvSpPr txBox="1"/>
            <p:nvPr/>
          </p:nvSpPr>
          <p:spPr>
            <a:xfrm>
              <a:off x="5543550" y="3077259"/>
              <a:ext cx="1281111" cy="619950"/>
            </a:xfrm>
            <a:prstGeom prst="rect">
              <a:avLst/>
            </a:prstGeom>
            <a:noFill/>
            <a:ln w="28575">
              <a:solidFill>
                <a:schemeClr val="tx1"/>
              </a:solidFill>
            </a:ln>
          </p:spPr>
          <p:txBody>
            <a:bodyPr wrap="square" rtlCol="0">
              <a:spAutoFit/>
            </a:bodyPr>
            <a:lstStyle/>
            <a:p>
              <a:r>
                <a:rPr lang="en-US" sz="1400" b="1" dirty="0">
                  <a:latin typeface="Calibri" panose="020F0502020204030204" pitchFamily="34" charset="0"/>
                </a:rPr>
                <a:t>Completely Lost</a:t>
              </a:r>
              <a:endParaRPr lang="en-AU" sz="1400" b="1" dirty="0">
                <a:latin typeface="Calibri" panose="020F0502020204030204" pitchFamily="34" charset="0"/>
              </a:endParaRPr>
            </a:p>
          </p:txBody>
        </p:sp>
        <p:cxnSp>
          <p:nvCxnSpPr>
            <p:cNvPr id="53" name="Straight Arrow Connector 52"/>
            <p:cNvCxnSpPr/>
            <p:nvPr/>
          </p:nvCxnSpPr>
          <p:spPr>
            <a:xfrm>
              <a:off x="5053015" y="3086546"/>
              <a:ext cx="490535" cy="29605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5" idx="1"/>
            </p:cNvCxnSpPr>
            <p:nvPr/>
          </p:nvCxnSpPr>
          <p:spPr>
            <a:xfrm flipV="1">
              <a:off x="5053015" y="2564783"/>
              <a:ext cx="490534" cy="5776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543550" y="2382444"/>
              <a:ext cx="1281111" cy="364677"/>
            </a:xfrm>
            <a:prstGeom prst="rect">
              <a:avLst/>
            </a:prstGeom>
            <a:noFill/>
            <a:ln w="28575">
              <a:solidFill>
                <a:schemeClr val="tx1"/>
              </a:solidFill>
            </a:ln>
          </p:spPr>
          <p:txBody>
            <a:bodyPr wrap="square" rtlCol="0">
              <a:spAutoFit/>
            </a:bodyPr>
            <a:lstStyle/>
            <a:p>
              <a:r>
                <a:rPr lang="en-US" sz="1400" b="1" dirty="0">
                  <a:latin typeface="Calibri" panose="020F0502020204030204" pitchFamily="34" charset="0"/>
                </a:rPr>
                <a:t>Slightly Lost</a:t>
              </a:r>
              <a:endParaRPr lang="en-AU" sz="1400" b="1" dirty="0">
                <a:latin typeface="Calibri" panose="020F0502020204030204" pitchFamily="34" charset="0"/>
              </a:endParaRPr>
            </a:p>
          </p:txBody>
        </p:sp>
        <p:cxnSp>
          <p:nvCxnSpPr>
            <p:cNvPr id="56" name="Straight Arrow Connector 55"/>
            <p:cNvCxnSpPr>
              <a:stCxn id="44" idx="3"/>
              <a:endCxn id="62" idx="1"/>
            </p:cNvCxnSpPr>
            <p:nvPr/>
          </p:nvCxnSpPr>
          <p:spPr>
            <a:xfrm>
              <a:off x="5110162" y="4779988"/>
              <a:ext cx="2119318" cy="142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067305" y="3956145"/>
              <a:ext cx="21621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6838944" y="2634405"/>
              <a:ext cx="404820" cy="32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6824661" y="3382604"/>
              <a:ext cx="404820" cy="32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a:stretch>
              <a:fillRect/>
            </a:stretch>
          </p:blipFill>
          <p:spPr>
            <a:xfrm>
              <a:off x="7817330" y="1845392"/>
              <a:ext cx="510215" cy="580034"/>
            </a:xfrm>
            <a:prstGeom prst="rect">
              <a:avLst/>
            </a:prstGeom>
          </p:spPr>
        </p:pic>
        <p:sp>
          <p:nvSpPr>
            <p:cNvPr id="61" name="TextBox 60"/>
            <p:cNvSpPr txBox="1"/>
            <p:nvPr/>
          </p:nvSpPr>
          <p:spPr>
            <a:xfrm>
              <a:off x="7229479" y="3222892"/>
              <a:ext cx="1685919" cy="309975"/>
            </a:xfrm>
            <a:prstGeom prst="rect">
              <a:avLst/>
            </a:prstGeom>
            <a:noFill/>
            <a:ln w="28575">
              <a:solidFill>
                <a:schemeClr val="tx1"/>
              </a:solidFill>
            </a:ln>
          </p:spPr>
          <p:txBody>
            <a:bodyPr wrap="square" rtlCol="0">
              <a:spAutoFit/>
            </a:bodyPr>
            <a:lstStyle/>
            <a:p>
              <a:pPr algn="ctr"/>
              <a:r>
                <a:rPr lang="en-US" sz="1100" b="1" dirty="0">
                  <a:latin typeface="Calibri" panose="020F0502020204030204" pitchFamily="34" charset="0"/>
                </a:rPr>
                <a:t>Long Recovery</a:t>
              </a:r>
              <a:endParaRPr lang="en-AU" sz="1100" b="1" dirty="0">
                <a:latin typeface="Calibri" panose="020F0502020204030204" pitchFamily="34" charset="0"/>
              </a:endParaRPr>
            </a:p>
          </p:txBody>
        </p:sp>
        <p:sp>
          <p:nvSpPr>
            <p:cNvPr id="62" name="TextBox 61"/>
            <p:cNvSpPr txBox="1"/>
            <p:nvPr/>
          </p:nvSpPr>
          <p:spPr>
            <a:xfrm>
              <a:off x="7229480" y="4639289"/>
              <a:ext cx="1685919" cy="309975"/>
            </a:xfrm>
            <a:prstGeom prst="rect">
              <a:avLst/>
            </a:prstGeom>
            <a:noFill/>
            <a:ln w="28575">
              <a:solidFill>
                <a:schemeClr val="tx1"/>
              </a:solidFill>
            </a:ln>
          </p:spPr>
          <p:txBody>
            <a:bodyPr wrap="square" rtlCol="0">
              <a:spAutoFit/>
            </a:bodyPr>
            <a:lstStyle/>
            <a:p>
              <a:pPr algn="ctr"/>
              <a:r>
                <a:rPr lang="en-US" sz="1100" b="1" dirty="0">
                  <a:latin typeface="Calibri" panose="020F0502020204030204" pitchFamily="34" charset="0"/>
                </a:rPr>
                <a:t>Long Recovery</a:t>
              </a:r>
              <a:endParaRPr lang="en-AU" sz="1100" b="1" dirty="0">
                <a:latin typeface="Calibri" panose="020F0502020204030204" pitchFamily="34" charset="0"/>
              </a:endParaRPr>
            </a:p>
          </p:txBody>
        </p:sp>
        <p:sp>
          <p:nvSpPr>
            <p:cNvPr id="63" name="Rectangle 62"/>
            <p:cNvSpPr/>
            <p:nvPr/>
          </p:nvSpPr>
          <p:spPr>
            <a:xfrm>
              <a:off x="7229479" y="1874703"/>
              <a:ext cx="1685919" cy="49905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nvGrpSpPr>
            <p:cNvPr id="64" name="Group 63"/>
            <p:cNvGrpSpPr/>
            <p:nvPr/>
          </p:nvGrpSpPr>
          <p:grpSpPr>
            <a:xfrm>
              <a:off x="7229480" y="2485969"/>
              <a:ext cx="1685919" cy="309975"/>
              <a:chOff x="7229480" y="2485969"/>
              <a:chExt cx="1685919" cy="309975"/>
            </a:xfrm>
          </p:grpSpPr>
          <p:sp>
            <p:nvSpPr>
              <p:cNvPr id="68" name="TextBox 67"/>
              <p:cNvSpPr txBox="1"/>
              <p:nvPr/>
            </p:nvSpPr>
            <p:spPr>
              <a:xfrm>
                <a:off x="7229480" y="2485969"/>
                <a:ext cx="1685919" cy="309975"/>
              </a:xfrm>
              <a:prstGeom prst="rect">
                <a:avLst/>
              </a:prstGeom>
              <a:noFill/>
              <a:ln w="28575">
                <a:solidFill>
                  <a:schemeClr val="tx1"/>
                </a:solidFill>
              </a:ln>
            </p:spPr>
            <p:txBody>
              <a:bodyPr wrap="square" rtlCol="0">
                <a:spAutoFit/>
              </a:bodyPr>
              <a:lstStyle/>
              <a:p>
                <a:pPr algn="r"/>
                <a:r>
                  <a:rPr lang="en-US" sz="1100" b="1" dirty="0">
                    <a:latin typeface="Calibri" panose="020F0502020204030204" pitchFamily="34" charset="0"/>
                  </a:rPr>
                  <a:t>or Quick Recovery</a:t>
                </a:r>
                <a:endParaRPr lang="en-AU" sz="1100" b="1" dirty="0">
                  <a:latin typeface="Calibri" panose="020F0502020204030204" pitchFamily="34" charset="0"/>
                </a:endParaRPr>
              </a:p>
            </p:txBody>
          </p:sp>
          <p:pic>
            <p:nvPicPr>
              <p:cNvPr id="69" name="Picture 68"/>
              <p:cNvPicPr>
                <a:picLocks noChangeAspect="1"/>
              </p:cNvPicPr>
              <p:nvPr/>
            </p:nvPicPr>
            <p:blipFill>
              <a:blip r:embed="rId3"/>
              <a:stretch>
                <a:fillRect/>
              </a:stretch>
            </p:blipFill>
            <p:spPr>
              <a:xfrm>
                <a:off x="7258047" y="2530126"/>
                <a:ext cx="219077" cy="249056"/>
              </a:xfrm>
              <a:prstGeom prst="rect">
                <a:avLst/>
              </a:prstGeom>
            </p:spPr>
          </p:pic>
        </p:grpSp>
        <p:grpSp>
          <p:nvGrpSpPr>
            <p:cNvPr id="65" name="Group 64"/>
            <p:cNvGrpSpPr/>
            <p:nvPr/>
          </p:nvGrpSpPr>
          <p:grpSpPr>
            <a:xfrm>
              <a:off x="7229479" y="3775059"/>
              <a:ext cx="1685919" cy="309975"/>
              <a:chOff x="7229481" y="2549001"/>
              <a:chExt cx="1685919" cy="309975"/>
            </a:xfrm>
          </p:grpSpPr>
          <p:sp>
            <p:nvSpPr>
              <p:cNvPr id="66" name="TextBox 65"/>
              <p:cNvSpPr txBox="1"/>
              <p:nvPr/>
            </p:nvSpPr>
            <p:spPr>
              <a:xfrm>
                <a:off x="7229481" y="2549001"/>
                <a:ext cx="1685919" cy="309975"/>
              </a:xfrm>
              <a:prstGeom prst="rect">
                <a:avLst/>
              </a:prstGeom>
              <a:noFill/>
              <a:ln w="28575">
                <a:solidFill>
                  <a:schemeClr val="tx1"/>
                </a:solidFill>
              </a:ln>
            </p:spPr>
            <p:txBody>
              <a:bodyPr wrap="square" rtlCol="0">
                <a:spAutoFit/>
              </a:bodyPr>
              <a:lstStyle/>
              <a:p>
                <a:pPr algn="r"/>
                <a:r>
                  <a:rPr lang="en-US" sz="1100" b="1" dirty="0">
                    <a:latin typeface="Calibri" panose="020F0502020204030204" pitchFamily="34" charset="0"/>
                  </a:rPr>
                  <a:t>or Quick Recovery</a:t>
                </a:r>
                <a:endParaRPr lang="en-AU" sz="1100" b="1" dirty="0">
                  <a:latin typeface="Calibri" panose="020F0502020204030204" pitchFamily="34" charset="0"/>
                </a:endParaRPr>
              </a:p>
            </p:txBody>
          </p:sp>
          <p:pic>
            <p:nvPicPr>
              <p:cNvPr id="67" name="Picture 66"/>
              <p:cNvPicPr>
                <a:picLocks noChangeAspect="1"/>
              </p:cNvPicPr>
              <p:nvPr/>
            </p:nvPicPr>
            <p:blipFill>
              <a:blip r:embed="rId3"/>
              <a:stretch>
                <a:fillRect/>
              </a:stretch>
            </p:blipFill>
            <p:spPr>
              <a:xfrm>
                <a:off x="7258048" y="2593157"/>
                <a:ext cx="219077" cy="249056"/>
              </a:xfrm>
              <a:prstGeom prst="rect">
                <a:avLst/>
              </a:prstGeom>
            </p:spPr>
          </p:pic>
        </p:grpSp>
      </p:grpSp>
      <p:sp>
        <p:nvSpPr>
          <p:cNvPr id="73" name="Content Placeholder 2"/>
          <p:cNvSpPr txBox="1">
            <a:spLocks/>
          </p:cNvSpPr>
          <p:nvPr/>
        </p:nvSpPr>
        <p:spPr>
          <a:xfrm>
            <a:off x="644615" y="2419514"/>
            <a:ext cx="7404653" cy="873027"/>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None/>
            </a:pPr>
            <a:r>
              <a:rPr lang="en-US" sz="2200" dirty="0">
                <a:latin typeface="Calibri" panose="020F0502020204030204" pitchFamily="34" charset="0"/>
                <a:cs typeface="Calibri" panose="020F0502020204030204" pitchFamily="34" charset="0"/>
              </a:rPr>
              <a:t>Goal now: build a model that can infer different states from response patterns </a:t>
            </a:r>
            <a:endParaRPr lang="en-US" sz="2200" dirty="0">
              <a:solidFill>
                <a:schemeClr val="tx1"/>
              </a:solidFill>
              <a:latin typeface="Calibri" panose="020F0502020204030204" pitchFamily="34" charset="0"/>
              <a:cs typeface="Calibri" panose="020F0502020204030204" pitchFamily="34" charset="0"/>
            </a:endParaRPr>
          </a:p>
        </p:txBody>
      </p:sp>
      <p:sp>
        <p:nvSpPr>
          <p:cNvPr id="71" name="Title 1"/>
          <p:cNvSpPr>
            <a:spLocks noGrp="1"/>
          </p:cNvSpPr>
          <p:nvPr>
            <p:ph type="title"/>
          </p:nvPr>
        </p:nvSpPr>
        <p:spPr>
          <a:xfrm>
            <a:off x="553870" y="252919"/>
            <a:ext cx="8210550" cy="1356360"/>
          </a:xfrm>
        </p:spPr>
        <p:txBody>
          <a:bodyPr/>
          <a:lstStyle/>
          <a:p>
            <a:r>
              <a:rPr lang="en-AU" dirty="0">
                <a:solidFill>
                  <a:schemeClr val="tx1"/>
                </a:solidFill>
                <a:latin typeface="Calibri" panose="020F0502020204030204" pitchFamily="34" charset="0"/>
                <a:cs typeface="Calibri" panose="020F0502020204030204" pitchFamily="34" charset="0"/>
              </a:rPr>
              <a:t>Understanding </a:t>
            </a:r>
            <a:r>
              <a:rPr lang="en-AU" i="1" dirty="0">
                <a:solidFill>
                  <a:schemeClr val="tx1"/>
                </a:solidFill>
                <a:latin typeface="Calibri" panose="020F0502020204030204" pitchFamily="34" charset="0"/>
                <a:cs typeface="Calibri" panose="020F0502020204030204" pitchFamily="34" charset="0"/>
              </a:rPr>
              <a:t>why</a:t>
            </a:r>
            <a:r>
              <a:rPr lang="en-AU" dirty="0">
                <a:solidFill>
                  <a:schemeClr val="tx1"/>
                </a:solidFill>
                <a:latin typeface="Calibri" panose="020F0502020204030204" pitchFamily="34" charset="0"/>
                <a:cs typeface="Calibri" panose="020F0502020204030204" pitchFamily="34" charset="0"/>
              </a:rPr>
              <a:t> Interruption Lags are Beneficial?</a:t>
            </a:r>
            <a:endParaRPr lang="en-AU" dirty="0"/>
          </a:p>
        </p:txBody>
      </p:sp>
      <p:sp>
        <p:nvSpPr>
          <p:cNvPr id="72" name="Content Placeholder 2"/>
          <p:cNvSpPr txBox="1">
            <a:spLocks/>
          </p:cNvSpPr>
          <p:nvPr/>
        </p:nvSpPr>
        <p:spPr>
          <a:xfrm>
            <a:off x="644615" y="1442815"/>
            <a:ext cx="7404653" cy="620808"/>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Font typeface="Corbel" pitchFamily="34" charset="0"/>
              <a:buNone/>
            </a:pPr>
            <a:r>
              <a:rPr lang="en-AU" sz="2200" dirty="0">
                <a:latin typeface="Calibri" panose="020F0502020204030204" pitchFamily="34" charset="0"/>
                <a:cs typeface="Calibri" panose="020F0502020204030204" pitchFamily="34" charset="0"/>
              </a:rPr>
              <a:t>There are different ways to be effected by an interruption </a:t>
            </a:r>
          </a:p>
        </p:txBody>
      </p:sp>
      <p:sp>
        <p:nvSpPr>
          <p:cNvPr id="74" name="Content Placeholder 2"/>
          <p:cNvSpPr txBox="1">
            <a:spLocks/>
          </p:cNvSpPr>
          <p:nvPr/>
        </p:nvSpPr>
        <p:spPr>
          <a:xfrm>
            <a:off x="4970864" y="1935576"/>
            <a:ext cx="3682564" cy="41168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None/>
            </a:pPr>
            <a:r>
              <a:rPr lang="en-US" dirty="0">
                <a:latin typeface="Calibri" panose="020F0502020204030204" pitchFamily="34" charset="0"/>
                <a:cs typeface="Calibri" panose="020F0502020204030204" pitchFamily="34" charset="0"/>
              </a:rPr>
              <a:t>2. Very disruptive – long recovery </a:t>
            </a:r>
          </a:p>
        </p:txBody>
      </p:sp>
      <p:sp>
        <p:nvSpPr>
          <p:cNvPr id="75" name="Content Placeholder 2"/>
          <p:cNvSpPr txBox="1">
            <a:spLocks/>
          </p:cNvSpPr>
          <p:nvPr/>
        </p:nvSpPr>
        <p:spPr>
          <a:xfrm>
            <a:off x="545047" y="1935498"/>
            <a:ext cx="4114098" cy="41246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None/>
            </a:pPr>
            <a:r>
              <a:rPr lang="en-US" dirty="0">
                <a:latin typeface="Calibri" panose="020F0502020204030204" pitchFamily="34" charset="0"/>
                <a:cs typeface="Calibri" panose="020F0502020204030204" pitchFamily="34" charset="0"/>
              </a:rPr>
              <a:t>1. Slightly disruptive – quick recovery</a:t>
            </a:r>
          </a:p>
        </p:txBody>
      </p:sp>
    </p:spTree>
    <p:extLst>
      <p:ext uri="{BB962C8B-B14F-4D97-AF65-F5344CB8AC3E}">
        <p14:creationId xmlns:p14="http://schemas.microsoft.com/office/powerpoint/2010/main" val="405750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90694"/>
            <a:ext cx="8210550" cy="1356360"/>
          </a:xfrm>
        </p:spPr>
        <p:txBody>
          <a:bodyPr/>
          <a:lstStyle/>
          <a:p>
            <a:pPr algn="ctr"/>
            <a:r>
              <a:rPr lang="en-AU" dirty="0">
                <a:solidFill>
                  <a:schemeClr val="tx1"/>
                </a:solidFill>
                <a:latin typeface="Calibri" panose="020F0502020204030204" pitchFamily="34" charset="0"/>
                <a:cs typeface="Calibri" panose="020F0502020204030204" pitchFamily="34" charset="0"/>
              </a:rPr>
              <a:t>Future Directions</a:t>
            </a:r>
            <a:endParaRPr lang="en-AU" dirty="0"/>
          </a:p>
        </p:txBody>
      </p:sp>
      <p:sp>
        <p:nvSpPr>
          <p:cNvPr id="32" name="Content Placeholder 2"/>
          <p:cNvSpPr txBox="1">
            <a:spLocks/>
          </p:cNvSpPr>
          <p:nvPr/>
        </p:nvSpPr>
        <p:spPr>
          <a:xfrm>
            <a:off x="857251" y="1638299"/>
            <a:ext cx="7404653" cy="4333875"/>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buNone/>
            </a:pPr>
            <a:r>
              <a:rPr lang="en-US" sz="2200" dirty="0">
                <a:latin typeface="Calibri" panose="020F0502020204030204" pitchFamily="34" charset="0"/>
                <a:cs typeface="Calibri" panose="020F0502020204030204" pitchFamily="34" charset="0"/>
              </a:rPr>
              <a:t>Can use the model to help us better understand response patterns from </a:t>
            </a:r>
            <a:r>
              <a:rPr lang="en-US" sz="2200" i="1" dirty="0">
                <a:latin typeface="Calibri" panose="020F0502020204030204" pitchFamily="34" charset="0"/>
                <a:cs typeface="Calibri" panose="020F0502020204030204" pitchFamily="34" charset="0"/>
              </a:rPr>
              <a:t>both</a:t>
            </a:r>
            <a:r>
              <a:rPr lang="en-US" sz="2200" dirty="0">
                <a:latin typeface="Calibri" panose="020F0502020204030204" pitchFamily="34" charset="0"/>
                <a:cs typeface="Calibri" panose="020F0502020204030204" pitchFamily="34" charset="0"/>
              </a:rPr>
              <a:t> experiments </a:t>
            </a:r>
          </a:p>
          <a:p>
            <a:pPr marL="34290" indent="0">
              <a:buNone/>
            </a:pPr>
            <a:r>
              <a:rPr lang="en-US" sz="2200" dirty="0">
                <a:latin typeface="Calibri" panose="020F0502020204030204" pitchFamily="34" charset="0"/>
                <a:cs typeface="Calibri" panose="020F0502020204030204" pitchFamily="34" charset="0"/>
              </a:rPr>
              <a:t>Do interruption lags prevent you from getting completely lost?</a:t>
            </a:r>
          </a:p>
          <a:p>
            <a:pPr marL="34290" indent="0">
              <a:buNone/>
            </a:pPr>
            <a:r>
              <a:rPr lang="en-US" sz="2200" dirty="0">
                <a:latin typeface="Calibri" panose="020F0502020204030204" pitchFamily="34" charset="0"/>
                <a:cs typeface="Calibri" panose="020F0502020204030204" pitchFamily="34" charset="0"/>
              </a:rPr>
              <a:t>Will we see same patterns if the interruption task is different?</a:t>
            </a:r>
          </a:p>
          <a:p>
            <a:pPr marL="34290" indent="0">
              <a:buNone/>
            </a:pPr>
            <a:r>
              <a:rPr lang="en-US" sz="2200" dirty="0">
                <a:latin typeface="Calibri" panose="020F0502020204030204" pitchFamily="34" charset="0"/>
                <a:cs typeface="Calibri" panose="020F0502020204030204" pitchFamily="34" charset="0"/>
              </a:rPr>
              <a:t>What would happen if the primary task is harder? (e.g. randomize order of what door to open)</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066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alibri" panose="020F0502020204030204" pitchFamily="34" charset="0"/>
              </a:rPr>
              <a:t>References 	</a:t>
            </a:r>
            <a:endParaRPr lang="en-AU" dirty="0">
              <a:solidFill>
                <a:schemeClr val="tx1"/>
              </a:solidFill>
              <a:latin typeface="Calibri" panose="020F0502020204030204" pitchFamily="34" charset="0"/>
            </a:endParaRPr>
          </a:p>
        </p:txBody>
      </p:sp>
      <p:sp>
        <p:nvSpPr>
          <p:cNvPr id="3" name="Content Placeholder 2"/>
          <p:cNvSpPr>
            <a:spLocks noGrp="1"/>
          </p:cNvSpPr>
          <p:nvPr>
            <p:ph idx="1"/>
          </p:nvPr>
        </p:nvSpPr>
        <p:spPr/>
        <p:txBody>
          <a:bodyPr/>
          <a:lstStyle/>
          <a:p>
            <a:pPr marL="34290" indent="0">
              <a:buNone/>
            </a:pPr>
            <a:r>
              <a:rPr lang="en-AU" sz="1800" dirty="0">
                <a:latin typeface="Calibri" panose="020F0502020204030204" pitchFamily="34" charset="0"/>
              </a:rPr>
              <a:t>Hodgetts, H. M., &amp; Jones, D. M. (2006). Interruption of the Tower of London task: support for a goal-activation approach. </a:t>
            </a:r>
            <a:r>
              <a:rPr lang="en-AU" sz="1800" i="1" dirty="0">
                <a:latin typeface="Calibri" panose="020F0502020204030204" pitchFamily="34" charset="0"/>
              </a:rPr>
              <a:t>Journal of Experimental Psychology: General</a:t>
            </a:r>
            <a:r>
              <a:rPr lang="en-AU" sz="1800" dirty="0">
                <a:latin typeface="Calibri" panose="020F0502020204030204" pitchFamily="34" charset="0"/>
              </a:rPr>
              <a:t>, </a:t>
            </a:r>
            <a:r>
              <a:rPr lang="en-AU" sz="1800" i="1" dirty="0">
                <a:latin typeface="Calibri" panose="020F0502020204030204" pitchFamily="34" charset="0"/>
              </a:rPr>
              <a:t>135</a:t>
            </a:r>
            <a:r>
              <a:rPr lang="en-AU" sz="1800" dirty="0">
                <a:latin typeface="Calibri" panose="020F0502020204030204" pitchFamily="34" charset="0"/>
              </a:rPr>
              <a:t>(1), 103.</a:t>
            </a:r>
            <a:endParaRPr lang="en-US" sz="1800" dirty="0">
              <a:latin typeface="Calibri" panose="020F0502020204030204" pitchFamily="34" charset="0"/>
            </a:endParaRPr>
          </a:p>
          <a:p>
            <a:pPr marL="34290" indent="0">
              <a:buNone/>
            </a:pPr>
            <a:r>
              <a:rPr lang="en-AU" sz="1800" dirty="0" err="1">
                <a:latin typeface="Calibri" panose="020F0502020204030204" pitchFamily="34" charset="0"/>
              </a:rPr>
              <a:t>Trafton</a:t>
            </a:r>
            <a:r>
              <a:rPr lang="en-AU" sz="1800" dirty="0">
                <a:latin typeface="Calibri" panose="020F0502020204030204" pitchFamily="34" charset="0"/>
              </a:rPr>
              <a:t>, J. G., </a:t>
            </a:r>
            <a:r>
              <a:rPr lang="en-AU" sz="1800" dirty="0" err="1">
                <a:latin typeface="Calibri" panose="020F0502020204030204" pitchFamily="34" charset="0"/>
              </a:rPr>
              <a:t>Altmann</a:t>
            </a:r>
            <a:r>
              <a:rPr lang="en-AU" sz="1800" dirty="0">
                <a:latin typeface="Calibri" panose="020F0502020204030204" pitchFamily="34" charset="0"/>
              </a:rPr>
              <a:t>, E. M., Brock, D. P., &amp; </a:t>
            </a:r>
            <a:r>
              <a:rPr lang="en-AU" sz="1800" dirty="0" err="1">
                <a:latin typeface="Calibri" panose="020F0502020204030204" pitchFamily="34" charset="0"/>
              </a:rPr>
              <a:t>Mintz</a:t>
            </a:r>
            <a:r>
              <a:rPr lang="en-AU" sz="1800" dirty="0">
                <a:latin typeface="Calibri" panose="020F0502020204030204" pitchFamily="34" charset="0"/>
              </a:rPr>
              <a:t>, F. E. (2003). Preparing to resume an interrupted task: Effects of prospective goal encoding and retrospective rehearsal. </a:t>
            </a:r>
            <a:r>
              <a:rPr lang="en-AU" sz="1800" i="1" dirty="0">
                <a:latin typeface="Calibri" panose="020F0502020204030204" pitchFamily="34" charset="0"/>
              </a:rPr>
              <a:t>International Journal of Human-Computer Studies</a:t>
            </a:r>
            <a:r>
              <a:rPr lang="en-AU" sz="1800" dirty="0">
                <a:latin typeface="Calibri" panose="020F0502020204030204" pitchFamily="34" charset="0"/>
              </a:rPr>
              <a:t>, </a:t>
            </a:r>
            <a:r>
              <a:rPr lang="en-AU" sz="1800" i="1" dirty="0">
                <a:latin typeface="Calibri" panose="020F0502020204030204" pitchFamily="34" charset="0"/>
              </a:rPr>
              <a:t>58</a:t>
            </a:r>
            <a:r>
              <a:rPr lang="en-AU" sz="1800" dirty="0">
                <a:latin typeface="Calibri" panose="020F0502020204030204" pitchFamily="34" charset="0"/>
              </a:rPr>
              <a:t>(5), 583-603</a:t>
            </a:r>
            <a:r>
              <a:rPr lang="en-AU" dirty="0">
                <a:latin typeface="Calibri" panose="020F0502020204030204" pitchFamily="34" charset="0"/>
              </a:rPr>
              <a:t>.</a:t>
            </a:r>
          </a:p>
          <a:p>
            <a:pPr marL="34290" indent="0">
              <a:buNone/>
            </a:pPr>
            <a:endParaRPr lang="en-AU" dirty="0">
              <a:latin typeface="Calibri" panose="020F0502020204030204" pitchFamily="34" charset="0"/>
            </a:endParaRPr>
          </a:p>
        </p:txBody>
      </p:sp>
    </p:spTree>
    <p:extLst>
      <p:ext uri="{BB962C8B-B14F-4D97-AF65-F5344CB8AC3E}">
        <p14:creationId xmlns:p14="http://schemas.microsoft.com/office/powerpoint/2010/main" val="3660191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alibri" panose="020F0502020204030204" pitchFamily="34" charset="0"/>
              </a:rPr>
              <a:t>Thank you!	</a:t>
            </a:r>
            <a:endParaRPr lang="en-AU" dirty="0">
              <a:solidFill>
                <a:schemeClr val="tx1"/>
              </a:solidFill>
              <a:latin typeface="Calibri" panose="020F0502020204030204" pitchFamily="34" charset="0"/>
            </a:endParaRPr>
          </a:p>
        </p:txBody>
      </p:sp>
      <p:sp>
        <p:nvSpPr>
          <p:cNvPr id="3" name="Content Placeholder 2"/>
          <p:cNvSpPr>
            <a:spLocks noGrp="1"/>
          </p:cNvSpPr>
          <p:nvPr>
            <p:ph idx="1"/>
          </p:nvPr>
        </p:nvSpPr>
        <p:spPr/>
        <p:txBody>
          <a:bodyPr/>
          <a:lstStyle/>
          <a:p>
            <a:pPr marL="34290" indent="0" algn="ctr">
              <a:buNone/>
            </a:pPr>
            <a:r>
              <a:rPr lang="en-US" sz="2800" dirty="0">
                <a:latin typeface="Calibri" panose="020F0502020204030204" pitchFamily="34" charset="0"/>
              </a:rPr>
              <a:t>Questions?</a:t>
            </a:r>
            <a:endParaRPr lang="en-AU" sz="2800" dirty="0">
              <a:latin typeface="Calibri" panose="020F0502020204030204" pitchFamily="34" charset="0"/>
            </a:endParaRPr>
          </a:p>
          <a:p>
            <a:pPr marL="34290" indent="0">
              <a:buNone/>
            </a:pPr>
            <a:endParaRPr lang="en-AU" dirty="0">
              <a:latin typeface="Calibri" panose="020F0502020204030204" pitchFamily="34" charset="0"/>
            </a:endParaRPr>
          </a:p>
        </p:txBody>
      </p:sp>
      <p:pic>
        <p:nvPicPr>
          <p:cNvPr id="1026" name="Picture 2" descr="Image result for amazing race finish l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6302" y="2986087"/>
            <a:ext cx="4146550" cy="3109913"/>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y 4"/>
          <p:cNvSpPr/>
          <p:nvPr/>
        </p:nvSpPr>
        <p:spPr>
          <a:xfrm rot="21197370">
            <a:off x="4228590" y="4200525"/>
            <a:ext cx="288234" cy="374595"/>
          </a:xfrm>
          <a:prstGeom prst="mathMultiply">
            <a:avLst>
              <a:gd name="adj1" fmla="val 11548"/>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sz="1350"/>
          </a:p>
        </p:txBody>
      </p:sp>
    </p:spTree>
    <p:extLst>
      <p:ext uri="{BB962C8B-B14F-4D97-AF65-F5344CB8AC3E}">
        <p14:creationId xmlns:p14="http://schemas.microsoft.com/office/powerpoint/2010/main" val="380562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2845-0E59-1843-9397-78A810BA1EB1}"/>
              </a:ext>
            </a:extLst>
          </p:cNvPr>
          <p:cNvSpPr>
            <a:spLocks noGrp="1"/>
          </p:cNvSpPr>
          <p:nvPr>
            <p:ph type="title"/>
          </p:nvPr>
        </p:nvSpPr>
        <p:spPr/>
        <p:txBody>
          <a:bodyPr/>
          <a:lstStyle/>
          <a:p>
            <a:r>
              <a:rPr lang="en-US" dirty="0"/>
              <a:t>Interruption Data</a:t>
            </a:r>
          </a:p>
        </p:txBody>
      </p:sp>
      <p:sp>
        <p:nvSpPr>
          <p:cNvPr id="3" name="Content Placeholder 2">
            <a:extLst>
              <a:ext uri="{FF2B5EF4-FFF2-40B4-BE49-F238E27FC236}">
                <a16:creationId xmlns:a16="http://schemas.microsoft.com/office/drawing/2014/main" id="{F0C01869-AE69-5E43-A3C9-EF97A8C400F8}"/>
              </a:ext>
            </a:extLst>
          </p:cNvPr>
          <p:cNvSpPr>
            <a:spLocks noGrp="1"/>
          </p:cNvSpPr>
          <p:nvPr>
            <p:ph idx="1"/>
          </p:nvPr>
        </p:nvSpPr>
        <p:spPr/>
        <p:txBody>
          <a:bodyPr/>
          <a:lstStyle/>
          <a:p>
            <a:pPr marL="34290" indent="0">
              <a:buNone/>
            </a:pPr>
            <a:endParaRPr lang="en-US" dirty="0">
              <a:latin typeface="Calibri" panose="020F0502020204030204" pitchFamily="34" charset="0"/>
              <a:cs typeface="Calibri" panose="020F0502020204030204" pitchFamily="34" charset="0"/>
            </a:endParaRPr>
          </a:p>
          <a:p>
            <a:pPr marL="34290" indent="0">
              <a:buNone/>
            </a:pPr>
            <a:r>
              <a:rPr lang="en-US" dirty="0">
                <a:latin typeface="Calibri" panose="020F0502020204030204" pitchFamily="34" charset="0"/>
                <a:cs typeface="Calibri" panose="020F0502020204030204" pitchFamily="34" charset="0"/>
              </a:rPr>
              <a:t>Experiment 1</a:t>
            </a:r>
          </a:p>
          <a:p>
            <a:pPr marL="34290" indent="0">
              <a:buNone/>
            </a:pPr>
            <a:r>
              <a:rPr lang="en-US" dirty="0">
                <a:latin typeface="Calibri" panose="020F0502020204030204" pitchFamily="34" charset="0"/>
                <a:cs typeface="Calibri" panose="020F0502020204030204" pitchFamily="34" charset="0"/>
              </a:rPr>
              <a:t>(min = .69)</a:t>
            </a:r>
          </a:p>
          <a:p>
            <a:pPr marL="34290" indent="0">
              <a:buNone/>
            </a:pPr>
            <a:endParaRPr lang="en-US" dirty="0">
              <a:latin typeface="Calibri" panose="020F0502020204030204" pitchFamily="34" charset="0"/>
              <a:cs typeface="Calibri" panose="020F0502020204030204" pitchFamily="34" charset="0"/>
            </a:endParaRPr>
          </a:p>
          <a:p>
            <a:pPr marL="34290" indent="0">
              <a:buNone/>
            </a:pPr>
            <a:endParaRPr lang="en-US" dirty="0">
              <a:latin typeface="Calibri" panose="020F0502020204030204" pitchFamily="34" charset="0"/>
              <a:cs typeface="Calibri" panose="020F0502020204030204" pitchFamily="34" charset="0"/>
            </a:endParaRPr>
          </a:p>
          <a:p>
            <a:pPr marL="34290" indent="0">
              <a:buNone/>
            </a:pPr>
            <a:endParaRPr lang="en-US" dirty="0">
              <a:latin typeface="Calibri" panose="020F0502020204030204" pitchFamily="34" charset="0"/>
              <a:cs typeface="Calibri" panose="020F0502020204030204" pitchFamily="34" charset="0"/>
            </a:endParaRPr>
          </a:p>
          <a:p>
            <a:pPr marL="34290" indent="0">
              <a:buNone/>
            </a:pPr>
            <a:r>
              <a:rPr lang="en-US" dirty="0">
                <a:latin typeface="Calibri" panose="020F0502020204030204" pitchFamily="34" charset="0"/>
                <a:cs typeface="Calibri" panose="020F0502020204030204" pitchFamily="34" charset="0"/>
              </a:rPr>
              <a:t>Experiment 2</a:t>
            </a:r>
          </a:p>
          <a:p>
            <a:pPr marL="34290" indent="0">
              <a:buNone/>
            </a:pPr>
            <a:r>
              <a:rPr lang="en-US" dirty="0">
                <a:latin typeface="Calibri" panose="020F0502020204030204" pitchFamily="34" charset="0"/>
                <a:cs typeface="Calibri" panose="020F0502020204030204" pitchFamily="34" charset="0"/>
              </a:rPr>
              <a:t>(min = .57)</a:t>
            </a:r>
          </a:p>
        </p:txBody>
      </p:sp>
      <p:pic>
        <p:nvPicPr>
          <p:cNvPr id="5" name="Picture 4">
            <a:extLst>
              <a:ext uri="{FF2B5EF4-FFF2-40B4-BE49-F238E27FC236}">
                <a16:creationId xmlns:a16="http://schemas.microsoft.com/office/drawing/2014/main" id="{1441344D-7D18-2D42-B5CF-C07D120BA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131" y="3834428"/>
            <a:ext cx="5433589" cy="1552454"/>
          </a:xfrm>
          <a:prstGeom prst="rect">
            <a:avLst/>
          </a:prstGeom>
        </p:spPr>
      </p:pic>
      <p:pic>
        <p:nvPicPr>
          <p:cNvPr id="7" name="Picture 6">
            <a:extLst>
              <a:ext uri="{FF2B5EF4-FFF2-40B4-BE49-F238E27FC236}">
                <a16:creationId xmlns:a16="http://schemas.microsoft.com/office/drawing/2014/main" id="{5AF567DE-45EC-8D40-BAB8-BF974703F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182" y="2057400"/>
            <a:ext cx="5387016" cy="1490356"/>
          </a:xfrm>
          <a:prstGeom prst="rect">
            <a:avLst/>
          </a:prstGeom>
        </p:spPr>
      </p:pic>
    </p:spTree>
    <p:extLst>
      <p:ext uri="{BB962C8B-B14F-4D97-AF65-F5344CB8AC3E}">
        <p14:creationId xmlns:p14="http://schemas.microsoft.com/office/powerpoint/2010/main" val="1794862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89B1F97-C83F-2B4E-ACF5-5695FD33B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348" y="1580827"/>
            <a:ext cx="2740310" cy="3990974"/>
          </a:xfrm>
          <a:prstGeom prst="rect">
            <a:avLst/>
          </a:prstGeom>
          <a:ln>
            <a:solidFill>
              <a:schemeClr val="tx1"/>
            </a:solidFill>
          </a:ln>
        </p:spPr>
      </p:pic>
      <p:pic>
        <p:nvPicPr>
          <p:cNvPr id="15" name="Picture 14">
            <a:extLst>
              <a:ext uri="{FF2B5EF4-FFF2-40B4-BE49-F238E27FC236}">
                <a16:creationId xmlns:a16="http://schemas.microsoft.com/office/drawing/2014/main" id="{42574CA4-0D82-334E-BD86-C0079C41F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272" y="1580827"/>
            <a:ext cx="2740310" cy="3990974"/>
          </a:xfrm>
          <a:prstGeom prst="rect">
            <a:avLst/>
          </a:prstGeom>
          <a:ln>
            <a:solidFill>
              <a:schemeClr val="tx1"/>
            </a:solidFill>
          </a:ln>
        </p:spPr>
      </p:pic>
      <p:pic>
        <p:nvPicPr>
          <p:cNvPr id="3" name="Picture 2">
            <a:extLst>
              <a:ext uri="{FF2B5EF4-FFF2-40B4-BE49-F238E27FC236}">
                <a16:creationId xmlns:a16="http://schemas.microsoft.com/office/drawing/2014/main" id="{7B675A78-813B-3F4A-8DB5-038EE5818C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810" y="1580827"/>
            <a:ext cx="2740310" cy="3990975"/>
          </a:xfrm>
          <a:prstGeom prst="rect">
            <a:avLst/>
          </a:prstGeom>
          <a:ln>
            <a:solidFill>
              <a:schemeClr val="tx1"/>
            </a:solidFill>
          </a:ln>
        </p:spPr>
      </p:pic>
    </p:spTree>
    <p:extLst>
      <p:ext uri="{BB962C8B-B14F-4D97-AF65-F5344CB8AC3E}">
        <p14:creationId xmlns:p14="http://schemas.microsoft.com/office/powerpoint/2010/main" val="2720037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15" y="160725"/>
            <a:ext cx="8803757" cy="1017270"/>
          </a:xfrm>
        </p:spPr>
        <p:txBody>
          <a:bodyPr/>
          <a:lstStyle/>
          <a:p>
            <a:pPr algn="ctr"/>
            <a:r>
              <a:rPr lang="en-US" dirty="0">
                <a:solidFill>
                  <a:schemeClr val="tx1"/>
                </a:solidFill>
                <a:latin typeface="Calibri" panose="020F0502020204030204" pitchFamily="34" charset="0"/>
              </a:rPr>
              <a:t>Experiment 1: Results (n=57)</a:t>
            </a:r>
            <a:endParaRPr lang="en-AU" dirty="0">
              <a:solidFill>
                <a:schemeClr val="tx1"/>
              </a:solidFill>
              <a:latin typeface="Calibri" panose="020F0502020204030204" pitchFamily="34" charset="0"/>
            </a:endParaRPr>
          </a:p>
        </p:txBody>
      </p:sp>
      <p:pic>
        <p:nvPicPr>
          <p:cNvPr id="12" name="Picture 11"/>
          <p:cNvPicPr>
            <a:picLocks noChangeAspect="1"/>
          </p:cNvPicPr>
          <p:nvPr/>
        </p:nvPicPr>
        <p:blipFill>
          <a:blip r:embed="rId3"/>
          <a:stretch>
            <a:fillRect/>
          </a:stretch>
        </p:blipFill>
        <p:spPr>
          <a:xfrm>
            <a:off x="7794438" y="249307"/>
            <a:ext cx="1135856" cy="928688"/>
          </a:xfrm>
          <a:prstGeom prst="rect">
            <a:avLst/>
          </a:prstGeom>
        </p:spPr>
      </p:pic>
      <p:pic>
        <p:nvPicPr>
          <p:cNvPr id="6" name="Picture 5">
            <a:extLst>
              <a:ext uri="{FF2B5EF4-FFF2-40B4-BE49-F238E27FC236}">
                <a16:creationId xmlns:a16="http://schemas.microsoft.com/office/drawing/2014/main" id="{ECA27733-CF9D-A046-8C3D-FD8432C419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2934" y="1798080"/>
            <a:ext cx="6591794" cy="3762770"/>
          </a:xfrm>
          <a:prstGeom prst="rect">
            <a:avLst/>
          </a:prstGeom>
        </p:spPr>
      </p:pic>
    </p:spTree>
    <p:extLst>
      <p:ext uri="{BB962C8B-B14F-4D97-AF65-F5344CB8AC3E}">
        <p14:creationId xmlns:p14="http://schemas.microsoft.com/office/powerpoint/2010/main" val="836009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15" y="160725"/>
            <a:ext cx="8803757" cy="1017270"/>
          </a:xfrm>
        </p:spPr>
        <p:txBody>
          <a:bodyPr/>
          <a:lstStyle/>
          <a:p>
            <a:pPr algn="ctr"/>
            <a:r>
              <a:rPr lang="en-US" dirty="0">
                <a:solidFill>
                  <a:schemeClr val="tx1"/>
                </a:solidFill>
                <a:latin typeface="Calibri" panose="020F0502020204030204" pitchFamily="34" charset="0"/>
              </a:rPr>
              <a:t>Experiment 1: Results (n=57)</a:t>
            </a:r>
            <a:endParaRPr lang="en-AU" dirty="0">
              <a:solidFill>
                <a:schemeClr val="tx1"/>
              </a:solidFill>
              <a:latin typeface="Calibri" panose="020F0502020204030204" pitchFamily="34" charset="0"/>
            </a:endParaRPr>
          </a:p>
        </p:txBody>
      </p:sp>
      <p:pic>
        <p:nvPicPr>
          <p:cNvPr id="12" name="Picture 11"/>
          <p:cNvPicPr>
            <a:picLocks noChangeAspect="1"/>
          </p:cNvPicPr>
          <p:nvPr/>
        </p:nvPicPr>
        <p:blipFill>
          <a:blip r:embed="rId3"/>
          <a:stretch>
            <a:fillRect/>
          </a:stretch>
        </p:blipFill>
        <p:spPr>
          <a:xfrm>
            <a:off x="7794438" y="249307"/>
            <a:ext cx="1135856" cy="928688"/>
          </a:xfrm>
          <a:prstGeom prst="rect">
            <a:avLst/>
          </a:prstGeom>
        </p:spPr>
      </p:pic>
      <p:pic>
        <p:nvPicPr>
          <p:cNvPr id="4" name="Picture 3">
            <a:extLst>
              <a:ext uri="{FF2B5EF4-FFF2-40B4-BE49-F238E27FC236}">
                <a16:creationId xmlns:a16="http://schemas.microsoft.com/office/drawing/2014/main" id="{D528ACE8-199B-A244-8900-9D51CD9827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317" y="1444996"/>
            <a:ext cx="7390151" cy="4207849"/>
          </a:xfrm>
          <a:prstGeom prst="rect">
            <a:avLst/>
          </a:prstGeom>
        </p:spPr>
      </p:pic>
    </p:spTree>
    <p:extLst>
      <p:ext uri="{BB962C8B-B14F-4D97-AF65-F5344CB8AC3E}">
        <p14:creationId xmlns:p14="http://schemas.microsoft.com/office/powerpoint/2010/main" val="243509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15" y="160725"/>
            <a:ext cx="8803757" cy="1017270"/>
          </a:xfrm>
        </p:spPr>
        <p:txBody>
          <a:bodyPr/>
          <a:lstStyle/>
          <a:p>
            <a:pPr algn="ctr"/>
            <a:r>
              <a:rPr lang="en-US" dirty="0">
                <a:solidFill>
                  <a:schemeClr val="tx1"/>
                </a:solidFill>
                <a:latin typeface="Calibri" panose="020F0502020204030204" pitchFamily="34" charset="0"/>
              </a:rPr>
              <a:t>Experiment 1: Results (n=57)</a:t>
            </a:r>
            <a:endParaRPr lang="en-AU" dirty="0">
              <a:solidFill>
                <a:schemeClr val="tx1"/>
              </a:solidFill>
              <a:latin typeface="Calibri" panose="020F0502020204030204" pitchFamily="34" charset="0"/>
            </a:endParaRPr>
          </a:p>
        </p:txBody>
      </p:sp>
      <p:pic>
        <p:nvPicPr>
          <p:cNvPr id="12" name="Picture 11"/>
          <p:cNvPicPr>
            <a:picLocks noChangeAspect="1"/>
          </p:cNvPicPr>
          <p:nvPr/>
        </p:nvPicPr>
        <p:blipFill>
          <a:blip r:embed="rId3"/>
          <a:stretch>
            <a:fillRect/>
          </a:stretch>
        </p:blipFill>
        <p:spPr>
          <a:xfrm>
            <a:off x="7794438" y="249307"/>
            <a:ext cx="1135856" cy="928688"/>
          </a:xfrm>
          <a:prstGeom prst="rect">
            <a:avLst/>
          </a:prstGeom>
        </p:spPr>
      </p:pic>
      <p:pic>
        <p:nvPicPr>
          <p:cNvPr id="19" name="Picture 18"/>
          <p:cNvPicPr>
            <a:picLocks noChangeAspect="1"/>
          </p:cNvPicPr>
          <p:nvPr/>
        </p:nvPicPr>
        <p:blipFill>
          <a:blip r:embed="rId4"/>
          <a:stretch>
            <a:fillRect/>
          </a:stretch>
        </p:blipFill>
        <p:spPr>
          <a:xfrm>
            <a:off x="2028495" y="1454546"/>
            <a:ext cx="5059971" cy="3422498"/>
          </a:xfrm>
          <a:prstGeom prst="rect">
            <a:avLst/>
          </a:prstGeom>
        </p:spPr>
      </p:pic>
      <p:sp>
        <p:nvSpPr>
          <p:cNvPr id="10" name="Content Placeholder 2">
            <a:extLst>
              <a:ext uri="{FF2B5EF4-FFF2-40B4-BE49-F238E27FC236}">
                <a16:creationId xmlns:a16="http://schemas.microsoft.com/office/drawing/2014/main" id="{7F34C136-5A0C-FD40-80CB-7060F3DEF1A7}"/>
              </a:ext>
            </a:extLst>
          </p:cNvPr>
          <p:cNvSpPr>
            <a:spLocks noGrp="1"/>
          </p:cNvSpPr>
          <p:nvPr>
            <p:ph idx="1"/>
          </p:nvPr>
        </p:nvSpPr>
        <p:spPr>
          <a:xfrm>
            <a:off x="454752" y="5007710"/>
            <a:ext cx="8197282" cy="1368535"/>
          </a:xfrm>
        </p:spPr>
        <p:txBody>
          <a:bodyPr>
            <a:normAutofit/>
          </a:bodyPr>
          <a:lstStyle/>
          <a:p>
            <a:pPr marL="34290" indent="0">
              <a:buNone/>
            </a:pPr>
            <a:r>
              <a:rPr lang="en-US" sz="1800" dirty="0">
                <a:latin typeface="Calibri" panose="020F0502020204030204" pitchFamily="34" charset="0"/>
              </a:rPr>
              <a:t>Hard condition: consistent with what we would predict </a:t>
            </a:r>
          </a:p>
          <a:p>
            <a:pPr marL="34290" indent="0">
              <a:buNone/>
            </a:pPr>
            <a:r>
              <a:rPr lang="en-US" sz="1800" dirty="0">
                <a:latin typeface="Calibri" panose="020F0502020204030204" pitchFamily="34" charset="0"/>
              </a:rPr>
              <a:t>Easy and medium: less clear what is going on </a:t>
            </a:r>
          </a:p>
          <a:p>
            <a:pPr lvl="1"/>
            <a:r>
              <a:rPr lang="en-US" sz="1400" dirty="0">
                <a:latin typeface="Calibri" panose="020F0502020204030204" pitchFamily="34" charset="0"/>
              </a:rPr>
              <a:t>Possibly explained by RTs </a:t>
            </a:r>
          </a:p>
          <a:p>
            <a:pPr lvl="1"/>
            <a:endParaRPr lang="en-US" sz="1600" dirty="0">
              <a:latin typeface="Calibri" panose="020F0502020204030204" pitchFamily="34" charset="0"/>
            </a:endParaRPr>
          </a:p>
          <a:p>
            <a:endParaRPr lang="en-AU" dirty="0">
              <a:latin typeface="Calibri" panose="020F0502020204030204" pitchFamily="34" charset="0"/>
            </a:endParaRPr>
          </a:p>
        </p:txBody>
      </p:sp>
    </p:spTree>
    <p:extLst>
      <p:ext uri="{BB962C8B-B14F-4D97-AF65-F5344CB8AC3E}">
        <p14:creationId xmlns:p14="http://schemas.microsoft.com/office/powerpoint/2010/main" val="392032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888" y="4766311"/>
            <a:ext cx="7404653" cy="993371"/>
          </a:xfrm>
        </p:spPr>
        <p:txBody>
          <a:bodyPr>
            <a:normAutofit/>
          </a:bodyPr>
          <a:lstStyle/>
          <a:p>
            <a:pPr marL="34290" indent="0">
              <a:buNone/>
            </a:pPr>
            <a:r>
              <a:rPr lang="en-US" sz="2100" dirty="0">
                <a:latin typeface="Calibri" panose="020F0502020204030204" pitchFamily="34" charset="0"/>
              </a:rPr>
              <a:t>Hypothesis: Interruption lag gives you time to prepare to resume primary task after an interruption</a:t>
            </a:r>
          </a:p>
        </p:txBody>
      </p:sp>
      <p:sp>
        <p:nvSpPr>
          <p:cNvPr id="4" name="Title 1"/>
          <p:cNvSpPr txBox="1">
            <a:spLocks/>
          </p:cNvSpPr>
          <p:nvPr/>
        </p:nvSpPr>
        <p:spPr>
          <a:xfrm>
            <a:off x="703125" y="1020953"/>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3300" dirty="0">
                <a:solidFill>
                  <a:schemeClr val="tx1"/>
                </a:solidFill>
                <a:latin typeface="Calibri" panose="020F0502020204030204" pitchFamily="34" charset="0"/>
              </a:rPr>
              <a:t>Theoretical Framework</a:t>
            </a:r>
            <a:endParaRPr lang="en-AU" sz="3300" dirty="0">
              <a:solidFill>
                <a:schemeClr val="tx1"/>
              </a:solidFill>
              <a:latin typeface="Calibri" panose="020F0502020204030204" pitchFamily="34" charset="0"/>
            </a:endParaRPr>
          </a:p>
        </p:txBody>
      </p:sp>
      <p:grpSp>
        <p:nvGrpSpPr>
          <p:cNvPr id="5" name="Group 4"/>
          <p:cNvGrpSpPr/>
          <p:nvPr/>
        </p:nvGrpSpPr>
        <p:grpSpPr>
          <a:xfrm>
            <a:off x="703125" y="1998099"/>
            <a:ext cx="7730343" cy="2758757"/>
            <a:chOff x="924239" y="824172"/>
            <a:chExt cx="9967254" cy="3956610"/>
          </a:xfrm>
        </p:grpSpPr>
        <p:sp>
          <p:nvSpPr>
            <p:cNvPr id="8" name="TextBox 7"/>
            <p:cNvSpPr txBox="1"/>
            <p:nvPr/>
          </p:nvSpPr>
          <p:spPr>
            <a:xfrm>
              <a:off x="5744934" y="2375881"/>
              <a:ext cx="2698421" cy="1191816"/>
            </a:xfrm>
            <a:prstGeom prst="rect">
              <a:avLst/>
            </a:prstGeom>
            <a:solidFill>
              <a:srgbClr val="9AE2B7"/>
            </a:solidFill>
          </p:spPr>
          <p:txBody>
            <a:bodyPr wrap="square" rtlCol="0">
              <a:spAutoFit/>
            </a:bodyPr>
            <a:lstStyle/>
            <a:p>
              <a:pPr algn="ctr"/>
              <a:r>
                <a:rPr lang="en-US" sz="2400" dirty="0">
                  <a:latin typeface="Calibri" panose="020F0502020204030204" pitchFamily="34" charset="0"/>
                </a:rPr>
                <a:t>Interruption/</a:t>
              </a:r>
            </a:p>
            <a:p>
              <a:pPr algn="ctr"/>
              <a:r>
                <a:rPr lang="en-US" sz="2400" dirty="0">
                  <a:latin typeface="Calibri" panose="020F0502020204030204" pitchFamily="34" charset="0"/>
                </a:rPr>
                <a:t>Secondary Task</a:t>
              </a:r>
              <a:endParaRPr lang="en-AU" sz="2400" dirty="0">
                <a:latin typeface="Calibri" panose="020F0502020204030204" pitchFamily="34" charset="0"/>
              </a:endParaRPr>
            </a:p>
          </p:txBody>
        </p:sp>
        <p:sp>
          <p:nvSpPr>
            <p:cNvPr id="9" name="TextBox 8"/>
            <p:cNvSpPr txBox="1"/>
            <p:nvPr/>
          </p:nvSpPr>
          <p:spPr>
            <a:xfrm>
              <a:off x="3296641" y="2351314"/>
              <a:ext cx="1638794" cy="1191816"/>
            </a:xfrm>
            <a:prstGeom prst="rect">
              <a:avLst/>
            </a:prstGeom>
            <a:solidFill>
              <a:srgbClr val="FF0000"/>
            </a:solidFill>
          </p:spPr>
          <p:txBody>
            <a:bodyPr wrap="square" rtlCol="0">
              <a:spAutoFit/>
            </a:bodyPr>
            <a:lstStyle/>
            <a:p>
              <a:pPr algn="ctr"/>
              <a:r>
                <a:rPr lang="en-US" sz="2400" dirty="0">
                  <a:latin typeface="Calibri" panose="020F0502020204030204" pitchFamily="34" charset="0"/>
                </a:rPr>
                <a:t>Alert/</a:t>
              </a:r>
            </a:p>
            <a:p>
              <a:pPr algn="ctr"/>
              <a:r>
                <a:rPr lang="en-US" sz="2400" dirty="0">
                  <a:latin typeface="Calibri" panose="020F0502020204030204" pitchFamily="34" charset="0"/>
                </a:rPr>
                <a:t>Cue</a:t>
              </a:r>
              <a:endParaRPr lang="en-AU" sz="2400" dirty="0">
                <a:latin typeface="Calibri" panose="020F0502020204030204" pitchFamily="34" charset="0"/>
              </a:endParaRPr>
            </a:p>
          </p:txBody>
        </p:sp>
        <p:cxnSp>
          <p:nvCxnSpPr>
            <p:cNvPr id="10" name="Straight Arrow Connector 9"/>
            <p:cNvCxnSpPr>
              <a:endCxn id="9" idx="1"/>
            </p:cNvCxnSpPr>
            <p:nvPr/>
          </p:nvCxnSpPr>
          <p:spPr>
            <a:xfrm>
              <a:off x="2450521" y="2937363"/>
              <a:ext cx="846119" cy="9860"/>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flipV="1">
              <a:off x="4935434" y="2951478"/>
              <a:ext cx="809502" cy="3"/>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443356" y="2939400"/>
              <a:ext cx="924297" cy="12081"/>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924239" y="4085684"/>
              <a:ext cx="9967254" cy="1"/>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15103" y="4184875"/>
              <a:ext cx="1241268" cy="595907"/>
            </a:xfrm>
            <a:prstGeom prst="rect">
              <a:avLst/>
            </a:prstGeom>
            <a:noFill/>
          </p:spPr>
          <p:txBody>
            <a:bodyPr wrap="square" rtlCol="0">
              <a:spAutoFit/>
            </a:bodyPr>
            <a:lstStyle/>
            <a:p>
              <a:pPr algn="ctr"/>
              <a:r>
                <a:rPr lang="en-US" sz="2100" dirty="0">
                  <a:latin typeface="Calibri" panose="020F0502020204030204" pitchFamily="34" charset="0"/>
                </a:rPr>
                <a:t>Time</a:t>
              </a:r>
              <a:endParaRPr lang="en-AU" dirty="0">
                <a:latin typeface="Calibri" panose="020F0502020204030204" pitchFamily="34" charset="0"/>
              </a:endParaRPr>
            </a:p>
          </p:txBody>
        </p:sp>
        <p:sp>
          <p:nvSpPr>
            <p:cNvPr id="15" name="TextBox 14"/>
            <p:cNvSpPr txBox="1"/>
            <p:nvPr/>
          </p:nvSpPr>
          <p:spPr>
            <a:xfrm>
              <a:off x="4242670" y="824172"/>
              <a:ext cx="2017850" cy="926968"/>
            </a:xfrm>
            <a:prstGeom prst="rect">
              <a:avLst/>
            </a:prstGeom>
            <a:solidFill>
              <a:srgbClr val="D088F8"/>
            </a:solidFill>
          </p:spPr>
          <p:txBody>
            <a:bodyPr wrap="square" rtlCol="0">
              <a:spAutoFit/>
            </a:bodyPr>
            <a:lstStyle/>
            <a:p>
              <a:pPr algn="ctr"/>
              <a:r>
                <a:rPr lang="en-US" dirty="0">
                  <a:latin typeface="Calibri" panose="020F0502020204030204" pitchFamily="34" charset="0"/>
                </a:rPr>
                <a:t>Interruption Lag</a:t>
              </a:r>
              <a:endParaRPr lang="en-AU" dirty="0">
                <a:latin typeface="Calibri" panose="020F0502020204030204" pitchFamily="34" charset="0"/>
              </a:endParaRPr>
            </a:p>
          </p:txBody>
        </p:sp>
        <p:sp>
          <p:nvSpPr>
            <p:cNvPr id="16" name="TextBox 15"/>
            <p:cNvSpPr txBox="1"/>
            <p:nvPr/>
          </p:nvSpPr>
          <p:spPr>
            <a:xfrm>
              <a:off x="7916389" y="827686"/>
              <a:ext cx="1973354" cy="926968"/>
            </a:xfrm>
            <a:prstGeom prst="rect">
              <a:avLst/>
            </a:prstGeom>
            <a:solidFill>
              <a:srgbClr val="D088F8"/>
            </a:solidFill>
          </p:spPr>
          <p:txBody>
            <a:bodyPr wrap="square" rtlCol="0">
              <a:spAutoFit/>
            </a:bodyPr>
            <a:lstStyle/>
            <a:p>
              <a:pPr algn="ctr"/>
              <a:r>
                <a:rPr lang="en-US" dirty="0">
                  <a:latin typeface="Calibri" panose="020F0502020204030204" pitchFamily="34" charset="0"/>
                </a:rPr>
                <a:t>Resumption Lag</a:t>
              </a:r>
              <a:endParaRPr lang="en-AU" dirty="0">
                <a:latin typeface="Calibri" panose="020F0502020204030204" pitchFamily="34" charset="0"/>
              </a:endParaRPr>
            </a:p>
          </p:txBody>
        </p:sp>
        <p:cxnSp>
          <p:nvCxnSpPr>
            <p:cNvPr id="17" name="Straight Arrow Connector 16"/>
            <p:cNvCxnSpPr>
              <a:cxnSpLocks/>
            </p:cNvCxnSpPr>
            <p:nvPr/>
          </p:nvCxnSpPr>
          <p:spPr>
            <a:xfrm flipV="1">
              <a:off x="5251595" y="1720578"/>
              <a:ext cx="14480" cy="1230900"/>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6" idx="2"/>
            </p:cNvCxnSpPr>
            <p:nvPr/>
          </p:nvCxnSpPr>
          <p:spPr>
            <a:xfrm flipH="1" flipV="1">
              <a:off x="8903066" y="1754654"/>
              <a:ext cx="2438" cy="1203868"/>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FE2C9F83-229B-424F-A2D6-8F12EAA8DEDA}"/>
              </a:ext>
            </a:extLst>
          </p:cNvPr>
          <p:cNvSpPr txBox="1"/>
          <p:nvPr/>
        </p:nvSpPr>
        <p:spPr>
          <a:xfrm rot="1886415">
            <a:off x="7451124" y="1758518"/>
            <a:ext cx="572373" cy="369332"/>
          </a:xfrm>
          <a:prstGeom prst="rect">
            <a:avLst/>
          </a:prstGeom>
          <a:solidFill>
            <a:schemeClr val="bg1">
              <a:lumMod val="85000"/>
            </a:schemeClr>
          </a:solidFill>
          <a:ln>
            <a:solidFill>
              <a:schemeClr val="tx1"/>
            </a:solidFill>
          </a:ln>
        </p:spPr>
        <p:txBody>
          <a:bodyPr wrap="square" rtlCol="0">
            <a:spAutoFit/>
          </a:bodyPr>
          <a:lstStyle/>
          <a:p>
            <a:r>
              <a:rPr lang="en-US" dirty="0"/>
              <a:t>DV!</a:t>
            </a:r>
          </a:p>
        </p:txBody>
      </p:sp>
      <p:sp>
        <p:nvSpPr>
          <p:cNvPr id="31" name="TextBox 30">
            <a:extLst>
              <a:ext uri="{FF2B5EF4-FFF2-40B4-BE49-F238E27FC236}">
                <a16:creationId xmlns:a16="http://schemas.microsoft.com/office/drawing/2014/main" id="{DE8C59D6-10DD-0443-A868-E8FF0A17490E}"/>
              </a:ext>
            </a:extLst>
          </p:cNvPr>
          <p:cNvSpPr txBox="1"/>
          <p:nvPr/>
        </p:nvSpPr>
        <p:spPr>
          <a:xfrm>
            <a:off x="703125" y="3082324"/>
            <a:ext cx="1183745" cy="830997"/>
          </a:xfrm>
          <a:prstGeom prst="rect">
            <a:avLst/>
          </a:prstGeom>
          <a:solidFill>
            <a:srgbClr val="0070C0"/>
          </a:solidFill>
        </p:spPr>
        <p:txBody>
          <a:bodyPr wrap="square" rtlCol="0">
            <a:spAutoFit/>
          </a:bodyPr>
          <a:lstStyle/>
          <a:p>
            <a:pPr algn="ctr"/>
            <a:r>
              <a:rPr lang="en-US" sz="2400" dirty="0"/>
              <a:t>Primary </a:t>
            </a:r>
          </a:p>
          <a:p>
            <a:pPr algn="ctr"/>
            <a:r>
              <a:rPr lang="en-US" sz="2400" dirty="0"/>
              <a:t>Task</a:t>
            </a:r>
            <a:endParaRPr lang="en-AU" sz="2400" dirty="0"/>
          </a:p>
        </p:txBody>
      </p:sp>
      <p:sp>
        <p:nvSpPr>
          <p:cNvPr id="32" name="TextBox 31">
            <a:extLst>
              <a:ext uri="{FF2B5EF4-FFF2-40B4-BE49-F238E27FC236}">
                <a16:creationId xmlns:a16="http://schemas.microsoft.com/office/drawing/2014/main" id="{DE8C59D6-10DD-0443-A868-E8FF0A17490E}"/>
              </a:ext>
            </a:extLst>
          </p:cNvPr>
          <p:cNvSpPr txBox="1"/>
          <p:nvPr/>
        </p:nvSpPr>
        <p:spPr>
          <a:xfrm>
            <a:off x="7249723" y="3113250"/>
            <a:ext cx="1183745" cy="830997"/>
          </a:xfrm>
          <a:prstGeom prst="rect">
            <a:avLst/>
          </a:prstGeom>
          <a:solidFill>
            <a:srgbClr val="0070C0"/>
          </a:solidFill>
        </p:spPr>
        <p:txBody>
          <a:bodyPr wrap="square" rtlCol="0">
            <a:spAutoFit/>
          </a:bodyPr>
          <a:lstStyle/>
          <a:p>
            <a:pPr algn="ctr"/>
            <a:r>
              <a:rPr lang="en-US" sz="2400" dirty="0"/>
              <a:t>Primary </a:t>
            </a:r>
          </a:p>
          <a:p>
            <a:pPr algn="ctr"/>
            <a:r>
              <a:rPr lang="en-US" sz="2400" dirty="0"/>
              <a:t>Task</a:t>
            </a:r>
            <a:endParaRPr lang="en-AU" sz="2400" dirty="0"/>
          </a:p>
        </p:txBody>
      </p:sp>
      <p:sp>
        <p:nvSpPr>
          <p:cNvPr id="20" name="Content Placeholder 2">
            <a:extLst>
              <a:ext uri="{FF2B5EF4-FFF2-40B4-BE49-F238E27FC236}">
                <a16:creationId xmlns:a16="http://schemas.microsoft.com/office/drawing/2014/main" id="{7B65673C-3043-A444-AEE5-19B68AA813C1}"/>
              </a:ext>
            </a:extLst>
          </p:cNvPr>
          <p:cNvSpPr txBox="1">
            <a:spLocks/>
          </p:cNvSpPr>
          <p:nvPr/>
        </p:nvSpPr>
        <p:spPr>
          <a:xfrm>
            <a:off x="5399976" y="4341358"/>
            <a:ext cx="3189849" cy="3836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latin typeface="Calibri" panose="020F0502020204030204" pitchFamily="34" charset="0"/>
                <a:cs typeface="Calibri" panose="020F0502020204030204" pitchFamily="34" charset="0"/>
              </a:rPr>
              <a:t>(Modified from Trafton et al. 2003)</a:t>
            </a:r>
          </a:p>
        </p:txBody>
      </p:sp>
    </p:spTree>
    <p:extLst>
      <p:ext uri="{BB962C8B-B14F-4D97-AF65-F5344CB8AC3E}">
        <p14:creationId xmlns:p14="http://schemas.microsoft.com/office/powerpoint/2010/main" val="191849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15" y="160725"/>
            <a:ext cx="8803757" cy="1017270"/>
          </a:xfrm>
        </p:spPr>
        <p:txBody>
          <a:bodyPr/>
          <a:lstStyle/>
          <a:p>
            <a:pPr algn="ctr"/>
            <a:r>
              <a:rPr lang="en-US" dirty="0">
                <a:solidFill>
                  <a:schemeClr val="tx1"/>
                </a:solidFill>
                <a:latin typeface="Calibri" panose="020F0502020204030204" pitchFamily="34" charset="0"/>
              </a:rPr>
              <a:t>Experiment 1: Results (n=57)</a:t>
            </a:r>
            <a:endParaRPr lang="en-AU" dirty="0">
              <a:solidFill>
                <a:schemeClr val="tx1"/>
              </a:solidFill>
              <a:latin typeface="Calibri" panose="020F0502020204030204" pitchFamily="34" charset="0"/>
            </a:endParaRPr>
          </a:p>
        </p:txBody>
      </p:sp>
      <p:pic>
        <p:nvPicPr>
          <p:cNvPr id="12" name="Picture 11"/>
          <p:cNvPicPr>
            <a:picLocks noChangeAspect="1"/>
          </p:cNvPicPr>
          <p:nvPr/>
        </p:nvPicPr>
        <p:blipFill>
          <a:blip r:embed="rId3"/>
          <a:stretch>
            <a:fillRect/>
          </a:stretch>
        </p:blipFill>
        <p:spPr>
          <a:xfrm>
            <a:off x="7794438" y="249307"/>
            <a:ext cx="1135856" cy="928688"/>
          </a:xfrm>
          <a:prstGeom prst="rect">
            <a:avLst/>
          </a:prstGeom>
        </p:spPr>
      </p:pic>
      <p:pic>
        <p:nvPicPr>
          <p:cNvPr id="6" name="Picture 5">
            <a:extLst>
              <a:ext uri="{FF2B5EF4-FFF2-40B4-BE49-F238E27FC236}">
                <a16:creationId xmlns:a16="http://schemas.microsoft.com/office/drawing/2014/main" id="{71499638-172E-2C48-9EA1-32DE3160A0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870" y="1394859"/>
            <a:ext cx="7672671" cy="4369609"/>
          </a:xfrm>
          <a:prstGeom prst="rect">
            <a:avLst/>
          </a:prstGeom>
        </p:spPr>
      </p:pic>
    </p:spTree>
    <p:extLst>
      <p:ext uri="{BB962C8B-B14F-4D97-AF65-F5344CB8AC3E}">
        <p14:creationId xmlns:p14="http://schemas.microsoft.com/office/powerpoint/2010/main" val="2660319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72A858-FE97-5549-8443-276CAF8F5BE1}"/>
              </a:ext>
            </a:extLst>
          </p:cNvPr>
          <p:cNvSpPr/>
          <p:nvPr/>
        </p:nvSpPr>
        <p:spPr>
          <a:xfrm>
            <a:off x="262327" y="231971"/>
            <a:ext cx="8619345" cy="6394058"/>
          </a:xfrm>
          <a:prstGeom prst="rect">
            <a:avLst/>
          </a:prstGeom>
        </p:spPr>
        <p:txBody>
          <a:bodyPr wrap="square">
            <a:spAutoFit/>
          </a:bodyPr>
          <a:lstStyle/>
          <a:p>
            <a:r>
              <a:rPr lang="en-US" sz="1200" b="1" dirty="0"/>
              <a:t> </a:t>
            </a:r>
            <a:r>
              <a:rPr lang="en-US" sz="1200" b="1" dirty="0" err="1"/>
              <a:t>dumb_model</a:t>
            </a:r>
            <a:r>
              <a:rPr lang="en-US" sz="1200" b="1" dirty="0"/>
              <a:t> &lt;- function(</a:t>
            </a:r>
            <a:r>
              <a:rPr lang="en-US" sz="1200" b="1" dirty="0" err="1"/>
              <a:t>ndoors</a:t>
            </a:r>
            <a:r>
              <a:rPr lang="en-US" sz="1200" b="1" dirty="0"/>
              <a:t>, </a:t>
            </a:r>
            <a:r>
              <a:rPr lang="en-US" sz="1200" b="1" dirty="0" err="1"/>
              <a:t>max_trial</a:t>
            </a:r>
            <a:r>
              <a:rPr lang="en-US" sz="1200" b="1" dirty="0"/>
              <a:t>, </a:t>
            </a:r>
            <a:r>
              <a:rPr lang="en-US" sz="1200" b="1" dirty="0" err="1"/>
              <a:t>prob_remember</a:t>
            </a:r>
            <a:r>
              <a:rPr lang="en-US" sz="1200" b="1" dirty="0"/>
              <a:t>) {</a:t>
            </a:r>
          </a:p>
          <a:p>
            <a:r>
              <a:rPr lang="en-US" sz="1100" b="1" dirty="0"/>
              <a:t>  </a:t>
            </a:r>
            <a:r>
              <a:rPr lang="en-US" sz="1200" b="1" dirty="0" err="1"/>
              <a:t>maze_complete</a:t>
            </a:r>
            <a:r>
              <a:rPr lang="en-US" sz="1200" b="1" dirty="0"/>
              <a:t> = 0 </a:t>
            </a:r>
            <a:r>
              <a:rPr lang="en-US" sz="1050" dirty="0"/>
              <a:t># complete maze when open all doors successfully or reached max trial</a:t>
            </a:r>
          </a:p>
          <a:p>
            <a:r>
              <a:rPr lang="en-US" sz="1100" b="1" dirty="0"/>
              <a:t>  </a:t>
            </a:r>
            <a:r>
              <a:rPr lang="en-US" sz="1200" b="1" dirty="0"/>
              <a:t>trial = 0 </a:t>
            </a:r>
            <a:r>
              <a:rPr lang="en-US" sz="1050" dirty="0"/>
              <a:t># keep track of the trial, start at 0 so first iteration will be trial 1</a:t>
            </a:r>
          </a:p>
          <a:p>
            <a:r>
              <a:rPr lang="en-US" sz="1100" dirty="0"/>
              <a:t>  </a:t>
            </a:r>
            <a:r>
              <a:rPr lang="en-US" sz="1200" b="1" dirty="0"/>
              <a:t>remember = 1 </a:t>
            </a:r>
            <a:r>
              <a:rPr lang="en-US" sz="1050" dirty="0"/>
              <a:t># if you remember (1) you open the correct door 100% of the time, if you don't remember (0) random chance of opening any door</a:t>
            </a:r>
          </a:p>
          <a:p>
            <a:r>
              <a:rPr lang="en-US" sz="1100" dirty="0"/>
              <a:t>  </a:t>
            </a:r>
            <a:r>
              <a:rPr lang="en-US" sz="1200" b="1" dirty="0" err="1"/>
              <a:t>prob_remember</a:t>
            </a:r>
            <a:r>
              <a:rPr lang="en-US" sz="1200" b="1" dirty="0"/>
              <a:t> = </a:t>
            </a:r>
            <a:r>
              <a:rPr lang="en-US" sz="1200" b="1" dirty="0" err="1"/>
              <a:t>prob_remember</a:t>
            </a:r>
            <a:r>
              <a:rPr lang="en-US" sz="1200" dirty="0"/>
              <a:t> </a:t>
            </a:r>
            <a:r>
              <a:rPr lang="en-US" sz="1050" dirty="0"/>
              <a:t># the probability you actually remember where you are in the maze </a:t>
            </a:r>
          </a:p>
          <a:p>
            <a:r>
              <a:rPr lang="en-US" sz="1100" b="1" dirty="0"/>
              <a:t>  </a:t>
            </a:r>
            <a:r>
              <a:rPr lang="en-US" sz="1200" b="1" dirty="0" err="1"/>
              <a:t>correct_door</a:t>
            </a:r>
            <a:r>
              <a:rPr lang="en-US" sz="1200" b="1" dirty="0"/>
              <a:t> = 1 </a:t>
            </a:r>
            <a:r>
              <a:rPr lang="en-US" sz="1050" dirty="0"/>
              <a:t># correct door in the forced experiment starts off as 1 (left most door)</a:t>
            </a:r>
          </a:p>
          <a:p>
            <a:r>
              <a:rPr lang="en-US" sz="1200" b="1" dirty="0"/>
              <a:t>  </a:t>
            </a:r>
            <a:r>
              <a:rPr lang="en-US" sz="1200" b="1" dirty="0" err="1"/>
              <a:t>p_cond</a:t>
            </a:r>
            <a:r>
              <a:rPr lang="en-US" sz="1200" b="1" dirty="0"/>
              <a:t> = rep(0,ndoors) </a:t>
            </a:r>
            <a:r>
              <a:rPr lang="en-US" sz="1050" dirty="0"/>
              <a:t># in the easy condition there are 4 possible outcomes/doors</a:t>
            </a:r>
          </a:p>
          <a:p>
            <a:r>
              <a:rPr lang="en-US" sz="1200" b="1" dirty="0"/>
              <a:t>  p = rep(.25,ndoors) </a:t>
            </a:r>
            <a:r>
              <a:rPr lang="en-US" sz="1050" dirty="0"/>
              <a:t># because 4 doors, there is a 25% chance of randomly selecting each, but still works for medium and hard because R is smart and adjusts probabilities accordingly</a:t>
            </a:r>
          </a:p>
          <a:p>
            <a:endParaRPr lang="en-US" sz="1100" dirty="0"/>
          </a:p>
          <a:p>
            <a:r>
              <a:rPr lang="en-US" sz="1200" b="1" dirty="0"/>
              <a:t>  response = vector(length = </a:t>
            </a:r>
            <a:r>
              <a:rPr lang="en-US" sz="1200" b="1" dirty="0" err="1"/>
              <a:t>max_trial</a:t>
            </a:r>
            <a:r>
              <a:rPr lang="en-US" sz="1200" b="1" dirty="0"/>
              <a:t>) </a:t>
            </a:r>
            <a:r>
              <a:rPr lang="en-US" sz="1050" dirty="0"/>
              <a:t># easy there are a max number of 8 trials so need to record 8 responses</a:t>
            </a:r>
          </a:p>
          <a:p>
            <a:endParaRPr lang="en-US" sz="1100" dirty="0"/>
          </a:p>
          <a:p>
            <a:r>
              <a:rPr lang="en-US" sz="1200" b="1" dirty="0"/>
              <a:t>  for (</a:t>
            </a:r>
            <a:r>
              <a:rPr lang="en-US" sz="1200" b="1" dirty="0" err="1"/>
              <a:t>i</a:t>
            </a:r>
            <a:r>
              <a:rPr lang="en-US" sz="1200" b="1" dirty="0"/>
              <a:t> in 1:max_trial){</a:t>
            </a:r>
          </a:p>
          <a:p>
            <a:r>
              <a:rPr lang="en-US" sz="1200" b="1" dirty="0"/>
              <a:t>    if (</a:t>
            </a:r>
            <a:r>
              <a:rPr lang="en-US" sz="1200" b="1" dirty="0" err="1"/>
              <a:t>maze_complete</a:t>
            </a:r>
            <a:r>
              <a:rPr lang="en-US" sz="1200" b="1" dirty="0"/>
              <a:t> == 0) { </a:t>
            </a:r>
            <a:r>
              <a:rPr lang="en-US" sz="1050" dirty="0"/>
              <a:t># starts off assuming the maze is incomplete</a:t>
            </a:r>
          </a:p>
          <a:p>
            <a:r>
              <a:rPr lang="en-US" sz="1200" b="1" dirty="0"/>
              <a:t>      trial = trial + 1 </a:t>
            </a:r>
            <a:r>
              <a:rPr lang="en-US" sz="1050" dirty="0"/>
              <a:t># add a trial to each iteration</a:t>
            </a:r>
          </a:p>
          <a:p>
            <a:r>
              <a:rPr lang="en-US" sz="1200" b="1" dirty="0"/>
              <a:t>      if (remember == 1) { </a:t>
            </a:r>
            <a:r>
              <a:rPr lang="en-US" sz="1050" dirty="0"/>
              <a:t># if you think remember where you are, </a:t>
            </a:r>
          </a:p>
          <a:p>
            <a:r>
              <a:rPr lang="en-US" sz="1200" b="1" dirty="0"/>
              <a:t>        R = </a:t>
            </a:r>
            <a:r>
              <a:rPr lang="en-US" sz="1200" b="1" dirty="0" err="1"/>
              <a:t>rbinom</a:t>
            </a:r>
            <a:r>
              <a:rPr lang="en-US" sz="1200" b="1" dirty="0"/>
              <a:t>(1,1,prob_remember) </a:t>
            </a:r>
            <a:r>
              <a:rPr lang="en-US" sz="1050" dirty="0"/>
              <a:t># </a:t>
            </a:r>
            <a:r>
              <a:rPr lang="en-US" sz="1100" b="1" dirty="0">
                <a:solidFill>
                  <a:srgbClr val="FF0000"/>
                </a:solidFill>
              </a:rPr>
              <a:t>R = the probability that you actually remember depending on the variable </a:t>
            </a:r>
            <a:r>
              <a:rPr lang="en-US" sz="1100" b="1" dirty="0" err="1">
                <a:solidFill>
                  <a:srgbClr val="FF0000"/>
                </a:solidFill>
              </a:rPr>
              <a:t>prob_remember</a:t>
            </a:r>
            <a:endParaRPr lang="en-US" sz="1050" b="1" dirty="0">
              <a:solidFill>
                <a:srgbClr val="FF0000"/>
              </a:solidFill>
            </a:endParaRPr>
          </a:p>
          <a:p>
            <a:r>
              <a:rPr lang="en-US" sz="1200" b="1" dirty="0"/>
              <a:t>      } else R = 0 </a:t>
            </a:r>
            <a:r>
              <a:rPr lang="en-US" sz="1050" dirty="0"/>
              <a:t># </a:t>
            </a:r>
            <a:r>
              <a:rPr lang="en-US" sz="1100" b="1" dirty="0">
                <a:solidFill>
                  <a:srgbClr val="FF0000"/>
                </a:solidFill>
              </a:rPr>
              <a:t>if you don't remember, R = 0 </a:t>
            </a:r>
          </a:p>
          <a:p>
            <a:r>
              <a:rPr lang="en-US" sz="1200" b="1" dirty="0"/>
              <a:t>      if (R != 0) { </a:t>
            </a:r>
            <a:r>
              <a:rPr lang="en-US" sz="1050" dirty="0"/>
              <a:t># if R is 1 (not 0), </a:t>
            </a:r>
          </a:p>
          <a:p>
            <a:r>
              <a:rPr lang="en-US" sz="1200" b="1" dirty="0"/>
              <a:t>        </a:t>
            </a:r>
            <a:r>
              <a:rPr lang="en-US" sz="1200" b="1" dirty="0" err="1"/>
              <a:t>p_cond</a:t>
            </a:r>
            <a:r>
              <a:rPr lang="en-US" sz="1200" b="1" dirty="0"/>
              <a:t>[</a:t>
            </a:r>
            <a:r>
              <a:rPr lang="en-US" sz="1200" b="1" dirty="0" err="1"/>
              <a:t>correct_door</a:t>
            </a:r>
            <a:r>
              <a:rPr lang="en-US" sz="1200" b="1" dirty="0"/>
              <a:t>] = 1 </a:t>
            </a:r>
            <a:r>
              <a:rPr lang="en-US" sz="1050" dirty="0"/>
              <a:t># put a 1 in the slot for the correct door </a:t>
            </a:r>
          </a:p>
          <a:p>
            <a:r>
              <a:rPr lang="en-US" sz="1200" b="1" dirty="0"/>
              <a:t>        response[trial] = </a:t>
            </a:r>
            <a:r>
              <a:rPr lang="en-US" sz="1200" b="1" dirty="0" err="1"/>
              <a:t>correct_door</a:t>
            </a:r>
            <a:r>
              <a:rPr lang="en-US" sz="1200" b="1" dirty="0"/>
              <a:t> </a:t>
            </a:r>
            <a:r>
              <a:rPr lang="en-US" sz="1050" dirty="0"/>
              <a:t># response for the trial is the correct door because they successfully remembered</a:t>
            </a:r>
            <a:endParaRPr lang="en-US" sz="1200" dirty="0"/>
          </a:p>
          <a:p>
            <a:r>
              <a:rPr lang="en-US" sz="1200" b="1" dirty="0"/>
              <a:t>      } else {</a:t>
            </a:r>
          </a:p>
          <a:p>
            <a:r>
              <a:rPr lang="en-US" sz="1200" b="1" dirty="0"/>
              <a:t>        response[trial] = which(</a:t>
            </a:r>
            <a:r>
              <a:rPr lang="en-US" sz="1200" b="1" dirty="0" err="1"/>
              <a:t>rmultinom</a:t>
            </a:r>
            <a:r>
              <a:rPr lang="en-US" sz="1200" b="1" dirty="0"/>
              <a:t>(1,1,p) == 1</a:t>
            </a:r>
            <a:r>
              <a:rPr lang="en-US" sz="1050" dirty="0"/>
              <a:t>) # </a:t>
            </a:r>
            <a:r>
              <a:rPr lang="en-US" sz="1100" b="1" dirty="0">
                <a:solidFill>
                  <a:srgbClr val="FF0000"/>
                </a:solidFill>
              </a:rPr>
              <a:t>if R = 0, response is drawn from the multinomial distribution and each of the options gets a .25 probability of being selected. whichever one is chosen the row/(door #) is recorded as the response</a:t>
            </a:r>
          </a:p>
          <a:p>
            <a:r>
              <a:rPr lang="en-US" sz="1200" b="1" dirty="0"/>
              <a:t>      }</a:t>
            </a:r>
          </a:p>
          <a:p>
            <a:r>
              <a:rPr lang="en-US" sz="1200" b="1" dirty="0"/>
              <a:t>      if (response[trial] == </a:t>
            </a:r>
            <a:r>
              <a:rPr lang="en-US" sz="1200" b="1" dirty="0" err="1"/>
              <a:t>correct_door</a:t>
            </a:r>
            <a:r>
              <a:rPr lang="en-US" sz="1200" b="1" dirty="0"/>
              <a:t>) {remember == 1 &amp; (</a:t>
            </a:r>
            <a:r>
              <a:rPr lang="en-US" sz="1200" b="1" dirty="0" err="1"/>
              <a:t>correct_door</a:t>
            </a:r>
            <a:r>
              <a:rPr lang="en-US" sz="1200" b="1" dirty="0"/>
              <a:t> = </a:t>
            </a:r>
            <a:r>
              <a:rPr lang="en-US" sz="1200" b="1" dirty="0" err="1"/>
              <a:t>correct_door</a:t>
            </a:r>
            <a:r>
              <a:rPr lang="en-US" sz="1200" b="1" dirty="0"/>
              <a:t> + 1)} else {remember == 0} </a:t>
            </a:r>
            <a:r>
              <a:rPr lang="en-US" sz="1050" dirty="0"/>
              <a:t># if you do select the correct door, update remember to be true/1 because you will get the positive feedback to know you opened the correct door, but if the slot for the correct door is not 1, then the variable remember must = 0 because you are lost </a:t>
            </a:r>
            <a:endParaRPr lang="en-US" sz="1200" dirty="0"/>
          </a:p>
          <a:p>
            <a:r>
              <a:rPr lang="en-US" sz="1200" b="1" dirty="0"/>
              <a:t>      if (</a:t>
            </a:r>
            <a:r>
              <a:rPr lang="en-US" sz="1200" b="1" dirty="0" err="1"/>
              <a:t>correct_door</a:t>
            </a:r>
            <a:r>
              <a:rPr lang="en-US" sz="1200" b="1" dirty="0"/>
              <a:t> == (ndoors+1)) {</a:t>
            </a:r>
            <a:r>
              <a:rPr lang="en-US" sz="1200" b="1" dirty="0" err="1"/>
              <a:t>maze_complete</a:t>
            </a:r>
            <a:r>
              <a:rPr lang="en-US" sz="1200" b="1" dirty="0"/>
              <a:t> = 1} else {</a:t>
            </a:r>
            <a:r>
              <a:rPr lang="en-US" sz="1200" b="1" dirty="0" err="1"/>
              <a:t>maze_complete</a:t>
            </a:r>
            <a:r>
              <a:rPr lang="en-US" sz="1200" b="1" dirty="0"/>
              <a:t> = 0} </a:t>
            </a:r>
            <a:r>
              <a:rPr lang="en-US" sz="1050" dirty="0"/>
              <a:t># maze will be complete if </a:t>
            </a:r>
            <a:r>
              <a:rPr lang="en-US" sz="1050" dirty="0" err="1"/>
              <a:t>correct_door</a:t>
            </a:r>
            <a:r>
              <a:rPr lang="en-US" sz="1050" dirty="0"/>
              <a:t> reaches number of doors + 1 (5 easy, 8 medium, 17 hard) </a:t>
            </a:r>
            <a:endParaRPr lang="en-US" sz="1200" dirty="0"/>
          </a:p>
          <a:p>
            <a:r>
              <a:rPr lang="en-US" sz="1200" b="1" dirty="0"/>
              <a:t>      if (</a:t>
            </a:r>
            <a:r>
              <a:rPr lang="en-US" sz="1200" b="1" dirty="0" err="1"/>
              <a:t>maze_complete</a:t>
            </a:r>
            <a:r>
              <a:rPr lang="en-US" sz="1200" b="1" dirty="0"/>
              <a:t> == 1) </a:t>
            </a:r>
            <a:r>
              <a:rPr lang="en-US" sz="1050" dirty="0"/>
              <a:t>break # if maze is complete, end the loop and the rest of the trials will be 0</a:t>
            </a:r>
            <a:endParaRPr lang="en-US" sz="1200" dirty="0"/>
          </a:p>
          <a:p>
            <a:r>
              <a:rPr lang="en-US" sz="1200" b="1" dirty="0"/>
              <a:t>    }</a:t>
            </a:r>
          </a:p>
          <a:p>
            <a:r>
              <a:rPr lang="en-US" sz="1200" b="1" dirty="0"/>
              <a:t>  }</a:t>
            </a:r>
          </a:p>
          <a:p>
            <a:r>
              <a:rPr lang="en-US" sz="1200" b="1" dirty="0"/>
              <a:t>  return(response)  </a:t>
            </a:r>
          </a:p>
          <a:p>
            <a:r>
              <a:rPr lang="en-US" sz="1100" dirty="0"/>
              <a:t>}</a:t>
            </a:r>
          </a:p>
        </p:txBody>
      </p:sp>
    </p:spTree>
    <p:extLst>
      <p:ext uri="{BB962C8B-B14F-4D97-AF65-F5344CB8AC3E}">
        <p14:creationId xmlns:p14="http://schemas.microsoft.com/office/powerpoint/2010/main" val="243177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888" y="4766311"/>
            <a:ext cx="7404653" cy="993371"/>
          </a:xfrm>
        </p:spPr>
        <p:txBody>
          <a:bodyPr>
            <a:normAutofit/>
          </a:bodyPr>
          <a:lstStyle/>
          <a:p>
            <a:pPr marL="34290" indent="0">
              <a:buNone/>
            </a:pPr>
            <a:r>
              <a:rPr lang="en-US" sz="2100" dirty="0">
                <a:latin typeface="Calibri" panose="020F0502020204030204" pitchFamily="34" charset="0"/>
              </a:rPr>
              <a:t>Hypothesis: Interruption lag gives you time to prepare to resume primary task after an interruption</a:t>
            </a:r>
          </a:p>
        </p:txBody>
      </p:sp>
      <p:sp>
        <p:nvSpPr>
          <p:cNvPr id="4" name="Title 1"/>
          <p:cNvSpPr txBox="1">
            <a:spLocks/>
          </p:cNvSpPr>
          <p:nvPr/>
        </p:nvSpPr>
        <p:spPr>
          <a:xfrm>
            <a:off x="703125" y="1020953"/>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3300" dirty="0">
                <a:solidFill>
                  <a:schemeClr val="tx1"/>
                </a:solidFill>
                <a:latin typeface="Calibri" panose="020F0502020204030204" pitchFamily="34" charset="0"/>
              </a:rPr>
              <a:t>Theoretical Framework</a:t>
            </a:r>
            <a:endParaRPr lang="en-AU" sz="3300" dirty="0">
              <a:solidFill>
                <a:schemeClr val="tx1"/>
              </a:solidFill>
              <a:latin typeface="Calibri" panose="020F0502020204030204" pitchFamily="34" charset="0"/>
            </a:endParaRPr>
          </a:p>
        </p:txBody>
      </p:sp>
      <p:grpSp>
        <p:nvGrpSpPr>
          <p:cNvPr id="5" name="Group 4"/>
          <p:cNvGrpSpPr/>
          <p:nvPr/>
        </p:nvGrpSpPr>
        <p:grpSpPr>
          <a:xfrm>
            <a:off x="703125" y="1998099"/>
            <a:ext cx="7730343" cy="2758757"/>
            <a:chOff x="924239" y="824172"/>
            <a:chExt cx="9967254" cy="3956610"/>
          </a:xfrm>
        </p:grpSpPr>
        <p:sp>
          <p:nvSpPr>
            <p:cNvPr id="9" name="TextBox 8"/>
            <p:cNvSpPr txBox="1"/>
            <p:nvPr/>
          </p:nvSpPr>
          <p:spPr>
            <a:xfrm>
              <a:off x="3296641" y="2351314"/>
              <a:ext cx="1638794" cy="1191816"/>
            </a:xfrm>
            <a:prstGeom prst="rect">
              <a:avLst/>
            </a:prstGeom>
            <a:solidFill>
              <a:schemeClr val="bg1">
                <a:lumMod val="75000"/>
              </a:schemeClr>
            </a:solidFill>
          </p:spPr>
          <p:txBody>
            <a:bodyPr wrap="square" rtlCol="0">
              <a:spAutoFit/>
            </a:bodyPr>
            <a:lstStyle/>
            <a:p>
              <a:pPr algn="ctr"/>
              <a:r>
                <a:rPr lang="en-US" sz="2400" dirty="0">
                  <a:latin typeface="Calibri" panose="020F0502020204030204" pitchFamily="34" charset="0"/>
                </a:rPr>
                <a:t>Alert/</a:t>
              </a:r>
            </a:p>
            <a:p>
              <a:pPr algn="ctr"/>
              <a:r>
                <a:rPr lang="en-US" sz="2400" dirty="0">
                  <a:latin typeface="Calibri" panose="020F0502020204030204" pitchFamily="34" charset="0"/>
                </a:rPr>
                <a:t>Cue</a:t>
              </a:r>
              <a:endParaRPr lang="en-AU" sz="2400" dirty="0">
                <a:latin typeface="Calibri" panose="020F0502020204030204" pitchFamily="34" charset="0"/>
              </a:endParaRPr>
            </a:p>
          </p:txBody>
        </p:sp>
        <p:cxnSp>
          <p:nvCxnSpPr>
            <p:cNvPr id="10" name="Straight Arrow Connector 9"/>
            <p:cNvCxnSpPr>
              <a:endCxn id="9" idx="1"/>
            </p:cNvCxnSpPr>
            <p:nvPr/>
          </p:nvCxnSpPr>
          <p:spPr>
            <a:xfrm>
              <a:off x="2450521" y="2937363"/>
              <a:ext cx="846119" cy="9860"/>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flipV="1">
              <a:off x="4935434" y="2951478"/>
              <a:ext cx="809502" cy="3"/>
            </a:xfrm>
            <a:prstGeom prst="straightConnector1">
              <a:avLst/>
            </a:prstGeom>
            <a:ln w="889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443356" y="2939400"/>
              <a:ext cx="924297" cy="12081"/>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924239" y="4085684"/>
              <a:ext cx="9967254" cy="1"/>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15103" y="4184875"/>
              <a:ext cx="1241268" cy="595907"/>
            </a:xfrm>
            <a:prstGeom prst="rect">
              <a:avLst/>
            </a:prstGeom>
            <a:noFill/>
          </p:spPr>
          <p:txBody>
            <a:bodyPr wrap="square" rtlCol="0">
              <a:spAutoFit/>
            </a:bodyPr>
            <a:lstStyle/>
            <a:p>
              <a:pPr algn="ctr"/>
              <a:r>
                <a:rPr lang="en-US" sz="2100" dirty="0">
                  <a:latin typeface="Calibri" panose="020F0502020204030204" pitchFamily="34" charset="0"/>
                </a:rPr>
                <a:t>Time</a:t>
              </a:r>
              <a:endParaRPr lang="en-AU" dirty="0">
                <a:latin typeface="Calibri" panose="020F0502020204030204" pitchFamily="34" charset="0"/>
              </a:endParaRPr>
            </a:p>
          </p:txBody>
        </p:sp>
        <p:sp>
          <p:nvSpPr>
            <p:cNvPr id="15" name="TextBox 14"/>
            <p:cNvSpPr txBox="1"/>
            <p:nvPr/>
          </p:nvSpPr>
          <p:spPr>
            <a:xfrm>
              <a:off x="4242670" y="824172"/>
              <a:ext cx="2017850" cy="926968"/>
            </a:xfrm>
            <a:prstGeom prst="rect">
              <a:avLst/>
            </a:prstGeom>
            <a:solidFill>
              <a:schemeClr val="bg1">
                <a:lumMod val="75000"/>
              </a:schemeClr>
            </a:solidFill>
          </p:spPr>
          <p:txBody>
            <a:bodyPr wrap="square" rtlCol="0">
              <a:spAutoFit/>
            </a:bodyPr>
            <a:lstStyle/>
            <a:p>
              <a:pPr algn="ctr"/>
              <a:r>
                <a:rPr lang="en-US" dirty="0">
                  <a:latin typeface="Calibri" panose="020F0502020204030204" pitchFamily="34" charset="0"/>
                </a:rPr>
                <a:t>Interruption Lag</a:t>
              </a:r>
              <a:endParaRPr lang="en-AU" dirty="0">
                <a:latin typeface="Calibri" panose="020F0502020204030204" pitchFamily="34" charset="0"/>
              </a:endParaRPr>
            </a:p>
          </p:txBody>
        </p:sp>
        <p:sp>
          <p:nvSpPr>
            <p:cNvPr id="16" name="TextBox 15"/>
            <p:cNvSpPr txBox="1"/>
            <p:nvPr/>
          </p:nvSpPr>
          <p:spPr>
            <a:xfrm>
              <a:off x="7916389" y="827686"/>
              <a:ext cx="1973354" cy="926968"/>
            </a:xfrm>
            <a:prstGeom prst="rect">
              <a:avLst/>
            </a:prstGeom>
            <a:solidFill>
              <a:srgbClr val="D088F8"/>
            </a:solidFill>
          </p:spPr>
          <p:txBody>
            <a:bodyPr wrap="square" rtlCol="0">
              <a:spAutoFit/>
            </a:bodyPr>
            <a:lstStyle/>
            <a:p>
              <a:pPr algn="ctr"/>
              <a:r>
                <a:rPr lang="en-US" dirty="0">
                  <a:latin typeface="Calibri" panose="020F0502020204030204" pitchFamily="34" charset="0"/>
                </a:rPr>
                <a:t>Resumption Lag</a:t>
              </a:r>
              <a:endParaRPr lang="en-AU" dirty="0">
                <a:latin typeface="Calibri" panose="020F0502020204030204" pitchFamily="34" charset="0"/>
              </a:endParaRPr>
            </a:p>
          </p:txBody>
        </p:sp>
        <p:cxnSp>
          <p:nvCxnSpPr>
            <p:cNvPr id="17" name="Straight Arrow Connector 16"/>
            <p:cNvCxnSpPr>
              <a:cxnSpLocks/>
            </p:cNvCxnSpPr>
            <p:nvPr/>
          </p:nvCxnSpPr>
          <p:spPr>
            <a:xfrm flipV="1">
              <a:off x="5251595" y="1720578"/>
              <a:ext cx="14480" cy="1230900"/>
            </a:xfrm>
            <a:prstGeom prst="straightConnector1">
              <a:avLst/>
            </a:prstGeom>
            <a:ln w="889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6" idx="2"/>
            </p:cNvCxnSpPr>
            <p:nvPr/>
          </p:nvCxnSpPr>
          <p:spPr>
            <a:xfrm flipH="1" flipV="1">
              <a:off x="8903066" y="1754654"/>
              <a:ext cx="2438" cy="1203868"/>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FE2C9F83-229B-424F-A2D6-8F12EAA8DEDA}"/>
              </a:ext>
            </a:extLst>
          </p:cNvPr>
          <p:cNvSpPr txBox="1"/>
          <p:nvPr/>
        </p:nvSpPr>
        <p:spPr>
          <a:xfrm rot="1886415">
            <a:off x="7451124" y="1758518"/>
            <a:ext cx="572373" cy="369332"/>
          </a:xfrm>
          <a:prstGeom prst="rect">
            <a:avLst/>
          </a:prstGeom>
          <a:solidFill>
            <a:schemeClr val="bg1">
              <a:lumMod val="85000"/>
            </a:schemeClr>
          </a:solidFill>
          <a:ln>
            <a:solidFill>
              <a:schemeClr val="tx1"/>
            </a:solidFill>
          </a:ln>
        </p:spPr>
        <p:txBody>
          <a:bodyPr wrap="square" rtlCol="0">
            <a:spAutoFit/>
          </a:bodyPr>
          <a:lstStyle/>
          <a:p>
            <a:r>
              <a:rPr lang="en-US" dirty="0"/>
              <a:t>DV!</a:t>
            </a:r>
          </a:p>
        </p:txBody>
      </p:sp>
      <p:sp>
        <p:nvSpPr>
          <p:cNvPr id="31" name="TextBox 30">
            <a:extLst>
              <a:ext uri="{FF2B5EF4-FFF2-40B4-BE49-F238E27FC236}">
                <a16:creationId xmlns:a16="http://schemas.microsoft.com/office/drawing/2014/main" id="{DE8C59D6-10DD-0443-A868-E8FF0A17490E}"/>
              </a:ext>
            </a:extLst>
          </p:cNvPr>
          <p:cNvSpPr txBox="1"/>
          <p:nvPr/>
        </p:nvSpPr>
        <p:spPr>
          <a:xfrm>
            <a:off x="703125" y="3082324"/>
            <a:ext cx="1183745" cy="830997"/>
          </a:xfrm>
          <a:prstGeom prst="rect">
            <a:avLst/>
          </a:prstGeom>
          <a:solidFill>
            <a:srgbClr val="0070C0"/>
          </a:solidFill>
        </p:spPr>
        <p:txBody>
          <a:bodyPr wrap="square" rtlCol="0">
            <a:spAutoFit/>
          </a:bodyPr>
          <a:lstStyle/>
          <a:p>
            <a:pPr algn="ctr"/>
            <a:r>
              <a:rPr lang="en-US" sz="2400" dirty="0"/>
              <a:t>Primary </a:t>
            </a:r>
          </a:p>
          <a:p>
            <a:pPr algn="ctr"/>
            <a:r>
              <a:rPr lang="en-US" sz="2400" dirty="0"/>
              <a:t>Task</a:t>
            </a:r>
            <a:endParaRPr lang="en-AU" sz="2400" dirty="0"/>
          </a:p>
        </p:txBody>
      </p:sp>
      <p:sp>
        <p:nvSpPr>
          <p:cNvPr id="32" name="TextBox 31">
            <a:extLst>
              <a:ext uri="{FF2B5EF4-FFF2-40B4-BE49-F238E27FC236}">
                <a16:creationId xmlns:a16="http://schemas.microsoft.com/office/drawing/2014/main" id="{DE8C59D6-10DD-0443-A868-E8FF0A17490E}"/>
              </a:ext>
            </a:extLst>
          </p:cNvPr>
          <p:cNvSpPr txBox="1"/>
          <p:nvPr/>
        </p:nvSpPr>
        <p:spPr>
          <a:xfrm>
            <a:off x="7249723" y="3113250"/>
            <a:ext cx="1183745" cy="830997"/>
          </a:xfrm>
          <a:prstGeom prst="rect">
            <a:avLst/>
          </a:prstGeom>
          <a:solidFill>
            <a:srgbClr val="0070C0"/>
          </a:solidFill>
        </p:spPr>
        <p:txBody>
          <a:bodyPr wrap="square" rtlCol="0">
            <a:spAutoFit/>
          </a:bodyPr>
          <a:lstStyle/>
          <a:p>
            <a:pPr algn="ctr"/>
            <a:r>
              <a:rPr lang="en-US" sz="2400" dirty="0"/>
              <a:t>Primary </a:t>
            </a:r>
          </a:p>
          <a:p>
            <a:pPr algn="ctr"/>
            <a:r>
              <a:rPr lang="en-US" sz="2400" dirty="0"/>
              <a:t>Task</a:t>
            </a:r>
            <a:endParaRPr lang="en-AU" sz="2400" dirty="0"/>
          </a:p>
        </p:txBody>
      </p:sp>
      <p:sp>
        <p:nvSpPr>
          <p:cNvPr id="20" name="Content Placeholder 2">
            <a:extLst>
              <a:ext uri="{FF2B5EF4-FFF2-40B4-BE49-F238E27FC236}">
                <a16:creationId xmlns:a16="http://schemas.microsoft.com/office/drawing/2014/main" id="{7B65673C-3043-A444-AEE5-19B68AA813C1}"/>
              </a:ext>
            </a:extLst>
          </p:cNvPr>
          <p:cNvSpPr txBox="1">
            <a:spLocks/>
          </p:cNvSpPr>
          <p:nvPr/>
        </p:nvSpPr>
        <p:spPr>
          <a:xfrm>
            <a:off x="5399976" y="4341358"/>
            <a:ext cx="3189849" cy="3836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latin typeface="Calibri" panose="020F0502020204030204" pitchFamily="34" charset="0"/>
                <a:cs typeface="Calibri" panose="020F0502020204030204" pitchFamily="34" charset="0"/>
              </a:rPr>
              <a:t>(Modified from Trafton et al. 2003)</a:t>
            </a:r>
          </a:p>
        </p:txBody>
      </p:sp>
      <p:sp>
        <p:nvSpPr>
          <p:cNvPr id="21" name="TextBox 20">
            <a:extLst>
              <a:ext uri="{FF2B5EF4-FFF2-40B4-BE49-F238E27FC236}">
                <a16:creationId xmlns:a16="http://schemas.microsoft.com/office/drawing/2014/main" id="{1F33F88F-5F52-3747-87AC-2BB2E13B3A99}"/>
              </a:ext>
            </a:extLst>
          </p:cNvPr>
          <p:cNvSpPr txBox="1"/>
          <p:nvPr/>
        </p:nvSpPr>
        <p:spPr>
          <a:xfrm>
            <a:off x="4441931" y="3080032"/>
            <a:ext cx="2092825" cy="830997"/>
          </a:xfrm>
          <a:prstGeom prst="rect">
            <a:avLst/>
          </a:prstGeom>
          <a:solidFill>
            <a:srgbClr val="9AE2B7"/>
          </a:solidFill>
        </p:spPr>
        <p:txBody>
          <a:bodyPr wrap="square" rtlCol="0">
            <a:spAutoFit/>
          </a:bodyPr>
          <a:lstStyle/>
          <a:p>
            <a:pPr algn="ctr"/>
            <a:r>
              <a:rPr lang="en-US" sz="2400" dirty="0">
                <a:latin typeface="Calibri" panose="020F0502020204030204" pitchFamily="34" charset="0"/>
              </a:rPr>
              <a:t>Interruption/</a:t>
            </a:r>
          </a:p>
          <a:p>
            <a:pPr algn="ctr"/>
            <a:r>
              <a:rPr lang="en-US" sz="2400" dirty="0">
                <a:latin typeface="Calibri" panose="020F0502020204030204" pitchFamily="34" charset="0"/>
              </a:rPr>
              <a:t>Secondary Task</a:t>
            </a:r>
            <a:endParaRPr lang="en-AU" sz="2400" dirty="0">
              <a:latin typeface="Calibri" panose="020F0502020204030204" pitchFamily="34" charset="0"/>
            </a:endParaRPr>
          </a:p>
        </p:txBody>
      </p:sp>
    </p:spTree>
    <p:extLst>
      <p:ext uri="{BB962C8B-B14F-4D97-AF65-F5344CB8AC3E}">
        <p14:creationId xmlns:p14="http://schemas.microsoft.com/office/powerpoint/2010/main" val="35384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2" y="2057400"/>
            <a:ext cx="5617120" cy="4038600"/>
          </a:xfrm>
        </p:spPr>
        <p:txBody>
          <a:bodyPr>
            <a:normAutofit/>
          </a:bodyPr>
          <a:lstStyle/>
          <a:p>
            <a:pPr marL="34290" indent="0">
              <a:buNone/>
            </a:pPr>
            <a:r>
              <a:rPr lang="en-US" dirty="0">
                <a:latin typeface="Calibri" panose="020F0502020204030204" pitchFamily="34" charset="0"/>
              </a:rPr>
              <a:t>Shows that interruption lags are beneficial in some problem solving tasks </a:t>
            </a:r>
          </a:p>
          <a:p>
            <a:pPr lvl="1"/>
            <a:r>
              <a:rPr lang="en-US" dirty="0">
                <a:latin typeface="Calibri" panose="020F0502020204030204" pitchFamily="34" charset="0"/>
              </a:rPr>
              <a:t>Tower of London (</a:t>
            </a:r>
            <a:r>
              <a:rPr lang="en-AU" dirty="0">
                <a:latin typeface="Calibri" panose="020F0502020204030204" pitchFamily="34" charset="0"/>
              </a:rPr>
              <a:t>Hodgetts &amp; Jones, 2006)</a:t>
            </a:r>
          </a:p>
          <a:p>
            <a:pPr lvl="1"/>
            <a:r>
              <a:rPr lang="en-US" dirty="0">
                <a:latin typeface="Calibri" panose="020F0502020204030204" pitchFamily="34" charset="0"/>
              </a:rPr>
              <a:t>Complex resource-allocation task (</a:t>
            </a:r>
            <a:r>
              <a:rPr lang="en-US" dirty="0" err="1">
                <a:latin typeface="Calibri" panose="020F0502020204030204" pitchFamily="34" charset="0"/>
              </a:rPr>
              <a:t>Trafton</a:t>
            </a:r>
            <a:r>
              <a:rPr lang="en-US" dirty="0">
                <a:latin typeface="Calibri" panose="020F0502020204030204" pitchFamily="34" charset="0"/>
              </a:rPr>
              <a:t> et al., 2003)</a:t>
            </a:r>
          </a:p>
          <a:p>
            <a:pPr marL="205740" lvl="1" indent="0">
              <a:buNone/>
            </a:pPr>
            <a:endParaRPr lang="en-US" dirty="0">
              <a:latin typeface="Calibri" panose="020F0502020204030204" pitchFamily="34" charset="0"/>
            </a:endParaRPr>
          </a:p>
          <a:p>
            <a:pPr marL="34290" indent="0">
              <a:buNone/>
            </a:pPr>
            <a:r>
              <a:rPr lang="en-US" dirty="0">
                <a:latin typeface="Calibri" panose="020F0502020204030204" pitchFamily="34" charset="0"/>
              </a:rPr>
              <a:t>But, these tasks don’t help us understand </a:t>
            </a:r>
            <a:r>
              <a:rPr lang="en-US" b="1" u="sng" dirty="0">
                <a:latin typeface="Calibri" panose="020F0502020204030204" pitchFamily="34" charset="0"/>
              </a:rPr>
              <a:t>why</a:t>
            </a:r>
            <a:r>
              <a:rPr lang="en-US" dirty="0">
                <a:latin typeface="Calibri" panose="020F0502020204030204" pitchFamily="34" charset="0"/>
              </a:rPr>
              <a:t> the interruption lags are helping</a:t>
            </a:r>
          </a:p>
        </p:txBody>
      </p:sp>
      <p:sp>
        <p:nvSpPr>
          <p:cNvPr id="4" name="Title 1"/>
          <p:cNvSpPr txBox="1">
            <a:spLocks/>
          </p:cNvSpPr>
          <p:nvPr/>
        </p:nvSpPr>
        <p:spPr>
          <a:xfrm>
            <a:off x="760268" y="1051214"/>
            <a:ext cx="7406640" cy="101727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r>
              <a:rPr lang="en-US" dirty="0">
                <a:solidFill>
                  <a:schemeClr val="tx1"/>
                </a:solidFill>
                <a:latin typeface="Calibri" panose="020F0502020204030204" pitchFamily="34" charset="0"/>
              </a:rPr>
              <a:t>Previous Research</a:t>
            </a:r>
            <a:endParaRPr lang="en-AU" dirty="0">
              <a:solidFill>
                <a:schemeClr val="tx1"/>
              </a:solidFill>
              <a:latin typeface="Calibri" panose="020F0502020204030204" pitchFamily="34" charset="0"/>
            </a:endParaRPr>
          </a:p>
        </p:txBody>
      </p:sp>
      <p:pic>
        <p:nvPicPr>
          <p:cNvPr id="2" name="Picture 1"/>
          <p:cNvPicPr>
            <a:picLocks noChangeAspect="1"/>
          </p:cNvPicPr>
          <p:nvPr/>
        </p:nvPicPr>
        <p:blipFill>
          <a:blip r:embed="rId3"/>
          <a:stretch>
            <a:fillRect/>
          </a:stretch>
        </p:blipFill>
        <p:spPr>
          <a:xfrm>
            <a:off x="6571357" y="2057400"/>
            <a:ext cx="2015596" cy="2714826"/>
          </a:xfrm>
          <a:prstGeom prst="rect">
            <a:avLst/>
          </a:prstGeom>
        </p:spPr>
      </p:pic>
    </p:spTree>
    <p:extLst>
      <p:ext uri="{BB962C8B-B14F-4D97-AF65-F5344CB8AC3E}">
        <p14:creationId xmlns:p14="http://schemas.microsoft.com/office/powerpoint/2010/main" val="133099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268" y="1051214"/>
            <a:ext cx="7406640" cy="1017270"/>
          </a:xfrm>
        </p:spPr>
        <p:txBody>
          <a:bodyPr/>
          <a:lstStyle/>
          <a:p>
            <a:r>
              <a:rPr lang="en-US" dirty="0">
                <a:solidFill>
                  <a:schemeClr val="tx1"/>
                </a:solidFill>
                <a:latin typeface="Calibri" panose="020F0502020204030204" pitchFamily="34" charset="0"/>
              </a:rPr>
              <a:t>Goals for This Talk</a:t>
            </a:r>
            <a:endParaRPr lang="en-AU" dirty="0">
              <a:solidFill>
                <a:schemeClr val="tx1"/>
              </a:solidFill>
              <a:latin typeface="Calibri" panose="020F0502020204030204" pitchFamily="34" charset="0"/>
            </a:endParaRPr>
          </a:p>
        </p:txBody>
      </p:sp>
      <p:sp>
        <p:nvSpPr>
          <p:cNvPr id="3" name="Content Placeholder 2"/>
          <p:cNvSpPr>
            <a:spLocks noGrp="1"/>
          </p:cNvSpPr>
          <p:nvPr>
            <p:ph idx="1"/>
          </p:nvPr>
        </p:nvSpPr>
        <p:spPr>
          <a:xfrm>
            <a:off x="760268" y="2068484"/>
            <a:ext cx="7578090" cy="3028950"/>
          </a:xfrm>
        </p:spPr>
        <p:txBody>
          <a:bodyPr>
            <a:normAutofit/>
          </a:bodyPr>
          <a:lstStyle/>
          <a:p>
            <a:pPr marL="491490" indent="-457200">
              <a:buFont typeface="+mj-lt"/>
              <a:buAutoNum type="arabicPeriod"/>
            </a:pPr>
            <a:r>
              <a:rPr lang="en-US" sz="2100" dirty="0">
                <a:latin typeface="Calibri" panose="020F0502020204030204" pitchFamily="34" charset="0"/>
              </a:rPr>
              <a:t>Introduce a novel sequential decision making task demonstrating the positive effects of interruptions lags  </a:t>
            </a:r>
          </a:p>
          <a:p>
            <a:pPr marL="491490" indent="-457200">
              <a:buFont typeface="+mj-lt"/>
              <a:buAutoNum type="arabicPeriod"/>
            </a:pPr>
            <a:r>
              <a:rPr lang="en-US" sz="2100" dirty="0">
                <a:latin typeface="Calibri" panose="020F0502020204030204" pitchFamily="34" charset="0"/>
              </a:rPr>
              <a:t>Explain how this task may be able to facilitate why interruption lags are beneficial by looking at some of the underlying processes </a:t>
            </a:r>
            <a:endParaRPr lang="en-US" sz="1500" dirty="0">
              <a:latin typeface="Calibri" panose="020F0502020204030204" pitchFamily="34" charset="0"/>
            </a:endParaRPr>
          </a:p>
          <a:p>
            <a:pPr lvl="1"/>
            <a:endParaRPr lang="en-US" sz="1900" dirty="0">
              <a:latin typeface="Calibri" panose="020F0502020204030204" pitchFamily="34" charset="0"/>
            </a:endParaRPr>
          </a:p>
        </p:txBody>
      </p:sp>
      <p:grpSp>
        <p:nvGrpSpPr>
          <p:cNvPr id="4" name="Group 3">
            <a:extLst>
              <a:ext uri="{FF2B5EF4-FFF2-40B4-BE49-F238E27FC236}">
                <a16:creationId xmlns:a16="http://schemas.microsoft.com/office/drawing/2014/main" id="{3E78FA17-34F2-CA42-B781-39E5596B535F}"/>
              </a:ext>
            </a:extLst>
          </p:cNvPr>
          <p:cNvGrpSpPr/>
          <p:nvPr/>
        </p:nvGrpSpPr>
        <p:grpSpPr>
          <a:xfrm>
            <a:off x="4709572" y="3744537"/>
            <a:ext cx="4058690" cy="2705793"/>
            <a:chOff x="4709572" y="3744537"/>
            <a:chExt cx="4058690" cy="2705793"/>
          </a:xfrm>
        </p:grpSpPr>
        <p:pic>
          <p:nvPicPr>
            <p:cNvPr id="8" name="Picture 7"/>
            <p:cNvPicPr>
              <a:picLocks noChangeAspect="1"/>
            </p:cNvPicPr>
            <p:nvPr/>
          </p:nvPicPr>
          <p:blipFill>
            <a:blip r:embed="rId2"/>
            <a:stretch>
              <a:fillRect/>
            </a:stretch>
          </p:blipFill>
          <p:spPr>
            <a:xfrm>
              <a:off x="4709572" y="3744537"/>
              <a:ext cx="4058690" cy="2705793"/>
            </a:xfrm>
            <a:prstGeom prst="rect">
              <a:avLst/>
            </a:prstGeom>
          </p:spPr>
        </p:pic>
        <p:sp>
          <p:nvSpPr>
            <p:cNvPr id="9" name="Multiply 8"/>
            <p:cNvSpPr/>
            <p:nvPr/>
          </p:nvSpPr>
          <p:spPr>
            <a:xfrm>
              <a:off x="6162165" y="4538059"/>
              <a:ext cx="482918" cy="627611"/>
            </a:xfrm>
            <a:prstGeom prst="mathMultiply">
              <a:avLst>
                <a:gd name="adj1" fmla="val 11548"/>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sz="1350"/>
            </a:p>
          </p:txBody>
        </p:sp>
      </p:grpSp>
      <p:grpSp>
        <p:nvGrpSpPr>
          <p:cNvPr id="6" name="Group 5"/>
          <p:cNvGrpSpPr/>
          <p:nvPr/>
        </p:nvGrpSpPr>
        <p:grpSpPr>
          <a:xfrm>
            <a:off x="1065093" y="3773716"/>
            <a:ext cx="3214575" cy="2899795"/>
            <a:chOff x="5632177" y="1404703"/>
            <a:chExt cx="4286100" cy="3866393"/>
          </a:xfrm>
        </p:grpSpPr>
        <p:grpSp>
          <p:nvGrpSpPr>
            <p:cNvPr id="7" name="Group 6">
              <a:extLst>
                <a:ext uri="{FF2B5EF4-FFF2-40B4-BE49-F238E27FC236}">
                  <a16:creationId xmlns:a16="http://schemas.microsoft.com/office/drawing/2014/main" id="{E0D16808-EA9D-2C4F-B6AA-6AE626761702}"/>
                </a:ext>
              </a:extLst>
            </p:cNvPr>
            <p:cNvGrpSpPr/>
            <p:nvPr/>
          </p:nvGrpSpPr>
          <p:grpSpPr>
            <a:xfrm>
              <a:off x="5632177" y="3537174"/>
              <a:ext cx="1682777" cy="1711386"/>
              <a:chOff x="5399314" y="2633984"/>
              <a:chExt cx="2032000" cy="1874653"/>
            </a:xfrm>
          </p:grpSpPr>
          <p:sp>
            <p:nvSpPr>
              <p:cNvPr id="49" name="Trapezoid 48">
                <a:extLst>
                  <a:ext uri="{FF2B5EF4-FFF2-40B4-BE49-F238E27FC236}">
                    <a16:creationId xmlns:a16="http://schemas.microsoft.com/office/drawing/2014/main" id="{AF1F1DFF-FCBC-5D48-A98C-466F13D425A2}"/>
                  </a:ext>
                </a:extLst>
              </p:cNvPr>
              <p:cNvSpPr/>
              <p:nvPr/>
            </p:nvSpPr>
            <p:spPr>
              <a:xfrm rot="5400000">
                <a:off x="5840888" y="2940563"/>
                <a:ext cx="973747" cy="610480"/>
              </a:xfrm>
              <a:prstGeom prst="trapezoid">
                <a:avLst>
                  <a:gd name="adj" fmla="val 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0" name="Oval 49">
                <a:extLst>
                  <a:ext uri="{FF2B5EF4-FFF2-40B4-BE49-F238E27FC236}">
                    <a16:creationId xmlns:a16="http://schemas.microsoft.com/office/drawing/2014/main" id="{839697E6-27EB-FC40-A378-0F8E15CC1C22}"/>
                  </a:ext>
                </a:extLst>
              </p:cNvPr>
              <p:cNvSpPr/>
              <p:nvPr/>
            </p:nvSpPr>
            <p:spPr>
              <a:xfrm>
                <a:off x="6503907" y="3154374"/>
                <a:ext cx="82014" cy="819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51" name="Frame 50">
                <a:extLst>
                  <a:ext uri="{FF2B5EF4-FFF2-40B4-BE49-F238E27FC236}">
                    <a16:creationId xmlns:a16="http://schemas.microsoft.com/office/drawing/2014/main" id="{A5B75AC0-18FC-AE40-8D39-32730B7B1ACA}"/>
                  </a:ext>
                </a:extLst>
              </p:cNvPr>
              <p:cNvSpPr/>
              <p:nvPr/>
            </p:nvSpPr>
            <p:spPr>
              <a:xfrm>
                <a:off x="5901263" y="2633984"/>
                <a:ext cx="863792" cy="1706735"/>
              </a:xfrm>
              <a:prstGeom prst="frame">
                <a:avLst>
                  <a:gd name="adj1" fmla="val 93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52" name="Rectangle 51">
                <a:extLst>
                  <a:ext uri="{FF2B5EF4-FFF2-40B4-BE49-F238E27FC236}">
                    <a16:creationId xmlns:a16="http://schemas.microsoft.com/office/drawing/2014/main" id="{163E8391-F80F-8649-A292-7228A038BE84}"/>
                  </a:ext>
                </a:extLst>
              </p:cNvPr>
              <p:cNvSpPr/>
              <p:nvPr/>
            </p:nvSpPr>
            <p:spPr>
              <a:xfrm>
                <a:off x="5399314" y="3747191"/>
                <a:ext cx="2032000" cy="761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 name="Group 9">
              <a:extLst>
                <a:ext uri="{FF2B5EF4-FFF2-40B4-BE49-F238E27FC236}">
                  <a16:creationId xmlns:a16="http://schemas.microsoft.com/office/drawing/2014/main" id="{D8D43568-AE39-9940-A2FE-80C374840A07}"/>
                </a:ext>
              </a:extLst>
            </p:cNvPr>
            <p:cNvGrpSpPr/>
            <p:nvPr/>
          </p:nvGrpSpPr>
          <p:grpSpPr>
            <a:xfrm>
              <a:off x="6608577" y="1931975"/>
              <a:ext cx="500526" cy="612413"/>
              <a:chOff x="8802391" y="3418458"/>
              <a:chExt cx="1079500" cy="1320810"/>
            </a:xfrm>
          </p:grpSpPr>
          <p:pic>
            <p:nvPicPr>
              <p:cNvPr id="47" name="Picture 46">
                <a:extLst>
                  <a:ext uri="{FF2B5EF4-FFF2-40B4-BE49-F238E27FC236}">
                    <a16:creationId xmlns:a16="http://schemas.microsoft.com/office/drawing/2014/main" id="{979A04ED-B995-9041-BB6D-2ED15959FE57}"/>
                  </a:ext>
                </a:extLst>
              </p:cNvPr>
              <p:cNvPicPr>
                <a:picLocks noChangeAspect="1"/>
              </p:cNvPicPr>
              <p:nvPr/>
            </p:nvPicPr>
            <p:blipFill>
              <a:blip r:embed="rId3"/>
              <a:stretch>
                <a:fillRect/>
              </a:stretch>
            </p:blipFill>
            <p:spPr>
              <a:xfrm>
                <a:off x="9335792" y="3710568"/>
                <a:ext cx="546099" cy="1028700"/>
              </a:xfrm>
              <a:prstGeom prst="rect">
                <a:avLst/>
              </a:prstGeom>
            </p:spPr>
          </p:pic>
          <p:pic>
            <p:nvPicPr>
              <p:cNvPr id="48" name="Picture 47">
                <a:extLst>
                  <a:ext uri="{FF2B5EF4-FFF2-40B4-BE49-F238E27FC236}">
                    <a16:creationId xmlns:a16="http://schemas.microsoft.com/office/drawing/2014/main" id="{5C6F4A07-7289-364D-9B2E-22791CC1E2A1}"/>
                  </a:ext>
                </a:extLst>
              </p:cNvPr>
              <p:cNvPicPr>
                <a:picLocks noChangeAspect="1"/>
              </p:cNvPicPr>
              <p:nvPr/>
            </p:nvPicPr>
            <p:blipFill>
              <a:blip r:embed="rId4"/>
              <a:stretch>
                <a:fillRect/>
              </a:stretch>
            </p:blipFill>
            <p:spPr>
              <a:xfrm>
                <a:off x="8802391" y="3418458"/>
                <a:ext cx="533400" cy="1028700"/>
              </a:xfrm>
              <a:prstGeom prst="rect">
                <a:avLst/>
              </a:prstGeom>
            </p:spPr>
          </p:pic>
        </p:grpSp>
        <p:sp>
          <p:nvSpPr>
            <p:cNvPr id="11" name="Right Arrow 10">
              <a:extLst>
                <a:ext uri="{FF2B5EF4-FFF2-40B4-BE49-F238E27FC236}">
                  <a16:creationId xmlns:a16="http://schemas.microsoft.com/office/drawing/2014/main" id="{010F0496-3397-F243-8C73-82F933C9BA46}"/>
                </a:ext>
              </a:extLst>
            </p:cNvPr>
            <p:cNvSpPr/>
            <p:nvPr/>
          </p:nvSpPr>
          <p:spPr>
            <a:xfrm rot="10800000">
              <a:off x="6525909" y="1404703"/>
              <a:ext cx="519297" cy="387494"/>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12" name="Right Arrow 11">
              <a:extLst>
                <a:ext uri="{FF2B5EF4-FFF2-40B4-BE49-F238E27FC236}">
                  <a16:creationId xmlns:a16="http://schemas.microsoft.com/office/drawing/2014/main" id="{D20A9874-B804-1441-82B1-E45EA148E936}"/>
                </a:ext>
              </a:extLst>
            </p:cNvPr>
            <p:cNvSpPr/>
            <p:nvPr/>
          </p:nvSpPr>
          <p:spPr>
            <a:xfrm>
              <a:off x="8348005" y="1404703"/>
              <a:ext cx="519297" cy="387494"/>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grpSp>
          <p:nvGrpSpPr>
            <p:cNvPr id="13" name="Group 12">
              <a:extLst>
                <a:ext uri="{FF2B5EF4-FFF2-40B4-BE49-F238E27FC236}">
                  <a16:creationId xmlns:a16="http://schemas.microsoft.com/office/drawing/2014/main" id="{62D8D8B9-D53B-5F49-A74C-9438A6FCE11B}"/>
                </a:ext>
              </a:extLst>
            </p:cNvPr>
            <p:cNvGrpSpPr/>
            <p:nvPr/>
          </p:nvGrpSpPr>
          <p:grpSpPr>
            <a:xfrm>
              <a:off x="8328961" y="1931975"/>
              <a:ext cx="500526" cy="612413"/>
              <a:chOff x="8802391" y="3418458"/>
              <a:chExt cx="1079500" cy="1320810"/>
            </a:xfrm>
          </p:grpSpPr>
          <p:pic>
            <p:nvPicPr>
              <p:cNvPr id="45" name="Picture 44">
                <a:extLst>
                  <a:ext uri="{FF2B5EF4-FFF2-40B4-BE49-F238E27FC236}">
                    <a16:creationId xmlns:a16="http://schemas.microsoft.com/office/drawing/2014/main" id="{56EDDBBD-6E4D-E34B-93BD-200DFB0ACA47}"/>
                  </a:ext>
                </a:extLst>
              </p:cNvPr>
              <p:cNvPicPr>
                <a:picLocks noChangeAspect="1"/>
              </p:cNvPicPr>
              <p:nvPr/>
            </p:nvPicPr>
            <p:blipFill>
              <a:blip r:embed="rId3"/>
              <a:stretch>
                <a:fillRect/>
              </a:stretch>
            </p:blipFill>
            <p:spPr>
              <a:xfrm>
                <a:off x="9335792" y="3710568"/>
                <a:ext cx="546099" cy="1028700"/>
              </a:xfrm>
              <a:prstGeom prst="rect">
                <a:avLst/>
              </a:prstGeom>
            </p:spPr>
          </p:pic>
          <p:pic>
            <p:nvPicPr>
              <p:cNvPr id="46" name="Picture 45">
                <a:extLst>
                  <a:ext uri="{FF2B5EF4-FFF2-40B4-BE49-F238E27FC236}">
                    <a16:creationId xmlns:a16="http://schemas.microsoft.com/office/drawing/2014/main" id="{56B92CFF-F411-FB47-9FD2-180F6119905B}"/>
                  </a:ext>
                </a:extLst>
              </p:cNvPr>
              <p:cNvPicPr>
                <a:picLocks noChangeAspect="1"/>
              </p:cNvPicPr>
              <p:nvPr/>
            </p:nvPicPr>
            <p:blipFill>
              <a:blip r:embed="rId4"/>
              <a:stretch>
                <a:fillRect/>
              </a:stretch>
            </p:blipFill>
            <p:spPr>
              <a:xfrm>
                <a:off x="8802391" y="3418458"/>
                <a:ext cx="533400" cy="1028700"/>
              </a:xfrm>
              <a:prstGeom prst="rect">
                <a:avLst/>
              </a:prstGeom>
            </p:spPr>
          </p:pic>
        </p:grpSp>
        <p:sp>
          <p:nvSpPr>
            <p:cNvPr id="14" name="Right Arrow 13">
              <a:extLst>
                <a:ext uri="{FF2B5EF4-FFF2-40B4-BE49-F238E27FC236}">
                  <a16:creationId xmlns:a16="http://schemas.microsoft.com/office/drawing/2014/main" id="{7793E13C-4A87-9641-8976-86EF115B7BCB}"/>
                </a:ext>
              </a:extLst>
            </p:cNvPr>
            <p:cNvSpPr/>
            <p:nvPr/>
          </p:nvSpPr>
          <p:spPr>
            <a:xfrm rot="10800000">
              <a:off x="6121719" y="2486082"/>
              <a:ext cx="519297" cy="387494"/>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15" name="Right Arrow 14">
              <a:extLst>
                <a:ext uri="{FF2B5EF4-FFF2-40B4-BE49-F238E27FC236}">
                  <a16:creationId xmlns:a16="http://schemas.microsoft.com/office/drawing/2014/main" id="{ADCDF128-AC69-2742-BFA6-5FB5552D236B}"/>
                </a:ext>
              </a:extLst>
            </p:cNvPr>
            <p:cNvSpPr/>
            <p:nvPr/>
          </p:nvSpPr>
          <p:spPr>
            <a:xfrm>
              <a:off x="8771127" y="2486082"/>
              <a:ext cx="519297" cy="387494"/>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16" name="Right Arrow 15">
              <a:extLst>
                <a:ext uri="{FF2B5EF4-FFF2-40B4-BE49-F238E27FC236}">
                  <a16:creationId xmlns:a16="http://schemas.microsoft.com/office/drawing/2014/main" id="{0626F600-8C62-6345-A46B-3745BA54FF24}"/>
                </a:ext>
              </a:extLst>
            </p:cNvPr>
            <p:cNvSpPr/>
            <p:nvPr/>
          </p:nvSpPr>
          <p:spPr>
            <a:xfrm rot="10800000">
              <a:off x="7877652" y="2492948"/>
              <a:ext cx="519297" cy="387494"/>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sp>
          <p:nvSpPr>
            <p:cNvPr id="17" name="Right Arrow 16">
              <a:extLst>
                <a:ext uri="{FF2B5EF4-FFF2-40B4-BE49-F238E27FC236}">
                  <a16:creationId xmlns:a16="http://schemas.microsoft.com/office/drawing/2014/main" id="{C72C150F-4E76-FC4F-8026-87A1774E88A6}"/>
                </a:ext>
              </a:extLst>
            </p:cNvPr>
            <p:cNvSpPr/>
            <p:nvPr/>
          </p:nvSpPr>
          <p:spPr>
            <a:xfrm>
              <a:off x="7058149" y="2492948"/>
              <a:ext cx="519297" cy="387494"/>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U" sz="1350"/>
            </a:p>
          </p:txBody>
        </p:sp>
        <p:grpSp>
          <p:nvGrpSpPr>
            <p:cNvPr id="18" name="Group 17">
              <a:extLst>
                <a:ext uri="{FF2B5EF4-FFF2-40B4-BE49-F238E27FC236}">
                  <a16:creationId xmlns:a16="http://schemas.microsoft.com/office/drawing/2014/main" id="{F611D165-74E1-E440-BA23-C6FE74EFCAE3}"/>
                </a:ext>
              </a:extLst>
            </p:cNvPr>
            <p:cNvGrpSpPr/>
            <p:nvPr/>
          </p:nvGrpSpPr>
          <p:grpSpPr>
            <a:xfrm>
              <a:off x="6140490" y="2924761"/>
              <a:ext cx="500526" cy="612413"/>
              <a:chOff x="8802391" y="3418458"/>
              <a:chExt cx="1079500" cy="1320810"/>
            </a:xfrm>
          </p:grpSpPr>
          <p:pic>
            <p:nvPicPr>
              <p:cNvPr id="43" name="Picture 42">
                <a:extLst>
                  <a:ext uri="{FF2B5EF4-FFF2-40B4-BE49-F238E27FC236}">
                    <a16:creationId xmlns:a16="http://schemas.microsoft.com/office/drawing/2014/main" id="{188DA902-B6ED-024C-8BDC-22B8EBDCAE49}"/>
                  </a:ext>
                </a:extLst>
              </p:cNvPr>
              <p:cNvPicPr>
                <a:picLocks noChangeAspect="1"/>
              </p:cNvPicPr>
              <p:nvPr/>
            </p:nvPicPr>
            <p:blipFill>
              <a:blip r:embed="rId3"/>
              <a:stretch>
                <a:fillRect/>
              </a:stretch>
            </p:blipFill>
            <p:spPr>
              <a:xfrm>
                <a:off x="9335792" y="3710568"/>
                <a:ext cx="546099" cy="1028700"/>
              </a:xfrm>
              <a:prstGeom prst="rect">
                <a:avLst/>
              </a:prstGeom>
            </p:spPr>
          </p:pic>
          <p:pic>
            <p:nvPicPr>
              <p:cNvPr id="44" name="Picture 43">
                <a:extLst>
                  <a:ext uri="{FF2B5EF4-FFF2-40B4-BE49-F238E27FC236}">
                    <a16:creationId xmlns:a16="http://schemas.microsoft.com/office/drawing/2014/main" id="{C2AECF5A-667D-714B-8692-49CBC07BCE93}"/>
                  </a:ext>
                </a:extLst>
              </p:cNvPr>
              <p:cNvPicPr>
                <a:picLocks noChangeAspect="1"/>
              </p:cNvPicPr>
              <p:nvPr/>
            </p:nvPicPr>
            <p:blipFill>
              <a:blip r:embed="rId4"/>
              <a:stretch>
                <a:fillRect/>
              </a:stretch>
            </p:blipFill>
            <p:spPr>
              <a:xfrm>
                <a:off x="8802391" y="3418458"/>
                <a:ext cx="533400" cy="1028700"/>
              </a:xfrm>
              <a:prstGeom prst="rect">
                <a:avLst/>
              </a:prstGeom>
            </p:spPr>
          </p:pic>
        </p:grpSp>
        <p:grpSp>
          <p:nvGrpSpPr>
            <p:cNvPr id="19" name="Group 18">
              <a:extLst>
                <a:ext uri="{FF2B5EF4-FFF2-40B4-BE49-F238E27FC236}">
                  <a16:creationId xmlns:a16="http://schemas.microsoft.com/office/drawing/2014/main" id="{291F8927-CAFD-ED4E-9F33-BC80F1810A0F}"/>
                </a:ext>
              </a:extLst>
            </p:cNvPr>
            <p:cNvGrpSpPr/>
            <p:nvPr/>
          </p:nvGrpSpPr>
          <p:grpSpPr>
            <a:xfrm>
              <a:off x="7048447" y="2926300"/>
              <a:ext cx="500526" cy="612413"/>
              <a:chOff x="8802391" y="3418458"/>
              <a:chExt cx="1079500" cy="1320810"/>
            </a:xfrm>
          </p:grpSpPr>
          <p:pic>
            <p:nvPicPr>
              <p:cNvPr id="41" name="Picture 40">
                <a:extLst>
                  <a:ext uri="{FF2B5EF4-FFF2-40B4-BE49-F238E27FC236}">
                    <a16:creationId xmlns:a16="http://schemas.microsoft.com/office/drawing/2014/main" id="{BBE64E1B-DA03-6A40-8839-6DEF0A07D92E}"/>
                  </a:ext>
                </a:extLst>
              </p:cNvPr>
              <p:cNvPicPr>
                <a:picLocks noChangeAspect="1"/>
              </p:cNvPicPr>
              <p:nvPr/>
            </p:nvPicPr>
            <p:blipFill>
              <a:blip r:embed="rId3"/>
              <a:stretch>
                <a:fillRect/>
              </a:stretch>
            </p:blipFill>
            <p:spPr>
              <a:xfrm>
                <a:off x="9335792" y="3710568"/>
                <a:ext cx="546099" cy="1028700"/>
              </a:xfrm>
              <a:prstGeom prst="rect">
                <a:avLst/>
              </a:prstGeom>
            </p:spPr>
          </p:pic>
          <p:pic>
            <p:nvPicPr>
              <p:cNvPr id="42" name="Picture 41">
                <a:extLst>
                  <a:ext uri="{FF2B5EF4-FFF2-40B4-BE49-F238E27FC236}">
                    <a16:creationId xmlns:a16="http://schemas.microsoft.com/office/drawing/2014/main" id="{6E2E2F25-BF45-8A4C-8A25-10AA04FBC3F0}"/>
                  </a:ext>
                </a:extLst>
              </p:cNvPr>
              <p:cNvPicPr>
                <a:picLocks noChangeAspect="1"/>
              </p:cNvPicPr>
              <p:nvPr/>
            </p:nvPicPr>
            <p:blipFill>
              <a:blip r:embed="rId4"/>
              <a:stretch>
                <a:fillRect/>
              </a:stretch>
            </p:blipFill>
            <p:spPr>
              <a:xfrm>
                <a:off x="8802391" y="3418458"/>
                <a:ext cx="533400" cy="1028700"/>
              </a:xfrm>
              <a:prstGeom prst="rect">
                <a:avLst/>
              </a:prstGeom>
            </p:spPr>
          </p:pic>
        </p:grpSp>
        <p:grpSp>
          <p:nvGrpSpPr>
            <p:cNvPr id="20" name="Group 19">
              <a:extLst>
                <a:ext uri="{FF2B5EF4-FFF2-40B4-BE49-F238E27FC236}">
                  <a16:creationId xmlns:a16="http://schemas.microsoft.com/office/drawing/2014/main" id="{82A5B3A4-57C7-5F45-B557-13F392FEE874}"/>
                </a:ext>
              </a:extLst>
            </p:cNvPr>
            <p:cNvGrpSpPr/>
            <p:nvPr/>
          </p:nvGrpSpPr>
          <p:grpSpPr>
            <a:xfrm>
              <a:off x="7919044" y="2927053"/>
              <a:ext cx="500526" cy="612413"/>
              <a:chOff x="8802391" y="3418458"/>
              <a:chExt cx="1079500" cy="1320810"/>
            </a:xfrm>
          </p:grpSpPr>
          <p:pic>
            <p:nvPicPr>
              <p:cNvPr id="39" name="Picture 38">
                <a:extLst>
                  <a:ext uri="{FF2B5EF4-FFF2-40B4-BE49-F238E27FC236}">
                    <a16:creationId xmlns:a16="http://schemas.microsoft.com/office/drawing/2014/main" id="{3CEA461D-818B-0F48-A05C-917DD8908245}"/>
                  </a:ext>
                </a:extLst>
              </p:cNvPr>
              <p:cNvPicPr>
                <a:picLocks noChangeAspect="1"/>
              </p:cNvPicPr>
              <p:nvPr/>
            </p:nvPicPr>
            <p:blipFill>
              <a:blip r:embed="rId3"/>
              <a:stretch>
                <a:fillRect/>
              </a:stretch>
            </p:blipFill>
            <p:spPr>
              <a:xfrm>
                <a:off x="9335792" y="3710568"/>
                <a:ext cx="546099" cy="1028700"/>
              </a:xfrm>
              <a:prstGeom prst="rect">
                <a:avLst/>
              </a:prstGeom>
            </p:spPr>
          </p:pic>
          <p:pic>
            <p:nvPicPr>
              <p:cNvPr id="40" name="Picture 39">
                <a:extLst>
                  <a:ext uri="{FF2B5EF4-FFF2-40B4-BE49-F238E27FC236}">
                    <a16:creationId xmlns:a16="http://schemas.microsoft.com/office/drawing/2014/main" id="{4A8282EC-E1AE-C64F-A362-F079F8E41363}"/>
                  </a:ext>
                </a:extLst>
              </p:cNvPr>
              <p:cNvPicPr>
                <a:picLocks noChangeAspect="1"/>
              </p:cNvPicPr>
              <p:nvPr/>
            </p:nvPicPr>
            <p:blipFill>
              <a:blip r:embed="rId4"/>
              <a:stretch>
                <a:fillRect/>
              </a:stretch>
            </p:blipFill>
            <p:spPr>
              <a:xfrm>
                <a:off x="8802391" y="3418458"/>
                <a:ext cx="533400" cy="1028700"/>
              </a:xfrm>
              <a:prstGeom prst="rect">
                <a:avLst/>
              </a:prstGeom>
            </p:spPr>
          </p:pic>
        </p:grpSp>
        <p:grpSp>
          <p:nvGrpSpPr>
            <p:cNvPr id="21" name="Group 20">
              <a:extLst>
                <a:ext uri="{FF2B5EF4-FFF2-40B4-BE49-F238E27FC236}">
                  <a16:creationId xmlns:a16="http://schemas.microsoft.com/office/drawing/2014/main" id="{9C71D848-0BD3-A341-9F6C-959CF6FA9333}"/>
                </a:ext>
              </a:extLst>
            </p:cNvPr>
            <p:cNvGrpSpPr/>
            <p:nvPr/>
          </p:nvGrpSpPr>
          <p:grpSpPr>
            <a:xfrm>
              <a:off x="8824057" y="2928199"/>
              <a:ext cx="500526" cy="612413"/>
              <a:chOff x="8802391" y="3418458"/>
              <a:chExt cx="1079500" cy="1320810"/>
            </a:xfrm>
          </p:grpSpPr>
          <p:pic>
            <p:nvPicPr>
              <p:cNvPr id="37" name="Picture 36">
                <a:extLst>
                  <a:ext uri="{FF2B5EF4-FFF2-40B4-BE49-F238E27FC236}">
                    <a16:creationId xmlns:a16="http://schemas.microsoft.com/office/drawing/2014/main" id="{45A89327-65C4-EB41-A4C6-6BE1A8045310}"/>
                  </a:ext>
                </a:extLst>
              </p:cNvPr>
              <p:cNvPicPr>
                <a:picLocks noChangeAspect="1"/>
              </p:cNvPicPr>
              <p:nvPr/>
            </p:nvPicPr>
            <p:blipFill>
              <a:blip r:embed="rId3"/>
              <a:stretch>
                <a:fillRect/>
              </a:stretch>
            </p:blipFill>
            <p:spPr>
              <a:xfrm>
                <a:off x="9335792" y="3710568"/>
                <a:ext cx="546099" cy="1028700"/>
              </a:xfrm>
              <a:prstGeom prst="rect">
                <a:avLst/>
              </a:prstGeom>
            </p:spPr>
          </p:pic>
          <p:pic>
            <p:nvPicPr>
              <p:cNvPr id="38" name="Picture 37">
                <a:extLst>
                  <a:ext uri="{FF2B5EF4-FFF2-40B4-BE49-F238E27FC236}">
                    <a16:creationId xmlns:a16="http://schemas.microsoft.com/office/drawing/2014/main" id="{95AD887D-5E72-494B-8DA4-9A598CC52A48}"/>
                  </a:ext>
                </a:extLst>
              </p:cNvPr>
              <p:cNvPicPr>
                <a:picLocks noChangeAspect="1"/>
              </p:cNvPicPr>
              <p:nvPr/>
            </p:nvPicPr>
            <p:blipFill>
              <a:blip r:embed="rId4"/>
              <a:stretch>
                <a:fillRect/>
              </a:stretch>
            </p:blipFill>
            <p:spPr>
              <a:xfrm>
                <a:off x="8802391" y="3418458"/>
                <a:ext cx="533400" cy="1028700"/>
              </a:xfrm>
              <a:prstGeom prst="rect">
                <a:avLst/>
              </a:prstGeom>
            </p:spPr>
          </p:pic>
        </p:grpSp>
        <p:grpSp>
          <p:nvGrpSpPr>
            <p:cNvPr id="22" name="Group 21">
              <a:extLst>
                <a:ext uri="{FF2B5EF4-FFF2-40B4-BE49-F238E27FC236}">
                  <a16:creationId xmlns:a16="http://schemas.microsoft.com/office/drawing/2014/main" id="{111634F5-32C8-7F4E-9AE4-61DF78C54BF2}"/>
                </a:ext>
              </a:extLst>
            </p:cNvPr>
            <p:cNvGrpSpPr/>
            <p:nvPr/>
          </p:nvGrpSpPr>
          <p:grpSpPr>
            <a:xfrm>
              <a:off x="6512404" y="3544694"/>
              <a:ext cx="1682777" cy="1711386"/>
              <a:chOff x="5399314" y="2633984"/>
              <a:chExt cx="2032000" cy="1874653"/>
            </a:xfrm>
          </p:grpSpPr>
          <p:sp>
            <p:nvSpPr>
              <p:cNvPr id="33" name="Trapezoid 32">
                <a:extLst>
                  <a:ext uri="{FF2B5EF4-FFF2-40B4-BE49-F238E27FC236}">
                    <a16:creationId xmlns:a16="http://schemas.microsoft.com/office/drawing/2014/main" id="{C98B5ECD-AE77-7740-83B3-DFCC824C0448}"/>
                  </a:ext>
                </a:extLst>
              </p:cNvPr>
              <p:cNvSpPr/>
              <p:nvPr/>
            </p:nvSpPr>
            <p:spPr>
              <a:xfrm rot="5400000">
                <a:off x="5840888" y="2940563"/>
                <a:ext cx="973747" cy="610480"/>
              </a:xfrm>
              <a:prstGeom prst="trapezoid">
                <a:avLst>
                  <a:gd name="adj" fmla="val 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Oval 33">
                <a:extLst>
                  <a:ext uri="{FF2B5EF4-FFF2-40B4-BE49-F238E27FC236}">
                    <a16:creationId xmlns:a16="http://schemas.microsoft.com/office/drawing/2014/main" id="{12CE84C2-24B7-9448-AE0A-54EBBC6298EE}"/>
                  </a:ext>
                </a:extLst>
              </p:cNvPr>
              <p:cNvSpPr/>
              <p:nvPr/>
            </p:nvSpPr>
            <p:spPr>
              <a:xfrm>
                <a:off x="6503907" y="3154374"/>
                <a:ext cx="82014" cy="819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35" name="Frame 34">
                <a:extLst>
                  <a:ext uri="{FF2B5EF4-FFF2-40B4-BE49-F238E27FC236}">
                    <a16:creationId xmlns:a16="http://schemas.microsoft.com/office/drawing/2014/main" id="{7D38AC89-1AF6-1547-9001-AC5A5D37DF51}"/>
                  </a:ext>
                </a:extLst>
              </p:cNvPr>
              <p:cNvSpPr/>
              <p:nvPr/>
            </p:nvSpPr>
            <p:spPr>
              <a:xfrm>
                <a:off x="5901263" y="2633984"/>
                <a:ext cx="863792" cy="1706735"/>
              </a:xfrm>
              <a:prstGeom prst="frame">
                <a:avLst>
                  <a:gd name="adj1" fmla="val 93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6" name="Rectangle 35">
                <a:extLst>
                  <a:ext uri="{FF2B5EF4-FFF2-40B4-BE49-F238E27FC236}">
                    <a16:creationId xmlns:a16="http://schemas.microsoft.com/office/drawing/2014/main" id="{256D3080-0031-C445-8A94-456E2DEE0DC1}"/>
                  </a:ext>
                </a:extLst>
              </p:cNvPr>
              <p:cNvSpPr/>
              <p:nvPr/>
            </p:nvSpPr>
            <p:spPr>
              <a:xfrm>
                <a:off x="5399314" y="3747191"/>
                <a:ext cx="2032000" cy="761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3" name="Group 22">
              <a:extLst>
                <a:ext uri="{FF2B5EF4-FFF2-40B4-BE49-F238E27FC236}">
                  <a16:creationId xmlns:a16="http://schemas.microsoft.com/office/drawing/2014/main" id="{27F49CFD-D42D-CB45-954C-0D90885C5B60}"/>
                </a:ext>
              </a:extLst>
            </p:cNvPr>
            <p:cNvGrpSpPr/>
            <p:nvPr/>
          </p:nvGrpSpPr>
          <p:grpSpPr>
            <a:xfrm>
              <a:off x="7361845" y="3551688"/>
              <a:ext cx="1682777" cy="1711386"/>
              <a:chOff x="5399314" y="2633984"/>
              <a:chExt cx="2032000" cy="1874653"/>
            </a:xfrm>
          </p:grpSpPr>
          <p:sp>
            <p:nvSpPr>
              <p:cNvPr id="29" name="Trapezoid 28">
                <a:extLst>
                  <a:ext uri="{FF2B5EF4-FFF2-40B4-BE49-F238E27FC236}">
                    <a16:creationId xmlns:a16="http://schemas.microsoft.com/office/drawing/2014/main" id="{E8F2EF47-B7AA-E843-9A39-B6916420B0F9}"/>
                  </a:ext>
                </a:extLst>
              </p:cNvPr>
              <p:cNvSpPr/>
              <p:nvPr/>
            </p:nvSpPr>
            <p:spPr>
              <a:xfrm rot="5400000">
                <a:off x="5840888" y="2940563"/>
                <a:ext cx="973747" cy="610480"/>
              </a:xfrm>
              <a:prstGeom prst="trapezoid">
                <a:avLst>
                  <a:gd name="adj" fmla="val 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Oval 29">
                <a:extLst>
                  <a:ext uri="{FF2B5EF4-FFF2-40B4-BE49-F238E27FC236}">
                    <a16:creationId xmlns:a16="http://schemas.microsoft.com/office/drawing/2014/main" id="{8C8A186C-FF2A-E34B-A5D6-04F5ECB6B888}"/>
                  </a:ext>
                </a:extLst>
              </p:cNvPr>
              <p:cNvSpPr/>
              <p:nvPr/>
            </p:nvSpPr>
            <p:spPr>
              <a:xfrm>
                <a:off x="6503907" y="3154374"/>
                <a:ext cx="82014" cy="819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31" name="Frame 30">
                <a:extLst>
                  <a:ext uri="{FF2B5EF4-FFF2-40B4-BE49-F238E27FC236}">
                    <a16:creationId xmlns:a16="http://schemas.microsoft.com/office/drawing/2014/main" id="{4F37AF18-80B7-AF44-97B3-913F4A8B998D}"/>
                  </a:ext>
                </a:extLst>
              </p:cNvPr>
              <p:cNvSpPr/>
              <p:nvPr/>
            </p:nvSpPr>
            <p:spPr>
              <a:xfrm>
                <a:off x="5901263" y="2633984"/>
                <a:ext cx="863792" cy="1706735"/>
              </a:xfrm>
              <a:prstGeom prst="frame">
                <a:avLst>
                  <a:gd name="adj1" fmla="val 93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2" name="Rectangle 31">
                <a:extLst>
                  <a:ext uri="{FF2B5EF4-FFF2-40B4-BE49-F238E27FC236}">
                    <a16:creationId xmlns:a16="http://schemas.microsoft.com/office/drawing/2014/main" id="{57F87710-995C-DD40-9822-AC120D3151EE}"/>
                  </a:ext>
                </a:extLst>
              </p:cNvPr>
              <p:cNvSpPr/>
              <p:nvPr/>
            </p:nvSpPr>
            <p:spPr>
              <a:xfrm>
                <a:off x="5399314" y="3747191"/>
                <a:ext cx="2032000" cy="761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4" name="Group 23">
              <a:extLst>
                <a:ext uri="{FF2B5EF4-FFF2-40B4-BE49-F238E27FC236}">
                  <a16:creationId xmlns:a16="http://schemas.microsoft.com/office/drawing/2014/main" id="{5617FEA2-911F-CD48-A32E-83A495D3311C}"/>
                </a:ext>
              </a:extLst>
            </p:cNvPr>
            <p:cNvGrpSpPr/>
            <p:nvPr/>
          </p:nvGrpSpPr>
          <p:grpSpPr>
            <a:xfrm>
              <a:off x="8235500" y="3559710"/>
              <a:ext cx="1682777" cy="1711386"/>
              <a:chOff x="5399314" y="2633984"/>
              <a:chExt cx="2032000" cy="1874653"/>
            </a:xfrm>
          </p:grpSpPr>
          <p:sp>
            <p:nvSpPr>
              <p:cNvPr id="25" name="Trapezoid 24">
                <a:extLst>
                  <a:ext uri="{FF2B5EF4-FFF2-40B4-BE49-F238E27FC236}">
                    <a16:creationId xmlns:a16="http://schemas.microsoft.com/office/drawing/2014/main" id="{CAC076C9-6A32-8E4B-8F5F-CB96B1CF2733}"/>
                  </a:ext>
                </a:extLst>
              </p:cNvPr>
              <p:cNvSpPr/>
              <p:nvPr/>
            </p:nvSpPr>
            <p:spPr>
              <a:xfrm rot="5400000">
                <a:off x="5840888" y="2940563"/>
                <a:ext cx="973747" cy="610480"/>
              </a:xfrm>
              <a:prstGeom prst="trapezoid">
                <a:avLst>
                  <a:gd name="adj" fmla="val 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6" name="Oval 25">
                <a:extLst>
                  <a:ext uri="{FF2B5EF4-FFF2-40B4-BE49-F238E27FC236}">
                    <a16:creationId xmlns:a16="http://schemas.microsoft.com/office/drawing/2014/main" id="{888CD5BD-068A-5341-A665-F9FC6571BD46}"/>
                  </a:ext>
                </a:extLst>
              </p:cNvPr>
              <p:cNvSpPr/>
              <p:nvPr/>
            </p:nvSpPr>
            <p:spPr>
              <a:xfrm>
                <a:off x="6503907" y="3154374"/>
                <a:ext cx="82014" cy="819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27" name="Frame 26">
                <a:extLst>
                  <a:ext uri="{FF2B5EF4-FFF2-40B4-BE49-F238E27FC236}">
                    <a16:creationId xmlns:a16="http://schemas.microsoft.com/office/drawing/2014/main" id="{06B045CF-D89A-5A4C-AD78-7B14776FA9F2}"/>
                  </a:ext>
                </a:extLst>
              </p:cNvPr>
              <p:cNvSpPr/>
              <p:nvPr/>
            </p:nvSpPr>
            <p:spPr>
              <a:xfrm>
                <a:off x="5901263" y="2633984"/>
                <a:ext cx="863792" cy="1706735"/>
              </a:xfrm>
              <a:prstGeom prst="frame">
                <a:avLst>
                  <a:gd name="adj1" fmla="val 93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28" name="Rectangle 27">
                <a:extLst>
                  <a:ext uri="{FF2B5EF4-FFF2-40B4-BE49-F238E27FC236}">
                    <a16:creationId xmlns:a16="http://schemas.microsoft.com/office/drawing/2014/main" id="{D79DE73B-BF08-194E-95F3-0C201813AD98}"/>
                  </a:ext>
                </a:extLst>
              </p:cNvPr>
              <p:cNvSpPr/>
              <p:nvPr/>
            </p:nvSpPr>
            <p:spPr>
              <a:xfrm>
                <a:off x="5399314" y="3747191"/>
                <a:ext cx="2032000" cy="761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256590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959" y="1042767"/>
            <a:ext cx="7406640" cy="1017270"/>
          </a:xfrm>
        </p:spPr>
        <p:txBody>
          <a:bodyPr/>
          <a:lstStyle/>
          <a:p>
            <a:r>
              <a:rPr lang="en-US" dirty="0">
                <a:solidFill>
                  <a:schemeClr val="tx1"/>
                </a:solidFill>
                <a:latin typeface="Calibri" panose="020F0502020204030204" pitchFamily="34" charset="0"/>
              </a:rPr>
              <a:t>Methods</a:t>
            </a:r>
            <a:endParaRPr lang="en-AU" dirty="0">
              <a:solidFill>
                <a:schemeClr val="tx1"/>
              </a:solidFill>
              <a:latin typeface="Calibri" panose="020F0502020204030204" pitchFamily="34" charset="0"/>
            </a:endParaRPr>
          </a:p>
        </p:txBody>
      </p:sp>
      <p:sp>
        <p:nvSpPr>
          <p:cNvPr id="3" name="Content Placeholder 2"/>
          <p:cNvSpPr>
            <a:spLocks noGrp="1"/>
          </p:cNvSpPr>
          <p:nvPr>
            <p:ph idx="1"/>
          </p:nvPr>
        </p:nvSpPr>
        <p:spPr/>
        <p:txBody>
          <a:bodyPr>
            <a:normAutofit/>
          </a:bodyPr>
          <a:lstStyle/>
          <a:p>
            <a:pPr marL="0" indent="0">
              <a:buNone/>
            </a:pPr>
            <a:r>
              <a:rPr lang="en-US" sz="2100" dirty="0">
                <a:latin typeface="Calibri" panose="020F0502020204030204" pitchFamily="34" charset="0"/>
              </a:rPr>
              <a:t>Primary task: Navigate through a maze to open all of the doors</a:t>
            </a:r>
          </a:p>
          <a:p>
            <a:pPr marL="514350" lvl="1" indent="-342900"/>
            <a:r>
              <a:rPr lang="en-US" sz="1900" dirty="0">
                <a:latin typeface="Calibri" panose="020F0502020204030204" pitchFamily="34" charset="0"/>
              </a:rPr>
              <a:t>Fairly simple decision making task </a:t>
            </a:r>
          </a:p>
          <a:p>
            <a:pPr marL="514350" lvl="1" indent="-342900"/>
            <a:r>
              <a:rPr lang="en-US" sz="1900" dirty="0">
                <a:latin typeface="Calibri" panose="020F0502020204030204" pitchFamily="34" charset="0"/>
              </a:rPr>
              <a:t>The design allows us to manipulate when, where, and how often interruptions occur</a:t>
            </a:r>
          </a:p>
          <a:p>
            <a:pPr marL="0" indent="0">
              <a:buNone/>
            </a:pPr>
            <a:r>
              <a:rPr lang="en-US" sz="2100" dirty="0">
                <a:latin typeface="Calibri" panose="020F0502020204030204" pitchFamily="34" charset="0"/>
              </a:rPr>
              <a:t>Interruption: 2 alternative forced choice (2AFC) memory test</a:t>
            </a:r>
            <a:endParaRPr lang="en-AU" sz="2100" dirty="0">
              <a:latin typeface="Calibri" panose="020F0502020204030204" pitchFamily="34" charset="0"/>
            </a:endParaRPr>
          </a:p>
        </p:txBody>
      </p:sp>
      <p:grpSp>
        <p:nvGrpSpPr>
          <p:cNvPr id="6" name="Group 5">
            <a:extLst>
              <a:ext uri="{FF2B5EF4-FFF2-40B4-BE49-F238E27FC236}">
                <a16:creationId xmlns:a16="http://schemas.microsoft.com/office/drawing/2014/main" id="{4233545F-1CB0-4C4E-98D3-C27A8197B8AB}"/>
              </a:ext>
            </a:extLst>
          </p:cNvPr>
          <p:cNvGrpSpPr/>
          <p:nvPr/>
        </p:nvGrpSpPr>
        <p:grpSpPr>
          <a:xfrm>
            <a:off x="3951499" y="291937"/>
            <a:ext cx="4877189" cy="1471596"/>
            <a:chOff x="811728" y="172741"/>
            <a:chExt cx="10226667" cy="5798004"/>
          </a:xfrm>
        </p:grpSpPr>
        <p:sp>
          <p:nvSpPr>
            <p:cNvPr id="7" name="TextBox 6">
              <a:extLst>
                <a:ext uri="{FF2B5EF4-FFF2-40B4-BE49-F238E27FC236}">
                  <a16:creationId xmlns:a16="http://schemas.microsoft.com/office/drawing/2014/main" id="{DE8C59D6-10DD-0443-A868-E8FF0A17490E}"/>
                </a:ext>
              </a:extLst>
            </p:cNvPr>
            <p:cNvSpPr txBox="1"/>
            <p:nvPr/>
          </p:nvSpPr>
          <p:spPr>
            <a:xfrm>
              <a:off x="811728" y="2351314"/>
              <a:ext cx="1638795" cy="1818933"/>
            </a:xfrm>
            <a:prstGeom prst="rect">
              <a:avLst/>
            </a:prstGeom>
            <a:solidFill>
              <a:srgbClr val="0070C0"/>
            </a:solidFill>
          </p:spPr>
          <p:txBody>
            <a:bodyPr wrap="square" rtlCol="0">
              <a:spAutoFit/>
            </a:bodyPr>
            <a:lstStyle/>
            <a:p>
              <a:pPr algn="ctr"/>
              <a:r>
                <a:rPr lang="en-US" sz="1200" dirty="0">
                  <a:latin typeface="Calibri" panose="020F0502020204030204" pitchFamily="34" charset="0"/>
                </a:rPr>
                <a:t>Primary </a:t>
              </a:r>
            </a:p>
            <a:p>
              <a:pPr algn="ctr"/>
              <a:r>
                <a:rPr lang="en-US" sz="1200" dirty="0">
                  <a:latin typeface="Calibri" panose="020F0502020204030204" pitchFamily="34" charset="0"/>
                </a:rPr>
                <a:t>Task</a:t>
              </a:r>
              <a:endParaRPr lang="en-AU" sz="1200" dirty="0">
                <a:latin typeface="Calibri" panose="020F0502020204030204" pitchFamily="34" charset="0"/>
              </a:endParaRPr>
            </a:p>
          </p:txBody>
        </p:sp>
        <p:sp>
          <p:nvSpPr>
            <p:cNvPr id="8" name="TextBox 7">
              <a:extLst>
                <a:ext uri="{FF2B5EF4-FFF2-40B4-BE49-F238E27FC236}">
                  <a16:creationId xmlns:a16="http://schemas.microsoft.com/office/drawing/2014/main" id="{C6660529-92A6-F447-AAF4-1093F0DCA277}"/>
                </a:ext>
              </a:extLst>
            </p:cNvPr>
            <p:cNvSpPr txBox="1"/>
            <p:nvPr/>
          </p:nvSpPr>
          <p:spPr>
            <a:xfrm>
              <a:off x="9399600" y="2269591"/>
              <a:ext cx="1638795" cy="1818933"/>
            </a:xfrm>
            <a:prstGeom prst="rect">
              <a:avLst/>
            </a:prstGeom>
            <a:solidFill>
              <a:srgbClr val="0070C0"/>
            </a:solidFill>
          </p:spPr>
          <p:txBody>
            <a:bodyPr wrap="square" rtlCol="0">
              <a:spAutoFit/>
            </a:bodyPr>
            <a:lstStyle/>
            <a:p>
              <a:pPr algn="ctr"/>
              <a:r>
                <a:rPr lang="en-US" sz="1200" dirty="0">
                  <a:latin typeface="Calibri" panose="020F0502020204030204" pitchFamily="34" charset="0"/>
                </a:rPr>
                <a:t>Primary </a:t>
              </a:r>
            </a:p>
            <a:p>
              <a:pPr algn="ctr"/>
              <a:r>
                <a:rPr lang="en-US" sz="1200" dirty="0">
                  <a:latin typeface="Calibri" panose="020F0502020204030204" pitchFamily="34" charset="0"/>
                </a:rPr>
                <a:t>Task</a:t>
              </a:r>
              <a:endParaRPr lang="en-AU" sz="1200" dirty="0">
                <a:latin typeface="Calibri" panose="020F0502020204030204" pitchFamily="34" charset="0"/>
              </a:endParaRPr>
            </a:p>
          </p:txBody>
        </p:sp>
        <p:sp>
          <p:nvSpPr>
            <p:cNvPr id="9" name="TextBox 8">
              <a:extLst>
                <a:ext uri="{FF2B5EF4-FFF2-40B4-BE49-F238E27FC236}">
                  <a16:creationId xmlns:a16="http://schemas.microsoft.com/office/drawing/2014/main" id="{0859A327-8BCE-014B-A1C0-35D216583C41}"/>
                </a:ext>
              </a:extLst>
            </p:cNvPr>
            <p:cNvSpPr txBox="1"/>
            <p:nvPr/>
          </p:nvSpPr>
          <p:spPr>
            <a:xfrm>
              <a:off x="5744932" y="2296454"/>
              <a:ext cx="2698423" cy="1818933"/>
            </a:xfrm>
            <a:prstGeom prst="rect">
              <a:avLst/>
            </a:prstGeom>
            <a:solidFill>
              <a:srgbClr val="9AE2B7"/>
            </a:solidFill>
          </p:spPr>
          <p:txBody>
            <a:bodyPr wrap="square" rtlCol="0">
              <a:spAutoFit/>
            </a:bodyPr>
            <a:lstStyle/>
            <a:p>
              <a:pPr algn="ctr"/>
              <a:r>
                <a:rPr lang="en-US" sz="1200" dirty="0">
                  <a:latin typeface="Calibri" panose="020F0502020204030204" pitchFamily="34" charset="0"/>
                </a:rPr>
                <a:t>Interruption/</a:t>
              </a:r>
            </a:p>
            <a:p>
              <a:pPr algn="ctr"/>
              <a:r>
                <a:rPr lang="en-US" sz="1200" dirty="0">
                  <a:latin typeface="Calibri" panose="020F0502020204030204" pitchFamily="34" charset="0"/>
                </a:rPr>
                <a:t>Secondary Task</a:t>
              </a:r>
              <a:endParaRPr lang="en-AU" sz="1200" dirty="0">
                <a:latin typeface="Calibri" panose="020F0502020204030204" pitchFamily="34" charset="0"/>
              </a:endParaRPr>
            </a:p>
          </p:txBody>
        </p:sp>
        <p:sp>
          <p:nvSpPr>
            <p:cNvPr id="10" name="TextBox 9">
              <a:extLst>
                <a:ext uri="{FF2B5EF4-FFF2-40B4-BE49-F238E27FC236}">
                  <a16:creationId xmlns:a16="http://schemas.microsoft.com/office/drawing/2014/main" id="{B4DC0019-6B28-3B46-AD42-C5FF4426399E}"/>
                </a:ext>
              </a:extLst>
            </p:cNvPr>
            <p:cNvSpPr txBox="1"/>
            <p:nvPr/>
          </p:nvSpPr>
          <p:spPr>
            <a:xfrm>
              <a:off x="3296643" y="2351314"/>
              <a:ext cx="1638795" cy="1818933"/>
            </a:xfrm>
            <a:prstGeom prst="rect">
              <a:avLst/>
            </a:prstGeom>
            <a:solidFill>
              <a:srgbClr val="FF0000"/>
            </a:solidFill>
          </p:spPr>
          <p:txBody>
            <a:bodyPr wrap="square" rtlCol="0">
              <a:spAutoFit/>
            </a:bodyPr>
            <a:lstStyle/>
            <a:p>
              <a:pPr algn="ctr"/>
              <a:r>
                <a:rPr lang="en-US" sz="1200" dirty="0">
                  <a:latin typeface="Calibri" panose="020F0502020204030204" pitchFamily="34" charset="0"/>
                </a:rPr>
                <a:t>Alert/</a:t>
              </a:r>
            </a:p>
            <a:p>
              <a:pPr algn="ctr"/>
              <a:r>
                <a:rPr lang="en-US" sz="1200" dirty="0">
                  <a:latin typeface="Calibri" panose="020F0502020204030204" pitchFamily="34" charset="0"/>
                </a:rPr>
                <a:t>Cue</a:t>
              </a:r>
              <a:endParaRPr lang="en-AU" sz="1200" dirty="0">
                <a:latin typeface="Calibri" panose="020F0502020204030204" pitchFamily="34" charset="0"/>
              </a:endParaRPr>
            </a:p>
          </p:txBody>
        </p:sp>
        <p:cxnSp>
          <p:nvCxnSpPr>
            <p:cNvPr id="11" name="Straight Arrow Connector 10">
              <a:extLst>
                <a:ext uri="{FF2B5EF4-FFF2-40B4-BE49-F238E27FC236}">
                  <a16:creationId xmlns:a16="http://schemas.microsoft.com/office/drawing/2014/main" id="{EF3E4894-FC7B-3649-A115-D2A48044B41F}"/>
                </a:ext>
              </a:extLst>
            </p:cNvPr>
            <p:cNvCxnSpPr>
              <a:stCxn id="7" idx="3"/>
              <a:endCxn id="10" idx="1"/>
            </p:cNvCxnSpPr>
            <p:nvPr/>
          </p:nvCxnSpPr>
          <p:spPr>
            <a:xfrm>
              <a:off x="2450523" y="3260782"/>
              <a:ext cx="84612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4CECE3E-9E83-A349-8FC6-6ADECD11FC0E}"/>
                </a:ext>
              </a:extLst>
            </p:cNvPr>
            <p:cNvCxnSpPr>
              <a:cxnSpLocks/>
            </p:cNvCxnSpPr>
            <p:nvPr/>
          </p:nvCxnSpPr>
          <p:spPr>
            <a:xfrm flipV="1">
              <a:off x="4935434" y="2951478"/>
              <a:ext cx="809502" cy="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BD13018-0E0C-8D4D-AF4D-438FFF7B5954}"/>
                </a:ext>
              </a:extLst>
            </p:cNvPr>
            <p:cNvCxnSpPr>
              <a:cxnSpLocks/>
            </p:cNvCxnSpPr>
            <p:nvPr/>
          </p:nvCxnSpPr>
          <p:spPr>
            <a:xfrm>
              <a:off x="8443353" y="3069498"/>
              <a:ext cx="940481"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514A7D9-6EC0-414E-998F-60881E9D97CB}"/>
                </a:ext>
              </a:extLst>
            </p:cNvPr>
            <p:cNvCxnSpPr>
              <a:cxnSpLocks/>
            </p:cNvCxnSpPr>
            <p:nvPr/>
          </p:nvCxnSpPr>
          <p:spPr>
            <a:xfrm>
              <a:off x="811728" y="4774027"/>
              <a:ext cx="10194720" cy="0"/>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8F4D08C-C4DB-524D-8683-C8C88D5031B5}"/>
                </a:ext>
              </a:extLst>
            </p:cNvPr>
            <p:cNvSpPr txBox="1"/>
            <p:nvPr/>
          </p:nvSpPr>
          <p:spPr>
            <a:xfrm>
              <a:off x="5288476" y="4879385"/>
              <a:ext cx="1092531" cy="1091360"/>
            </a:xfrm>
            <a:prstGeom prst="rect">
              <a:avLst/>
            </a:prstGeom>
            <a:noFill/>
          </p:spPr>
          <p:txBody>
            <a:bodyPr wrap="square" rtlCol="0">
              <a:spAutoFit/>
            </a:bodyPr>
            <a:lstStyle/>
            <a:p>
              <a:r>
                <a:rPr lang="en-US" sz="1200" dirty="0">
                  <a:latin typeface="Calibri" panose="020F0502020204030204" pitchFamily="34" charset="0"/>
                </a:rPr>
                <a:t>Time</a:t>
              </a:r>
              <a:endParaRPr lang="en-AU" sz="1200" dirty="0">
                <a:latin typeface="Calibri" panose="020F0502020204030204" pitchFamily="34" charset="0"/>
              </a:endParaRPr>
            </a:p>
          </p:txBody>
        </p:sp>
        <p:sp>
          <p:nvSpPr>
            <p:cNvPr id="16" name="TextBox 15">
              <a:extLst>
                <a:ext uri="{FF2B5EF4-FFF2-40B4-BE49-F238E27FC236}">
                  <a16:creationId xmlns:a16="http://schemas.microsoft.com/office/drawing/2014/main" id="{4C0EE025-27BD-2C4E-A79B-FDF3826D46A5}"/>
                </a:ext>
              </a:extLst>
            </p:cNvPr>
            <p:cNvSpPr txBox="1"/>
            <p:nvPr/>
          </p:nvSpPr>
          <p:spPr>
            <a:xfrm>
              <a:off x="4211771" y="172741"/>
              <a:ext cx="2017851" cy="1697670"/>
            </a:xfrm>
            <a:prstGeom prst="rect">
              <a:avLst/>
            </a:prstGeom>
            <a:solidFill>
              <a:srgbClr val="D088F8"/>
            </a:solidFill>
          </p:spPr>
          <p:txBody>
            <a:bodyPr wrap="square" rtlCol="0">
              <a:spAutoFit/>
            </a:bodyPr>
            <a:lstStyle/>
            <a:p>
              <a:pPr algn="ctr"/>
              <a:r>
                <a:rPr lang="en-US" sz="1100" dirty="0">
                  <a:latin typeface="Calibri" panose="020F0502020204030204" pitchFamily="34" charset="0"/>
                </a:rPr>
                <a:t>Interruption Lag</a:t>
              </a:r>
              <a:endParaRPr lang="en-AU" sz="1100" dirty="0">
                <a:latin typeface="Calibri" panose="020F0502020204030204" pitchFamily="34" charset="0"/>
              </a:endParaRPr>
            </a:p>
          </p:txBody>
        </p:sp>
        <p:sp>
          <p:nvSpPr>
            <p:cNvPr id="17" name="TextBox 16">
              <a:extLst>
                <a:ext uri="{FF2B5EF4-FFF2-40B4-BE49-F238E27FC236}">
                  <a16:creationId xmlns:a16="http://schemas.microsoft.com/office/drawing/2014/main" id="{C0923A1F-A5DB-D743-A4FE-6A924CC2F14F}"/>
                </a:ext>
              </a:extLst>
            </p:cNvPr>
            <p:cNvSpPr txBox="1"/>
            <p:nvPr/>
          </p:nvSpPr>
          <p:spPr>
            <a:xfrm>
              <a:off x="7911960" y="172741"/>
              <a:ext cx="1973354" cy="1697670"/>
            </a:xfrm>
            <a:prstGeom prst="rect">
              <a:avLst/>
            </a:prstGeom>
            <a:solidFill>
              <a:srgbClr val="D088F8"/>
            </a:solidFill>
          </p:spPr>
          <p:txBody>
            <a:bodyPr wrap="square" rtlCol="0">
              <a:spAutoFit/>
            </a:bodyPr>
            <a:lstStyle/>
            <a:p>
              <a:pPr algn="ctr"/>
              <a:r>
                <a:rPr lang="en-US" sz="1100" dirty="0">
                  <a:latin typeface="Calibri" panose="020F0502020204030204" pitchFamily="34" charset="0"/>
                </a:rPr>
                <a:t>Resumption Lag</a:t>
              </a:r>
              <a:endParaRPr lang="en-AU" sz="1100" dirty="0">
                <a:latin typeface="Calibri" panose="020F0502020204030204" pitchFamily="34" charset="0"/>
              </a:endParaRPr>
            </a:p>
          </p:txBody>
        </p:sp>
        <p:cxnSp>
          <p:nvCxnSpPr>
            <p:cNvPr id="18" name="Straight Arrow Connector 17">
              <a:extLst>
                <a:ext uri="{FF2B5EF4-FFF2-40B4-BE49-F238E27FC236}">
                  <a16:creationId xmlns:a16="http://schemas.microsoft.com/office/drawing/2014/main" id="{919D8E15-2D08-8649-851C-C37EACE09544}"/>
                </a:ext>
              </a:extLst>
            </p:cNvPr>
            <p:cNvCxnSpPr>
              <a:cxnSpLocks/>
            </p:cNvCxnSpPr>
            <p:nvPr/>
          </p:nvCxnSpPr>
          <p:spPr>
            <a:xfrm flipV="1">
              <a:off x="5220695" y="1787594"/>
              <a:ext cx="2" cy="119908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8BA59E-2824-074E-A566-6A810CAA603D}"/>
                </a:ext>
              </a:extLst>
            </p:cNvPr>
            <p:cNvCxnSpPr/>
            <p:nvPr/>
          </p:nvCxnSpPr>
          <p:spPr>
            <a:xfrm flipV="1">
              <a:off x="8920974" y="1838478"/>
              <a:ext cx="0" cy="127158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 name="Picture 4">
            <a:extLst>
              <a:ext uri="{FF2B5EF4-FFF2-40B4-BE49-F238E27FC236}">
                <a16:creationId xmlns:a16="http://schemas.microsoft.com/office/drawing/2014/main" id="{6A524BE8-7809-2442-B69D-026345181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609" y="3868600"/>
            <a:ext cx="4376843" cy="2576084"/>
          </a:xfrm>
          <a:prstGeom prst="rect">
            <a:avLst/>
          </a:prstGeom>
        </p:spPr>
      </p:pic>
      <p:pic>
        <p:nvPicPr>
          <p:cNvPr id="5" name="Picture 4"/>
          <p:cNvPicPr>
            <a:picLocks noChangeAspect="1"/>
          </p:cNvPicPr>
          <p:nvPr/>
        </p:nvPicPr>
        <p:blipFill>
          <a:blip r:embed="rId4"/>
          <a:stretch>
            <a:fillRect/>
          </a:stretch>
        </p:blipFill>
        <p:spPr>
          <a:xfrm>
            <a:off x="857251" y="3868599"/>
            <a:ext cx="2666136" cy="2577037"/>
          </a:xfrm>
          <a:prstGeom prst="rect">
            <a:avLst/>
          </a:prstGeom>
        </p:spPr>
      </p:pic>
    </p:spTree>
    <p:extLst>
      <p:ext uri="{BB962C8B-B14F-4D97-AF65-F5344CB8AC3E}">
        <p14:creationId xmlns:p14="http://schemas.microsoft.com/office/powerpoint/2010/main" val="373526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22" y="2602923"/>
            <a:ext cx="7406640" cy="1017270"/>
          </a:xfrm>
        </p:spPr>
        <p:txBody>
          <a:bodyPr/>
          <a:lstStyle/>
          <a:p>
            <a:pPr algn="ctr"/>
            <a:r>
              <a:rPr lang="en-US" b="1" dirty="0">
                <a:solidFill>
                  <a:schemeClr val="tx1"/>
                </a:solidFill>
                <a:latin typeface="Calibri" panose="020F0502020204030204" pitchFamily="34" charset="0"/>
              </a:rPr>
              <a:t>Example of One Trial…</a:t>
            </a:r>
            <a:endParaRPr lang="en-AU"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1376088332"/>
      </p:ext>
    </p:extLst>
  </p:cSld>
  <p:clrMapOvr>
    <a:masterClrMapping/>
  </p:clrMapOvr>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4100</TotalTime>
  <Words>2256</Words>
  <Application>Microsoft Macintosh PowerPoint</Application>
  <PresentationFormat>On-screen Show (4:3)</PresentationFormat>
  <Paragraphs>319</Paragraphs>
  <Slides>41</Slides>
  <Notes>15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Corbel</vt:lpstr>
      <vt:lpstr>Basis</vt:lpstr>
      <vt:lpstr>PowerPoint Presentation</vt:lpstr>
      <vt:lpstr>PowerPoint Presentation</vt:lpstr>
      <vt:lpstr>PowerPoint Presentation</vt:lpstr>
      <vt:lpstr>PowerPoint Presentation</vt:lpstr>
      <vt:lpstr>PowerPoint Presentation</vt:lpstr>
      <vt:lpstr>PowerPoint Presentation</vt:lpstr>
      <vt:lpstr>Goals for This Talk</vt:lpstr>
      <vt:lpstr>Methods</vt:lpstr>
      <vt:lpstr>Example of One Trial…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Experimental Design: Difficulty Manipulation</vt:lpstr>
      <vt:lpstr>Experimental Design: Interruption Manipulation</vt:lpstr>
      <vt:lpstr>Experiment 1</vt:lpstr>
      <vt:lpstr>Experiment 1: Takeaways </vt:lpstr>
      <vt:lpstr>Experiment 2: Forced Order</vt:lpstr>
      <vt:lpstr>Experiment 2: Results (n=59)</vt:lpstr>
      <vt:lpstr>Experiment 2: Results (n=59)</vt:lpstr>
      <vt:lpstr>Conclusions</vt:lpstr>
      <vt:lpstr>Goals for This Talk</vt:lpstr>
      <vt:lpstr>Understanding why Interruption Lags are Beneficial?</vt:lpstr>
      <vt:lpstr>Understanding why Interruption Lags are Beneficial?</vt:lpstr>
      <vt:lpstr>Future Directions</vt:lpstr>
      <vt:lpstr>References  </vt:lpstr>
      <vt:lpstr>Thank you! </vt:lpstr>
      <vt:lpstr>Interruption Data</vt:lpstr>
      <vt:lpstr>PowerPoint Presentation</vt:lpstr>
      <vt:lpstr>Experiment 1: Results (n=57)</vt:lpstr>
      <vt:lpstr>Experiment 1: Results (n=57)</vt:lpstr>
      <vt:lpstr>Experiment 1: Results (n=57)</vt:lpstr>
      <vt:lpstr>Experiment 1: Results (n=57)</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Lagging in Our Understanding of Interruptions?</dc:title>
  <dc:creator>School of Psychology</dc:creator>
  <cp:lastModifiedBy>Jennifer Sloane</cp:lastModifiedBy>
  <cp:revision>156</cp:revision>
  <cp:lastPrinted>2019-06-16T02:34:11Z</cp:lastPrinted>
  <dcterms:created xsi:type="dcterms:W3CDTF">2019-04-09T04:10:56Z</dcterms:created>
  <dcterms:modified xsi:type="dcterms:W3CDTF">2019-06-16T02:34:14Z</dcterms:modified>
</cp:coreProperties>
</file>