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88" r:id="rId35"/>
    <p:sldId id="289" r:id="rId36"/>
    <p:sldId id="291" r:id="rId37"/>
    <p:sldId id="292" r:id="rId38"/>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59EE7DE-9E95-4F77-A763-6A7334C0CA6A}" type="datetimeFigureOut">
              <a:rPr lang="uk-UA" smtClean="0"/>
              <a:pPr/>
              <a:t>03.03.2016</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25640AD4-5030-437A-A493-5271C0A9DF70}" type="slidenum">
              <a:rPr lang="uk-UA" smtClean="0"/>
              <a:pPr/>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EE7DE-9E95-4F77-A763-6A7334C0CA6A}" type="datetimeFigureOut">
              <a:rPr lang="uk-UA" smtClean="0"/>
              <a:pPr/>
              <a:t>03.03.2016</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40AD4-5030-437A-A493-5271C0A9DF70}" type="slidenum">
              <a:rPr lang="uk-UA" smtClean="0"/>
              <a:pPr/>
              <a:t>‹#›</a:t>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oracle.com/javase/tutorial/java/javaOO/objects.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Procedure_(computer_science)" TargetMode="External"/><Relationship Id="rId13" Type="http://schemas.openxmlformats.org/officeDocument/2006/relationships/hyperlink" Target="https://en.wikipedia.org/wiki/C++" TargetMode="External"/><Relationship Id="rId3" Type="http://schemas.openxmlformats.org/officeDocument/2006/relationships/hyperlink" Target="https://en.wikipedia.org/wiki/Type_theory" TargetMode="External"/><Relationship Id="rId7" Type="http://schemas.openxmlformats.org/officeDocument/2006/relationships/hyperlink" Target="https://en.wikipedia.org/wiki/Visual_Basic" TargetMode="External"/><Relationship Id="rId12" Type="http://schemas.openxmlformats.org/officeDocument/2006/relationships/hyperlink" Target="https://en.wikipedia.org/wiki/Unit_type#In_programming_languages" TargetMode="External"/><Relationship Id="rId17" Type="http://schemas.openxmlformats.org/officeDocument/2006/relationships/hyperlink" Target="https://en.wikipedia.org/wiki/Polymorphism_(computer_science)" TargetMode="External"/><Relationship Id="rId2" Type="http://schemas.openxmlformats.org/officeDocument/2006/relationships/hyperlink" Target="https://en.wikipedia.org/wiki/Curly_bracket_programming_language" TargetMode="External"/><Relationship Id="rId16" Type="http://schemas.openxmlformats.org/officeDocument/2006/relationships/hyperlink" Target="https://en.wikipedia.org/wiki/Function_pointer" TargetMode="External"/><Relationship Id="rId1" Type="http://schemas.openxmlformats.org/officeDocument/2006/relationships/slideLayout" Target="../slideLayouts/slideLayout2.xml"/><Relationship Id="rId6" Type="http://schemas.openxmlformats.org/officeDocument/2006/relationships/hyperlink" Target="https://en.wikipedia.org/wiki/Subroutines" TargetMode="External"/><Relationship Id="rId11" Type="http://schemas.openxmlformats.org/officeDocument/2006/relationships/hyperlink" Target="https://en.wikipedia.org/wiki/Functional_programming_languages" TargetMode="External"/><Relationship Id="rId5" Type="http://schemas.openxmlformats.org/officeDocument/2006/relationships/hyperlink" Target="https://en.wikipedia.org/wiki/Side_effect_(computer_science)" TargetMode="External"/><Relationship Id="rId15" Type="http://schemas.openxmlformats.org/officeDocument/2006/relationships/hyperlink" Target="https://en.wikipedia.org/wiki/Top_type" TargetMode="External"/><Relationship Id="rId10" Type="http://schemas.openxmlformats.org/officeDocument/2006/relationships/hyperlink" Target="https://en.wikipedia.org/wiki/Unit_type" TargetMode="External"/><Relationship Id="rId4" Type="http://schemas.openxmlformats.org/officeDocument/2006/relationships/hyperlink" Target="https://en.wikipedia.org/wiki/Function_(computer_science)" TargetMode="External"/><Relationship Id="rId9" Type="http://schemas.openxmlformats.org/officeDocument/2006/relationships/hyperlink" Target="https://en.wikipedia.org/wiki/Pascal_programming_language" TargetMode="External"/><Relationship Id="rId14" Type="http://schemas.openxmlformats.org/officeDocument/2006/relationships/hyperlink" Target="https://en.wikipedia.org/wiki/Pointer_(computer_programm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Lesson1 + UML + Addition</a:t>
            </a:r>
            <a:endParaRPr lang="uk-U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4042792" cy="850106"/>
          </a:xfrm>
        </p:spPr>
        <p:txBody>
          <a:bodyPr>
            <a:normAutofit/>
          </a:bodyPr>
          <a:lstStyle/>
          <a:p>
            <a:r>
              <a:rPr lang="en-US" sz="2800" dirty="0"/>
              <a:t>What is a Class Diagram</a:t>
            </a:r>
            <a:r>
              <a:rPr lang="en-US" sz="2800" dirty="0" smtClean="0"/>
              <a:t>?</a:t>
            </a:r>
            <a:endParaRPr lang="uk-UA" sz="2800" dirty="0"/>
          </a:p>
        </p:txBody>
      </p:sp>
      <p:sp>
        <p:nvSpPr>
          <p:cNvPr id="3" name="Содержимое 2"/>
          <p:cNvSpPr>
            <a:spLocks noGrp="1"/>
          </p:cNvSpPr>
          <p:nvPr>
            <p:ph idx="1"/>
          </p:nvPr>
        </p:nvSpPr>
        <p:spPr>
          <a:xfrm>
            <a:off x="457200" y="1124744"/>
            <a:ext cx="8229600" cy="5001419"/>
          </a:xfrm>
        </p:spPr>
        <p:txBody>
          <a:bodyPr>
            <a:normAutofit/>
          </a:bodyPr>
          <a:lstStyle/>
          <a:p>
            <a:pPr marL="0">
              <a:buNone/>
            </a:pPr>
            <a:r>
              <a:rPr lang="en-US" sz="1900" dirty="0"/>
              <a:t>Class diagrams are widely used to describe the types of objects in a system and their relationships. Class diagrams model class structure and contents using design elements such as classes, packages and objects. Class diagrams describe three different perspectives when designing a system, conceptual, specification, and implementation. These perspectives become evident as the diagram is created and help solidify the design.</a:t>
            </a:r>
          </a:p>
          <a:p>
            <a:pPr marL="0">
              <a:buNone/>
            </a:pPr>
            <a:r>
              <a:rPr lang="en-US" sz="1900" dirty="0"/>
              <a:t>The Class diagrams, physical data models, along with the system overview diagram are in my opinion the most important diagrams that suite the current day rapid application development requirements.</a:t>
            </a:r>
          </a:p>
          <a:p>
            <a:endParaRPr lang="uk-UA" dirty="0"/>
          </a:p>
        </p:txBody>
      </p:sp>
      <p:pic>
        <p:nvPicPr>
          <p:cNvPr id="4" name="Рисунок 3" descr="notation.jpg"/>
          <p:cNvPicPr>
            <a:picLocks noChangeAspect="1"/>
          </p:cNvPicPr>
          <p:nvPr/>
        </p:nvPicPr>
        <p:blipFill>
          <a:blip r:embed="rId2" cstate="print"/>
          <a:stretch>
            <a:fillRect/>
          </a:stretch>
        </p:blipFill>
        <p:spPr>
          <a:xfrm>
            <a:off x="3059832" y="3933056"/>
            <a:ext cx="2800350" cy="2000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260648"/>
            <a:ext cx="8496944" cy="6120680"/>
          </a:xfrm>
        </p:spPr>
        <p:txBody>
          <a:bodyPr>
            <a:noAutofit/>
          </a:bodyPr>
          <a:lstStyle/>
          <a:p>
            <a:pPr marL="0">
              <a:buNone/>
            </a:pPr>
            <a:r>
              <a:rPr lang="en-US" sz="1400" dirty="0" smtClean="0"/>
              <a:t>An </a:t>
            </a:r>
            <a:r>
              <a:rPr lang="en-US" sz="1400" b="1" dirty="0" smtClean="0"/>
              <a:t>association</a:t>
            </a:r>
            <a:r>
              <a:rPr lang="en-US" sz="1400" dirty="0" smtClean="0"/>
              <a:t> specifies a semantic relationship that can occur between typed instances. It has at least two ends represented by properties, each of which is connected to the type of the end. </a:t>
            </a:r>
          </a:p>
          <a:p>
            <a:pPr marL="0">
              <a:buNone/>
            </a:pPr>
            <a:endParaRPr lang="en-US" sz="1400" dirty="0" smtClean="0"/>
          </a:p>
          <a:p>
            <a:pPr marL="0">
              <a:buNone/>
            </a:pPr>
            <a:endParaRPr lang="en-US" sz="1400" dirty="0" smtClean="0"/>
          </a:p>
          <a:p>
            <a:pPr marL="0">
              <a:buNone/>
            </a:pPr>
            <a:r>
              <a:rPr lang="en-US" sz="1400" b="1" dirty="0" smtClean="0"/>
              <a:t>Inheritance </a:t>
            </a:r>
            <a:r>
              <a:rPr lang="en-US" sz="1400" dirty="0" smtClean="0"/>
              <a:t>refers to a type of relationship wherein one associated class is a child of another by virtue of assuming the same functionalities of the parent class. To depict inheritance in a UML diagram, a solid line from the child class to the parent class is drawn using an unfilled arrowhead.</a:t>
            </a:r>
          </a:p>
          <a:p>
            <a:pPr marL="0">
              <a:buNone/>
            </a:pPr>
            <a:endParaRPr lang="en-US" sz="1400" dirty="0"/>
          </a:p>
          <a:p>
            <a:pPr marL="0">
              <a:buNone/>
            </a:pPr>
            <a:endParaRPr lang="en-US" sz="1400" dirty="0" smtClean="0"/>
          </a:p>
          <a:p>
            <a:pPr marL="0">
              <a:buNone/>
            </a:pPr>
            <a:r>
              <a:rPr lang="en-US" sz="1400" b="1" dirty="0" smtClean="0"/>
              <a:t>Realization </a:t>
            </a:r>
            <a:r>
              <a:rPr lang="en-US" sz="1400" dirty="0" smtClean="0"/>
              <a:t>is a specialized abstraction relationship between two sets of model elements, one representing a specification (the supplier) and the other represents an implementation of the latter (the client).</a:t>
            </a:r>
          </a:p>
          <a:p>
            <a:pPr marL="0">
              <a:buNone/>
            </a:pPr>
            <a:endParaRPr lang="en-US" sz="1400" dirty="0"/>
          </a:p>
          <a:p>
            <a:pPr marL="0">
              <a:buNone/>
            </a:pPr>
            <a:r>
              <a:rPr lang="en-US" sz="1400" dirty="0" smtClean="0"/>
              <a:t> </a:t>
            </a:r>
          </a:p>
          <a:p>
            <a:pPr marL="0">
              <a:buNone/>
            </a:pPr>
            <a:r>
              <a:rPr lang="en-US" sz="1400" b="1" dirty="0" smtClean="0"/>
              <a:t>Dependency </a:t>
            </a:r>
            <a:r>
              <a:rPr lang="en-US" sz="1400" dirty="0" smtClean="0"/>
              <a:t>is a relationship that signifies that a single or a set of model elements requires other model elements for their specification or implementation. </a:t>
            </a:r>
          </a:p>
          <a:p>
            <a:pPr marL="0">
              <a:buNone/>
            </a:pPr>
            <a:endParaRPr lang="en-US" sz="1400" dirty="0"/>
          </a:p>
          <a:p>
            <a:pPr marL="0">
              <a:buNone/>
            </a:pPr>
            <a:endParaRPr lang="en-US" sz="1400" dirty="0" smtClean="0"/>
          </a:p>
          <a:p>
            <a:pPr marL="0">
              <a:buNone/>
            </a:pPr>
            <a:r>
              <a:rPr lang="en-US" sz="1400" b="1" dirty="0" smtClean="0"/>
              <a:t>Aggregation </a:t>
            </a:r>
            <a:r>
              <a:rPr lang="en-US" sz="1400" dirty="0" smtClean="0"/>
              <a:t>A </a:t>
            </a:r>
            <a:r>
              <a:rPr lang="en-US" sz="1400" dirty="0"/>
              <a:t>kind of association that has one of its end marked </a:t>
            </a:r>
            <a:r>
              <a:rPr lang="en-US" sz="1400" i="1" dirty="0"/>
              <a:t>shared</a:t>
            </a:r>
            <a:r>
              <a:rPr lang="en-US" sz="1400" dirty="0"/>
              <a:t> as kind of aggregation, meaning that it has a shared aggregation</a:t>
            </a:r>
            <a:r>
              <a:rPr lang="en-US" sz="1400" dirty="0" smtClean="0"/>
              <a:t>.</a:t>
            </a:r>
          </a:p>
          <a:p>
            <a:pPr marL="0">
              <a:buNone/>
            </a:pPr>
            <a:endParaRPr lang="en-US" sz="1400" dirty="0" smtClean="0"/>
          </a:p>
          <a:p>
            <a:pPr marL="0" fontAlgn="t">
              <a:buNone/>
            </a:pPr>
            <a:r>
              <a:rPr lang="en-US" sz="1400" b="1" dirty="0"/>
              <a:t>Composition </a:t>
            </a:r>
            <a:r>
              <a:rPr lang="en-US" sz="1400" dirty="0" smtClean="0"/>
              <a:t>may </a:t>
            </a:r>
            <a:r>
              <a:rPr lang="en-US" sz="1400" dirty="0"/>
              <a:t>represent a composite aggregation (i.e., a whole/part relationship). </a:t>
            </a:r>
            <a:r>
              <a:rPr lang="en-US" sz="1400" dirty="0" smtClean="0"/>
              <a:t>Composite </a:t>
            </a:r>
            <a:r>
              <a:rPr lang="en-US" sz="1400" dirty="0"/>
              <a:t>aggregation is a strong form of aggregation that requires a part instance be included in at most one composite at a time. </a:t>
            </a:r>
            <a:endParaRPr lang="en-US" sz="1400" dirty="0" smtClean="0"/>
          </a:p>
          <a:p>
            <a:pPr marL="0">
              <a:buNone/>
            </a:pPr>
            <a:endParaRPr lang="uk-UA" sz="1400" dirty="0"/>
          </a:p>
        </p:txBody>
      </p:sp>
      <p:pic>
        <p:nvPicPr>
          <p:cNvPr id="5" name="Рисунок 4" descr="notation.jpg"/>
          <p:cNvPicPr>
            <a:picLocks noChangeAspect="1"/>
          </p:cNvPicPr>
          <p:nvPr/>
        </p:nvPicPr>
        <p:blipFill>
          <a:blip r:embed="rId2" cstate="print"/>
          <a:srcRect b="89200"/>
          <a:stretch>
            <a:fillRect/>
          </a:stretch>
        </p:blipFill>
        <p:spPr>
          <a:xfrm>
            <a:off x="2915816" y="836712"/>
            <a:ext cx="2800350" cy="216024"/>
          </a:xfrm>
          <a:prstGeom prst="rect">
            <a:avLst/>
          </a:prstGeom>
        </p:spPr>
      </p:pic>
      <p:pic>
        <p:nvPicPr>
          <p:cNvPr id="6" name="Рисунок 5" descr="notation.jpg"/>
          <p:cNvPicPr>
            <a:picLocks noChangeAspect="1"/>
          </p:cNvPicPr>
          <p:nvPr/>
        </p:nvPicPr>
        <p:blipFill>
          <a:blip r:embed="rId2" cstate="print"/>
          <a:srcRect t="14000" b="71600"/>
          <a:stretch>
            <a:fillRect/>
          </a:stretch>
        </p:blipFill>
        <p:spPr>
          <a:xfrm>
            <a:off x="3059832" y="1988840"/>
            <a:ext cx="2800350" cy="288032"/>
          </a:xfrm>
          <a:prstGeom prst="rect">
            <a:avLst/>
          </a:prstGeom>
        </p:spPr>
      </p:pic>
      <p:pic>
        <p:nvPicPr>
          <p:cNvPr id="7" name="Рисунок 6" descr="notation.jpg"/>
          <p:cNvPicPr>
            <a:picLocks noChangeAspect="1"/>
          </p:cNvPicPr>
          <p:nvPr/>
        </p:nvPicPr>
        <p:blipFill>
          <a:blip r:embed="rId2" cstate="print"/>
          <a:srcRect t="32000" b="53600"/>
          <a:stretch>
            <a:fillRect/>
          </a:stretch>
        </p:blipFill>
        <p:spPr>
          <a:xfrm>
            <a:off x="3131840" y="2996952"/>
            <a:ext cx="2800350" cy="288032"/>
          </a:xfrm>
          <a:prstGeom prst="rect">
            <a:avLst/>
          </a:prstGeom>
        </p:spPr>
      </p:pic>
      <p:pic>
        <p:nvPicPr>
          <p:cNvPr id="8" name="Рисунок 7" descr="notation.jpg"/>
          <p:cNvPicPr>
            <a:picLocks noChangeAspect="1"/>
          </p:cNvPicPr>
          <p:nvPr/>
        </p:nvPicPr>
        <p:blipFill>
          <a:blip r:embed="rId2" cstate="print"/>
          <a:srcRect t="50000" b="32000"/>
          <a:stretch>
            <a:fillRect/>
          </a:stretch>
        </p:blipFill>
        <p:spPr>
          <a:xfrm>
            <a:off x="3059832" y="3861048"/>
            <a:ext cx="2800350" cy="360040"/>
          </a:xfrm>
          <a:prstGeom prst="rect">
            <a:avLst/>
          </a:prstGeom>
        </p:spPr>
      </p:pic>
      <p:pic>
        <p:nvPicPr>
          <p:cNvPr id="9" name="Рисунок 8" descr="notation.jpg"/>
          <p:cNvPicPr>
            <a:picLocks noChangeAspect="1"/>
          </p:cNvPicPr>
          <p:nvPr/>
        </p:nvPicPr>
        <p:blipFill>
          <a:blip r:embed="rId2" cstate="print"/>
          <a:srcRect t="68000" b="14000"/>
          <a:stretch>
            <a:fillRect/>
          </a:stretch>
        </p:blipFill>
        <p:spPr>
          <a:xfrm>
            <a:off x="2987824" y="4725144"/>
            <a:ext cx="2800350" cy="360040"/>
          </a:xfrm>
          <a:prstGeom prst="rect">
            <a:avLst/>
          </a:prstGeom>
        </p:spPr>
      </p:pic>
      <p:pic>
        <p:nvPicPr>
          <p:cNvPr id="10" name="Рисунок 9" descr="notation.jpg"/>
          <p:cNvPicPr>
            <a:picLocks noChangeAspect="1"/>
          </p:cNvPicPr>
          <p:nvPr/>
        </p:nvPicPr>
        <p:blipFill>
          <a:blip r:embed="rId2" cstate="print"/>
          <a:srcRect t="86000" b="-399"/>
          <a:stretch>
            <a:fillRect/>
          </a:stretch>
        </p:blipFill>
        <p:spPr>
          <a:xfrm>
            <a:off x="2915816" y="5733256"/>
            <a:ext cx="2800350" cy="2880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8229600" cy="720080"/>
          </a:xfrm>
        </p:spPr>
        <p:txBody>
          <a:bodyPr>
            <a:normAutofit/>
          </a:bodyPr>
          <a:lstStyle/>
          <a:p>
            <a:r>
              <a:rPr lang="en-US" sz="2000" dirty="0"/>
              <a:t>What is the difference between Abstract Factory and Builder design patterns?</a:t>
            </a:r>
            <a:br>
              <a:rPr lang="en-US" sz="2000" dirty="0"/>
            </a:br>
            <a:endParaRPr lang="uk-UA" sz="2000" dirty="0"/>
          </a:p>
        </p:txBody>
      </p:sp>
      <p:sp>
        <p:nvSpPr>
          <p:cNvPr id="3" name="Содержимое 2"/>
          <p:cNvSpPr>
            <a:spLocks noGrp="1"/>
          </p:cNvSpPr>
          <p:nvPr>
            <p:ph idx="1"/>
          </p:nvPr>
        </p:nvSpPr>
        <p:spPr>
          <a:xfrm>
            <a:off x="457200" y="980728"/>
            <a:ext cx="8229600" cy="5145435"/>
          </a:xfrm>
        </p:spPr>
        <p:txBody>
          <a:bodyPr>
            <a:normAutofit/>
          </a:bodyPr>
          <a:lstStyle/>
          <a:p>
            <a:pPr marL="0">
              <a:buNone/>
            </a:pPr>
            <a:r>
              <a:rPr lang="en-US" sz="1400" dirty="0"/>
              <a:t>In the image below, you </a:t>
            </a:r>
            <a:r>
              <a:rPr lang="en-US" sz="1400" dirty="0" smtClean="0"/>
              <a:t>have </a:t>
            </a:r>
            <a:r>
              <a:rPr lang="en-US" sz="1400" dirty="0"/>
              <a:t>both design pattern listed in</a:t>
            </a:r>
            <a:r>
              <a:rPr lang="en-US" sz="1400" dirty="0" smtClean="0"/>
              <a:t>.</a:t>
            </a:r>
          </a:p>
          <a:p>
            <a:pPr marL="0">
              <a:buNone/>
            </a:pPr>
            <a:endParaRPr lang="uk-UA" sz="1400" dirty="0"/>
          </a:p>
        </p:txBody>
      </p:sp>
      <p:pic>
        <p:nvPicPr>
          <p:cNvPr id="4" name="Рисунок 3" descr="factory.jpg"/>
          <p:cNvPicPr>
            <a:picLocks noChangeAspect="1"/>
          </p:cNvPicPr>
          <p:nvPr/>
        </p:nvPicPr>
        <p:blipFill>
          <a:blip r:embed="rId2" cstate="print"/>
          <a:stretch>
            <a:fillRect/>
          </a:stretch>
        </p:blipFill>
        <p:spPr>
          <a:xfrm>
            <a:off x="2483768" y="1484784"/>
            <a:ext cx="4238625" cy="4762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60648"/>
            <a:ext cx="4104456" cy="706090"/>
          </a:xfrm>
        </p:spPr>
        <p:txBody>
          <a:bodyPr>
            <a:normAutofit fontScale="90000"/>
          </a:bodyPr>
          <a:lstStyle/>
          <a:p>
            <a:r>
              <a:rPr lang="en-US" dirty="0" smtClean="0"/>
              <a:t>Basic </a:t>
            </a:r>
            <a:r>
              <a:rPr lang="en-US" dirty="0"/>
              <a:t>data types </a:t>
            </a:r>
            <a:endParaRPr lang="uk-UA" dirty="0"/>
          </a:p>
        </p:txBody>
      </p:sp>
      <p:sp>
        <p:nvSpPr>
          <p:cNvPr id="3" name="Содержимое 2"/>
          <p:cNvSpPr>
            <a:spLocks noGrp="1"/>
          </p:cNvSpPr>
          <p:nvPr>
            <p:ph idx="1"/>
          </p:nvPr>
        </p:nvSpPr>
        <p:spPr>
          <a:xfrm>
            <a:off x="457200" y="1196752"/>
            <a:ext cx="8229600" cy="4929411"/>
          </a:xfrm>
        </p:spPr>
        <p:txBody>
          <a:bodyPr/>
          <a:lstStyle/>
          <a:p>
            <a:pPr>
              <a:buNone/>
            </a:pPr>
            <a:r>
              <a:rPr lang="en-US" dirty="0"/>
              <a:t>There are two data types available in Java:</a:t>
            </a:r>
          </a:p>
          <a:p>
            <a:r>
              <a:rPr lang="en-US" dirty="0"/>
              <a:t>Primitive Data Types</a:t>
            </a:r>
          </a:p>
          <a:p>
            <a:r>
              <a:rPr lang="en-US" dirty="0"/>
              <a:t>Reference/Object Data Types</a:t>
            </a:r>
          </a:p>
          <a:p>
            <a:endParaRPr lang="uk-U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4258816" cy="850106"/>
          </a:xfrm>
        </p:spPr>
        <p:txBody>
          <a:bodyPr>
            <a:normAutofit/>
          </a:bodyPr>
          <a:lstStyle/>
          <a:p>
            <a:r>
              <a:rPr lang="en-US" sz="3200" dirty="0" smtClean="0"/>
              <a:t>Primitive </a:t>
            </a:r>
            <a:r>
              <a:rPr lang="en-US" sz="3200" dirty="0"/>
              <a:t>Data Types</a:t>
            </a:r>
            <a:r>
              <a:rPr lang="en-US" sz="3200" dirty="0" smtClean="0"/>
              <a:t>:</a:t>
            </a:r>
            <a:endParaRPr lang="uk-UA" sz="3200" dirty="0"/>
          </a:p>
        </p:txBody>
      </p:sp>
      <p:sp>
        <p:nvSpPr>
          <p:cNvPr id="3" name="Содержимое 2"/>
          <p:cNvSpPr>
            <a:spLocks noGrp="1"/>
          </p:cNvSpPr>
          <p:nvPr>
            <p:ph idx="1"/>
          </p:nvPr>
        </p:nvSpPr>
        <p:spPr>
          <a:xfrm>
            <a:off x="457200" y="980728"/>
            <a:ext cx="8229600" cy="5400600"/>
          </a:xfrm>
        </p:spPr>
        <p:txBody>
          <a:bodyPr>
            <a:normAutofit fontScale="40000" lnSpcReduction="20000"/>
          </a:bodyPr>
          <a:lstStyle/>
          <a:p>
            <a:pPr marL="0">
              <a:buNone/>
            </a:pPr>
            <a:r>
              <a:rPr lang="en-US" dirty="0"/>
              <a:t>There are eight primitive data types supported by Java. Primitive data types are predefined by the language and named by a keyword. Let us now look into detail about the eight primitive data types</a:t>
            </a:r>
            <a:r>
              <a:rPr lang="en-US" dirty="0" smtClean="0"/>
              <a:t>.</a:t>
            </a:r>
          </a:p>
          <a:p>
            <a:pPr marL="0">
              <a:buNone/>
            </a:pPr>
            <a:r>
              <a:rPr lang="en-US" b="1" dirty="0"/>
              <a:t>byte:</a:t>
            </a:r>
          </a:p>
          <a:p>
            <a:r>
              <a:rPr lang="en-US" dirty="0"/>
              <a:t>Minimum value is -128 (-2^7)</a:t>
            </a:r>
          </a:p>
          <a:p>
            <a:r>
              <a:rPr lang="en-US" dirty="0"/>
              <a:t>Maximum value is 127 (inclusive)(2^7 -1)</a:t>
            </a:r>
          </a:p>
          <a:p>
            <a:pPr marL="0">
              <a:buNone/>
            </a:pPr>
            <a:r>
              <a:rPr lang="en-US" b="1" dirty="0"/>
              <a:t>short:</a:t>
            </a:r>
          </a:p>
          <a:p>
            <a:r>
              <a:rPr lang="en-US" dirty="0"/>
              <a:t>Minimum value is -32,768 (-2^15)</a:t>
            </a:r>
          </a:p>
          <a:p>
            <a:r>
              <a:rPr lang="en-US" dirty="0"/>
              <a:t>Maximum value is 32,767 (inclusive) (2^15 -1)</a:t>
            </a:r>
          </a:p>
          <a:p>
            <a:pPr marL="0">
              <a:buNone/>
            </a:pPr>
            <a:r>
              <a:rPr lang="en-US" b="1" dirty="0" err="1"/>
              <a:t>int</a:t>
            </a:r>
            <a:r>
              <a:rPr lang="en-US" b="1" dirty="0"/>
              <a:t>:</a:t>
            </a:r>
          </a:p>
          <a:p>
            <a:r>
              <a:rPr lang="en-US" dirty="0"/>
              <a:t>Minimum value is - 2,147,483,648.(-2^31)</a:t>
            </a:r>
          </a:p>
          <a:p>
            <a:r>
              <a:rPr lang="en-US" dirty="0"/>
              <a:t>Maximum value is 2,147,483,647(inclusive).(2^31 -1)</a:t>
            </a:r>
          </a:p>
          <a:p>
            <a:pPr marL="0">
              <a:buNone/>
            </a:pPr>
            <a:r>
              <a:rPr lang="en-US" b="1" dirty="0"/>
              <a:t>long:</a:t>
            </a:r>
          </a:p>
          <a:p>
            <a:r>
              <a:rPr lang="en-US" dirty="0"/>
              <a:t>Minimum value is -9,223,372,036,854,775,808.(-2^63)</a:t>
            </a:r>
          </a:p>
          <a:p>
            <a:r>
              <a:rPr lang="en-US" dirty="0"/>
              <a:t>Maximum value is 9,223,372,036,854,775,807 (inclusive). (2^63 -1)</a:t>
            </a:r>
          </a:p>
          <a:p>
            <a:pPr marL="0">
              <a:buNone/>
            </a:pPr>
            <a:r>
              <a:rPr lang="en-US" b="1" dirty="0"/>
              <a:t>float:</a:t>
            </a:r>
          </a:p>
          <a:p>
            <a:pPr marL="0"/>
            <a:r>
              <a:rPr lang="en-US" dirty="0"/>
              <a:t>Float is mainly used to save memory in large arrays of floating point numbers</a:t>
            </a:r>
            <a:r>
              <a:rPr lang="en-US" dirty="0" smtClean="0"/>
              <a:t>.</a:t>
            </a:r>
          </a:p>
          <a:p>
            <a:pPr marL="0">
              <a:buNone/>
            </a:pPr>
            <a:r>
              <a:rPr lang="en-US" b="1" dirty="0"/>
              <a:t>double:</a:t>
            </a:r>
          </a:p>
          <a:p>
            <a:pPr marL="0"/>
            <a:r>
              <a:rPr lang="en-US" dirty="0"/>
              <a:t>This data type is generally used as the default data type for decimal values, generally the default choice</a:t>
            </a:r>
            <a:r>
              <a:rPr lang="en-US" dirty="0" smtClean="0"/>
              <a:t>.</a:t>
            </a:r>
          </a:p>
          <a:p>
            <a:pPr marL="0">
              <a:buNone/>
            </a:pPr>
            <a:r>
              <a:rPr lang="en-US" b="1" dirty="0" err="1"/>
              <a:t>boolean</a:t>
            </a:r>
            <a:r>
              <a:rPr lang="en-US" b="1" dirty="0"/>
              <a:t>:</a:t>
            </a:r>
          </a:p>
          <a:p>
            <a:pPr marL="0"/>
            <a:r>
              <a:rPr lang="en-US" dirty="0"/>
              <a:t>There are only two possible values: true and false</a:t>
            </a:r>
            <a:r>
              <a:rPr lang="en-US" dirty="0" smtClean="0"/>
              <a:t>.</a:t>
            </a:r>
          </a:p>
          <a:p>
            <a:pPr marL="0">
              <a:buNone/>
            </a:pPr>
            <a:r>
              <a:rPr lang="en-US" b="1" dirty="0"/>
              <a:t>char:</a:t>
            </a:r>
          </a:p>
          <a:p>
            <a:r>
              <a:rPr lang="en-US" dirty="0"/>
              <a:t>Minimum value is '\u0000' (or 0).</a:t>
            </a:r>
          </a:p>
          <a:p>
            <a:r>
              <a:rPr lang="en-US" dirty="0"/>
              <a:t>Maximum value is '\</a:t>
            </a:r>
            <a:r>
              <a:rPr lang="en-US" dirty="0" err="1"/>
              <a:t>uffff</a:t>
            </a:r>
            <a:r>
              <a:rPr lang="en-US" dirty="0"/>
              <a:t>' (or 65,535 inclusive</a:t>
            </a:r>
            <a:r>
              <a:rPr lang="en-US" dirty="0" smtClean="0"/>
              <a:t>).</a:t>
            </a:r>
          </a:p>
          <a:p>
            <a:pPr marL="0">
              <a:buNone/>
            </a:pPr>
            <a:endParaRPr lang="uk-U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4762872" cy="994122"/>
          </a:xfrm>
        </p:spPr>
        <p:txBody>
          <a:bodyPr>
            <a:normAutofit fontScale="90000"/>
          </a:bodyPr>
          <a:lstStyle/>
          <a:p>
            <a:r>
              <a:rPr lang="en-US" dirty="0"/>
              <a:t>Reference Data Types</a:t>
            </a:r>
            <a:r>
              <a:rPr lang="en-US" dirty="0" smtClean="0"/>
              <a:t>:</a:t>
            </a:r>
            <a:endParaRPr lang="uk-UA" dirty="0"/>
          </a:p>
        </p:txBody>
      </p:sp>
      <p:sp>
        <p:nvSpPr>
          <p:cNvPr id="3" name="Содержимое 2"/>
          <p:cNvSpPr>
            <a:spLocks noGrp="1"/>
          </p:cNvSpPr>
          <p:nvPr>
            <p:ph idx="1"/>
          </p:nvPr>
        </p:nvSpPr>
        <p:spPr>
          <a:xfrm>
            <a:off x="457200" y="1268760"/>
            <a:ext cx="8229600" cy="4857403"/>
          </a:xfrm>
        </p:spPr>
        <p:txBody>
          <a:bodyPr>
            <a:normAutofit fontScale="92500" lnSpcReduction="20000"/>
          </a:bodyPr>
          <a:lstStyle/>
          <a:p>
            <a:r>
              <a:rPr lang="en-US" dirty="0"/>
              <a:t>Reference variables are created using defined constructors of the classes. They are used to access objects. These variables are declared to be of a specific type that cannot be changed. For example, Employee, Puppy etc.</a:t>
            </a:r>
          </a:p>
          <a:p>
            <a:r>
              <a:rPr lang="en-US" dirty="0"/>
              <a:t>Class objects, and various type of array variables come under reference data type.</a:t>
            </a:r>
          </a:p>
          <a:p>
            <a:r>
              <a:rPr lang="en-US" dirty="0"/>
              <a:t>Default value of any reference variable is null.</a:t>
            </a:r>
          </a:p>
          <a:p>
            <a:r>
              <a:rPr lang="en-US" dirty="0"/>
              <a:t>A reference variable can be used to refer to any object of the declared type or any compatible type.</a:t>
            </a:r>
          </a:p>
          <a:p>
            <a:endParaRPr lang="uk-U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3466728" cy="778098"/>
          </a:xfrm>
        </p:spPr>
        <p:txBody>
          <a:bodyPr>
            <a:normAutofit/>
          </a:bodyPr>
          <a:lstStyle/>
          <a:p>
            <a:r>
              <a:rPr lang="en-US" sz="3200" dirty="0" smtClean="0"/>
              <a:t>Access</a:t>
            </a:r>
            <a:r>
              <a:rPr lang="en-US" dirty="0" smtClean="0"/>
              <a:t> </a:t>
            </a:r>
            <a:r>
              <a:rPr lang="en-US" sz="3200" dirty="0" smtClean="0"/>
              <a:t>modifiers</a:t>
            </a:r>
            <a:endParaRPr lang="uk-UA" sz="3200" dirty="0"/>
          </a:p>
        </p:txBody>
      </p:sp>
      <p:sp>
        <p:nvSpPr>
          <p:cNvPr id="3" name="Содержимое 2"/>
          <p:cNvSpPr>
            <a:spLocks noGrp="1"/>
          </p:cNvSpPr>
          <p:nvPr>
            <p:ph idx="1"/>
          </p:nvPr>
        </p:nvSpPr>
        <p:spPr>
          <a:xfrm>
            <a:off x="457200" y="1124744"/>
            <a:ext cx="8229600" cy="5001419"/>
          </a:xfrm>
        </p:spPr>
        <p:txBody>
          <a:bodyPr/>
          <a:lstStyle/>
          <a:p>
            <a:pPr>
              <a:buNone/>
            </a:pPr>
            <a:r>
              <a:rPr lang="en-US" dirty="0"/>
              <a:t>The four access levels are:</a:t>
            </a:r>
          </a:p>
          <a:p>
            <a:r>
              <a:rPr lang="en-US" dirty="0"/>
              <a:t>Visible to the package. the default. No modifiers are needed.</a:t>
            </a:r>
          </a:p>
          <a:p>
            <a:r>
              <a:rPr lang="en-US" dirty="0"/>
              <a:t>Visible to the class only (private).</a:t>
            </a:r>
          </a:p>
          <a:p>
            <a:r>
              <a:rPr lang="en-US" dirty="0"/>
              <a:t>Visible to the world (public).</a:t>
            </a:r>
          </a:p>
          <a:p>
            <a:r>
              <a:rPr lang="en-US" dirty="0"/>
              <a:t>Visible to the package and all subclasses (protected).</a:t>
            </a:r>
          </a:p>
          <a:p>
            <a:endParaRPr lang="uk-U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Default Access Modifier - No keyword</a:t>
            </a:r>
            <a:r>
              <a:rPr lang="en-US" dirty="0" smtClean="0"/>
              <a:t>:</a:t>
            </a:r>
            <a:endParaRPr lang="uk-UA" dirty="0"/>
          </a:p>
        </p:txBody>
      </p:sp>
      <p:sp>
        <p:nvSpPr>
          <p:cNvPr id="3" name="Содержимое 2"/>
          <p:cNvSpPr>
            <a:spLocks noGrp="1"/>
          </p:cNvSpPr>
          <p:nvPr>
            <p:ph idx="1"/>
          </p:nvPr>
        </p:nvSpPr>
        <p:spPr>
          <a:xfrm>
            <a:off x="457200" y="1412776"/>
            <a:ext cx="8229600" cy="4713387"/>
          </a:xfrm>
        </p:spPr>
        <p:txBody>
          <a:bodyPr/>
          <a:lstStyle/>
          <a:p>
            <a:pPr marL="0">
              <a:buNone/>
            </a:pPr>
            <a:r>
              <a:rPr lang="en-US" dirty="0"/>
              <a:t>Default access modifier means we do not explicitly declare an access modifier for a class</a:t>
            </a:r>
            <a:r>
              <a:rPr lang="en-US" dirty="0" smtClean="0"/>
              <a:t>, </a:t>
            </a:r>
            <a:r>
              <a:rPr lang="en-US" dirty="0"/>
              <a:t>field, method, etc</a:t>
            </a:r>
            <a:r>
              <a:rPr lang="en-US" dirty="0" smtClean="0"/>
              <a:t>.</a:t>
            </a:r>
          </a:p>
          <a:p>
            <a:pPr marL="0">
              <a:buNone/>
            </a:pPr>
            <a:r>
              <a:rPr lang="en-US" dirty="0">
                <a:solidFill>
                  <a:srgbClr val="0070C0"/>
                </a:solidFill>
              </a:rPr>
              <a:t>String</a:t>
            </a:r>
            <a:r>
              <a:rPr lang="en-US" dirty="0" smtClean="0">
                <a:solidFill>
                  <a:srgbClr val="0070C0"/>
                </a:solidFill>
              </a:rPr>
              <a:t> version </a:t>
            </a:r>
            <a:r>
              <a:rPr lang="en-US" dirty="0">
                <a:solidFill>
                  <a:srgbClr val="0070C0"/>
                </a:solidFill>
              </a:rPr>
              <a:t>=</a:t>
            </a:r>
            <a:r>
              <a:rPr lang="en-US" dirty="0" smtClean="0">
                <a:solidFill>
                  <a:srgbClr val="0070C0"/>
                </a:solidFill>
              </a:rPr>
              <a:t> </a:t>
            </a:r>
            <a:r>
              <a:rPr lang="en-US" dirty="0">
                <a:solidFill>
                  <a:srgbClr val="0070C0"/>
                </a:solidFill>
              </a:rPr>
              <a:t>"1.5.1";</a:t>
            </a:r>
            <a:r>
              <a:rPr lang="en-US" dirty="0" smtClean="0">
                <a:solidFill>
                  <a:srgbClr val="0070C0"/>
                </a:solidFill>
              </a:rPr>
              <a:t> </a:t>
            </a:r>
          </a:p>
          <a:p>
            <a:pPr marL="0">
              <a:buNone/>
            </a:pPr>
            <a:r>
              <a:rPr lang="en-US" dirty="0" err="1" smtClean="0">
                <a:solidFill>
                  <a:srgbClr val="0070C0"/>
                </a:solidFill>
              </a:rPr>
              <a:t>boolean</a:t>
            </a:r>
            <a:r>
              <a:rPr lang="en-US" dirty="0" smtClean="0">
                <a:solidFill>
                  <a:srgbClr val="0070C0"/>
                </a:solidFill>
              </a:rPr>
              <a:t> </a:t>
            </a:r>
            <a:r>
              <a:rPr lang="en-US" dirty="0" err="1" smtClean="0">
                <a:solidFill>
                  <a:srgbClr val="0070C0"/>
                </a:solidFill>
              </a:rPr>
              <a:t>processOrder</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r>
              <a:rPr lang="en-US" dirty="0">
                <a:solidFill>
                  <a:srgbClr val="0070C0"/>
                </a:solidFill>
              </a:rPr>
              <a:t>return</a:t>
            </a:r>
            <a:r>
              <a:rPr lang="en-US" dirty="0" smtClean="0">
                <a:solidFill>
                  <a:srgbClr val="0070C0"/>
                </a:solidFill>
              </a:rPr>
              <a:t> </a:t>
            </a:r>
            <a:r>
              <a:rPr lang="en-US" dirty="0">
                <a:solidFill>
                  <a:srgbClr val="0070C0"/>
                </a:solidFill>
              </a:rPr>
              <a:t>true;</a:t>
            </a:r>
            <a:r>
              <a:rPr lang="en-US" dirty="0" smtClean="0">
                <a:solidFill>
                  <a:srgbClr val="0070C0"/>
                </a:solidFill>
              </a:rPr>
              <a:t> </a:t>
            </a:r>
          </a:p>
          <a:p>
            <a:pPr marL="0">
              <a:buNone/>
            </a:pPr>
            <a:r>
              <a:rPr lang="en-US" dirty="0" smtClean="0">
                <a:solidFill>
                  <a:srgbClr val="0070C0"/>
                </a:solidFill>
              </a:rPr>
              <a:t>}</a:t>
            </a:r>
            <a:endParaRPr lang="uk-UA" dirty="0">
              <a:solidFill>
                <a:srgbClr val="0070C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Private Access Modifier - private</a:t>
            </a:r>
            <a:r>
              <a:rPr lang="en-US" dirty="0" smtClean="0"/>
              <a:t>:</a:t>
            </a:r>
            <a:endParaRPr lang="uk-UA" dirty="0"/>
          </a:p>
        </p:txBody>
      </p:sp>
      <p:sp>
        <p:nvSpPr>
          <p:cNvPr id="3" name="Содержимое 2"/>
          <p:cNvSpPr>
            <a:spLocks noGrp="1"/>
          </p:cNvSpPr>
          <p:nvPr>
            <p:ph idx="1"/>
          </p:nvPr>
        </p:nvSpPr>
        <p:spPr/>
        <p:txBody>
          <a:bodyPr>
            <a:normAutofit fontScale="85000" lnSpcReduction="20000"/>
          </a:bodyPr>
          <a:lstStyle/>
          <a:p>
            <a:pPr marL="0">
              <a:buNone/>
            </a:pPr>
            <a:r>
              <a:rPr lang="en-US" dirty="0"/>
              <a:t>Private access modifier is the most restrictive access level. Class and interfaces cannot be </a:t>
            </a:r>
            <a:r>
              <a:rPr lang="en-US" dirty="0" smtClean="0"/>
              <a:t>private.</a:t>
            </a:r>
          </a:p>
          <a:p>
            <a:pPr marL="0">
              <a:buNone/>
            </a:pPr>
            <a:r>
              <a:rPr lang="en-US" dirty="0">
                <a:solidFill>
                  <a:srgbClr val="0070C0"/>
                </a:solidFill>
              </a:rPr>
              <a:t>public</a:t>
            </a:r>
            <a:r>
              <a:rPr lang="en-US" dirty="0" smtClean="0">
                <a:solidFill>
                  <a:srgbClr val="0070C0"/>
                </a:solidFill>
              </a:rPr>
              <a:t> </a:t>
            </a:r>
            <a:r>
              <a:rPr lang="en-US" dirty="0">
                <a:solidFill>
                  <a:srgbClr val="0070C0"/>
                </a:solidFill>
              </a:rPr>
              <a:t>class</a:t>
            </a:r>
            <a:r>
              <a:rPr lang="en-US" dirty="0" smtClean="0">
                <a:solidFill>
                  <a:srgbClr val="0070C0"/>
                </a:solidFill>
              </a:rPr>
              <a:t> </a:t>
            </a:r>
            <a:r>
              <a:rPr lang="en-US" dirty="0">
                <a:solidFill>
                  <a:srgbClr val="0070C0"/>
                </a:solidFill>
              </a:rPr>
              <a:t>Logger</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private </a:t>
            </a:r>
            <a:r>
              <a:rPr lang="en-US" dirty="0">
                <a:solidFill>
                  <a:srgbClr val="0070C0"/>
                </a:solidFill>
              </a:rPr>
              <a:t>String</a:t>
            </a:r>
            <a:r>
              <a:rPr lang="en-US" dirty="0" smtClean="0">
                <a:solidFill>
                  <a:srgbClr val="0070C0"/>
                </a:solidFill>
              </a:rPr>
              <a:t> format</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public </a:t>
            </a:r>
            <a:r>
              <a:rPr lang="en-US" dirty="0">
                <a:solidFill>
                  <a:srgbClr val="0070C0"/>
                </a:solidFill>
              </a:rPr>
              <a:t>String</a:t>
            </a:r>
            <a:r>
              <a:rPr lang="en-US" dirty="0" smtClean="0">
                <a:solidFill>
                  <a:srgbClr val="0070C0"/>
                </a:solidFill>
              </a:rPr>
              <a:t> </a:t>
            </a:r>
            <a:r>
              <a:rPr lang="en-US" dirty="0" err="1" smtClean="0">
                <a:solidFill>
                  <a:srgbClr val="0070C0"/>
                </a:solidFill>
              </a:rPr>
              <a:t>getFormat</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return </a:t>
            </a:r>
            <a:r>
              <a:rPr lang="en-US" dirty="0" err="1">
                <a:solidFill>
                  <a:srgbClr val="0070C0"/>
                </a:solidFill>
              </a:rPr>
              <a:t>this.</a:t>
            </a:r>
            <a:r>
              <a:rPr lang="en-US" dirty="0" err="1" smtClean="0">
                <a:solidFill>
                  <a:srgbClr val="0070C0"/>
                </a:solidFill>
              </a:rPr>
              <a:t>format</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public</a:t>
            </a:r>
            <a:r>
              <a:rPr lang="en-US" dirty="0" smtClean="0">
                <a:solidFill>
                  <a:srgbClr val="0070C0"/>
                </a:solidFill>
              </a:rPr>
              <a:t> </a:t>
            </a:r>
            <a:r>
              <a:rPr lang="en-US" dirty="0">
                <a:solidFill>
                  <a:srgbClr val="0070C0"/>
                </a:solidFill>
              </a:rPr>
              <a:t>void</a:t>
            </a:r>
            <a:r>
              <a:rPr lang="en-US" dirty="0" smtClean="0">
                <a:solidFill>
                  <a:srgbClr val="0070C0"/>
                </a:solidFill>
              </a:rPr>
              <a:t> </a:t>
            </a:r>
            <a:r>
              <a:rPr lang="en-US" dirty="0" err="1" smtClean="0">
                <a:solidFill>
                  <a:srgbClr val="0070C0"/>
                </a:solidFill>
              </a:rPr>
              <a:t>setFormat</a:t>
            </a:r>
            <a:r>
              <a:rPr lang="en-US" dirty="0">
                <a:solidFill>
                  <a:srgbClr val="0070C0"/>
                </a:solidFill>
              </a:rPr>
              <a:t>(String</a:t>
            </a:r>
            <a:r>
              <a:rPr lang="en-US" dirty="0" smtClean="0">
                <a:solidFill>
                  <a:srgbClr val="0070C0"/>
                </a:solidFill>
              </a:rPr>
              <a:t> format</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err="1" smtClean="0">
                <a:solidFill>
                  <a:srgbClr val="0070C0"/>
                </a:solidFill>
              </a:rPr>
              <a:t>this.format</a:t>
            </a:r>
            <a:r>
              <a:rPr lang="en-US" dirty="0" smtClean="0">
                <a:solidFill>
                  <a:srgbClr val="0070C0"/>
                </a:solidFill>
              </a:rPr>
              <a:t> </a:t>
            </a:r>
            <a:r>
              <a:rPr lang="en-US" dirty="0">
                <a:solidFill>
                  <a:srgbClr val="0070C0"/>
                </a:solidFill>
              </a:rPr>
              <a:t>=</a:t>
            </a:r>
            <a:r>
              <a:rPr lang="en-US" dirty="0" smtClean="0">
                <a:solidFill>
                  <a:srgbClr val="0070C0"/>
                </a:solidFill>
              </a:rPr>
              <a:t> format;</a:t>
            </a:r>
          </a:p>
          <a:p>
            <a:pPr marL="0">
              <a:buNone/>
            </a:pP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a:t>
            </a:r>
            <a:endParaRPr lang="uk-UA" dirty="0">
              <a:solidFill>
                <a:srgbClr val="0070C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Public Access Modifier - public</a:t>
            </a:r>
            <a:r>
              <a:rPr lang="en-US" dirty="0" smtClean="0"/>
              <a:t>:</a:t>
            </a:r>
            <a:endParaRPr lang="uk-UA" dirty="0"/>
          </a:p>
        </p:txBody>
      </p:sp>
      <p:sp>
        <p:nvSpPr>
          <p:cNvPr id="3" name="Содержимое 2"/>
          <p:cNvSpPr>
            <a:spLocks noGrp="1"/>
          </p:cNvSpPr>
          <p:nvPr>
            <p:ph idx="1"/>
          </p:nvPr>
        </p:nvSpPr>
        <p:spPr>
          <a:xfrm>
            <a:off x="457200" y="1412776"/>
            <a:ext cx="8229600" cy="4713387"/>
          </a:xfrm>
        </p:spPr>
        <p:txBody>
          <a:bodyPr/>
          <a:lstStyle/>
          <a:p>
            <a:pPr marL="0">
              <a:buNone/>
            </a:pPr>
            <a:r>
              <a:rPr lang="en-US" dirty="0"/>
              <a:t>A class, method, constructor, interface etc declared public can be accessed from any other class. </a:t>
            </a:r>
            <a:endParaRPr lang="en-US" dirty="0" smtClean="0"/>
          </a:p>
          <a:p>
            <a:pPr>
              <a:buNone/>
            </a:pPr>
            <a:r>
              <a:rPr lang="en-US" dirty="0">
                <a:solidFill>
                  <a:srgbClr val="0070C0"/>
                </a:solidFill>
              </a:rPr>
              <a:t>public</a:t>
            </a:r>
            <a:r>
              <a:rPr lang="en-US" dirty="0" smtClean="0">
                <a:solidFill>
                  <a:srgbClr val="0070C0"/>
                </a:solidFill>
              </a:rPr>
              <a:t> </a:t>
            </a:r>
            <a:r>
              <a:rPr lang="en-US" dirty="0">
                <a:solidFill>
                  <a:srgbClr val="0070C0"/>
                </a:solidFill>
              </a:rPr>
              <a:t>static</a:t>
            </a:r>
            <a:r>
              <a:rPr lang="en-US" dirty="0" smtClean="0">
                <a:solidFill>
                  <a:srgbClr val="0070C0"/>
                </a:solidFill>
              </a:rPr>
              <a:t> </a:t>
            </a:r>
            <a:r>
              <a:rPr lang="en-US" dirty="0">
                <a:solidFill>
                  <a:srgbClr val="0070C0"/>
                </a:solidFill>
              </a:rPr>
              <a:t>void</a:t>
            </a:r>
            <a:r>
              <a:rPr lang="en-US" dirty="0" smtClean="0">
                <a:solidFill>
                  <a:srgbClr val="0070C0"/>
                </a:solidFill>
              </a:rPr>
              <a:t> main</a:t>
            </a:r>
            <a:r>
              <a:rPr lang="en-US" dirty="0">
                <a:solidFill>
                  <a:srgbClr val="0070C0"/>
                </a:solidFill>
              </a:rPr>
              <a:t>(String[]</a:t>
            </a:r>
            <a:r>
              <a:rPr lang="en-US" dirty="0" smtClean="0">
                <a:solidFill>
                  <a:srgbClr val="0070C0"/>
                </a:solidFill>
              </a:rPr>
              <a:t> arguments</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p>
          <a:p>
            <a:pPr>
              <a:buNone/>
            </a:pPr>
            <a:r>
              <a:rPr lang="en-US" dirty="0" smtClean="0">
                <a:solidFill>
                  <a:srgbClr val="0070C0"/>
                </a:solidFill>
              </a:rPr>
              <a:t>// </a:t>
            </a:r>
            <a:r>
              <a:rPr lang="en-US" dirty="0">
                <a:solidFill>
                  <a:srgbClr val="0070C0"/>
                </a:solidFill>
              </a:rPr>
              <a:t>...</a:t>
            </a:r>
            <a:r>
              <a:rPr lang="en-US" dirty="0" smtClean="0">
                <a:solidFill>
                  <a:srgbClr val="0070C0"/>
                </a:solidFill>
              </a:rPr>
              <a:t> </a:t>
            </a:r>
          </a:p>
          <a:p>
            <a:pPr>
              <a:buNone/>
            </a:pPr>
            <a:r>
              <a:rPr lang="en-US" dirty="0" smtClean="0">
                <a:solidFill>
                  <a:srgbClr val="0070C0"/>
                </a:solidFill>
              </a:rPr>
              <a:t>}</a:t>
            </a:r>
            <a:endParaRPr lang="uk-UA"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99792" y="332656"/>
            <a:ext cx="3528392" cy="432048"/>
          </a:xfrm>
        </p:spPr>
        <p:txBody>
          <a:bodyPr>
            <a:normAutofit fontScale="90000"/>
          </a:bodyPr>
          <a:lstStyle/>
          <a:p>
            <a:r>
              <a:rPr lang="en-US" dirty="0"/>
              <a:t>UML </a:t>
            </a:r>
            <a:r>
              <a:rPr lang="en-US" dirty="0" smtClean="0"/>
              <a:t>notations</a:t>
            </a:r>
            <a:endParaRPr lang="uk-UA" dirty="0"/>
          </a:p>
        </p:txBody>
      </p:sp>
      <p:sp>
        <p:nvSpPr>
          <p:cNvPr id="3" name="Содержимое 2"/>
          <p:cNvSpPr>
            <a:spLocks noGrp="1"/>
          </p:cNvSpPr>
          <p:nvPr>
            <p:ph idx="1"/>
          </p:nvPr>
        </p:nvSpPr>
        <p:spPr>
          <a:xfrm>
            <a:off x="457200" y="1052736"/>
            <a:ext cx="8229600" cy="5184576"/>
          </a:xfrm>
        </p:spPr>
        <p:txBody>
          <a:bodyPr>
            <a:normAutofit fontScale="85000" lnSpcReduction="10000"/>
          </a:bodyPr>
          <a:lstStyle/>
          <a:p>
            <a:pPr marL="0">
              <a:buNone/>
            </a:pPr>
            <a:r>
              <a:rPr lang="en-US" dirty="0"/>
              <a:t>Graphical notations used in structural things are the most widely used in UML. These are considered as the nouns of UML models. Following are the list of structural things.</a:t>
            </a:r>
          </a:p>
          <a:p>
            <a:r>
              <a:rPr lang="en-US" dirty="0"/>
              <a:t>Classes</a:t>
            </a:r>
          </a:p>
          <a:p>
            <a:r>
              <a:rPr lang="en-US" dirty="0"/>
              <a:t>object</a:t>
            </a:r>
          </a:p>
          <a:p>
            <a:r>
              <a:rPr lang="en-US" dirty="0"/>
              <a:t>Interface</a:t>
            </a:r>
          </a:p>
          <a:p>
            <a:r>
              <a:rPr lang="en-US" dirty="0"/>
              <a:t>Collaboration</a:t>
            </a:r>
          </a:p>
          <a:p>
            <a:r>
              <a:rPr lang="en-US" dirty="0"/>
              <a:t>Use case</a:t>
            </a:r>
          </a:p>
          <a:p>
            <a:r>
              <a:rPr lang="en-US" dirty="0"/>
              <a:t>Active classes</a:t>
            </a:r>
          </a:p>
          <a:p>
            <a:r>
              <a:rPr lang="en-US" dirty="0"/>
              <a:t>Components</a:t>
            </a:r>
          </a:p>
          <a:p>
            <a:r>
              <a:rPr lang="en-US" dirty="0"/>
              <a:t>Nodes</a:t>
            </a:r>
          </a:p>
          <a:p>
            <a:pPr>
              <a:buNone/>
            </a:pPr>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Protected Access Modifier - protected</a:t>
            </a:r>
            <a:r>
              <a:rPr lang="en-US" dirty="0" smtClean="0"/>
              <a:t>:</a:t>
            </a:r>
            <a:endParaRPr lang="uk-UA" dirty="0"/>
          </a:p>
        </p:txBody>
      </p:sp>
      <p:sp>
        <p:nvSpPr>
          <p:cNvPr id="3" name="Содержимое 2"/>
          <p:cNvSpPr>
            <a:spLocks noGrp="1"/>
          </p:cNvSpPr>
          <p:nvPr>
            <p:ph idx="1"/>
          </p:nvPr>
        </p:nvSpPr>
        <p:spPr/>
        <p:txBody>
          <a:bodyPr>
            <a:normAutofit fontScale="70000" lnSpcReduction="20000"/>
          </a:bodyPr>
          <a:lstStyle/>
          <a:p>
            <a:pPr marL="0">
              <a:buNone/>
            </a:pPr>
            <a:r>
              <a:rPr lang="en-US" dirty="0"/>
              <a:t>Protected access gives the subclass a chance to use the helper method or variable, while preventing a nonrelated class from trying to use it</a:t>
            </a:r>
            <a:r>
              <a:rPr lang="en-US" dirty="0" smtClean="0"/>
              <a:t>.</a:t>
            </a:r>
          </a:p>
          <a:p>
            <a:pPr marL="0">
              <a:buNone/>
            </a:pPr>
            <a:r>
              <a:rPr lang="en-US" dirty="0">
                <a:solidFill>
                  <a:srgbClr val="0070C0"/>
                </a:solidFill>
              </a:rPr>
              <a:t>class</a:t>
            </a:r>
            <a:r>
              <a:rPr lang="en-US" dirty="0" smtClean="0">
                <a:solidFill>
                  <a:srgbClr val="0070C0"/>
                </a:solidFill>
              </a:rPr>
              <a:t> </a:t>
            </a:r>
            <a:r>
              <a:rPr lang="en-US" dirty="0" err="1">
                <a:solidFill>
                  <a:srgbClr val="0070C0"/>
                </a:solidFill>
              </a:rPr>
              <a:t>AudioPlayer</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protected </a:t>
            </a:r>
            <a:r>
              <a:rPr lang="en-US" dirty="0" err="1">
                <a:solidFill>
                  <a:srgbClr val="0070C0"/>
                </a:solidFill>
              </a:rPr>
              <a:t>boolean</a:t>
            </a:r>
            <a:r>
              <a:rPr lang="en-US" dirty="0" smtClean="0">
                <a:solidFill>
                  <a:srgbClr val="0070C0"/>
                </a:solidFill>
              </a:rPr>
              <a:t> </a:t>
            </a:r>
            <a:r>
              <a:rPr lang="en-US" dirty="0" err="1" smtClean="0">
                <a:solidFill>
                  <a:srgbClr val="0070C0"/>
                </a:solidFill>
              </a:rPr>
              <a:t>openSpeaker</a:t>
            </a:r>
            <a:r>
              <a:rPr lang="en-US" dirty="0">
                <a:solidFill>
                  <a:srgbClr val="0070C0"/>
                </a:solidFill>
              </a:rPr>
              <a:t>(Speaker</a:t>
            </a:r>
            <a:r>
              <a:rPr lang="en-US" dirty="0" smtClean="0">
                <a:solidFill>
                  <a:srgbClr val="0070C0"/>
                </a:solidFill>
              </a:rPr>
              <a:t> sp</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r>
              <a:rPr lang="en-US" dirty="0">
                <a:solidFill>
                  <a:srgbClr val="0070C0"/>
                </a:solidFill>
              </a:rPr>
              <a:t>implementation details</a:t>
            </a:r>
            <a:r>
              <a:rPr lang="en-US" dirty="0" smtClean="0">
                <a:solidFill>
                  <a:srgbClr val="0070C0"/>
                </a:solidFill>
              </a:rPr>
              <a:t> </a:t>
            </a:r>
          </a:p>
          <a:p>
            <a:pPr marL="0">
              <a:buNone/>
            </a:pPr>
            <a:r>
              <a:rPr lang="en-US" dirty="0" smtClean="0">
                <a:solidFill>
                  <a:srgbClr val="0070C0"/>
                </a:solidFill>
              </a:rPr>
              <a:t>} </a:t>
            </a:r>
          </a:p>
          <a:p>
            <a:pPr marL="0">
              <a:buNone/>
            </a:pPr>
            <a:r>
              <a:rPr lang="en-US" dirty="0" smtClean="0">
                <a:solidFill>
                  <a:srgbClr val="0070C0"/>
                </a:solidFill>
              </a:rPr>
              <a:t>} </a:t>
            </a:r>
          </a:p>
          <a:p>
            <a:pPr marL="0">
              <a:buNone/>
            </a:pPr>
            <a:r>
              <a:rPr lang="en-US" dirty="0" smtClean="0">
                <a:solidFill>
                  <a:srgbClr val="0070C0"/>
                </a:solidFill>
              </a:rPr>
              <a:t>class </a:t>
            </a:r>
            <a:r>
              <a:rPr lang="en-US" dirty="0" err="1">
                <a:solidFill>
                  <a:srgbClr val="0070C0"/>
                </a:solidFill>
              </a:rPr>
              <a:t>StreamingAudioPlayer</a:t>
            </a:r>
            <a:r>
              <a:rPr lang="en-US" dirty="0" smtClean="0">
                <a:solidFill>
                  <a:srgbClr val="0070C0"/>
                </a:solidFill>
              </a:rPr>
              <a:t> {</a:t>
            </a:r>
          </a:p>
          <a:p>
            <a:pPr marL="0">
              <a:buNone/>
            </a:pPr>
            <a:r>
              <a:rPr lang="en-US" dirty="0" smtClean="0">
                <a:solidFill>
                  <a:srgbClr val="0070C0"/>
                </a:solidFill>
              </a:rPr>
              <a:t> </a:t>
            </a:r>
            <a:r>
              <a:rPr lang="en-US" dirty="0" err="1">
                <a:solidFill>
                  <a:srgbClr val="0070C0"/>
                </a:solidFill>
              </a:rPr>
              <a:t>boolean</a:t>
            </a:r>
            <a:r>
              <a:rPr lang="en-US" dirty="0" smtClean="0">
                <a:solidFill>
                  <a:srgbClr val="0070C0"/>
                </a:solidFill>
              </a:rPr>
              <a:t> </a:t>
            </a:r>
            <a:r>
              <a:rPr lang="en-US" dirty="0" err="1" smtClean="0">
                <a:solidFill>
                  <a:srgbClr val="0070C0"/>
                </a:solidFill>
              </a:rPr>
              <a:t>openSpeaker</a:t>
            </a:r>
            <a:r>
              <a:rPr lang="en-US" dirty="0">
                <a:solidFill>
                  <a:srgbClr val="0070C0"/>
                </a:solidFill>
              </a:rPr>
              <a:t>(Speaker</a:t>
            </a:r>
            <a:r>
              <a:rPr lang="en-US" dirty="0" smtClean="0">
                <a:solidFill>
                  <a:srgbClr val="0070C0"/>
                </a:solidFill>
              </a:rPr>
              <a:t> sp</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r>
              <a:rPr lang="en-US" dirty="0">
                <a:solidFill>
                  <a:srgbClr val="0070C0"/>
                </a:solidFill>
              </a:rPr>
              <a:t>implementation details</a:t>
            </a:r>
            <a:r>
              <a:rPr lang="en-US" dirty="0" smtClean="0">
                <a:solidFill>
                  <a:srgbClr val="0070C0"/>
                </a:solidFill>
              </a:rPr>
              <a:t> </a:t>
            </a:r>
          </a:p>
          <a:p>
            <a:pPr marL="0">
              <a:buNone/>
            </a:pP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a:t>
            </a:r>
            <a:endParaRPr lang="uk-UA" dirty="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Access Control and Inheritance</a:t>
            </a:r>
            <a:r>
              <a:rPr lang="en-US" dirty="0" smtClean="0"/>
              <a:t>:</a:t>
            </a:r>
            <a:endParaRPr lang="uk-UA" dirty="0"/>
          </a:p>
        </p:txBody>
      </p:sp>
      <p:sp>
        <p:nvSpPr>
          <p:cNvPr id="3" name="Содержимое 2"/>
          <p:cNvSpPr>
            <a:spLocks noGrp="1"/>
          </p:cNvSpPr>
          <p:nvPr>
            <p:ph idx="1"/>
          </p:nvPr>
        </p:nvSpPr>
        <p:spPr/>
        <p:txBody>
          <a:bodyPr>
            <a:normAutofit lnSpcReduction="10000"/>
          </a:bodyPr>
          <a:lstStyle/>
          <a:p>
            <a:pPr marL="0">
              <a:buNone/>
            </a:pPr>
            <a:r>
              <a:rPr lang="en-US" dirty="0"/>
              <a:t>The following rules for inherited methods are enforced:</a:t>
            </a:r>
          </a:p>
          <a:p>
            <a:pPr marL="0"/>
            <a:r>
              <a:rPr lang="en-US" dirty="0"/>
              <a:t>Methods declared public in a </a:t>
            </a:r>
            <a:r>
              <a:rPr lang="en-US" dirty="0" err="1"/>
              <a:t>superclass</a:t>
            </a:r>
            <a:r>
              <a:rPr lang="en-US" dirty="0"/>
              <a:t> also must be public in all subclasses.</a:t>
            </a:r>
          </a:p>
          <a:p>
            <a:pPr marL="0"/>
            <a:r>
              <a:rPr lang="en-US" dirty="0"/>
              <a:t>Methods declared protected in a </a:t>
            </a:r>
            <a:r>
              <a:rPr lang="en-US" dirty="0" err="1"/>
              <a:t>superclass</a:t>
            </a:r>
            <a:r>
              <a:rPr lang="en-US" dirty="0"/>
              <a:t> must either be protected or public in subclasses; they cannot be private.</a:t>
            </a:r>
          </a:p>
          <a:p>
            <a:pPr marL="0"/>
            <a:r>
              <a:rPr lang="en-US" dirty="0"/>
              <a:t>Methods declared private are not inherited at all, so there is no rule for them.</a:t>
            </a:r>
          </a:p>
          <a:p>
            <a:endParaRPr lang="uk-U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6059016" cy="994122"/>
          </a:xfrm>
        </p:spPr>
        <p:txBody>
          <a:bodyPr>
            <a:normAutofit/>
          </a:bodyPr>
          <a:lstStyle/>
          <a:p>
            <a:r>
              <a:rPr lang="en-US" dirty="0" smtClean="0"/>
              <a:t>Non-access modifiers</a:t>
            </a:r>
            <a:endParaRPr lang="uk-UA" dirty="0"/>
          </a:p>
        </p:txBody>
      </p:sp>
      <p:sp>
        <p:nvSpPr>
          <p:cNvPr id="3" name="Содержимое 2"/>
          <p:cNvSpPr>
            <a:spLocks noGrp="1"/>
          </p:cNvSpPr>
          <p:nvPr>
            <p:ph idx="1"/>
          </p:nvPr>
        </p:nvSpPr>
        <p:spPr>
          <a:xfrm>
            <a:off x="457200" y="1268760"/>
            <a:ext cx="8229600" cy="4857403"/>
          </a:xfrm>
        </p:spPr>
        <p:txBody>
          <a:bodyPr/>
          <a:lstStyle/>
          <a:p>
            <a:pPr marL="252000"/>
            <a:r>
              <a:rPr lang="en-US" dirty="0"/>
              <a:t>The </a:t>
            </a:r>
            <a:r>
              <a:rPr lang="en-US" i="1" dirty="0"/>
              <a:t>static</a:t>
            </a:r>
            <a:r>
              <a:rPr lang="en-US" dirty="0"/>
              <a:t> modifier for creating class methods and variables</a:t>
            </a:r>
          </a:p>
          <a:p>
            <a:pPr marL="252000"/>
            <a:r>
              <a:rPr lang="en-US" dirty="0"/>
              <a:t>The </a:t>
            </a:r>
            <a:r>
              <a:rPr lang="en-US" i="1" dirty="0"/>
              <a:t>final</a:t>
            </a:r>
            <a:r>
              <a:rPr lang="en-US" dirty="0"/>
              <a:t> modifier for finalizing the implementations of classes, methods, and variables.</a:t>
            </a:r>
          </a:p>
          <a:p>
            <a:pPr marL="252000"/>
            <a:r>
              <a:rPr lang="en-US" dirty="0"/>
              <a:t>The </a:t>
            </a:r>
            <a:r>
              <a:rPr lang="en-US" i="1" dirty="0"/>
              <a:t>abstract</a:t>
            </a:r>
            <a:r>
              <a:rPr lang="en-US" dirty="0"/>
              <a:t> modifier for creating abstract classes and methods.</a:t>
            </a:r>
          </a:p>
          <a:p>
            <a:pPr marL="252000"/>
            <a:r>
              <a:rPr lang="en-US" dirty="0"/>
              <a:t>The </a:t>
            </a:r>
            <a:r>
              <a:rPr lang="en-US" i="1" dirty="0"/>
              <a:t>synchronized</a:t>
            </a:r>
            <a:r>
              <a:rPr lang="en-US" dirty="0"/>
              <a:t> and </a:t>
            </a:r>
            <a:r>
              <a:rPr lang="en-US" i="1" dirty="0"/>
              <a:t>volatile</a:t>
            </a:r>
            <a:r>
              <a:rPr lang="en-US" dirty="0"/>
              <a:t> modifiers, which are used for threads.</a:t>
            </a:r>
          </a:p>
          <a:p>
            <a:pPr>
              <a:buNone/>
            </a:pPr>
            <a:endParaRPr lang="uk-U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5050904" cy="706090"/>
          </a:xfrm>
        </p:spPr>
        <p:txBody>
          <a:bodyPr>
            <a:normAutofit fontScale="90000"/>
          </a:bodyPr>
          <a:lstStyle/>
          <a:p>
            <a:r>
              <a:rPr lang="en-US" dirty="0"/>
              <a:t>The static </a:t>
            </a:r>
            <a:r>
              <a:rPr lang="en-US" dirty="0" smtClean="0"/>
              <a:t>Modifier</a:t>
            </a:r>
            <a:endParaRPr lang="uk-UA" dirty="0"/>
          </a:p>
        </p:txBody>
      </p:sp>
      <p:sp>
        <p:nvSpPr>
          <p:cNvPr id="3" name="Содержимое 2"/>
          <p:cNvSpPr>
            <a:spLocks noGrp="1"/>
          </p:cNvSpPr>
          <p:nvPr>
            <p:ph idx="1"/>
          </p:nvPr>
        </p:nvSpPr>
        <p:spPr>
          <a:xfrm>
            <a:off x="457200" y="980728"/>
            <a:ext cx="8229600" cy="5145435"/>
          </a:xfrm>
        </p:spPr>
        <p:txBody>
          <a:bodyPr>
            <a:normAutofit fontScale="32500" lnSpcReduction="20000"/>
          </a:bodyPr>
          <a:lstStyle/>
          <a:p>
            <a:pPr marL="0">
              <a:buNone/>
            </a:pPr>
            <a:r>
              <a:rPr lang="en-US" dirty="0" smtClean="0"/>
              <a:t>Static </a:t>
            </a:r>
            <a:r>
              <a:rPr lang="en-US" dirty="0"/>
              <a:t>Variables:</a:t>
            </a:r>
          </a:p>
          <a:p>
            <a:pPr marL="0"/>
            <a:r>
              <a:rPr lang="en-US" dirty="0"/>
              <a:t>The </a:t>
            </a:r>
            <a:r>
              <a:rPr lang="en-US" i="1" dirty="0"/>
              <a:t>static</a:t>
            </a:r>
            <a:r>
              <a:rPr lang="en-US" dirty="0"/>
              <a:t> key word is used to create variables that will exist independently of any instances created for the class. </a:t>
            </a:r>
            <a:endParaRPr lang="en-US" dirty="0" smtClean="0"/>
          </a:p>
          <a:p>
            <a:pPr marL="0">
              <a:buNone/>
            </a:pPr>
            <a:r>
              <a:rPr lang="en-US" dirty="0" smtClean="0"/>
              <a:t>Static </a:t>
            </a:r>
            <a:r>
              <a:rPr lang="en-US" dirty="0"/>
              <a:t>Methods:</a:t>
            </a:r>
          </a:p>
          <a:p>
            <a:pPr marL="0"/>
            <a:r>
              <a:rPr lang="en-US" dirty="0"/>
              <a:t>The static key word is used to create methods that will exist independently of any instances created for the class.</a:t>
            </a:r>
          </a:p>
          <a:p>
            <a:pPr marL="0">
              <a:buNone/>
            </a:pPr>
            <a:r>
              <a:rPr lang="en-US" dirty="0" smtClean="0">
                <a:solidFill>
                  <a:srgbClr val="0070C0"/>
                </a:solidFill>
              </a:rPr>
              <a:t>public </a:t>
            </a:r>
            <a:r>
              <a:rPr lang="en-US" dirty="0">
                <a:solidFill>
                  <a:srgbClr val="0070C0"/>
                </a:solidFill>
              </a:rPr>
              <a:t>class</a:t>
            </a:r>
            <a:r>
              <a:rPr lang="en-US" dirty="0" smtClean="0">
                <a:solidFill>
                  <a:srgbClr val="0070C0"/>
                </a:solidFill>
              </a:rPr>
              <a:t> </a:t>
            </a:r>
            <a:r>
              <a:rPr lang="en-US" dirty="0" err="1">
                <a:solidFill>
                  <a:srgbClr val="0070C0"/>
                </a:solidFill>
              </a:rPr>
              <a:t>InstanceCounter</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private </a:t>
            </a:r>
            <a:r>
              <a:rPr lang="en-US" dirty="0">
                <a:solidFill>
                  <a:srgbClr val="0070C0"/>
                </a:solidFill>
              </a:rPr>
              <a:t>static</a:t>
            </a:r>
            <a:r>
              <a:rPr lang="en-US" dirty="0" smtClean="0">
                <a:solidFill>
                  <a:srgbClr val="0070C0"/>
                </a:solidFill>
              </a:rPr>
              <a:t> </a:t>
            </a:r>
            <a:r>
              <a:rPr lang="en-US" dirty="0" err="1">
                <a:solidFill>
                  <a:srgbClr val="0070C0"/>
                </a:solidFill>
              </a:rPr>
              <a:t>int</a:t>
            </a:r>
            <a:r>
              <a:rPr lang="en-US" dirty="0" smtClean="0">
                <a:solidFill>
                  <a:srgbClr val="0070C0"/>
                </a:solidFill>
              </a:rPr>
              <a:t> </a:t>
            </a:r>
            <a:r>
              <a:rPr lang="en-US" dirty="0" err="1" smtClean="0">
                <a:solidFill>
                  <a:srgbClr val="0070C0"/>
                </a:solidFill>
              </a:rPr>
              <a:t>numInstances</a:t>
            </a:r>
            <a:r>
              <a:rPr lang="en-US" dirty="0" smtClean="0">
                <a:solidFill>
                  <a:srgbClr val="0070C0"/>
                </a:solidFill>
              </a:rPr>
              <a:t> </a:t>
            </a:r>
            <a:r>
              <a:rPr lang="en-US" dirty="0">
                <a:solidFill>
                  <a:srgbClr val="0070C0"/>
                </a:solidFill>
              </a:rPr>
              <a:t>=</a:t>
            </a:r>
            <a:r>
              <a:rPr lang="en-US" dirty="0" smtClean="0">
                <a:solidFill>
                  <a:srgbClr val="0070C0"/>
                </a:solidFill>
              </a:rPr>
              <a:t> </a:t>
            </a:r>
            <a:r>
              <a:rPr lang="en-US" dirty="0">
                <a:solidFill>
                  <a:srgbClr val="0070C0"/>
                </a:solidFill>
              </a:rPr>
              <a:t>0;</a:t>
            </a:r>
            <a:r>
              <a:rPr lang="en-US" dirty="0" smtClean="0">
                <a:solidFill>
                  <a:srgbClr val="0070C0"/>
                </a:solidFill>
              </a:rPr>
              <a:t> </a:t>
            </a:r>
          </a:p>
          <a:p>
            <a:pPr marL="0">
              <a:buNone/>
            </a:pPr>
            <a:r>
              <a:rPr lang="en-US" dirty="0" smtClean="0">
                <a:solidFill>
                  <a:srgbClr val="0070C0"/>
                </a:solidFill>
              </a:rPr>
              <a:t>protected </a:t>
            </a:r>
            <a:r>
              <a:rPr lang="en-US" dirty="0">
                <a:solidFill>
                  <a:srgbClr val="0070C0"/>
                </a:solidFill>
              </a:rPr>
              <a:t>static</a:t>
            </a:r>
            <a:r>
              <a:rPr lang="en-US" dirty="0" smtClean="0">
                <a:solidFill>
                  <a:srgbClr val="0070C0"/>
                </a:solidFill>
              </a:rPr>
              <a:t> </a:t>
            </a:r>
            <a:r>
              <a:rPr lang="en-US" dirty="0" err="1">
                <a:solidFill>
                  <a:srgbClr val="0070C0"/>
                </a:solidFill>
              </a:rPr>
              <a:t>int</a:t>
            </a:r>
            <a:r>
              <a:rPr lang="en-US" dirty="0" smtClean="0">
                <a:solidFill>
                  <a:srgbClr val="0070C0"/>
                </a:solidFill>
              </a:rPr>
              <a:t> </a:t>
            </a:r>
            <a:r>
              <a:rPr lang="en-US" dirty="0" err="1" smtClean="0">
                <a:solidFill>
                  <a:srgbClr val="0070C0"/>
                </a:solidFill>
              </a:rPr>
              <a:t>getCount</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r>
              <a:rPr lang="en-US" dirty="0">
                <a:solidFill>
                  <a:srgbClr val="0070C0"/>
                </a:solidFill>
              </a:rPr>
              <a:t>return</a:t>
            </a:r>
            <a:r>
              <a:rPr lang="en-US" dirty="0" smtClean="0">
                <a:solidFill>
                  <a:srgbClr val="0070C0"/>
                </a:solidFill>
              </a:rPr>
              <a:t> </a:t>
            </a:r>
            <a:r>
              <a:rPr lang="en-US" dirty="0" err="1" smtClean="0">
                <a:solidFill>
                  <a:srgbClr val="0070C0"/>
                </a:solidFill>
              </a:rPr>
              <a:t>numInstances</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p>
          <a:p>
            <a:pPr marL="0">
              <a:buNone/>
            </a:pPr>
            <a:r>
              <a:rPr lang="en-US" dirty="0" smtClean="0">
                <a:solidFill>
                  <a:srgbClr val="0070C0"/>
                </a:solidFill>
              </a:rPr>
              <a:t>private </a:t>
            </a:r>
            <a:r>
              <a:rPr lang="en-US" dirty="0">
                <a:solidFill>
                  <a:srgbClr val="0070C0"/>
                </a:solidFill>
              </a:rPr>
              <a:t>static</a:t>
            </a:r>
            <a:r>
              <a:rPr lang="en-US" dirty="0" smtClean="0">
                <a:solidFill>
                  <a:srgbClr val="0070C0"/>
                </a:solidFill>
              </a:rPr>
              <a:t> </a:t>
            </a:r>
            <a:r>
              <a:rPr lang="en-US" dirty="0">
                <a:solidFill>
                  <a:srgbClr val="0070C0"/>
                </a:solidFill>
              </a:rPr>
              <a:t>void</a:t>
            </a:r>
            <a:r>
              <a:rPr lang="en-US" dirty="0" smtClean="0">
                <a:solidFill>
                  <a:srgbClr val="0070C0"/>
                </a:solidFill>
              </a:rPr>
              <a:t> </a:t>
            </a:r>
            <a:r>
              <a:rPr lang="en-US" dirty="0" err="1" smtClean="0">
                <a:solidFill>
                  <a:srgbClr val="0070C0"/>
                </a:solidFill>
              </a:rPr>
              <a:t>addInstance</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err="1" smtClean="0">
                <a:solidFill>
                  <a:srgbClr val="0070C0"/>
                </a:solidFill>
              </a:rPr>
              <a:t>numInstances</a:t>
            </a: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err="1" smtClean="0">
                <a:solidFill>
                  <a:srgbClr val="0070C0"/>
                </a:solidFill>
              </a:rPr>
              <a:t>InstanceCounter</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err="1" smtClean="0">
                <a:solidFill>
                  <a:srgbClr val="0070C0"/>
                </a:solidFill>
              </a:rPr>
              <a:t>InstanceCounter.addInstance</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public</a:t>
            </a:r>
            <a:r>
              <a:rPr lang="en-US" dirty="0" smtClean="0">
                <a:solidFill>
                  <a:srgbClr val="0070C0"/>
                </a:solidFill>
              </a:rPr>
              <a:t> </a:t>
            </a:r>
            <a:r>
              <a:rPr lang="en-US" dirty="0">
                <a:solidFill>
                  <a:srgbClr val="0070C0"/>
                </a:solidFill>
              </a:rPr>
              <a:t>static</a:t>
            </a:r>
            <a:r>
              <a:rPr lang="en-US" dirty="0" smtClean="0">
                <a:solidFill>
                  <a:srgbClr val="0070C0"/>
                </a:solidFill>
              </a:rPr>
              <a:t> </a:t>
            </a:r>
            <a:r>
              <a:rPr lang="en-US" dirty="0">
                <a:solidFill>
                  <a:srgbClr val="0070C0"/>
                </a:solidFill>
              </a:rPr>
              <a:t>void</a:t>
            </a:r>
            <a:r>
              <a:rPr lang="en-US" dirty="0" smtClean="0">
                <a:solidFill>
                  <a:srgbClr val="0070C0"/>
                </a:solidFill>
              </a:rPr>
              <a:t> main</a:t>
            </a:r>
            <a:r>
              <a:rPr lang="en-US" dirty="0">
                <a:solidFill>
                  <a:srgbClr val="0070C0"/>
                </a:solidFill>
              </a:rPr>
              <a:t>(String[]</a:t>
            </a:r>
            <a:r>
              <a:rPr lang="en-US" dirty="0" smtClean="0">
                <a:solidFill>
                  <a:srgbClr val="0070C0"/>
                </a:solidFill>
              </a:rPr>
              <a:t> arguments</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err="1" smtClean="0">
                <a:solidFill>
                  <a:srgbClr val="0070C0"/>
                </a:solidFill>
              </a:rPr>
              <a:t>System.out.println</a:t>
            </a:r>
            <a:r>
              <a:rPr lang="en-US" dirty="0">
                <a:solidFill>
                  <a:srgbClr val="0070C0"/>
                </a:solidFill>
              </a:rPr>
              <a:t>("Starting with "</a:t>
            </a:r>
            <a:r>
              <a:rPr lang="en-US" dirty="0" smtClean="0">
                <a:solidFill>
                  <a:srgbClr val="0070C0"/>
                </a:solidFill>
              </a:rPr>
              <a:t> +</a:t>
            </a:r>
          </a:p>
          <a:p>
            <a:pPr marL="0">
              <a:buNone/>
            </a:pPr>
            <a:r>
              <a:rPr lang="en-US" dirty="0" smtClean="0">
                <a:solidFill>
                  <a:srgbClr val="0070C0"/>
                </a:solidFill>
              </a:rPr>
              <a:t> </a:t>
            </a:r>
            <a:r>
              <a:rPr lang="en-US" dirty="0" err="1">
                <a:solidFill>
                  <a:srgbClr val="0070C0"/>
                </a:solidFill>
              </a:rPr>
              <a:t>InstanceCounter.</a:t>
            </a:r>
            <a:r>
              <a:rPr lang="en-US" dirty="0" err="1" smtClean="0">
                <a:solidFill>
                  <a:srgbClr val="0070C0"/>
                </a:solidFill>
              </a:rPr>
              <a:t>getCount</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r>
              <a:rPr lang="en-US" dirty="0">
                <a:solidFill>
                  <a:srgbClr val="0070C0"/>
                </a:solidFill>
              </a:rPr>
              <a:t>" instances");</a:t>
            </a:r>
            <a:r>
              <a:rPr lang="en-US" dirty="0" smtClean="0">
                <a:solidFill>
                  <a:srgbClr val="0070C0"/>
                </a:solidFill>
              </a:rPr>
              <a:t> </a:t>
            </a:r>
          </a:p>
          <a:p>
            <a:pPr marL="0">
              <a:buNone/>
            </a:pPr>
            <a:r>
              <a:rPr lang="en-US" dirty="0" smtClean="0">
                <a:solidFill>
                  <a:srgbClr val="0070C0"/>
                </a:solidFill>
              </a:rPr>
              <a:t>for </a:t>
            </a:r>
            <a:r>
              <a:rPr lang="en-US" dirty="0">
                <a:solidFill>
                  <a:srgbClr val="0070C0"/>
                </a:solidFill>
              </a:rPr>
              <a:t>(</a:t>
            </a:r>
            <a:r>
              <a:rPr lang="en-US" dirty="0" err="1">
                <a:solidFill>
                  <a:srgbClr val="0070C0"/>
                </a:solidFill>
              </a:rPr>
              <a:t>int</a:t>
            </a:r>
            <a:r>
              <a:rPr lang="en-US" dirty="0" smtClean="0">
                <a:solidFill>
                  <a:srgbClr val="0070C0"/>
                </a:solidFill>
              </a:rPr>
              <a:t> </a:t>
            </a:r>
            <a:r>
              <a:rPr lang="en-US" dirty="0" err="1" smtClean="0">
                <a:solidFill>
                  <a:srgbClr val="0070C0"/>
                </a:solidFill>
              </a:rPr>
              <a:t>i</a:t>
            </a:r>
            <a:r>
              <a:rPr lang="en-US" dirty="0" smtClean="0">
                <a:solidFill>
                  <a:srgbClr val="0070C0"/>
                </a:solidFill>
              </a:rPr>
              <a:t> </a:t>
            </a:r>
            <a:r>
              <a:rPr lang="en-US" dirty="0">
                <a:solidFill>
                  <a:srgbClr val="0070C0"/>
                </a:solidFill>
              </a:rPr>
              <a:t>=</a:t>
            </a:r>
            <a:r>
              <a:rPr lang="en-US" dirty="0" smtClean="0">
                <a:solidFill>
                  <a:srgbClr val="0070C0"/>
                </a:solidFill>
              </a:rPr>
              <a:t> </a:t>
            </a:r>
            <a:r>
              <a:rPr lang="en-US" dirty="0">
                <a:solidFill>
                  <a:srgbClr val="0070C0"/>
                </a:solidFill>
              </a:rPr>
              <a:t>0;</a:t>
            </a:r>
            <a:r>
              <a:rPr lang="en-US" dirty="0" smtClean="0">
                <a:solidFill>
                  <a:srgbClr val="0070C0"/>
                </a:solidFill>
              </a:rPr>
              <a:t> </a:t>
            </a:r>
            <a:r>
              <a:rPr lang="en-US" dirty="0" err="1" smtClean="0">
                <a:solidFill>
                  <a:srgbClr val="0070C0"/>
                </a:solidFill>
              </a:rPr>
              <a:t>i</a:t>
            </a:r>
            <a:r>
              <a:rPr lang="en-US" dirty="0" smtClean="0">
                <a:solidFill>
                  <a:srgbClr val="0070C0"/>
                </a:solidFill>
              </a:rPr>
              <a:t> </a:t>
            </a:r>
            <a:r>
              <a:rPr lang="en-US" dirty="0">
                <a:solidFill>
                  <a:srgbClr val="0070C0"/>
                </a:solidFill>
              </a:rPr>
              <a:t>&lt;</a:t>
            </a:r>
            <a:r>
              <a:rPr lang="en-US" dirty="0" smtClean="0">
                <a:solidFill>
                  <a:srgbClr val="0070C0"/>
                </a:solidFill>
              </a:rPr>
              <a:t> </a:t>
            </a:r>
            <a:r>
              <a:rPr lang="en-US" dirty="0">
                <a:solidFill>
                  <a:srgbClr val="0070C0"/>
                </a:solidFill>
              </a:rPr>
              <a:t>500;</a:t>
            </a:r>
            <a:r>
              <a:rPr lang="en-US" dirty="0" smtClean="0">
                <a:solidFill>
                  <a:srgbClr val="0070C0"/>
                </a:solidFill>
              </a:rPr>
              <a:t> </a:t>
            </a:r>
            <a:r>
              <a:rPr lang="en-US" dirty="0">
                <a:solidFill>
                  <a:srgbClr val="0070C0"/>
                </a:solidFill>
              </a:rPr>
              <a:t>++</a:t>
            </a:r>
            <a:r>
              <a:rPr lang="en-US" dirty="0" err="1" smtClean="0">
                <a:solidFill>
                  <a:srgbClr val="0070C0"/>
                </a:solidFill>
              </a:rPr>
              <a:t>i</a:t>
            </a: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new</a:t>
            </a:r>
            <a:r>
              <a:rPr lang="en-US" dirty="0" smtClean="0">
                <a:solidFill>
                  <a:srgbClr val="0070C0"/>
                </a:solidFill>
              </a:rPr>
              <a:t> </a:t>
            </a:r>
            <a:r>
              <a:rPr lang="en-US" dirty="0" err="1">
                <a:solidFill>
                  <a:srgbClr val="0070C0"/>
                </a:solidFill>
              </a:rPr>
              <a:t>InstanceCounter</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p>
          <a:p>
            <a:pPr marL="0">
              <a:buNone/>
            </a:pPr>
            <a:r>
              <a:rPr lang="en-US" dirty="0" err="1" smtClean="0">
                <a:solidFill>
                  <a:srgbClr val="0070C0"/>
                </a:solidFill>
              </a:rPr>
              <a:t>System.out.println</a:t>
            </a:r>
            <a:r>
              <a:rPr lang="en-US" dirty="0">
                <a:solidFill>
                  <a:srgbClr val="0070C0"/>
                </a:solidFill>
              </a:rPr>
              <a:t>("Created "</a:t>
            </a:r>
            <a:r>
              <a:rPr lang="en-US" dirty="0" smtClean="0">
                <a:solidFill>
                  <a:srgbClr val="0070C0"/>
                </a:solidFill>
              </a:rPr>
              <a:t> +</a:t>
            </a:r>
          </a:p>
          <a:p>
            <a:pPr marL="0">
              <a:buNone/>
            </a:pPr>
            <a:r>
              <a:rPr lang="en-US" dirty="0" smtClean="0">
                <a:solidFill>
                  <a:srgbClr val="0070C0"/>
                </a:solidFill>
              </a:rPr>
              <a:t> </a:t>
            </a:r>
            <a:r>
              <a:rPr lang="en-US" dirty="0" err="1">
                <a:solidFill>
                  <a:srgbClr val="0070C0"/>
                </a:solidFill>
              </a:rPr>
              <a:t>InstanceCounter.</a:t>
            </a:r>
            <a:r>
              <a:rPr lang="en-US" dirty="0" err="1" smtClean="0">
                <a:solidFill>
                  <a:srgbClr val="0070C0"/>
                </a:solidFill>
              </a:rPr>
              <a:t>getCount</a:t>
            </a:r>
            <a:r>
              <a:rPr lang="en-US" dirty="0">
                <a:solidFill>
                  <a:srgbClr val="0070C0"/>
                </a:solidFill>
              </a:rPr>
              <a:t>()</a:t>
            </a:r>
            <a:r>
              <a:rPr lang="en-US" dirty="0" smtClean="0">
                <a:solidFill>
                  <a:srgbClr val="0070C0"/>
                </a:solidFill>
              </a:rPr>
              <a:t> </a:t>
            </a:r>
            <a:r>
              <a:rPr lang="en-US" dirty="0">
                <a:solidFill>
                  <a:srgbClr val="0070C0"/>
                </a:solidFill>
              </a:rPr>
              <a:t>+</a:t>
            </a:r>
            <a:r>
              <a:rPr lang="en-US" dirty="0" smtClean="0">
                <a:solidFill>
                  <a:srgbClr val="0070C0"/>
                </a:solidFill>
              </a:rPr>
              <a:t> </a:t>
            </a:r>
            <a:r>
              <a:rPr lang="en-US" dirty="0">
                <a:solidFill>
                  <a:srgbClr val="0070C0"/>
                </a:solidFill>
              </a:rPr>
              <a:t>" instances</a:t>
            </a: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a:t>
            </a:r>
          </a:p>
          <a:p>
            <a:pPr marL="0">
              <a:buNone/>
            </a:pPr>
            <a:r>
              <a:rPr lang="en-US" dirty="0" smtClean="0"/>
              <a:t>This </a:t>
            </a:r>
            <a:r>
              <a:rPr lang="en-US" dirty="0"/>
              <a:t>would produce the following result:</a:t>
            </a:r>
          </a:p>
          <a:p>
            <a:pPr marL="0">
              <a:buNone/>
            </a:pPr>
            <a:r>
              <a:rPr lang="en-US" dirty="0" smtClean="0">
                <a:solidFill>
                  <a:srgbClr val="0070C0"/>
                </a:solidFill>
              </a:rPr>
              <a:t>Started with 0 </a:t>
            </a:r>
          </a:p>
          <a:p>
            <a:pPr marL="0">
              <a:buNone/>
            </a:pPr>
            <a:r>
              <a:rPr lang="en-US" dirty="0" smtClean="0">
                <a:solidFill>
                  <a:srgbClr val="0070C0"/>
                </a:solidFill>
              </a:rPr>
              <a:t>instances Created 500 instances</a:t>
            </a:r>
            <a:endParaRPr lang="uk-UA" dirty="0">
              <a:solidFill>
                <a:srgbClr val="0070C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4474840" cy="706090"/>
          </a:xfrm>
        </p:spPr>
        <p:txBody>
          <a:bodyPr>
            <a:normAutofit/>
          </a:bodyPr>
          <a:lstStyle/>
          <a:p>
            <a:r>
              <a:rPr lang="en-US" sz="3600" dirty="0"/>
              <a:t>The final </a:t>
            </a:r>
            <a:r>
              <a:rPr lang="en-US" sz="3600" dirty="0" smtClean="0"/>
              <a:t>Modifier</a:t>
            </a:r>
            <a:endParaRPr lang="uk-UA" sz="3600" dirty="0"/>
          </a:p>
        </p:txBody>
      </p:sp>
      <p:sp>
        <p:nvSpPr>
          <p:cNvPr id="3" name="Содержимое 2"/>
          <p:cNvSpPr>
            <a:spLocks noGrp="1"/>
          </p:cNvSpPr>
          <p:nvPr>
            <p:ph idx="1"/>
          </p:nvPr>
        </p:nvSpPr>
        <p:spPr>
          <a:xfrm>
            <a:off x="457200" y="908720"/>
            <a:ext cx="8229600" cy="5217443"/>
          </a:xfrm>
        </p:spPr>
        <p:txBody>
          <a:bodyPr>
            <a:normAutofit fontScale="47500" lnSpcReduction="20000"/>
          </a:bodyPr>
          <a:lstStyle/>
          <a:p>
            <a:pPr marL="0">
              <a:buNone/>
            </a:pPr>
            <a:r>
              <a:rPr lang="en-US" dirty="0"/>
              <a:t>final Variables:</a:t>
            </a:r>
          </a:p>
          <a:p>
            <a:pPr marL="0"/>
            <a:r>
              <a:rPr lang="en-US" dirty="0"/>
              <a:t>A final variable can be explicitly initialized only once. A reference variable declared final can never be reassigned to refer to an different object</a:t>
            </a:r>
            <a:r>
              <a:rPr lang="en-US" dirty="0" smtClean="0"/>
              <a:t>.</a:t>
            </a:r>
          </a:p>
          <a:p>
            <a:pPr marL="0">
              <a:buNone/>
            </a:pPr>
            <a:r>
              <a:rPr lang="en-US" dirty="0">
                <a:solidFill>
                  <a:srgbClr val="0070C0"/>
                </a:solidFill>
              </a:rPr>
              <a:t>public</a:t>
            </a:r>
            <a:r>
              <a:rPr lang="en-US" dirty="0" smtClean="0">
                <a:solidFill>
                  <a:srgbClr val="0070C0"/>
                </a:solidFill>
              </a:rPr>
              <a:t> </a:t>
            </a:r>
            <a:r>
              <a:rPr lang="en-US" dirty="0">
                <a:solidFill>
                  <a:srgbClr val="0070C0"/>
                </a:solidFill>
              </a:rPr>
              <a:t>class</a:t>
            </a:r>
            <a:r>
              <a:rPr lang="en-US" dirty="0" smtClean="0">
                <a:solidFill>
                  <a:srgbClr val="0070C0"/>
                </a:solidFill>
              </a:rPr>
              <a:t> </a:t>
            </a:r>
            <a:r>
              <a:rPr lang="en-US" dirty="0">
                <a:solidFill>
                  <a:srgbClr val="0070C0"/>
                </a:solidFill>
              </a:rPr>
              <a:t>Test{</a:t>
            </a:r>
            <a:r>
              <a:rPr lang="en-US" dirty="0" smtClean="0">
                <a:solidFill>
                  <a:srgbClr val="0070C0"/>
                </a:solidFill>
              </a:rPr>
              <a:t> </a:t>
            </a:r>
          </a:p>
          <a:p>
            <a:pPr marL="0">
              <a:buNone/>
            </a:pPr>
            <a:r>
              <a:rPr lang="en-US" dirty="0" smtClean="0">
                <a:solidFill>
                  <a:srgbClr val="0070C0"/>
                </a:solidFill>
              </a:rPr>
              <a:t>final </a:t>
            </a:r>
            <a:r>
              <a:rPr lang="en-US" dirty="0" err="1">
                <a:solidFill>
                  <a:srgbClr val="0070C0"/>
                </a:solidFill>
              </a:rPr>
              <a:t>int</a:t>
            </a:r>
            <a:r>
              <a:rPr lang="en-US" dirty="0" smtClean="0">
                <a:solidFill>
                  <a:srgbClr val="0070C0"/>
                </a:solidFill>
              </a:rPr>
              <a:t> value </a:t>
            </a:r>
            <a:r>
              <a:rPr lang="en-US" dirty="0">
                <a:solidFill>
                  <a:srgbClr val="0070C0"/>
                </a:solidFill>
              </a:rPr>
              <a:t>=</a:t>
            </a:r>
            <a:r>
              <a:rPr lang="en-US" dirty="0" smtClean="0">
                <a:solidFill>
                  <a:srgbClr val="0070C0"/>
                </a:solidFill>
              </a:rPr>
              <a:t> </a:t>
            </a:r>
            <a:r>
              <a:rPr lang="en-US" dirty="0">
                <a:solidFill>
                  <a:srgbClr val="0070C0"/>
                </a:solidFill>
              </a:rPr>
              <a:t>10</a:t>
            </a:r>
            <a:r>
              <a:rPr lang="en-US" dirty="0" smtClean="0">
                <a:solidFill>
                  <a:srgbClr val="0070C0"/>
                </a:solidFill>
              </a:rPr>
              <a:t>;</a:t>
            </a:r>
            <a:endParaRPr lang="en-US" dirty="0">
              <a:solidFill>
                <a:srgbClr val="0070C0"/>
              </a:solidFill>
            </a:endParaRPr>
          </a:p>
          <a:p>
            <a:pPr marL="0">
              <a:buNone/>
            </a:pPr>
            <a:r>
              <a:rPr lang="en-US" dirty="0" smtClean="0">
                <a:solidFill>
                  <a:srgbClr val="0070C0"/>
                </a:solidFill>
              </a:rPr>
              <a:t>// The </a:t>
            </a:r>
            <a:r>
              <a:rPr lang="en-US" dirty="0">
                <a:solidFill>
                  <a:srgbClr val="0070C0"/>
                </a:solidFill>
              </a:rPr>
              <a:t>following are examples of declaring constants:</a:t>
            </a:r>
            <a:r>
              <a:rPr lang="en-US" dirty="0" smtClean="0">
                <a:solidFill>
                  <a:srgbClr val="0070C0"/>
                </a:solidFill>
              </a:rPr>
              <a:t> </a:t>
            </a:r>
          </a:p>
          <a:p>
            <a:pPr marL="0">
              <a:buNone/>
            </a:pPr>
            <a:r>
              <a:rPr lang="en-US" dirty="0" smtClean="0">
                <a:solidFill>
                  <a:srgbClr val="0070C0"/>
                </a:solidFill>
              </a:rPr>
              <a:t>public </a:t>
            </a:r>
            <a:r>
              <a:rPr lang="en-US" dirty="0">
                <a:solidFill>
                  <a:srgbClr val="0070C0"/>
                </a:solidFill>
              </a:rPr>
              <a:t>static</a:t>
            </a:r>
            <a:r>
              <a:rPr lang="en-US" dirty="0" smtClean="0">
                <a:solidFill>
                  <a:srgbClr val="0070C0"/>
                </a:solidFill>
              </a:rPr>
              <a:t> </a:t>
            </a:r>
            <a:r>
              <a:rPr lang="en-US" dirty="0">
                <a:solidFill>
                  <a:srgbClr val="0070C0"/>
                </a:solidFill>
              </a:rPr>
              <a:t>final</a:t>
            </a:r>
            <a:r>
              <a:rPr lang="en-US" dirty="0" smtClean="0">
                <a:solidFill>
                  <a:srgbClr val="0070C0"/>
                </a:solidFill>
              </a:rPr>
              <a:t> </a:t>
            </a:r>
            <a:r>
              <a:rPr lang="en-US" dirty="0" err="1">
                <a:solidFill>
                  <a:srgbClr val="0070C0"/>
                </a:solidFill>
              </a:rPr>
              <a:t>int</a:t>
            </a:r>
            <a:r>
              <a:rPr lang="en-US" dirty="0" smtClean="0">
                <a:solidFill>
                  <a:srgbClr val="0070C0"/>
                </a:solidFill>
              </a:rPr>
              <a:t> BOXWIDTH </a:t>
            </a:r>
            <a:r>
              <a:rPr lang="en-US" dirty="0">
                <a:solidFill>
                  <a:srgbClr val="0070C0"/>
                </a:solidFill>
              </a:rPr>
              <a:t>=</a:t>
            </a:r>
            <a:r>
              <a:rPr lang="en-US" dirty="0" smtClean="0">
                <a:solidFill>
                  <a:srgbClr val="0070C0"/>
                </a:solidFill>
              </a:rPr>
              <a:t> </a:t>
            </a:r>
            <a:r>
              <a:rPr lang="en-US" dirty="0">
                <a:solidFill>
                  <a:srgbClr val="0070C0"/>
                </a:solidFill>
              </a:rPr>
              <a:t>6;</a:t>
            </a:r>
            <a:r>
              <a:rPr lang="en-US" dirty="0" smtClean="0">
                <a:solidFill>
                  <a:srgbClr val="0070C0"/>
                </a:solidFill>
              </a:rPr>
              <a:t> </a:t>
            </a:r>
          </a:p>
          <a:p>
            <a:pPr marL="0">
              <a:buNone/>
            </a:pPr>
            <a:r>
              <a:rPr lang="en-US" dirty="0" smtClean="0">
                <a:solidFill>
                  <a:srgbClr val="0070C0"/>
                </a:solidFill>
              </a:rPr>
              <a:t>static </a:t>
            </a:r>
            <a:r>
              <a:rPr lang="en-US" dirty="0">
                <a:solidFill>
                  <a:srgbClr val="0070C0"/>
                </a:solidFill>
              </a:rPr>
              <a:t>final</a:t>
            </a:r>
            <a:r>
              <a:rPr lang="en-US" dirty="0" smtClean="0">
                <a:solidFill>
                  <a:srgbClr val="0070C0"/>
                </a:solidFill>
              </a:rPr>
              <a:t> </a:t>
            </a:r>
            <a:r>
              <a:rPr lang="en-US" dirty="0">
                <a:solidFill>
                  <a:srgbClr val="0070C0"/>
                </a:solidFill>
              </a:rPr>
              <a:t>String</a:t>
            </a:r>
            <a:r>
              <a:rPr lang="en-US" dirty="0" smtClean="0">
                <a:solidFill>
                  <a:srgbClr val="0070C0"/>
                </a:solidFill>
              </a:rPr>
              <a:t> TITLE </a:t>
            </a:r>
            <a:r>
              <a:rPr lang="en-US" dirty="0">
                <a:solidFill>
                  <a:srgbClr val="0070C0"/>
                </a:solidFill>
              </a:rPr>
              <a:t>=</a:t>
            </a:r>
            <a:r>
              <a:rPr lang="en-US" dirty="0" smtClean="0">
                <a:solidFill>
                  <a:srgbClr val="0070C0"/>
                </a:solidFill>
              </a:rPr>
              <a:t> "</a:t>
            </a:r>
            <a:r>
              <a:rPr lang="en-US" dirty="0">
                <a:solidFill>
                  <a:srgbClr val="0070C0"/>
                </a:solidFill>
              </a:rPr>
              <a:t>Manager";</a:t>
            </a:r>
            <a:r>
              <a:rPr lang="en-US" dirty="0" smtClean="0">
                <a:solidFill>
                  <a:srgbClr val="0070C0"/>
                </a:solidFill>
              </a:rPr>
              <a:t> </a:t>
            </a:r>
          </a:p>
          <a:p>
            <a:pPr marL="0">
              <a:buNone/>
            </a:pPr>
            <a:r>
              <a:rPr lang="en-US" dirty="0" smtClean="0">
                <a:solidFill>
                  <a:srgbClr val="0070C0"/>
                </a:solidFill>
              </a:rPr>
              <a:t>public </a:t>
            </a:r>
            <a:r>
              <a:rPr lang="en-US" dirty="0">
                <a:solidFill>
                  <a:srgbClr val="0070C0"/>
                </a:solidFill>
              </a:rPr>
              <a:t>void</a:t>
            </a:r>
            <a:r>
              <a:rPr lang="en-US" dirty="0" smtClean="0">
                <a:solidFill>
                  <a:srgbClr val="0070C0"/>
                </a:solidFill>
              </a:rPr>
              <a:t> </a:t>
            </a:r>
            <a:r>
              <a:rPr lang="en-US" dirty="0" err="1" smtClean="0">
                <a:solidFill>
                  <a:srgbClr val="0070C0"/>
                </a:solidFill>
              </a:rPr>
              <a:t>changeValue</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value </a:t>
            </a:r>
            <a:r>
              <a:rPr lang="en-US" dirty="0">
                <a:solidFill>
                  <a:srgbClr val="0070C0"/>
                </a:solidFill>
              </a:rPr>
              <a:t>=</a:t>
            </a:r>
            <a:r>
              <a:rPr lang="en-US" dirty="0" smtClean="0">
                <a:solidFill>
                  <a:srgbClr val="0070C0"/>
                </a:solidFill>
              </a:rPr>
              <a:t> </a:t>
            </a:r>
            <a:r>
              <a:rPr lang="en-US" dirty="0">
                <a:solidFill>
                  <a:srgbClr val="0070C0"/>
                </a:solidFill>
              </a:rPr>
              <a:t>12;</a:t>
            </a:r>
            <a:r>
              <a:rPr lang="en-US" dirty="0" smtClean="0">
                <a:solidFill>
                  <a:srgbClr val="0070C0"/>
                </a:solidFill>
              </a:rPr>
              <a:t> </a:t>
            </a:r>
            <a:r>
              <a:rPr lang="en-US" dirty="0">
                <a:solidFill>
                  <a:srgbClr val="0070C0"/>
                </a:solidFill>
              </a:rPr>
              <a:t>//will give an error</a:t>
            </a:r>
            <a:r>
              <a:rPr lang="en-US" dirty="0" smtClean="0">
                <a:solidFill>
                  <a:srgbClr val="0070C0"/>
                </a:solidFill>
              </a:rPr>
              <a:t> </a:t>
            </a:r>
          </a:p>
          <a:p>
            <a:pPr marL="0">
              <a:buNone/>
            </a:pPr>
            <a:r>
              <a:rPr lang="en-US" dirty="0" smtClean="0">
                <a:solidFill>
                  <a:srgbClr val="0070C0"/>
                </a:solidFill>
              </a:rPr>
              <a:t>}</a:t>
            </a:r>
          </a:p>
          <a:p>
            <a:pPr marL="0">
              <a:buNone/>
            </a:pPr>
            <a:r>
              <a:rPr lang="en-US" dirty="0" smtClean="0">
                <a:solidFill>
                  <a:srgbClr val="0070C0"/>
                </a:solidFill>
              </a:rPr>
              <a:t> }</a:t>
            </a:r>
          </a:p>
          <a:p>
            <a:pPr marL="0">
              <a:buNone/>
            </a:pPr>
            <a:r>
              <a:rPr lang="en-US" dirty="0"/>
              <a:t>final Methods:</a:t>
            </a:r>
          </a:p>
          <a:p>
            <a:pPr marL="0"/>
            <a:r>
              <a:rPr lang="en-US" dirty="0"/>
              <a:t>A final method cannot be overridden by any subclasses. As mentioned previously the final modifier prevents a method from being modified in a subclass.</a:t>
            </a:r>
          </a:p>
          <a:p>
            <a:pPr marL="0">
              <a:buNone/>
            </a:pPr>
            <a:r>
              <a:rPr lang="en-US" dirty="0">
                <a:solidFill>
                  <a:srgbClr val="0070C0"/>
                </a:solidFill>
              </a:rPr>
              <a:t>public</a:t>
            </a:r>
            <a:r>
              <a:rPr lang="en-US" dirty="0" smtClean="0">
                <a:solidFill>
                  <a:srgbClr val="0070C0"/>
                </a:solidFill>
              </a:rPr>
              <a:t> </a:t>
            </a:r>
            <a:r>
              <a:rPr lang="en-US" dirty="0">
                <a:solidFill>
                  <a:srgbClr val="0070C0"/>
                </a:solidFill>
              </a:rPr>
              <a:t>class</a:t>
            </a:r>
            <a:r>
              <a:rPr lang="en-US" dirty="0" smtClean="0">
                <a:solidFill>
                  <a:srgbClr val="0070C0"/>
                </a:solidFill>
              </a:rPr>
              <a:t> </a:t>
            </a:r>
            <a:r>
              <a:rPr lang="en-US" dirty="0">
                <a:solidFill>
                  <a:srgbClr val="0070C0"/>
                </a:solidFill>
              </a:rPr>
              <a:t>Test{</a:t>
            </a:r>
            <a:r>
              <a:rPr lang="en-US" dirty="0" smtClean="0">
                <a:solidFill>
                  <a:srgbClr val="0070C0"/>
                </a:solidFill>
              </a:rPr>
              <a:t> </a:t>
            </a:r>
          </a:p>
          <a:p>
            <a:pPr marL="0">
              <a:buNone/>
            </a:pPr>
            <a:r>
              <a:rPr lang="en-US" dirty="0" smtClean="0">
                <a:solidFill>
                  <a:srgbClr val="0070C0"/>
                </a:solidFill>
              </a:rPr>
              <a:t>public </a:t>
            </a:r>
            <a:r>
              <a:rPr lang="en-US" dirty="0">
                <a:solidFill>
                  <a:srgbClr val="0070C0"/>
                </a:solidFill>
              </a:rPr>
              <a:t>final</a:t>
            </a:r>
            <a:r>
              <a:rPr lang="en-US" dirty="0" smtClean="0">
                <a:solidFill>
                  <a:srgbClr val="0070C0"/>
                </a:solidFill>
              </a:rPr>
              <a:t> </a:t>
            </a:r>
            <a:r>
              <a:rPr lang="en-US" dirty="0">
                <a:solidFill>
                  <a:srgbClr val="0070C0"/>
                </a:solidFill>
              </a:rPr>
              <a:t>void</a:t>
            </a:r>
            <a:r>
              <a:rPr lang="en-US" dirty="0" smtClean="0">
                <a:solidFill>
                  <a:srgbClr val="0070C0"/>
                </a:solidFill>
              </a:rPr>
              <a:t> </a:t>
            </a:r>
            <a:r>
              <a:rPr lang="en-US" dirty="0" err="1" smtClean="0">
                <a:solidFill>
                  <a:srgbClr val="0070C0"/>
                </a:solidFill>
              </a:rPr>
              <a:t>changeName</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r>
              <a:rPr lang="en-US" dirty="0">
                <a:solidFill>
                  <a:srgbClr val="0070C0"/>
                </a:solidFill>
              </a:rPr>
              <a:t>body of method</a:t>
            </a:r>
            <a:r>
              <a:rPr lang="en-US" dirty="0" smtClean="0">
                <a:solidFill>
                  <a:srgbClr val="0070C0"/>
                </a:solidFill>
              </a:rPr>
              <a:t> </a:t>
            </a:r>
          </a:p>
          <a:p>
            <a:pPr marL="0">
              <a:buNone/>
            </a:pPr>
            <a:r>
              <a:rPr lang="en-US" dirty="0" smtClean="0">
                <a:solidFill>
                  <a:srgbClr val="0070C0"/>
                </a:solidFill>
              </a:rPr>
              <a:t>} </a:t>
            </a:r>
          </a:p>
          <a:p>
            <a:pPr marL="0">
              <a:buNone/>
            </a:pPr>
            <a:r>
              <a:rPr lang="en-US" dirty="0" smtClean="0">
                <a:solidFill>
                  <a:srgbClr val="0070C0"/>
                </a:solidFill>
              </a:rPr>
              <a:t>}</a:t>
            </a:r>
            <a:endParaRPr lang="en-US" dirty="0">
              <a:solidFill>
                <a:srgbClr val="0070C0"/>
              </a:solidFill>
            </a:endParaRPr>
          </a:p>
          <a:p>
            <a:pPr marL="0"/>
            <a:endParaRPr lang="uk-U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76672"/>
            <a:ext cx="8229600" cy="5649491"/>
          </a:xfrm>
        </p:spPr>
        <p:txBody>
          <a:bodyPr/>
          <a:lstStyle/>
          <a:p>
            <a:pPr marL="0">
              <a:buNone/>
            </a:pPr>
            <a:r>
              <a:rPr lang="en-US" dirty="0"/>
              <a:t>final Classes:</a:t>
            </a:r>
          </a:p>
          <a:p>
            <a:pPr marL="0"/>
            <a:r>
              <a:rPr lang="en-US" dirty="0"/>
              <a:t>The main purpose of using a class being declared as </a:t>
            </a:r>
            <a:r>
              <a:rPr lang="en-US" i="1" dirty="0"/>
              <a:t>final</a:t>
            </a:r>
            <a:r>
              <a:rPr lang="en-US" dirty="0"/>
              <a:t> is to prevent the class from being </a:t>
            </a:r>
            <a:r>
              <a:rPr lang="en-US" dirty="0" err="1"/>
              <a:t>subclassed</a:t>
            </a:r>
            <a:r>
              <a:rPr lang="en-US" dirty="0"/>
              <a:t>. If a class is marked as final then no class can inherit any feature from the final class.</a:t>
            </a:r>
          </a:p>
          <a:p>
            <a:pPr marL="0">
              <a:buNone/>
            </a:pPr>
            <a:r>
              <a:rPr lang="en-US" dirty="0" smtClean="0">
                <a:solidFill>
                  <a:srgbClr val="0070C0"/>
                </a:solidFill>
              </a:rPr>
              <a:t>public </a:t>
            </a:r>
            <a:r>
              <a:rPr lang="en-US" dirty="0">
                <a:solidFill>
                  <a:srgbClr val="0070C0"/>
                </a:solidFill>
              </a:rPr>
              <a:t>final</a:t>
            </a:r>
            <a:r>
              <a:rPr lang="en-US" dirty="0" smtClean="0">
                <a:solidFill>
                  <a:srgbClr val="0070C0"/>
                </a:solidFill>
              </a:rPr>
              <a:t> </a:t>
            </a:r>
            <a:r>
              <a:rPr lang="en-US" dirty="0">
                <a:solidFill>
                  <a:srgbClr val="0070C0"/>
                </a:solidFill>
              </a:rPr>
              <a:t>class</a:t>
            </a:r>
            <a:r>
              <a:rPr lang="en-US" dirty="0" smtClean="0">
                <a:solidFill>
                  <a:srgbClr val="0070C0"/>
                </a:solidFill>
              </a:rPr>
              <a:t> </a:t>
            </a:r>
            <a:r>
              <a:rPr lang="en-US" dirty="0">
                <a:solidFill>
                  <a:srgbClr val="0070C0"/>
                </a:solidFill>
              </a:rPr>
              <a:t>Test</a:t>
            </a: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r>
              <a:rPr lang="en-US" dirty="0">
                <a:solidFill>
                  <a:srgbClr val="0070C0"/>
                </a:solidFill>
              </a:rPr>
              <a:t>body of class</a:t>
            </a:r>
            <a:r>
              <a:rPr lang="en-US" dirty="0" smtClean="0">
                <a:solidFill>
                  <a:srgbClr val="0070C0"/>
                </a:solidFill>
              </a:rPr>
              <a:t> </a:t>
            </a:r>
          </a:p>
          <a:p>
            <a:pPr marL="0">
              <a:buNone/>
            </a:pPr>
            <a:r>
              <a:rPr lang="en-US" dirty="0" smtClean="0">
                <a:solidFill>
                  <a:srgbClr val="0070C0"/>
                </a:solidFill>
              </a:rPr>
              <a:t>}</a:t>
            </a:r>
            <a:endParaRPr lang="uk-UA"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4114800" cy="850106"/>
          </a:xfrm>
        </p:spPr>
        <p:txBody>
          <a:bodyPr>
            <a:normAutofit fontScale="90000"/>
          </a:bodyPr>
          <a:lstStyle/>
          <a:p>
            <a:r>
              <a:rPr lang="en-US" sz="3600" dirty="0"/>
              <a:t>The abstract </a:t>
            </a:r>
            <a:r>
              <a:rPr lang="en-US" sz="3600" dirty="0" smtClean="0"/>
              <a:t>Modifier</a:t>
            </a:r>
            <a:endParaRPr lang="uk-UA" sz="3600" dirty="0"/>
          </a:p>
        </p:txBody>
      </p:sp>
      <p:sp>
        <p:nvSpPr>
          <p:cNvPr id="3" name="Содержимое 2"/>
          <p:cNvSpPr>
            <a:spLocks noGrp="1"/>
          </p:cNvSpPr>
          <p:nvPr>
            <p:ph idx="1"/>
          </p:nvPr>
        </p:nvSpPr>
        <p:spPr>
          <a:xfrm>
            <a:off x="457200" y="1124744"/>
            <a:ext cx="8229600" cy="5001419"/>
          </a:xfrm>
        </p:spPr>
        <p:txBody>
          <a:bodyPr>
            <a:normAutofit fontScale="47500" lnSpcReduction="20000"/>
          </a:bodyPr>
          <a:lstStyle/>
          <a:p>
            <a:pPr marL="0">
              <a:buNone/>
            </a:pPr>
            <a:r>
              <a:rPr lang="en-US" dirty="0"/>
              <a:t>abstract Class:</a:t>
            </a:r>
          </a:p>
          <a:p>
            <a:pPr marL="0"/>
            <a:r>
              <a:rPr lang="en-US" dirty="0"/>
              <a:t>An abstract class can never be instantiated. If a class is declared as abstract then the sole purpose is for the class to be extended.</a:t>
            </a:r>
          </a:p>
          <a:p>
            <a:pPr marL="0">
              <a:buNone/>
            </a:pPr>
            <a:r>
              <a:rPr lang="en-US" dirty="0">
                <a:solidFill>
                  <a:srgbClr val="0070C0"/>
                </a:solidFill>
              </a:rPr>
              <a:t>abstract</a:t>
            </a:r>
            <a:r>
              <a:rPr lang="en-US" dirty="0" smtClean="0">
                <a:solidFill>
                  <a:srgbClr val="0070C0"/>
                </a:solidFill>
              </a:rPr>
              <a:t> </a:t>
            </a:r>
            <a:r>
              <a:rPr lang="en-US" dirty="0">
                <a:solidFill>
                  <a:srgbClr val="0070C0"/>
                </a:solidFill>
              </a:rPr>
              <a:t>class</a:t>
            </a:r>
            <a:r>
              <a:rPr lang="en-US" dirty="0" smtClean="0">
                <a:solidFill>
                  <a:srgbClr val="0070C0"/>
                </a:solidFill>
              </a:rPr>
              <a:t> </a:t>
            </a:r>
            <a:r>
              <a:rPr lang="en-US" dirty="0">
                <a:solidFill>
                  <a:srgbClr val="0070C0"/>
                </a:solidFill>
              </a:rPr>
              <a:t>Caravan{</a:t>
            </a:r>
            <a:r>
              <a:rPr lang="en-US" dirty="0" smtClean="0">
                <a:solidFill>
                  <a:srgbClr val="0070C0"/>
                </a:solidFill>
              </a:rPr>
              <a:t> </a:t>
            </a:r>
          </a:p>
          <a:p>
            <a:pPr marL="0">
              <a:buNone/>
            </a:pPr>
            <a:r>
              <a:rPr lang="en-US" dirty="0" smtClean="0">
                <a:solidFill>
                  <a:srgbClr val="0070C0"/>
                </a:solidFill>
              </a:rPr>
              <a:t>private </a:t>
            </a:r>
            <a:r>
              <a:rPr lang="en-US" dirty="0">
                <a:solidFill>
                  <a:srgbClr val="0070C0"/>
                </a:solidFill>
              </a:rPr>
              <a:t>double</a:t>
            </a:r>
            <a:r>
              <a:rPr lang="en-US" dirty="0" smtClean="0">
                <a:solidFill>
                  <a:srgbClr val="0070C0"/>
                </a:solidFill>
              </a:rPr>
              <a:t> price</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private </a:t>
            </a:r>
            <a:r>
              <a:rPr lang="en-US" dirty="0">
                <a:solidFill>
                  <a:srgbClr val="0070C0"/>
                </a:solidFill>
              </a:rPr>
              <a:t>String</a:t>
            </a:r>
            <a:r>
              <a:rPr lang="en-US" dirty="0" smtClean="0">
                <a:solidFill>
                  <a:srgbClr val="0070C0"/>
                </a:solidFill>
              </a:rPr>
              <a:t> model</a:t>
            </a:r>
            <a:r>
              <a:rPr lang="en-US" dirty="0">
                <a:solidFill>
                  <a:srgbClr val="0070C0"/>
                </a:solidFill>
              </a:rPr>
              <a:t>;</a:t>
            </a:r>
            <a:r>
              <a:rPr lang="en-US" dirty="0" smtClean="0">
                <a:solidFill>
                  <a:srgbClr val="0070C0"/>
                </a:solidFill>
              </a:rPr>
              <a:t> </a:t>
            </a:r>
            <a:r>
              <a:rPr lang="en-US" dirty="0">
                <a:solidFill>
                  <a:srgbClr val="0070C0"/>
                </a:solidFill>
              </a:rPr>
              <a:t>private</a:t>
            </a:r>
            <a:r>
              <a:rPr lang="en-US" dirty="0" smtClean="0">
                <a:solidFill>
                  <a:srgbClr val="0070C0"/>
                </a:solidFill>
              </a:rPr>
              <a:t> </a:t>
            </a:r>
            <a:r>
              <a:rPr lang="en-US" dirty="0">
                <a:solidFill>
                  <a:srgbClr val="0070C0"/>
                </a:solidFill>
              </a:rPr>
              <a:t>String</a:t>
            </a:r>
            <a:r>
              <a:rPr lang="en-US" dirty="0" smtClean="0">
                <a:solidFill>
                  <a:srgbClr val="0070C0"/>
                </a:solidFill>
              </a:rPr>
              <a:t> year</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public </a:t>
            </a:r>
            <a:r>
              <a:rPr lang="en-US" dirty="0">
                <a:solidFill>
                  <a:srgbClr val="0070C0"/>
                </a:solidFill>
              </a:rPr>
              <a:t>abstract</a:t>
            </a:r>
            <a:r>
              <a:rPr lang="en-US" dirty="0" smtClean="0">
                <a:solidFill>
                  <a:srgbClr val="0070C0"/>
                </a:solidFill>
              </a:rPr>
              <a:t> </a:t>
            </a:r>
            <a:r>
              <a:rPr lang="en-US" dirty="0">
                <a:solidFill>
                  <a:srgbClr val="0070C0"/>
                </a:solidFill>
              </a:rPr>
              <a:t>void</a:t>
            </a:r>
            <a:r>
              <a:rPr lang="en-US" dirty="0" smtClean="0">
                <a:solidFill>
                  <a:srgbClr val="0070C0"/>
                </a:solidFill>
              </a:rPr>
              <a:t> </a:t>
            </a:r>
            <a:r>
              <a:rPr lang="en-US" dirty="0" err="1" smtClean="0">
                <a:solidFill>
                  <a:srgbClr val="0070C0"/>
                </a:solidFill>
              </a:rPr>
              <a:t>goFast</a:t>
            </a:r>
            <a:r>
              <a:rPr lang="en-US" dirty="0">
                <a:solidFill>
                  <a:srgbClr val="0070C0"/>
                </a:solidFill>
              </a:rPr>
              <a:t>();</a:t>
            </a:r>
            <a:r>
              <a:rPr lang="en-US" dirty="0" smtClean="0">
                <a:solidFill>
                  <a:srgbClr val="0070C0"/>
                </a:solidFill>
              </a:rPr>
              <a:t> </a:t>
            </a:r>
            <a:r>
              <a:rPr lang="en-US" dirty="0">
                <a:solidFill>
                  <a:srgbClr val="0070C0"/>
                </a:solidFill>
              </a:rPr>
              <a:t>//an abstract </a:t>
            </a:r>
            <a:r>
              <a:rPr lang="en-US" dirty="0" smtClean="0">
                <a:solidFill>
                  <a:srgbClr val="0070C0"/>
                </a:solidFill>
              </a:rPr>
              <a:t>method</a:t>
            </a:r>
          </a:p>
          <a:p>
            <a:pPr marL="0">
              <a:buNone/>
            </a:pPr>
            <a:r>
              <a:rPr lang="en-US" dirty="0" smtClean="0">
                <a:solidFill>
                  <a:srgbClr val="0070C0"/>
                </a:solidFill>
              </a:rPr>
              <a:t> </a:t>
            </a:r>
            <a:r>
              <a:rPr lang="en-US" dirty="0">
                <a:solidFill>
                  <a:srgbClr val="0070C0"/>
                </a:solidFill>
              </a:rPr>
              <a:t>public</a:t>
            </a:r>
            <a:r>
              <a:rPr lang="en-US" dirty="0" smtClean="0">
                <a:solidFill>
                  <a:srgbClr val="0070C0"/>
                </a:solidFill>
              </a:rPr>
              <a:t> </a:t>
            </a:r>
            <a:r>
              <a:rPr lang="en-US" dirty="0">
                <a:solidFill>
                  <a:srgbClr val="0070C0"/>
                </a:solidFill>
              </a:rPr>
              <a:t>abstract</a:t>
            </a:r>
            <a:r>
              <a:rPr lang="en-US" dirty="0" smtClean="0">
                <a:solidFill>
                  <a:srgbClr val="0070C0"/>
                </a:solidFill>
              </a:rPr>
              <a:t> </a:t>
            </a:r>
            <a:r>
              <a:rPr lang="en-US" dirty="0">
                <a:solidFill>
                  <a:srgbClr val="0070C0"/>
                </a:solidFill>
              </a:rPr>
              <a:t>void</a:t>
            </a:r>
            <a:r>
              <a:rPr lang="en-US" dirty="0" smtClean="0">
                <a:solidFill>
                  <a:srgbClr val="0070C0"/>
                </a:solidFill>
              </a:rPr>
              <a:t> </a:t>
            </a:r>
            <a:r>
              <a:rPr lang="en-US" dirty="0" err="1" smtClean="0">
                <a:solidFill>
                  <a:srgbClr val="0070C0"/>
                </a:solidFill>
              </a:rPr>
              <a:t>changeColor</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a:t>
            </a:r>
          </a:p>
          <a:p>
            <a:pPr marL="0">
              <a:buNone/>
            </a:pPr>
            <a:r>
              <a:rPr lang="en-US" dirty="0"/>
              <a:t>abstract Methods:</a:t>
            </a:r>
          </a:p>
          <a:p>
            <a:pPr marL="0"/>
            <a:r>
              <a:rPr lang="en-US" dirty="0"/>
              <a:t>An abstract method is a method declared with out any implementation. The methods body(implementation) is provided by the subclass.</a:t>
            </a:r>
          </a:p>
          <a:p>
            <a:pPr marL="0">
              <a:buNone/>
            </a:pPr>
            <a:r>
              <a:rPr lang="en-US" dirty="0">
                <a:solidFill>
                  <a:srgbClr val="0070C0"/>
                </a:solidFill>
              </a:rPr>
              <a:t>public</a:t>
            </a:r>
            <a:r>
              <a:rPr lang="en-US" dirty="0" smtClean="0">
                <a:solidFill>
                  <a:srgbClr val="0070C0"/>
                </a:solidFill>
              </a:rPr>
              <a:t> </a:t>
            </a:r>
            <a:r>
              <a:rPr lang="en-US" dirty="0">
                <a:solidFill>
                  <a:srgbClr val="0070C0"/>
                </a:solidFill>
              </a:rPr>
              <a:t>abstract</a:t>
            </a:r>
            <a:r>
              <a:rPr lang="en-US" dirty="0" smtClean="0">
                <a:solidFill>
                  <a:srgbClr val="0070C0"/>
                </a:solidFill>
              </a:rPr>
              <a:t> </a:t>
            </a:r>
            <a:r>
              <a:rPr lang="en-US" dirty="0">
                <a:solidFill>
                  <a:srgbClr val="0070C0"/>
                </a:solidFill>
              </a:rPr>
              <a:t>class</a:t>
            </a:r>
            <a:r>
              <a:rPr lang="en-US" dirty="0" smtClean="0">
                <a:solidFill>
                  <a:srgbClr val="0070C0"/>
                </a:solidFill>
              </a:rPr>
              <a:t> </a:t>
            </a:r>
            <a:r>
              <a:rPr lang="en-US" dirty="0" err="1">
                <a:solidFill>
                  <a:srgbClr val="0070C0"/>
                </a:solidFill>
              </a:rPr>
              <a:t>SuperClass</a:t>
            </a: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abstract</a:t>
            </a:r>
            <a:r>
              <a:rPr lang="en-US" dirty="0" smtClean="0">
                <a:solidFill>
                  <a:srgbClr val="0070C0"/>
                </a:solidFill>
              </a:rPr>
              <a:t> </a:t>
            </a:r>
            <a:r>
              <a:rPr lang="en-US" dirty="0">
                <a:solidFill>
                  <a:srgbClr val="0070C0"/>
                </a:solidFill>
              </a:rPr>
              <a:t>void</a:t>
            </a:r>
            <a:r>
              <a:rPr lang="en-US" dirty="0" smtClean="0">
                <a:solidFill>
                  <a:srgbClr val="0070C0"/>
                </a:solidFill>
              </a:rPr>
              <a:t> m</a:t>
            </a:r>
            <a:r>
              <a:rPr lang="en-US" dirty="0">
                <a:solidFill>
                  <a:srgbClr val="0070C0"/>
                </a:solidFill>
              </a:rPr>
              <a:t>();</a:t>
            </a:r>
            <a:r>
              <a:rPr lang="en-US" dirty="0" smtClean="0">
                <a:solidFill>
                  <a:srgbClr val="0070C0"/>
                </a:solidFill>
              </a:rPr>
              <a:t> </a:t>
            </a:r>
            <a:r>
              <a:rPr lang="en-US" dirty="0">
                <a:solidFill>
                  <a:srgbClr val="0070C0"/>
                </a:solidFill>
              </a:rPr>
              <a:t>//abstract method</a:t>
            </a:r>
            <a:r>
              <a:rPr lang="en-US" dirty="0" smtClean="0">
                <a:solidFill>
                  <a:srgbClr val="0070C0"/>
                </a:solidFill>
              </a:rPr>
              <a:t> </a:t>
            </a:r>
          </a:p>
          <a:p>
            <a:pPr marL="0">
              <a:buNone/>
            </a:pP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class</a:t>
            </a:r>
            <a:r>
              <a:rPr lang="en-US" dirty="0" smtClean="0">
                <a:solidFill>
                  <a:srgbClr val="0070C0"/>
                </a:solidFill>
              </a:rPr>
              <a:t> </a:t>
            </a:r>
            <a:r>
              <a:rPr lang="en-US" dirty="0" err="1">
                <a:solidFill>
                  <a:srgbClr val="0070C0"/>
                </a:solidFill>
              </a:rPr>
              <a:t>SubClass</a:t>
            </a:r>
            <a:r>
              <a:rPr lang="en-US" dirty="0" smtClean="0">
                <a:solidFill>
                  <a:srgbClr val="0070C0"/>
                </a:solidFill>
              </a:rPr>
              <a:t> </a:t>
            </a:r>
            <a:r>
              <a:rPr lang="en-US" dirty="0">
                <a:solidFill>
                  <a:srgbClr val="0070C0"/>
                </a:solidFill>
              </a:rPr>
              <a:t>extends</a:t>
            </a:r>
            <a:r>
              <a:rPr lang="en-US" dirty="0" smtClean="0">
                <a:solidFill>
                  <a:srgbClr val="0070C0"/>
                </a:solidFill>
              </a:rPr>
              <a:t> </a:t>
            </a:r>
            <a:r>
              <a:rPr lang="en-US" dirty="0" err="1">
                <a:solidFill>
                  <a:srgbClr val="0070C0"/>
                </a:solidFill>
              </a:rPr>
              <a:t>SuperClass</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r>
              <a:rPr lang="en-US" dirty="0">
                <a:solidFill>
                  <a:srgbClr val="0070C0"/>
                </a:solidFill>
              </a:rPr>
              <a:t>implements the abstract method</a:t>
            </a:r>
            <a:r>
              <a:rPr lang="en-US" dirty="0" smtClean="0">
                <a:solidFill>
                  <a:srgbClr val="0070C0"/>
                </a:solidFill>
              </a:rPr>
              <a:t> </a:t>
            </a:r>
          </a:p>
          <a:p>
            <a:pPr marL="0">
              <a:buNone/>
            </a:pPr>
            <a:r>
              <a:rPr lang="en-US" dirty="0" smtClean="0">
                <a:solidFill>
                  <a:srgbClr val="0070C0"/>
                </a:solidFill>
              </a:rPr>
              <a:t>void m</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a:t>
            </a:r>
            <a:endParaRPr lang="uk-UA" dirty="0">
              <a:solidFill>
                <a:srgbClr val="0070C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04664"/>
            <a:ext cx="8363272" cy="6048672"/>
          </a:xfrm>
        </p:spPr>
        <p:txBody>
          <a:bodyPr>
            <a:normAutofit fontScale="47500" lnSpcReduction="20000"/>
          </a:bodyPr>
          <a:lstStyle/>
          <a:p>
            <a:pPr marL="0">
              <a:buNone/>
            </a:pPr>
            <a:r>
              <a:rPr lang="en-US" b="1" dirty="0"/>
              <a:t>The synchronized Modifier:</a:t>
            </a:r>
          </a:p>
          <a:p>
            <a:pPr marL="0">
              <a:buNone/>
            </a:pPr>
            <a:r>
              <a:rPr lang="en-US" dirty="0"/>
              <a:t>The synchronized key word used to indicate that a method can be accessed by only one thread at a time. The synchronized modifier can be applied with any of the four access level modifiers.</a:t>
            </a:r>
          </a:p>
          <a:p>
            <a:pPr marL="0">
              <a:buNone/>
            </a:pPr>
            <a:r>
              <a:rPr lang="en-US" dirty="0" smtClean="0">
                <a:solidFill>
                  <a:srgbClr val="0070C0"/>
                </a:solidFill>
              </a:rPr>
              <a:t>public </a:t>
            </a:r>
            <a:r>
              <a:rPr lang="en-US" dirty="0">
                <a:solidFill>
                  <a:srgbClr val="0070C0"/>
                </a:solidFill>
              </a:rPr>
              <a:t>synchronized</a:t>
            </a:r>
            <a:r>
              <a:rPr lang="en-US" dirty="0" smtClean="0">
                <a:solidFill>
                  <a:srgbClr val="0070C0"/>
                </a:solidFill>
              </a:rPr>
              <a:t> </a:t>
            </a:r>
            <a:r>
              <a:rPr lang="en-US" dirty="0">
                <a:solidFill>
                  <a:srgbClr val="0070C0"/>
                </a:solidFill>
              </a:rPr>
              <a:t>void</a:t>
            </a:r>
            <a:r>
              <a:rPr lang="en-US" dirty="0" smtClean="0">
                <a:solidFill>
                  <a:srgbClr val="0070C0"/>
                </a:solidFill>
              </a:rPr>
              <a:t> </a:t>
            </a:r>
            <a:r>
              <a:rPr lang="en-US" dirty="0" err="1" smtClean="0">
                <a:solidFill>
                  <a:srgbClr val="0070C0"/>
                </a:solidFill>
              </a:rPr>
              <a:t>showDetails</a:t>
            </a: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 </a:t>
            </a:r>
          </a:p>
          <a:p>
            <a:pPr marL="0">
              <a:buNone/>
            </a:pPr>
            <a:r>
              <a:rPr lang="en-US" b="1" dirty="0" smtClean="0"/>
              <a:t>The </a:t>
            </a:r>
            <a:r>
              <a:rPr lang="en-US" b="1" dirty="0"/>
              <a:t>transient Modifier:</a:t>
            </a:r>
          </a:p>
          <a:p>
            <a:pPr marL="0">
              <a:buNone/>
            </a:pPr>
            <a:r>
              <a:rPr lang="en-US" dirty="0"/>
              <a:t>An instance variable is marked transient to indicate the JVM to skip the particular variable when serializing the object containing it.</a:t>
            </a:r>
          </a:p>
          <a:p>
            <a:pPr marL="0">
              <a:buNone/>
            </a:pPr>
            <a:r>
              <a:rPr lang="en-US" dirty="0" smtClean="0">
                <a:solidFill>
                  <a:srgbClr val="0070C0"/>
                </a:solidFill>
              </a:rPr>
              <a:t>public </a:t>
            </a:r>
            <a:r>
              <a:rPr lang="en-US" dirty="0">
                <a:solidFill>
                  <a:srgbClr val="0070C0"/>
                </a:solidFill>
              </a:rPr>
              <a:t>transient</a:t>
            </a:r>
            <a:r>
              <a:rPr lang="en-US" dirty="0" smtClean="0">
                <a:solidFill>
                  <a:srgbClr val="0070C0"/>
                </a:solidFill>
              </a:rPr>
              <a:t> </a:t>
            </a:r>
            <a:r>
              <a:rPr lang="en-US" dirty="0" err="1">
                <a:solidFill>
                  <a:srgbClr val="0070C0"/>
                </a:solidFill>
              </a:rPr>
              <a:t>int</a:t>
            </a:r>
            <a:r>
              <a:rPr lang="en-US" dirty="0" smtClean="0">
                <a:solidFill>
                  <a:srgbClr val="0070C0"/>
                </a:solidFill>
              </a:rPr>
              <a:t> limit </a:t>
            </a:r>
            <a:r>
              <a:rPr lang="en-US" dirty="0">
                <a:solidFill>
                  <a:srgbClr val="0070C0"/>
                </a:solidFill>
              </a:rPr>
              <a:t>=</a:t>
            </a:r>
            <a:r>
              <a:rPr lang="en-US" dirty="0" smtClean="0">
                <a:solidFill>
                  <a:srgbClr val="0070C0"/>
                </a:solidFill>
              </a:rPr>
              <a:t> </a:t>
            </a:r>
            <a:r>
              <a:rPr lang="en-US" dirty="0">
                <a:solidFill>
                  <a:srgbClr val="0070C0"/>
                </a:solidFill>
              </a:rPr>
              <a:t>55;</a:t>
            </a:r>
            <a:r>
              <a:rPr lang="en-US" dirty="0" smtClean="0">
                <a:solidFill>
                  <a:srgbClr val="0070C0"/>
                </a:solidFill>
              </a:rPr>
              <a:t> // </a:t>
            </a:r>
            <a:r>
              <a:rPr lang="en-US" dirty="0">
                <a:solidFill>
                  <a:srgbClr val="0070C0"/>
                </a:solidFill>
              </a:rPr>
              <a:t>will not persist</a:t>
            </a:r>
            <a:r>
              <a:rPr lang="en-US" dirty="0" smtClean="0">
                <a:solidFill>
                  <a:srgbClr val="0070C0"/>
                </a:solidFill>
              </a:rPr>
              <a:t> </a:t>
            </a:r>
          </a:p>
          <a:p>
            <a:pPr marL="0">
              <a:buNone/>
            </a:pPr>
            <a:r>
              <a:rPr lang="en-US" dirty="0" smtClean="0">
                <a:solidFill>
                  <a:srgbClr val="0070C0"/>
                </a:solidFill>
              </a:rPr>
              <a:t>public </a:t>
            </a:r>
            <a:r>
              <a:rPr lang="en-US" dirty="0" err="1">
                <a:solidFill>
                  <a:srgbClr val="0070C0"/>
                </a:solidFill>
              </a:rPr>
              <a:t>int</a:t>
            </a:r>
            <a:r>
              <a:rPr lang="en-US" dirty="0" smtClean="0">
                <a:solidFill>
                  <a:srgbClr val="0070C0"/>
                </a:solidFill>
              </a:rPr>
              <a:t> b</a:t>
            </a:r>
            <a:r>
              <a:rPr lang="en-US" dirty="0">
                <a:solidFill>
                  <a:srgbClr val="0070C0"/>
                </a:solidFill>
              </a:rPr>
              <a:t>;</a:t>
            </a:r>
            <a:r>
              <a:rPr lang="en-US" dirty="0" smtClean="0">
                <a:solidFill>
                  <a:srgbClr val="0070C0"/>
                </a:solidFill>
              </a:rPr>
              <a:t> </a:t>
            </a:r>
            <a:r>
              <a:rPr lang="en-US" dirty="0">
                <a:solidFill>
                  <a:srgbClr val="0070C0"/>
                </a:solidFill>
              </a:rPr>
              <a:t>// will </a:t>
            </a:r>
            <a:r>
              <a:rPr lang="en-US" dirty="0" smtClean="0">
                <a:solidFill>
                  <a:srgbClr val="0070C0"/>
                </a:solidFill>
              </a:rPr>
              <a:t>persist</a:t>
            </a:r>
          </a:p>
          <a:p>
            <a:pPr marL="0">
              <a:buNone/>
            </a:pPr>
            <a:r>
              <a:rPr lang="en-US" b="1" dirty="0" smtClean="0"/>
              <a:t>The </a:t>
            </a:r>
            <a:r>
              <a:rPr lang="en-US" b="1" dirty="0"/>
              <a:t>volatile Modifier:</a:t>
            </a:r>
          </a:p>
          <a:p>
            <a:pPr marL="0">
              <a:buNone/>
            </a:pPr>
            <a:r>
              <a:rPr lang="en-US" dirty="0"/>
              <a:t>The volatile is used to let the JVM know that a thread accessing the variable must always merge its own private copy of the variable with the master copy in the memory.</a:t>
            </a:r>
          </a:p>
          <a:p>
            <a:pPr marL="0">
              <a:buNone/>
            </a:pPr>
            <a:r>
              <a:rPr lang="en-US" dirty="0" smtClean="0">
                <a:solidFill>
                  <a:srgbClr val="0070C0"/>
                </a:solidFill>
              </a:rPr>
              <a:t>public </a:t>
            </a:r>
            <a:r>
              <a:rPr lang="en-US" dirty="0">
                <a:solidFill>
                  <a:srgbClr val="0070C0"/>
                </a:solidFill>
              </a:rPr>
              <a:t>class</a:t>
            </a:r>
            <a:r>
              <a:rPr lang="en-US" dirty="0" smtClean="0">
                <a:solidFill>
                  <a:srgbClr val="0070C0"/>
                </a:solidFill>
              </a:rPr>
              <a:t> </a:t>
            </a:r>
            <a:r>
              <a:rPr lang="en-US" dirty="0" err="1">
                <a:solidFill>
                  <a:srgbClr val="0070C0"/>
                </a:solidFill>
              </a:rPr>
              <a:t>MyRunnable</a:t>
            </a:r>
            <a:r>
              <a:rPr lang="en-US" dirty="0" smtClean="0">
                <a:solidFill>
                  <a:srgbClr val="0070C0"/>
                </a:solidFill>
              </a:rPr>
              <a:t> </a:t>
            </a:r>
            <a:r>
              <a:rPr lang="en-US" dirty="0">
                <a:solidFill>
                  <a:srgbClr val="0070C0"/>
                </a:solidFill>
              </a:rPr>
              <a:t>implements</a:t>
            </a:r>
            <a:r>
              <a:rPr lang="en-US" dirty="0" smtClean="0">
                <a:solidFill>
                  <a:srgbClr val="0070C0"/>
                </a:solidFill>
              </a:rPr>
              <a:t> </a:t>
            </a:r>
            <a:r>
              <a:rPr lang="en-US" dirty="0" err="1">
                <a:solidFill>
                  <a:srgbClr val="0070C0"/>
                </a:solidFill>
              </a:rPr>
              <a:t>Runnable</a:t>
            </a:r>
            <a:r>
              <a:rPr lang="en-US" dirty="0" smtClean="0">
                <a:solidFill>
                  <a:srgbClr val="0070C0"/>
                </a:solidFill>
              </a:rPr>
              <a:t>{</a:t>
            </a:r>
          </a:p>
          <a:p>
            <a:pPr marL="0">
              <a:buNone/>
            </a:pPr>
            <a:r>
              <a:rPr lang="en-US" dirty="0" smtClean="0">
                <a:solidFill>
                  <a:srgbClr val="0070C0"/>
                </a:solidFill>
              </a:rPr>
              <a:t> </a:t>
            </a:r>
            <a:r>
              <a:rPr lang="en-US" dirty="0">
                <a:solidFill>
                  <a:srgbClr val="0070C0"/>
                </a:solidFill>
              </a:rPr>
              <a:t>private</a:t>
            </a:r>
            <a:r>
              <a:rPr lang="en-US" dirty="0" smtClean="0">
                <a:solidFill>
                  <a:srgbClr val="0070C0"/>
                </a:solidFill>
              </a:rPr>
              <a:t> </a:t>
            </a:r>
            <a:r>
              <a:rPr lang="en-US" dirty="0">
                <a:solidFill>
                  <a:srgbClr val="0070C0"/>
                </a:solidFill>
              </a:rPr>
              <a:t>volatile</a:t>
            </a:r>
            <a:r>
              <a:rPr lang="en-US" dirty="0" smtClean="0">
                <a:solidFill>
                  <a:srgbClr val="0070C0"/>
                </a:solidFill>
              </a:rPr>
              <a:t> </a:t>
            </a:r>
            <a:r>
              <a:rPr lang="en-US" dirty="0" err="1">
                <a:solidFill>
                  <a:srgbClr val="0070C0"/>
                </a:solidFill>
              </a:rPr>
              <a:t>boolean</a:t>
            </a:r>
            <a:r>
              <a:rPr lang="en-US" dirty="0" smtClean="0">
                <a:solidFill>
                  <a:srgbClr val="0070C0"/>
                </a:solidFill>
              </a:rPr>
              <a:t> active</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public </a:t>
            </a:r>
            <a:r>
              <a:rPr lang="en-US" dirty="0">
                <a:solidFill>
                  <a:srgbClr val="0070C0"/>
                </a:solidFill>
              </a:rPr>
              <a:t>void</a:t>
            </a:r>
            <a:r>
              <a:rPr lang="en-US" dirty="0" smtClean="0">
                <a:solidFill>
                  <a:srgbClr val="0070C0"/>
                </a:solidFill>
              </a:rPr>
              <a:t> run</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active </a:t>
            </a:r>
            <a:r>
              <a:rPr lang="en-US" dirty="0">
                <a:solidFill>
                  <a:srgbClr val="0070C0"/>
                </a:solidFill>
              </a:rPr>
              <a:t>=</a:t>
            </a:r>
            <a:r>
              <a:rPr lang="en-US" dirty="0" smtClean="0">
                <a:solidFill>
                  <a:srgbClr val="0070C0"/>
                </a:solidFill>
              </a:rPr>
              <a:t> </a:t>
            </a:r>
            <a:r>
              <a:rPr lang="en-US" dirty="0">
                <a:solidFill>
                  <a:srgbClr val="0070C0"/>
                </a:solidFill>
              </a:rPr>
              <a:t>true;</a:t>
            </a:r>
            <a:r>
              <a:rPr lang="en-US" dirty="0" smtClean="0">
                <a:solidFill>
                  <a:srgbClr val="0070C0"/>
                </a:solidFill>
              </a:rPr>
              <a:t> </a:t>
            </a:r>
          </a:p>
          <a:p>
            <a:pPr marL="0">
              <a:buNone/>
            </a:pPr>
            <a:r>
              <a:rPr lang="en-US" dirty="0" smtClean="0">
                <a:solidFill>
                  <a:srgbClr val="0070C0"/>
                </a:solidFill>
              </a:rPr>
              <a:t>while </a:t>
            </a:r>
            <a:r>
              <a:rPr lang="en-US" dirty="0">
                <a:solidFill>
                  <a:srgbClr val="0070C0"/>
                </a:solidFill>
              </a:rPr>
              <a:t>(</a:t>
            </a:r>
            <a:r>
              <a:rPr lang="en-US" dirty="0" smtClean="0">
                <a:solidFill>
                  <a:srgbClr val="0070C0"/>
                </a:solidFill>
              </a:rPr>
              <a:t>active</a:t>
            </a:r>
            <a:r>
              <a:rPr lang="en-US" dirty="0">
                <a:solidFill>
                  <a:srgbClr val="0070C0"/>
                </a:solidFill>
              </a:rPr>
              <a:t>){</a:t>
            </a:r>
            <a:r>
              <a:rPr lang="en-US" dirty="0" smtClean="0">
                <a:solidFill>
                  <a:srgbClr val="0070C0"/>
                </a:solidFill>
              </a:rPr>
              <a:t> </a:t>
            </a:r>
            <a:r>
              <a:rPr lang="en-US" dirty="0">
                <a:solidFill>
                  <a:srgbClr val="0070C0"/>
                </a:solidFill>
              </a:rPr>
              <a:t>// line </a:t>
            </a:r>
            <a:r>
              <a:rPr lang="en-US" dirty="0" smtClean="0">
                <a:solidFill>
                  <a:srgbClr val="0070C0"/>
                </a:solidFill>
              </a:rPr>
              <a:t>1</a:t>
            </a:r>
          </a:p>
          <a:p>
            <a:pPr marL="0">
              <a:buNone/>
            </a:pPr>
            <a:r>
              <a:rPr lang="en-US" dirty="0" smtClean="0">
                <a:solidFill>
                  <a:srgbClr val="0070C0"/>
                </a:solidFill>
              </a:rPr>
              <a:t> </a:t>
            </a:r>
            <a:r>
              <a:rPr lang="en-US" dirty="0">
                <a:solidFill>
                  <a:srgbClr val="0070C0"/>
                </a:solidFill>
              </a:rPr>
              <a:t>// some code </a:t>
            </a:r>
            <a:r>
              <a:rPr lang="en-US" dirty="0" smtClean="0">
                <a:solidFill>
                  <a:srgbClr val="0070C0"/>
                </a:solidFill>
              </a:rPr>
              <a:t>here</a:t>
            </a:r>
          </a:p>
          <a:p>
            <a:pPr marL="0">
              <a:buNone/>
            </a:pPr>
            <a:r>
              <a:rPr lang="en-US" dirty="0" smtClean="0">
                <a:solidFill>
                  <a:srgbClr val="0070C0"/>
                </a:solidFill>
              </a:rPr>
              <a:t> }</a:t>
            </a:r>
          </a:p>
          <a:p>
            <a:pPr marL="0">
              <a:buNone/>
            </a:pPr>
            <a:r>
              <a:rPr lang="en-US" dirty="0" smtClean="0">
                <a:solidFill>
                  <a:srgbClr val="0070C0"/>
                </a:solidFill>
              </a:rPr>
              <a:t> </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public </a:t>
            </a:r>
            <a:r>
              <a:rPr lang="en-US" dirty="0">
                <a:solidFill>
                  <a:srgbClr val="0070C0"/>
                </a:solidFill>
              </a:rPr>
              <a:t>void</a:t>
            </a:r>
            <a:r>
              <a:rPr lang="en-US" dirty="0" smtClean="0">
                <a:solidFill>
                  <a:srgbClr val="0070C0"/>
                </a:solidFill>
              </a:rPr>
              <a:t> stop</a:t>
            </a:r>
            <a:r>
              <a:rPr lang="en-US" dirty="0">
                <a:solidFill>
                  <a:srgbClr val="0070C0"/>
                </a:solidFill>
              </a:rPr>
              <a:t>(){</a:t>
            </a:r>
            <a:r>
              <a:rPr lang="en-US" dirty="0" smtClean="0">
                <a:solidFill>
                  <a:srgbClr val="0070C0"/>
                </a:solidFill>
              </a:rPr>
              <a:t> </a:t>
            </a:r>
          </a:p>
          <a:p>
            <a:pPr marL="0">
              <a:buNone/>
            </a:pPr>
            <a:r>
              <a:rPr lang="en-US" dirty="0" smtClean="0">
                <a:solidFill>
                  <a:srgbClr val="0070C0"/>
                </a:solidFill>
              </a:rPr>
              <a:t>active </a:t>
            </a:r>
            <a:r>
              <a:rPr lang="en-US" dirty="0">
                <a:solidFill>
                  <a:srgbClr val="0070C0"/>
                </a:solidFill>
              </a:rPr>
              <a:t>=</a:t>
            </a:r>
            <a:r>
              <a:rPr lang="en-US" dirty="0" smtClean="0">
                <a:solidFill>
                  <a:srgbClr val="0070C0"/>
                </a:solidFill>
              </a:rPr>
              <a:t> </a:t>
            </a:r>
            <a:r>
              <a:rPr lang="en-US" dirty="0">
                <a:solidFill>
                  <a:srgbClr val="0070C0"/>
                </a:solidFill>
              </a:rPr>
              <a:t>false;</a:t>
            </a:r>
            <a:r>
              <a:rPr lang="en-US" dirty="0" smtClean="0">
                <a:solidFill>
                  <a:srgbClr val="0070C0"/>
                </a:solidFill>
              </a:rPr>
              <a:t> </a:t>
            </a:r>
            <a:r>
              <a:rPr lang="en-US" dirty="0">
                <a:solidFill>
                  <a:srgbClr val="0070C0"/>
                </a:solidFill>
              </a:rPr>
              <a:t>// line 2</a:t>
            </a:r>
            <a:r>
              <a:rPr lang="en-US" dirty="0" smtClean="0">
                <a:solidFill>
                  <a:srgbClr val="0070C0"/>
                </a:solidFill>
              </a:rPr>
              <a:t> </a:t>
            </a:r>
          </a:p>
          <a:p>
            <a:pPr marL="0">
              <a:buNone/>
            </a:pPr>
            <a:r>
              <a:rPr lang="en-US" dirty="0" smtClean="0">
                <a:solidFill>
                  <a:srgbClr val="0070C0"/>
                </a:solidFill>
              </a:rPr>
              <a:t>} </a:t>
            </a:r>
          </a:p>
          <a:p>
            <a:pPr marL="0">
              <a:buNone/>
            </a:pPr>
            <a:r>
              <a:rPr lang="en-US" dirty="0" smtClean="0">
                <a:solidFill>
                  <a:srgbClr val="0070C0"/>
                </a:solidFill>
              </a:rPr>
              <a:t>}</a:t>
            </a:r>
            <a:endParaRPr lang="uk-UA" dirty="0">
              <a:solidFill>
                <a:srgbClr val="0070C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48680"/>
            <a:ext cx="4762872" cy="576064"/>
          </a:xfrm>
        </p:spPr>
        <p:txBody>
          <a:bodyPr>
            <a:normAutofit fontScale="90000"/>
          </a:bodyPr>
          <a:lstStyle/>
          <a:p>
            <a:r>
              <a:rPr lang="en-US" dirty="0"/>
              <a:t>Java </a:t>
            </a:r>
            <a:r>
              <a:rPr lang="en-US" dirty="0" smtClean="0"/>
              <a:t>constructor</a:t>
            </a:r>
            <a:endParaRPr lang="uk-UA" dirty="0"/>
          </a:p>
        </p:txBody>
      </p:sp>
      <p:sp>
        <p:nvSpPr>
          <p:cNvPr id="3" name="Содержимое 2"/>
          <p:cNvSpPr>
            <a:spLocks noGrp="1"/>
          </p:cNvSpPr>
          <p:nvPr>
            <p:ph idx="1"/>
          </p:nvPr>
        </p:nvSpPr>
        <p:spPr>
          <a:xfrm>
            <a:off x="457200" y="1268760"/>
            <a:ext cx="8229600" cy="4857403"/>
          </a:xfrm>
        </p:spPr>
        <p:txBody>
          <a:bodyPr>
            <a:normAutofit/>
          </a:bodyPr>
          <a:lstStyle/>
          <a:p>
            <a:pPr marL="0">
              <a:buNone/>
            </a:pPr>
            <a:r>
              <a:rPr lang="en-US" dirty="0"/>
              <a:t>A </a:t>
            </a:r>
            <a:r>
              <a:rPr lang="en-US" b="1" dirty="0"/>
              <a:t>java constructor</a:t>
            </a:r>
            <a:r>
              <a:rPr lang="en-US" dirty="0"/>
              <a:t> has the same name as the name of the class to which it belongs. Constructor’s syntax does not include a return type, since constructors never return a value.</a:t>
            </a:r>
          </a:p>
          <a:p>
            <a:pPr marL="0">
              <a:buNone/>
            </a:pPr>
            <a:r>
              <a:rPr lang="en-US" dirty="0"/>
              <a:t>Constructors may include parameters of various types. When the constructor is invoked using the new operator, the types must match those that are specified in the constructor definition</a:t>
            </a:r>
            <a:r>
              <a:rPr lang="en-US" dirty="0" smtClean="0"/>
              <a:t>.</a:t>
            </a:r>
          </a:p>
          <a:p>
            <a:pPr marL="0">
              <a:buNone/>
            </a:pPr>
            <a:endParaRPr lang="en-US" dirty="0"/>
          </a:p>
          <a:p>
            <a:endParaRPr lang="en-US" dirty="0" smtClean="0"/>
          </a:p>
          <a:p>
            <a:endParaRPr lang="en-US" dirty="0" smtClean="0"/>
          </a:p>
          <a:p>
            <a:endParaRPr lang="en-US" dirty="0" smtClean="0"/>
          </a:p>
          <a:p>
            <a:endParaRPr lang="uk-U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JAVA OVERLOADED CONSTRUCTORS</a:t>
            </a:r>
            <a:br>
              <a:rPr lang="en-US" b="1" dirty="0" smtClean="0"/>
            </a:br>
            <a:endParaRPr lang="uk-UA" dirty="0"/>
          </a:p>
        </p:txBody>
      </p:sp>
      <p:sp>
        <p:nvSpPr>
          <p:cNvPr id="3" name="Содержимое 2"/>
          <p:cNvSpPr>
            <a:spLocks noGrp="1"/>
          </p:cNvSpPr>
          <p:nvPr>
            <p:ph idx="1"/>
          </p:nvPr>
        </p:nvSpPr>
        <p:spPr/>
        <p:txBody>
          <a:bodyPr>
            <a:normAutofit fontScale="70000" lnSpcReduction="20000"/>
          </a:bodyPr>
          <a:lstStyle/>
          <a:p>
            <a:r>
              <a:rPr lang="en-US" dirty="0" smtClean="0"/>
              <a:t>Like methods, constructors can also be overloaded. Since the constructors in a class all have the same name as the class, their signatures are differentiated by their parameter lists. The above example shows that the Cube1 constructor is overloaded, one being the default constructor and the other being a parameterized constructor.</a:t>
            </a:r>
          </a:p>
          <a:p>
            <a:r>
              <a:rPr lang="en-US" dirty="0" smtClean="0"/>
              <a:t>It is possible to use this() construct, to implement local chaining of constructors in a class. The this() call in a constructor invokes an other constructor with the corresponding parameter list within the same class. Calling the default constructor to create a Cube object results in the second and third parameterized constructors being called as well. Java requires that any this() call must occur as the first statement in a constructor.</a:t>
            </a:r>
          </a:p>
          <a:p>
            <a:r>
              <a:rPr lang="en-US" dirty="0" smtClean="0"/>
              <a:t>Below is an example of a cube class containing 3 constructors which </a:t>
            </a:r>
            <a:r>
              <a:rPr lang="en-US" dirty="0" err="1" smtClean="0"/>
              <a:t>demostrates</a:t>
            </a:r>
            <a:r>
              <a:rPr lang="en-US" dirty="0" smtClean="0"/>
              <a:t> the this() method in Constructors context</a:t>
            </a:r>
          </a:p>
          <a:p>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88640"/>
            <a:ext cx="4104456" cy="778098"/>
          </a:xfrm>
        </p:spPr>
        <p:txBody>
          <a:bodyPr>
            <a:normAutofit/>
          </a:bodyPr>
          <a:lstStyle/>
          <a:p>
            <a:r>
              <a:rPr lang="en-US" dirty="0"/>
              <a:t>What is a </a:t>
            </a:r>
            <a:r>
              <a:rPr lang="en-US" dirty="0" smtClean="0"/>
              <a:t>Class?</a:t>
            </a:r>
            <a:endParaRPr lang="uk-UA" dirty="0"/>
          </a:p>
        </p:txBody>
      </p:sp>
      <p:sp>
        <p:nvSpPr>
          <p:cNvPr id="3" name="Содержимое 2"/>
          <p:cNvSpPr>
            <a:spLocks noGrp="1"/>
          </p:cNvSpPr>
          <p:nvPr>
            <p:ph idx="1"/>
          </p:nvPr>
        </p:nvSpPr>
        <p:spPr>
          <a:xfrm>
            <a:off x="611560" y="1124745"/>
            <a:ext cx="8075240" cy="3312368"/>
          </a:xfrm>
        </p:spPr>
        <p:txBody>
          <a:bodyPr>
            <a:normAutofit lnSpcReduction="10000"/>
          </a:bodyPr>
          <a:lstStyle/>
          <a:p>
            <a:pPr marL="0">
              <a:buNone/>
            </a:pPr>
            <a:r>
              <a:rPr lang="en-US" sz="1800" dirty="0" smtClean="0"/>
              <a:t>A</a:t>
            </a:r>
            <a:r>
              <a:rPr lang="en-US" sz="1800" dirty="0"/>
              <a:t> </a:t>
            </a:r>
            <a:r>
              <a:rPr lang="en-US" sz="1800" i="1" dirty="0"/>
              <a:t>class</a:t>
            </a:r>
            <a:r>
              <a:rPr lang="en-US" sz="1800" dirty="0"/>
              <a:t> is simply a representation of a type of </a:t>
            </a:r>
            <a:r>
              <a:rPr lang="en-US" sz="1800" i="1" dirty="0"/>
              <a:t>object</a:t>
            </a:r>
            <a:r>
              <a:rPr lang="en-US" sz="1800" dirty="0"/>
              <a:t>. It is the blueprint, or plan, or template, that describes the details of an </a:t>
            </a:r>
            <a:r>
              <a:rPr lang="en-US" sz="1800" i="1" dirty="0"/>
              <a:t>object</a:t>
            </a:r>
            <a:r>
              <a:rPr lang="en-US" sz="1800" dirty="0"/>
              <a:t>. A class is the blueprint from which the individual objects are created. </a:t>
            </a:r>
            <a:r>
              <a:rPr lang="en-US" sz="1800" i="1" dirty="0"/>
              <a:t>Class</a:t>
            </a:r>
            <a:r>
              <a:rPr lang="en-US" sz="1800" dirty="0"/>
              <a:t> is composed of three things: a name, attributes, and operations</a:t>
            </a:r>
            <a:r>
              <a:rPr lang="en-US" sz="1800" dirty="0" smtClean="0"/>
              <a:t>.</a:t>
            </a:r>
          </a:p>
          <a:p>
            <a:pPr marL="0">
              <a:buNone/>
            </a:pPr>
            <a:r>
              <a:rPr lang="en-US" sz="1800" dirty="0" smtClean="0">
                <a:solidFill>
                  <a:srgbClr val="0070C0"/>
                </a:solidFill>
              </a:rPr>
              <a:t>public class Student </a:t>
            </a:r>
          </a:p>
          <a:p>
            <a:pPr marL="0">
              <a:buNone/>
            </a:pPr>
            <a:r>
              <a:rPr lang="en-US" sz="1800" dirty="0" smtClean="0">
                <a:solidFill>
                  <a:srgbClr val="0070C0"/>
                </a:solidFill>
              </a:rPr>
              <a:t>{ </a:t>
            </a:r>
          </a:p>
          <a:p>
            <a:pPr marL="0">
              <a:buNone/>
            </a:pPr>
            <a:r>
              <a:rPr lang="en-US" sz="1800" dirty="0" smtClean="0">
                <a:solidFill>
                  <a:srgbClr val="0070C0"/>
                </a:solidFill>
              </a:rPr>
              <a:t>}</a:t>
            </a:r>
          </a:p>
          <a:p>
            <a:pPr marL="0">
              <a:buNone/>
            </a:pPr>
            <a:r>
              <a:rPr lang="en-US" sz="1800" dirty="0"/>
              <a:t>According to the sample given below we can say that the Student object, named </a:t>
            </a:r>
            <a:r>
              <a:rPr lang="en-US" sz="1800" dirty="0" err="1"/>
              <a:t>objectStudent</a:t>
            </a:r>
            <a:r>
              <a:rPr lang="en-US" sz="1800" dirty="0"/>
              <a:t>, has been created out of the Student class.</a:t>
            </a:r>
          </a:p>
          <a:p>
            <a:pPr>
              <a:buNone/>
            </a:pPr>
            <a:r>
              <a:rPr lang="en-US" sz="1800" dirty="0" smtClean="0">
                <a:solidFill>
                  <a:srgbClr val="0070C0"/>
                </a:solidFill>
              </a:rPr>
              <a:t>Student </a:t>
            </a:r>
            <a:r>
              <a:rPr lang="en-US" sz="1800" dirty="0" err="1" smtClean="0">
                <a:solidFill>
                  <a:srgbClr val="0070C0"/>
                </a:solidFill>
              </a:rPr>
              <a:t>objectStudent</a:t>
            </a:r>
            <a:r>
              <a:rPr lang="en-US" sz="1800" dirty="0" smtClean="0">
                <a:solidFill>
                  <a:srgbClr val="0070C0"/>
                </a:solidFill>
              </a:rPr>
              <a:t> = </a:t>
            </a:r>
            <a:r>
              <a:rPr lang="en-US" sz="1800" dirty="0">
                <a:solidFill>
                  <a:srgbClr val="0070C0"/>
                </a:solidFill>
              </a:rPr>
              <a:t>new</a:t>
            </a:r>
            <a:r>
              <a:rPr lang="en-US" sz="1800" dirty="0" smtClean="0">
                <a:solidFill>
                  <a:srgbClr val="0070C0"/>
                </a:solidFill>
              </a:rPr>
              <a:t> Student();</a:t>
            </a:r>
            <a:r>
              <a:rPr lang="en-US" sz="1800" dirty="0" smtClean="0"/>
              <a:t/>
            </a:r>
            <a:br>
              <a:rPr lang="en-US" sz="1800" dirty="0" smtClean="0"/>
            </a:br>
            <a:endParaRPr lang="en-US" sz="1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CONSTRUCTOR CHAINING</a:t>
            </a:r>
            <a:br>
              <a:rPr lang="en-US" b="1" dirty="0" smtClean="0"/>
            </a:br>
            <a:endParaRPr lang="uk-UA" dirty="0"/>
          </a:p>
        </p:txBody>
      </p:sp>
      <p:sp>
        <p:nvSpPr>
          <p:cNvPr id="3" name="Содержимое 2"/>
          <p:cNvSpPr>
            <a:spLocks noGrp="1"/>
          </p:cNvSpPr>
          <p:nvPr>
            <p:ph idx="1"/>
          </p:nvPr>
        </p:nvSpPr>
        <p:spPr/>
        <p:txBody>
          <a:bodyPr>
            <a:normAutofit fontScale="70000" lnSpcReduction="20000"/>
          </a:bodyPr>
          <a:lstStyle/>
          <a:p>
            <a:r>
              <a:rPr lang="en-US" dirty="0" smtClean="0"/>
              <a:t>Every constructor calls its </a:t>
            </a:r>
            <a:r>
              <a:rPr lang="en-US" dirty="0" err="1" smtClean="0"/>
              <a:t>superclass</a:t>
            </a:r>
            <a:r>
              <a:rPr lang="en-US" dirty="0" smtClean="0"/>
              <a:t> constructor. An implied super() is therefore included in each constructor which does not include either the this() function or an explicit super() call as its first statement. The super() statement invokes a constructor of the super class.</a:t>
            </a:r>
            <a:br>
              <a:rPr lang="en-US" dirty="0" smtClean="0"/>
            </a:br>
            <a:r>
              <a:rPr lang="en-US" dirty="0" smtClean="0"/>
              <a:t>The implicit super() can be replaced by an explicit super(). The super statement must be the first statement of the constructor.</a:t>
            </a:r>
            <a:br>
              <a:rPr lang="en-US" dirty="0" smtClean="0"/>
            </a:br>
            <a:r>
              <a:rPr lang="en-US" dirty="0" smtClean="0"/>
              <a:t>The explicit super allows parameter values to be passed to the constructor of its </a:t>
            </a:r>
            <a:r>
              <a:rPr lang="en-US" dirty="0" err="1" smtClean="0"/>
              <a:t>superclass</a:t>
            </a:r>
            <a:r>
              <a:rPr lang="en-US" dirty="0" smtClean="0"/>
              <a:t> and must have matching parameter types A super() call in the constructor of a subclass will result in the call of the relevant constructor from the </a:t>
            </a:r>
            <a:r>
              <a:rPr lang="en-US" dirty="0" err="1" smtClean="0"/>
              <a:t>superclass</a:t>
            </a:r>
            <a:r>
              <a:rPr lang="en-US" dirty="0" smtClean="0"/>
              <a:t>, based on the signature of the call. This is called constructor chaining.</a:t>
            </a:r>
          </a:p>
          <a:p>
            <a:r>
              <a:rPr lang="en-US" dirty="0" smtClean="0"/>
              <a:t>Below is an example of a class demonstrating constructor chaining using super() method.</a:t>
            </a:r>
          </a:p>
          <a:p>
            <a:endParaRPr lang="uk-U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Output</a:t>
            </a:r>
            <a:endParaRPr lang="uk-UA" dirty="0"/>
          </a:p>
        </p:txBody>
      </p:sp>
      <p:sp>
        <p:nvSpPr>
          <p:cNvPr id="3" name="Содержимое 2"/>
          <p:cNvSpPr>
            <a:spLocks noGrp="1"/>
          </p:cNvSpPr>
          <p:nvPr>
            <p:ph idx="1"/>
          </p:nvPr>
        </p:nvSpPr>
        <p:spPr/>
        <p:txBody>
          <a:bodyPr>
            <a:normAutofit fontScale="62500" lnSpcReduction="20000"/>
          </a:bodyPr>
          <a:lstStyle/>
          <a:p>
            <a:r>
              <a:rPr lang="en-US" dirty="0" smtClean="0"/>
              <a:t>Finished with Parameterized Constructor having 3 </a:t>
            </a:r>
            <a:r>
              <a:rPr lang="en-US" dirty="0" err="1" smtClean="0"/>
              <a:t>params</a:t>
            </a:r>
            <a:r>
              <a:rPr lang="en-US" dirty="0" smtClean="0"/>
              <a:t> of </a:t>
            </a:r>
            <a:r>
              <a:rPr lang="en-US" dirty="0" err="1" smtClean="0"/>
              <a:t>SpecialCube</a:t>
            </a:r>
            <a:r>
              <a:rPr lang="en-US" dirty="0" smtClean="0"/>
              <a:t/>
            </a:r>
            <a:br>
              <a:rPr lang="en-US" dirty="0" smtClean="0"/>
            </a:br>
            <a:r>
              <a:rPr lang="en-US" dirty="0" smtClean="0"/>
              <a:t>Finished with Parameterized Constructor having 2 </a:t>
            </a:r>
            <a:r>
              <a:rPr lang="en-US" dirty="0" err="1" smtClean="0"/>
              <a:t>params</a:t>
            </a:r>
            <a:r>
              <a:rPr lang="en-US" dirty="0" smtClean="0"/>
              <a:t> of </a:t>
            </a:r>
            <a:r>
              <a:rPr lang="en-US" dirty="0" err="1" smtClean="0"/>
              <a:t>SpecialCube</a:t>
            </a:r>
            <a:r>
              <a:rPr lang="en-US" dirty="0" smtClean="0"/>
              <a:t/>
            </a:r>
            <a:br>
              <a:rPr lang="en-US" dirty="0" smtClean="0"/>
            </a:br>
            <a:r>
              <a:rPr lang="en-US" dirty="0" smtClean="0"/>
              <a:t>Volume of SpecialCube1 is : 1000</a:t>
            </a:r>
            <a:br>
              <a:rPr lang="en-US" dirty="0" smtClean="0"/>
            </a:br>
            <a:r>
              <a:rPr lang="en-US" dirty="0" smtClean="0"/>
              <a:t>Weight of SpecialCube1 is : 10</a:t>
            </a:r>
            <a:br>
              <a:rPr lang="en-US" dirty="0" smtClean="0"/>
            </a:br>
            <a:r>
              <a:rPr lang="en-US" dirty="0" smtClean="0"/>
              <a:t>Volume of SpecialCube2 is : 2000</a:t>
            </a:r>
            <a:br>
              <a:rPr lang="en-US" dirty="0" smtClean="0"/>
            </a:br>
            <a:r>
              <a:rPr lang="en-US" dirty="0" smtClean="0"/>
              <a:t>Weight of SpecialCube2 is : 20</a:t>
            </a:r>
          </a:p>
          <a:p>
            <a:r>
              <a:rPr lang="en-US" dirty="0" smtClean="0"/>
              <a:t>The super() construct as with this() construct: if used, must occur as the first statement in a constructor, and it can only be used in a constructor declaration. This implies that this() and super() calls cannot both occur in the same constructor. Just as the this() construct leads to chaining of constructors in the same class, the super() construct leads to chaining of subclass constructors to </a:t>
            </a:r>
            <a:r>
              <a:rPr lang="en-US" dirty="0" err="1" smtClean="0"/>
              <a:t>superclass</a:t>
            </a:r>
            <a:r>
              <a:rPr lang="en-US" dirty="0" smtClean="0"/>
              <a:t> constructors.</a:t>
            </a:r>
            <a:br>
              <a:rPr lang="en-US" dirty="0" smtClean="0"/>
            </a:br>
            <a:r>
              <a:rPr lang="en-US" dirty="0" smtClean="0"/>
              <a:t>if a constructor has neither a this() nor a super() construct as its first statement, then a super() call to the default constructor in the </a:t>
            </a:r>
            <a:r>
              <a:rPr lang="en-US" dirty="0" err="1" smtClean="0"/>
              <a:t>superclass</a:t>
            </a:r>
            <a:r>
              <a:rPr lang="en-US" dirty="0" smtClean="0"/>
              <a:t> is inserted.</a:t>
            </a:r>
          </a:p>
          <a:p>
            <a:endParaRPr lang="uk-U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Using the this Keyword</a:t>
            </a:r>
            <a:br>
              <a:rPr lang="en-US" b="1" dirty="0" smtClean="0"/>
            </a:br>
            <a:endParaRPr lang="uk-UA" dirty="0"/>
          </a:p>
        </p:txBody>
      </p:sp>
      <p:sp>
        <p:nvSpPr>
          <p:cNvPr id="3" name="Содержимое 2"/>
          <p:cNvSpPr>
            <a:spLocks noGrp="1"/>
          </p:cNvSpPr>
          <p:nvPr>
            <p:ph idx="1"/>
          </p:nvPr>
        </p:nvSpPr>
        <p:spPr/>
        <p:txBody>
          <a:bodyPr/>
          <a:lstStyle/>
          <a:p>
            <a:r>
              <a:rPr lang="en-US" dirty="0" smtClean="0"/>
              <a:t>Within an instance method or a constructor, this is a reference to the </a:t>
            </a:r>
            <a:r>
              <a:rPr lang="en-US" i="1" dirty="0" smtClean="0"/>
              <a:t>current object</a:t>
            </a:r>
            <a:r>
              <a:rPr lang="en-US" dirty="0" smtClean="0"/>
              <a:t> — the object whose method or constructor is being called. You can refer to any member of the current object from within an instance method or a constructor by using this.</a:t>
            </a:r>
            <a:endParaRPr lang="uk-UA"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92500" lnSpcReduction="20000"/>
          </a:bodyPr>
          <a:lstStyle/>
          <a:p>
            <a:r>
              <a:rPr lang="en-US" dirty="0" smtClean="0"/>
              <a:t>The most common reason for using the this keyword is because a field is shadowed by a method or constructor parameter.</a:t>
            </a:r>
          </a:p>
          <a:p>
            <a:r>
              <a:rPr lang="en-US" dirty="0" smtClean="0"/>
              <a:t>For example, the Point class was written like this</a:t>
            </a:r>
          </a:p>
          <a:p>
            <a:r>
              <a:rPr lang="en-US" dirty="0" smtClean="0"/>
              <a:t>public class Point { public </a:t>
            </a:r>
            <a:r>
              <a:rPr lang="en-US" dirty="0" err="1" smtClean="0"/>
              <a:t>int</a:t>
            </a:r>
            <a:r>
              <a:rPr lang="en-US" dirty="0" smtClean="0"/>
              <a:t> x = 0; public </a:t>
            </a:r>
            <a:r>
              <a:rPr lang="en-US" dirty="0" err="1" smtClean="0"/>
              <a:t>int</a:t>
            </a:r>
            <a:r>
              <a:rPr lang="en-US" dirty="0" smtClean="0"/>
              <a:t> y = 0; </a:t>
            </a:r>
            <a:r>
              <a:rPr lang="en-US" b="1" dirty="0" smtClean="0"/>
              <a:t>//constructor public Point(</a:t>
            </a:r>
            <a:r>
              <a:rPr lang="en-US" b="1" dirty="0" err="1" smtClean="0"/>
              <a:t>int</a:t>
            </a:r>
            <a:r>
              <a:rPr lang="en-US" b="1" dirty="0" smtClean="0"/>
              <a:t> a, </a:t>
            </a:r>
            <a:r>
              <a:rPr lang="en-US" b="1" dirty="0" err="1" smtClean="0"/>
              <a:t>int</a:t>
            </a:r>
            <a:r>
              <a:rPr lang="en-US" b="1" dirty="0" smtClean="0"/>
              <a:t> b) { x = a; y = b; }</a:t>
            </a:r>
            <a:r>
              <a:rPr lang="en-US" dirty="0" smtClean="0"/>
              <a:t> } </a:t>
            </a:r>
          </a:p>
          <a:p>
            <a:r>
              <a:rPr lang="en-US" dirty="0" smtClean="0"/>
              <a:t>but it could have been written like this:</a:t>
            </a:r>
          </a:p>
          <a:p>
            <a:r>
              <a:rPr lang="en-US" dirty="0" smtClean="0"/>
              <a:t>public class Point { public </a:t>
            </a:r>
            <a:r>
              <a:rPr lang="en-US" dirty="0" err="1" smtClean="0"/>
              <a:t>int</a:t>
            </a:r>
            <a:r>
              <a:rPr lang="en-US" dirty="0" smtClean="0"/>
              <a:t> x = 0; public </a:t>
            </a:r>
            <a:r>
              <a:rPr lang="en-US" dirty="0" err="1" smtClean="0"/>
              <a:t>int</a:t>
            </a:r>
            <a:r>
              <a:rPr lang="en-US" dirty="0" smtClean="0"/>
              <a:t> y = 0; </a:t>
            </a:r>
            <a:r>
              <a:rPr lang="en-US" b="1" dirty="0" smtClean="0"/>
              <a:t>//constructor public Point(</a:t>
            </a:r>
            <a:r>
              <a:rPr lang="en-US" b="1" dirty="0" err="1" smtClean="0"/>
              <a:t>int</a:t>
            </a:r>
            <a:r>
              <a:rPr lang="en-US" b="1" dirty="0" smtClean="0"/>
              <a:t> x, </a:t>
            </a:r>
            <a:r>
              <a:rPr lang="en-US" b="1" dirty="0" err="1" smtClean="0"/>
              <a:t>int</a:t>
            </a:r>
            <a:r>
              <a:rPr lang="en-US" b="1" dirty="0" smtClean="0"/>
              <a:t> y) { </a:t>
            </a:r>
            <a:r>
              <a:rPr lang="en-US" b="1" dirty="0" err="1" smtClean="0"/>
              <a:t>this.x</a:t>
            </a:r>
            <a:r>
              <a:rPr lang="en-US" b="1" dirty="0" smtClean="0"/>
              <a:t> = x; </a:t>
            </a:r>
            <a:r>
              <a:rPr lang="en-US" b="1" dirty="0" err="1" smtClean="0"/>
              <a:t>this.y</a:t>
            </a:r>
            <a:r>
              <a:rPr lang="en-US" b="1" dirty="0" smtClean="0"/>
              <a:t> = y; }</a:t>
            </a:r>
            <a:r>
              <a:rPr lang="en-US" dirty="0" smtClean="0"/>
              <a:t> }</a:t>
            </a:r>
          </a:p>
          <a:p>
            <a:endParaRPr lang="uk-U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Using this with a Constructor</a:t>
            </a:r>
            <a:br>
              <a:rPr lang="en-US" b="1" dirty="0" smtClean="0"/>
            </a:br>
            <a:endParaRPr lang="uk-UA" dirty="0"/>
          </a:p>
        </p:txBody>
      </p:sp>
      <p:sp>
        <p:nvSpPr>
          <p:cNvPr id="3" name="Содержимое 2"/>
          <p:cNvSpPr>
            <a:spLocks noGrp="1"/>
          </p:cNvSpPr>
          <p:nvPr>
            <p:ph idx="1"/>
          </p:nvPr>
        </p:nvSpPr>
        <p:spPr/>
        <p:txBody>
          <a:bodyPr/>
          <a:lstStyle/>
          <a:p>
            <a:r>
              <a:rPr lang="en-US" dirty="0" smtClean="0"/>
              <a:t>From within a constructor, you can also use the this keyword to call another constructor in the same class. Doing so is called an </a:t>
            </a:r>
            <a:r>
              <a:rPr lang="en-US" i="1" dirty="0" smtClean="0"/>
              <a:t>explicit constructor invocation</a:t>
            </a:r>
            <a:r>
              <a:rPr lang="en-US" dirty="0" smtClean="0"/>
              <a:t>. Here's another Rectangle class, with a different implementation from the one in the </a:t>
            </a:r>
            <a:r>
              <a:rPr lang="en-US" dirty="0" smtClean="0">
                <a:hlinkClick r:id="rId2"/>
              </a:rPr>
              <a:t>Objects</a:t>
            </a:r>
            <a:r>
              <a:rPr lang="en-US" dirty="0" smtClean="0"/>
              <a:t> section.</a:t>
            </a:r>
            <a:endParaRPr lang="uk-U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Содержимое 2"/>
          <p:cNvSpPr>
            <a:spLocks noGrp="1"/>
          </p:cNvSpPr>
          <p:nvPr>
            <p:ph idx="1"/>
          </p:nvPr>
        </p:nvSpPr>
        <p:spPr/>
        <p:txBody>
          <a:bodyPr/>
          <a:lstStyle/>
          <a:p>
            <a:r>
              <a:rPr lang="en-US" dirty="0" smtClean="0"/>
              <a:t>public class Rectangle { private </a:t>
            </a:r>
            <a:r>
              <a:rPr lang="en-US" dirty="0" err="1" smtClean="0"/>
              <a:t>int</a:t>
            </a:r>
            <a:r>
              <a:rPr lang="en-US" dirty="0" smtClean="0"/>
              <a:t> x, y; private </a:t>
            </a:r>
            <a:r>
              <a:rPr lang="en-US" dirty="0" err="1" smtClean="0"/>
              <a:t>int</a:t>
            </a:r>
            <a:r>
              <a:rPr lang="en-US" dirty="0" smtClean="0"/>
              <a:t> width, height; public Rectangle() { </a:t>
            </a:r>
            <a:r>
              <a:rPr lang="en-US" b="1" dirty="0" smtClean="0"/>
              <a:t>this(0, 0, 1, 1);</a:t>
            </a:r>
            <a:r>
              <a:rPr lang="en-US" dirty="0" smtClean="0"/>
              <a:t> } public Rectangle(</a:t>
            </a:r>
            <a:r>
              <a:rPr lang="en-US" dirty="0" err="1" smtClean="0"/>
              <a:t>int</a:t>
            </a:r>
            <a:r>
              <a:rPr lang="en-US" dirty="0" smtClean="0"/>
              <a:t> width, </a:t>
            </a:r>
            <a:r>
              <a:rPr lang="en-US" dirty="0" err="1" smtClean="0"/>
              <a:t>int</a:t>
            </a:r>
            <a:r>
              <a:rPr lang="en-US" dirty="0" smtClean="0"/>
              <a:t> height) { </a:t>
            </a:r>
            <a:r>
              <a:rPr lang="en-US" b="1" dirty="0" smtClean="0"/>
              <a:t>this(0, 0, width, height);</a:t>
            </a:r>
            <a:r>
              <a:rPr lang="en-US" dirty="0" smtClean="0"/>
              <a:t> } public Rectangle(</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width, </a:t>
            </a:r>
            <a:r>
              <a:rPr lang="en-US" dirty="0" err="1" smtClean="0"/>
              <a:t>int</a:t>
            </a:r>
            <a:r>
              <a:rPr lang="en-US" dirty="0" smtClean="0"/>
              <a:t> height) { </a:t>
            </a:r>
            <a:r>
              <a:rPr lang="en-US" dirty="0" err="1" smtClean="0"/>
              <a:t>this.x</a:t>
            </a:r>
            <a:r>
              <a:rPr lang="en-US" dirty="0" smtClean="0"/>
              <a:t> = x; </a:t>
            </a:r>
            <a:r>
              <a:rPr lang="en-US" dirty="0" err="1" smtClean="0"/>
              <a:t>this.y</a:t>
            </a:r>
            <a:r>
              <a:rPr lang="en-US" dirty="0" smtClean="0"/>
              <a:t> = y; </a:t>
            </a:r>
            <a:r>
              <a:rPr lang="en-US" dirty="0" err="1" smtClean="0"/>
              <a:t>this.width</a:t>
            </a:r>
            <a:r>
              <a:rPr lang="en-US" dirty="0" smtClean="0"/>
              <a:t> = width; </a:t>
            </a:r>
            <a:r>
              <a:rPr lang="en-US" dirty="0" err="1" smtClean="0"/>
              <a:t>this.height</a:t>
            </a:r>
            <a:r>
              <a:rPr lang="en-US" dirty="0" smtClean="0"/>
              <a:t> = height; } ... }</a:t>
            </a:r>
            <a:endParaRPr lang="uk-UA"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Void type</a:t>
            </a:r>
            <a:br>
              <a:rPr lang="en-US" dirty="0" smtClean="0"/>
            </a:br>
            <a:endParaRPr lang="uk-UA" dirty="0"/>
          </a:p>
        </p:txBody>
      </p:sp>
      <p:sp>
        <p:nvSpPr>
          <p:cNvPr id="3" name="Содержимое 2"/>
          <p:cNvSpPr>
            <a:spLocks noGrp="1"/>
          </p:cNvSpPr>
          <p:nvPr>
            <p:ph idx="1"/>
          </p:nvPr>
        </p:nvSpPr>
        <p:spPr/>
        <p:txBody>
          <a:bodyPr>
            <a:normAutofit fontScale="55000" lnSpcReduction="20000"/>
          </a:bodyPr>
          <a:lstStyle/>
          <a:p>
            <a:r>
              <a:rPr lang="en-US" dirty="0" smtClean="0"/>
              <a:t>The </a:t>
            </a:r>
            <a:r>
              <a:rPr lang="en-US" b="1" dirty="0" smtClean="0"/>
              <a:t>void type</a:t>
            </a:r>
            <a:r>
              <a:rPr lang="en-US" dirty="0" smtClean="0"/>
              <a:t>, in several </a:t>
            </a:r>
            <a:r>
              <a:rPr lang="en-US" dirty="0" smtClean="0">
                <a:hlinkClick r:id="rId2" tooltip="Curly bracket programming language"/>
              </a:rPr>
              <a:t>programming languages derived from C and Algol68</a:t>
            </a:r>
            <a:r>
              <a:rPr lang="en-US" dirty="0" smtClean="0"/>
              <a:t>, is the </a:t>
            </a:r>
            <a:r>
              <a:rPr lang="en-US" dirty="0" smtClean="0">
                <a:hlinkClick r:id="rId3" tooltip="Type theory"/>
              </a:rPr>
              <a:t>type</a:t>
            </a:r>
            <a:r>
              <a:rPr lang="en-US" dirty="0" smtClean="0"/>
              <a:t> for the result of a </a:t>
            </a:r>
            <a:r>
              <a:rPr lang="en-US" dirty="0" smtClean="0">
                <a:hlinkClick r:id="rId4" tooltip="Function (computer science)"/>
              </a:rPr>
              <a:t>function</a:t>
            </a:r>
            <a:r>
              <a:rPr lang="en-US" dirty="0" smtClean="0"/>
              <a:t> that returns normally, but does not provide a result value to its caller. Usually such functions are called for their </a:t>
            </a:r>
            <a:r>
              <a:rPr lang="en-US" dirty="0" smtClean="0">
                <a:hlinkClick r:id="rId5" tooltip="Side effect (computer science)"/>
              </a:rPr>
              <a:t>side effects</a:t>
            </a:r>
            <a:r>
              <a:rPr lang="en-US" dirty="0" smtClean="0"/>
              <a:t>, such as performing some task or writing to their output parameters. The usage of the void type in such context is comparable to that of the syntactic constructs which define </a:t>
            </a:r>
            <a:r>
              <a:rPr lang="en-US" dirty="0" smtClean="0">
                <a:hlinkClick r:id="rId6" tooltip="Subroutines"/>
              </a:rPr>
              <a:t>subroutines</a:t>
            </a:r>
            <a:r>
              <a:rPr lang="en-US" dirty="0" smtClean="0"/>
              <a:t> in </a:t>
            </a:r>
            <a:r>
              <a:rPr lang="en-US" dirty="0" smtClean="0">
                <a:hlinkClick r:id="rId7" tooltip="Visual Basic"/>
              </a:rPr>
              <a:t>Visual Basic</a:t>
            </a:r>
            <a:r>
              <a:rPr lang="en-US" dirty="0" smtClean="0"/>
              <a:t> and </a:t>
            </a:r>
            <a:r>
              <a:rPr lang="en-US" dirty="0" smtClean="0">
                <a:hlinkClick r:id="rId8" tooltip="Procedure (computer science)"/>
              </a:rPr>
              <a:t>procedures</a:t>
            </a:r>
            <a:r>
              <a:rPr lang="en-US" dirty="0" smtClean="0"/>
              <a:t> in </a:t>
            </a:r>
            <a:r>
              <a:rPr lang="en-US" dirty="0" smtClean="0">
                <a:hlinkClick r:id="rId9" tooltip="Pascal programming language"/>
              </a:rPr>
              <a:t>Pascal</a:t>
            </a:r>
            <a:r>
              <a:rPr lang="en-US" dirty="0" smtClean="0"/>
              <a:t>. It is also similar to the </a:t>
            </a:r>
            <a:r>
              <a:rPr lang="en-US" dirty="0" smtClean="0">
                <a:hlinkClick r:id="rId10" tooltip="Unit type"/>
              </a:rPr>
              <a:t>unit type</a:t>
            </a:r>
            <a:r>
              <a:rPr lang="en-US" dirty="0" smtClean="0"/>
              <a:t> used in </a:t>
            </a:r>
            <a:r>
              <a:rPr lang="en-US" dirty="0" smtClean="0">
                <a:hlinkClick r:id="rId11" tooltip="Functional programming languages"/>
              </a:rPr>
              <a:t>functional programming languages</a:t>
            </a:r>
            <a:r>
              <a:rPr lang="en-US" dirty="0" smtClean="0"/>
              <a:t> and type theory; however, there are some differences in allowable usage, in that the void type is taken to be an empty type with no values. See </a:t>
            </a:r>
            <a:r>
              <a:rPr lang="en-US" dirty="0" smtClean="0">
                <a:hlinkClick r:id="rId12" tooltip="Unit type"/>
              </a:rPr>
              <a:t>Unit </a:t>
            </a:r>
            <a:r>
              <a:rPr lang="en-US" dirty="0" err="1" smtClean="0">
                <a:hlinkClick r:id="rId12" tooltip="Unit type"/>
              </a:rPr>
              <a:t>type#In</a:t>
            </a:r>
            <a:r>
              <a:rPr lang="en-US" dirty="0" smtClean="0">
                <a:hlinkClick r:id="rId12" tooltip="Unit type"/>
              </a:rPr>
              <a:t> programming languages</a:t>
            </a:r>
            <a:r>
              <a:rPr lang="en-US" dirty="0" smtClean="0"/>
              <a:t> for a comparison.</a:t>
            </a:r>
          </a:p>
          <a:p>
            <a:r>
              <a:rPr lang="en-US" dirty="0" smtClean="0"/>
              <a:t>C and </a:t>
            </a:r>
            <a:r>
              <a:rPr lang="en-US" dirty="0" smtClean="0">
                <a:hlinkClick r:id="rId13" tooltip="C++"/>
              </a:rPr>
              <a:t>C++</a:t>
            </a:r>
            <a:r>
              <a:rPr lang="en-US" dirty="0" smtClean="0"/>
              <a:t> also support the </a:t>
            </a:r>
            <a:r>
              <a:rPr lang="en-US" b="1" dirty="0" smtClean="0"/>
              <a:t>pointer to void type</a:t>
            </a:r>
            <a:r>
              <a:rPr lang="en-US" dirty="0" smtClean="0"/>
              <a:t> (specified as void *), but this is an unrelated notion. Variables of this type are </a:t>
            </a:r>
            <a:r>
              <a:rPr lang="en-US" dirty="0" smtClean="0">
                <a:hlinkClick r:id="rId14" tooltip="Pointer (computer programming)"/>
              </a:rPr>
              <a:t>pointers</a:t>
            </a:r>
            <a:r>
              <a:rPr lang="en-US" dirty="0" smtClean="0"/>
              <a:t> to data of an </a:t>
            </a:r>
            <a:r>
              <a:rPr lang="en-US" i="1" dirty="0" smtClean="0"/>
              <a:t>unspecified</a:t>
            </a:r>
            <a:r>
              <a:rPr lang="en-US" dirty="0" smtClean="0"/>
              <a:t> type, so in this context (but not the others) void * acts as a universal or </a:t>
            </a:r>
            <a:r>
              <a:rPr lang="en-US" dirty="0" smtClean="0">
                <a:hlinkClick r:id="rId15" tooltip="Top type"/>
              </a:rPr>
              <a:t>top type</a:t>
            </a:r>
            <a:r>
              <a:rPr lang="en-US" dirty="0" smtClean="0"/>
              <a:t>. A program can probably convert a pointer to any type of data (except a </a:t>
            </a:r>
            <a:r>
              <a:rPr lang="en-US" dirty="0" smtClean="0">
                <a:hlinkClick r:id="rId16" tooltip="Function pointer"/>
              </a:rPr>
              <a:t>function pointer</a:t>
            </a:r>
            <a:r>
              <a:rPr lang="en-US" dirty="0" smtClean="0"/>
              <a:t>) to a pointer to void and back to the original type without losing information, which makes these pointers useful for </a:t>
            </a:r>
            <a:r>
              <a:rPr lang="en-US" dirty="0" smtClean="0">
                <a:hlinkClick r:id="rId17" tooltip="Polymorphism (computer science)"/>
              </a:rPr>
              <a:t>polymorphic</a:t>
            </a:r>
            <a:r>
              <a:rPr lang="en-US" dirty="0" smtClean="0"/>
              <a:t> functions. The C language standard does not guarantee that the different pointer types have the same size.</a:t>
            </a:r>
          </a:p>
          <a:p>
            <a:r>
              <a:rPr lang="en-US" dirty="0" smtClean="0"/>
              <a:t>Java -  </a:t>
            </a:r>
            <a:r>
              <a:rPr lang="en-US" b="1" dirty="0" smtClean="0"/>
              <a:t>void message()</a:t>
            </a:r>
            <a:endParaRPr lang="uk-UA"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Содержимое 2"/>
          <p:cNvSpPr>
            <a:spLocks noGrp="1"/>
          </p:cNvSpPr>
          <p:nvPr>
            <p:ph idx="1"/>
          </p:nvPr>
        </p:nvSpPr>
        <p:spPr/>
        <p:txBody>
          <a:bodyPr/>
          <a:lstStyle/>
          <a:p>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70000" lnSpcReduction="20000"/>
          </a:bodyPr>
          <a:lstStyle/>
          <a:p>
            <a:pPr marL="0">
              <a:buNone/>
            </a:pPr>
            <a:r>
              <a:rPr lang="en-US" dirty="0"/>
              <a:t>A software system may consist of many classes. When you have many classes, it needs to be managed. Think of a big organization, with its work force exceeding several thousand employees (let’s take one employee as one class). In order to manage such a work force, you need to have proper management policies in place. Same technique can be applied to manage classes of your software system. In order to manage the classes of a software system, and to reduce the complexity, system designers use several techniques, which can be grouped under four main concepts named</a:t>
            </a:r>
          </a:p>
          <a:p>
            <a:pPr marL="0">
              <a:buNone/>
            </a:pPr>
            <a:r>
              <a:rPr lang="en-US" dirty="0"/>
              <a:t>1. Encapsulation</a:t>
            </a:r>
          </a:p>
          <a:p>
            <a:pPr marL="0">
              <a:buNone/>
            </a:pPr>
            <a:r>
              <a:rPr lang="en-US" dirty="0"/>
              <a:t>2. Abstraction</a:t>
            </a:r>
          </a:p>
          <a:p>
            <a:pPr marL="0">
              <a:buNone/>
            </a:pPr>
            <a:r>
              <a:rPr lang="en-US" dirty="0"/>
              <a:t>3. Inheritance</a:t>
            </a:r>
          </a:p>
          <a:p>
            <a:pPr marL="0">
              <a:buNone/>
            </a:pPr>
            <a:r>
              <a:rPr lang="en-US" i="1" dirty="0"/>
              <a:t>4. Polymorphism</a:t>
            </a:r>
            <a:r>
              <a:rPr lang="en-US" dirty="0"/>
              <a:t>.</a:t>
            </a:r>
          </a:p>
          <a:p>
            <a:endParaRPr lang="uk-U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60648"/>
            <a:ext cx="5616624" cy="706090"/>
          </a:xfrm>
        </p:spPr>
        <p:txBody>
          <a:bodyPr>
            <a:normAutofit fontScale="90000"/>
          </a:bodyPr>
          <a:lstStyle/>
          <a:p>
            <a:r>
              <a:rPr lang="en-US" dirty="0"/>
              <a:t>What is </a:t>
            </a:r>
            <a:r>
              <a:rPr lang="en-US" dirty="0" smtClean="0"/>
              <a:t>Encapsulation?</a:t>
            </a:r>
            <a:endParaRPr lang="uk-UA" dirty="0"/>
          </a:p>
        </p:txBody>
      </p:sp>
      <p:sp>
        <p:nvSpPr>
          <p:cNvPr id="3" name="Содержимое 2"/>
          <p:cNvSpPr>
            <a:spLocks noGrp="1"/>
          </p:cNvSpPr>
          <p:nvPr>
            <p:ph idx="1"/>
          </p:nvPr>
        </p:nvSpPr>
        <p:spPr>
          <a:xfrm>
            <a:off x="467544" y="1052736"/>
            <a:ext cx="8229600" cy="5400600"/>
          </a:xfrm>
        </p:spPr>
        <p:txBody>
          <a:bodyPr>
            <a:normAutofit lnSpcReduction="10000"/>
          </a:bodyPr>
          <a:lstStyle/>
          <a:p>
            <a:pPr marL="0">
              <a:buNone/>
            </a:pPr>
            <a:r>
              <a:rPr lang="en-US" sz="1400" dirty="0" smtClean="0"/>
              <a:t>The encapsulation is the inclusion-within a program object-of all the resources needed for the object to function, basically, the methods and the data. In </a:t>
            </a:r>
            <a:r>
              <a:rPr lang="en-US" sz="1400" i="1" dirty="0" smtClean="0"/>
              <a:t>OOP</a:t>
            </a:r>
            <a:r>
              <a:rPr lang="en-US" sz="1400" dirty="0" smtClean="0"/>
              <a:t> the encapsulation is mainly achieved by creating classes, the classes expose public methods and properties. A class is kind of a container or capsule or a cell, which encapsulate a set of methods, attribute and properties to provide its indented functionalities to other classes. In that sense, encapsulation also allows a class to change its internal implementation without hurting the overall functioning of the system. That idea of encapsulation is to hide how a class does its business, while allowing other classes to make requests of it.</a:t>
            </a:r>
          </a:p>
          <a:p>
            <a:pPr marL="0">
              <a:buNone/>
            </a:pPr>
            <a:endParaRPr lang="en-US" sz="1400" dirty="0" smtClean="0"/>
          </a:p>
          <a:p>
            <a:pPr marL="0">
              <a:buNone/>
            </a:pPr>
            <a:endParaRPr lang="en-US" sz="1400" dirty="0"/>
          </a:p>
          <a:p>
            <a:pPr marL="0">
              <a:buNone/>
            </a:pPr>
            <a:endParaRPr lang="en-US" sz="1400" dirty="0" smtClean="0"/>
          </a:p>
          <a:p>
            <a:pPr marL="0">
              <a:buNone/>
            </a:pPr>
            <a:endParaRPr lang="en-US" sz="1400" dirty="0"/>
          </a:p>
          <a:p>
            <a:pPr marL="0">
              <a:buNone/>
            </a:pPr>
            <a:endParaRPr lang="en-US" sz="1400" dirty="0" smtClean="0"/>
          </a:p>
          <a:p>
            <a:pPr marL="0">
              <a:buNone/>
            </a:pPr>
            <a:endParaRPr lang="en-US" sz="1400" dirty="0" smtClean="0"/>
          </a:p>
          <a:p>
            <a:pPr marL="0">
              <a:buNone/>
            </a:pPr>
            <a:r>
              <a:rPr lang="en-US" sz="1400" dirty="0"/>
              <a:t>In order to modularize/ define the functionality of a one class, that class can uses functions or properties exposed by another class in many different ways. According to Object Oriented Programming there are several techniques classes can use to link with each other. Those techniques are named association, aggregation, and composition.</a:t>
            </a:r>
          </a:p>
          <a:p>
            <a:pPr marL="0">
              <a:buNone/>
            </a:pPr>
            <a:r>
              <a:rPr lang="en-US" sz="1400" dirty="0"/>
              <a:t>There are several other ways that an encapsulation can be used, as an example we can take the usage of an interface. The interface can be used to hide the information of an implemented class</a:t>
            </a:r>
            <a:r>
              <a:rPr lang="en-US" sz="1400" dirty="0" smtClean="0"/>
              <a:t>.</a:t>
            </a:r>
          </a:p>
          <a:p>
            <a:pPr marL="0">
              <a:buNone/>
            </a:pPr>
            <a:r>
              <a:rPr lang="en-US" sz="1400" dirty="0" err="1" smtClean="0">
                <a:solidFill>
                  <a:srgbClr val="0070C0"/>
                </a:solidFill>
              </a:rPr>
              <a:t>IStudent</a:t>
            </a:r>
            <a:r>
              <a:rPr lang="en-US" sz="1400" dirty="0" smtClean="0">
                <a:solidFill>
                  <a:srgbClr val="0070C0"/>
                </a:solidFill>
              </a:rPr>
              <a:t> </a:t>
            </a:r>
            <a:r>
              <a:rPr lang="en-US" sz="1400" dirty="0" err="1" smtClean="0">
                <a:solidFill>
                  <a:srgbClr val="0070C0"/>
                </a:solidFill>
              </a:rPr>
              <a:t>myLStudent</a:t>
            </a:r>
            <a:r>
              <a:rPr lang="en-US" sz="1400" dirty="0" smtClean="0">
                <a:solidFill>
                  <a:srgbClr val="0070C0"/>
                </a:solidFill>
              </a:rPr>
              <a:t> = </a:t>
            </a:r>
            <a:r>
              <a:rPr lang="en-US" sz="1400" dirty="0">
                <a:solidFill>
                  <a:srgbClr val="0070C0"/>
                </a:solidFill>
              </a:rPr>
              <a:t>new</a:t>
            </a:r>
            <a:r>
              <a:rPr lang="en-US" sz="1400" dirty="0" smtClean="0">
                <a:solidFill>
                  <a:srgbClr val="0070C0"/>
                </a:solidFill>
              </a:rPr>
              <a:t> </a:t>
            </a:r>
            <a:r>
              <a:rPr lang="en-US" sz="1400" dirty="0" err="1" smtClean="0">
                <a:solidFill>
                  <a:srgbClr val="0070C0"/>
                </a:solidFill>
              </a:rPr>
              <a:t>LocalStudent</a:t>
            </a:r>
            <a:r>
              <a:rPr lang="en-US" sz="1400" dirty="0" smtClean="0">
                <a:solidFill>
                  <a:srgbClr val="0070C0"/>
                </a:solidFill>
              </a:rPr>
              <a:t>();</a:t>
            </a:r>
          </a:p>
          <a:p>
            <a:pPr marL="0">
              <a:buNone/>
            </a:pPr>
            <a:r>
              <a:rPr lang="en-US" sz="1400" dirty="0" err="1" smtClean="0">
                <a:solidFill>
                  <a:srgbClr val="0070C0"/>
                </a:solidFill>
              </a:rPr>
              <a:t>IStudent</a:t>
            </a:r>
            <a:r>
              <a:rPr lang="en-US" sz="1400" dirty="0" smtClean="0">
                <a:solidFill>
                  <a:srgbClr val="0070C0"/>
                </a:solidFill>
              </a:rPr>
              <a:t> </a:t>
            </a:r>
            <a:r>
              <a:rPr lang="en-US" sz="1400" dirty="0" err="1" smtClean="0">
                <a:solidFill>
                  <a:srgbClr val="0070C0"/>
                </a:solidFill>
              </a:rPr>
              <a:t>myFStudent</a:t>
            </a:r>
            <a:r>
              <a:rPr lang="en-US" sz="1400" dirty="0" smtClean="0">
                <a:solidFill>
                  <a:srgbClr val="0070C0"/>
                </a:solidFill>
              </a:rPr>
              <a:t> = </a:t>
            </a:r>
            <a:r>
              <a:rPr lang="en-US" sz="1400" dirty="0">
                <a:solidFill>
                  <a:srgbClr val="0070C0"/>
                </a:solidFill>
              </a:rPr>
              <a:t>new</a:t>
            </a:r>
            <a:r>
              <a:rPr lang="en-US" sz="1400" dirty="0" smtClean="0">
                <a:solidFill>
                  <a:srgbClr val="0070C0"/>
                </a:solidFill>
              </a:rPr>
              <a:t> </a:t>
            </a:r>
            <a:r>
              <a:rPr lang="en-US" sz="1400" dirty="0" err="1" smtClean="0">
                <a:solidFill>
                  <a:srgbClr val="0070C0"/>
                </a:solidFill>
              </a:rPr>
              <a:t>ForeignStudent</a:t>
            </a:r>
            <a:r>
              <a:rPr lang="en-US" sz="1400" dirty="0" smtClean="0">
                <a:solidFill>
                  <a:srgbClr val="0070C0"/>
                </a:solidFill>
              </a:rPr>
              <a:t>();</a:t>
            </a:r>
          </a:p>
          <a:p>
            <a:pPr marL="0">
              <a:buNone/>
            </a:pPr>
            <a:r>
              <a:rPr lang="en-US" sz="1400" dirty="0"/>
              <a:t>According to the sample above (let’s assume that both</a:t>
            </a:r>
            <a:r>
              <a:rPr lang="en-US" sz="1400" dirty="0">
                <a:solidFill>
                  <a:srgbClr val="FF0000"/>
                </a:solidFill>
              </a:rPr>
              <a:t> </a:t>
            </a:r>
            <a:r>
              <a:rPr lang="en-US" sz="1400" dirty="0" err="1">
                <a:solidFill>
                  <a:srgbClr val="FF0000"/>
                </a:solidFill>
              </a:rPr>
              <a:t>LocalStudent</a:t>
            </a:r>
            <a:r>
              <a:rPr lang="en-US" sz="1400" dirty="0">
                <a:solidFill>
                  <a:srgbClr val="FF0000"/>
                </a:solidFill>
              </a:rPr>
              <a:t> </a:t>
            </a:r>
            <a:r>
              <a:rPr lang="en-US" sz="1400" dirty="0"/>
              <a:t>and</a:t>
            </a:r>
            <a:r>
              <a:rPr lang="en-US" sz="1400" dirty="0">
                <a:solidFill>
                  <a:srgbClr val="FF0000"/>
                </a:solidFill>
              </a:rPr>
              <a:t> </a:t>
            </a:r>
            <a:r>
              <a:rPr lang="en-US" sz="1400" dirty="0" err="1">
                <a:solidFill>
                  <a:srgbClr val="FF0000"/>
                </a:solidFill>
              </a:rPr>
              <a:t>ForeignStudent</a:t>
            </a:r>
            <a:r>
              <a:rPr lang="en-US" sz="1400" dirty="0">
                <a:solidFill>
                  <a:srgbClr val="FF0000"/>
                </a:solidFill>
              </a:rPr>
              <a:t> </a:t>
            </a:r>
            <a:r>
              <a:rPr lang="en-US" sz="1400" dirty="0"/>
              <a:t>classes have implemented the </a:t>
            </a:r>
            <a:r>
              <a:rPr lang="en-US" sz="1400" dirty="0" err="1">
                <a:solidFill>
                  <a:srgbClr val="FF0000"/>
                </a:solidFill>
              </a:rPr>
              <a:t>IStudent</a:t>
            </a:r>
            <a:r>
              <a:rPr lang="en-US" sz="1400" dirty="0"/>
              <a:t> interface) we can see how </a:t>
            </a:r>
            <a:r>
              <a:rPr lang="en-US" sz="1400" dirty="0" err="1" smtClean="0">
                <a:solidFill>
                  <a:srgbClr val="FF0000"/>
                </a:solidFill>
              </a:rPr>
              <a:t>LocalStudent</a:t>
            </a:r>
            <a:r>
              <a:rPr lang="en-US" sz="1400" dirty="0"/>
              <a:t> and </a:t>
            </a:r>
            <a:r>
              <a:rPr lang="en-US" sz="1400" dirty="0" err="1" smtClean="0">
                <a:solidFill>
                  <a:srgbClr val="FF0000"/>
                </a:solidFill>
              </a:rPr>
              <a:t>ForeignStudent</a:t>
            </a:r>
            <a:r>
              <a:rPr lang="en-US" sz="1400" dirty="0"/>
              <a:t> hide their localize implementing through the</a:t>
            </a:r>
            <a:r>
              <a:rPr lang="en-US" sz="1400" dirty="0">
                <a:solidFill>
                  <a:srgbClr val="FF0000"/>
                </a:solidFill>
              </a:rPr>
              <a:t> </a:t>
            </a:r>
            <a:r>
              <a:rPr lang="en-US" sz="1400" dirty="0" err="1" smtClean="0">
                <a:solidFill>
                  <a:srgbClr val="FF0000"/>
                </a:solidFill>
              </a:rPr>
              <a:t>IStudent</a:t>
            </a:r>
            <a:r>
              <a:rPr lang="en-US" sz="1400" dirty="0"/>
              <a:t> interface.</a:t>
            </a:r>
            <a:endParaRPr lang="en-US" sz="1400" dirty="0" smtClean="0">
              <a:solidFill>
                <a:srgbClr val="0070C0"/>
              </a:solidFill>
            </a:endParaRPr>
          </a:p>
        </p:txBody>
      </p:sp>
      <p:pic>
        <p:nvPicPr>
          <p:cNvPr id="6" name="Рисунок 5" descr="class.gif"/>
          <p:cNvPicPr>
            <a:picLocks noChangeAspect="1"/>
          </p:cNvPicPr>
          <p:nvPr/>
        </p:nvPicPr>
        <p:blipFill>
          <a:blip r:embed="rId2" cstate="print"/>
          <a:stretch>
            <a:fillRect/>
          </a:stretch>
        </p:blipFill>
        <p:spPr>
          <a:xfrm>
            <a:off x="3851920" y="2492896"/>
            <a:ext cx="1295400" cy="12287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4690864" cy="850106"/>
          </a:xfrm>
        </p:spPr>
        <p:txBody>
          <a:bodyPr>
            <a:normAutofit fontScale="90000"/>
          </a:bodyPr>
          <a:lstStyle/>
          <a:p>
            <a:r>
              <a:rPr lang="en-US" dirty="0"/>
              <a:t>What is </a:t>
            </a:r>
            <a:r>
              <a:rPr lang="en-US" dirty="0" smtClean="0"/>
              <a:t>Abstraction?</a:t>
            </a:r>
            <a:endParaRPr lang="en-US" dirty="0"/>
          </a:p>
        </p:txBody>
      </p:sp>
      <p:sp>
        <p:nvSpPr>
          <p:cNvPr id="3" name="Содержимое 2"/>
          <p:cNvSpPr>
            <a:spLocks noGrp="1"/>
          </p:cNvSpPr>
          <p:nvPr>
            <p:ph idx="1"/>
          </p:nvPr>
        </p:nvSpPr>
        <p:spPr>
          <a:xfrm>
            <a:off x="457200" y="1124744"/>
            <a:ext cx="8229600" cy="5001419"/>
          </a:xfrm>
        </p:spPr>
        <p:txBody>
          <a:bodyPr>
            <a:normAutofit/>
          </a:bodyPr>
          <a:lstStyle/>
          <a:p>
            <a:pPr marL="0">
              <a:buNone/>
            </a:pPr>
            <a:r>
              <a:rPr lang="en-US" sz="1800" dirty="0"/>
              <a:t>Abstraction is an emphasis on the idea, qualities and properties rather than the particulars (a suppression of detail). The importance of abstraction is derived from its ability to hide irrelevant details and from the use of names to reference objects. Abstraction is essential in the construction of programs. It places the emphasis on what an object is or does rather than how it is represented or how it works. Thus, it is the primary means of managing complexity in large </a:t>
            </a:r>
            <a:r>
              <a:rPr lang="en-US" sz="1800" dirty="0" smtClean="0"/>
              <a:t>programs.</a:t>
            </a:r>
            <a:endParaRPr lang="en-US" sz="1800" dirty="0"/>
          </a:p>
          <a:p>
            <a:pPr marL="0">
              <a:buNone/>
            </a:pPr>
            <a:r>
              <a:rPr lang="en-US" sz="3600" dirty="0" smtClean="0"/>
              <a:t>What is Inheritance?</a:t>
            </a:r>
            <a:endParaRPr lang="en-US" sz="1800" dirty="0"/>
          </a:p>
          <a:p>
            <a:pPr marL="0">
              <a:buNone/>
            </a:pPr>
            <a:r>
              <a:rPr lang="en-US" sz="1800" dirty="0"/>
              <a:t>The ability of a new class to be created, from an existing class by extending it, is called </a:t>
            </a:r>
            <a:r>
              <a:rPr lang="en-US" sz="1800" i="1" dirty="0" smtClean="0"/>
              <a:t>inheritance</a:t>
            </a:r>
            <a:r>
              <a:rPr lang="en-US" sz="1800" dirty="0" smtClean="0"/>
              <a:t>.</a:t>
            </a:r>
          </a:p>
          <a:p>
            <a:pPr marL="0">
              <a:buNone/>
            </a:pPr>
            <a:endParaRPr lang="uk-UA" sz="1800" dirty="0"/>
          </a:p>
        </p:txBody>
      </p:sp>
      <p:pic>
        <p:nvPicPr>
          <p:cNvPr id="6" name="Рисунок 5" descr="inheritance.gif"/>
          <p:cNvPicPr>
            <a:picLocks noChangeAspect="1"/>
          </p:cNvPicPr>
          <p:nvPr/>
        </p:nvPicPr>
        <p:blipFill>
          <a:blip r:embed="rId2" cstate="print"/>
          <a:stretch>
            <a:fillRect/>
          </a:stretch>
        </p:blipFill>
        <p:spPr>
          <a:xfrm>
            <a:off x="611560" y="4149080"/>
            <a:ext cx="800100" cy="1695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620688"/>
            <a:ext cx="8229600" cy="5505475"/>
          </a:xfrm>
        </p:spPr>
        <p:txBody>
          <a:bodyPr>
            <a:normAutofit fontScale="92500" lnSpcReduction="20000"/>
          </a:bodyPr>
          <a:lstStyle/>
          <a:p>
            <a:pPr marL="0">
              <a:buNone/>
            </a:pPr>
            <a:r>
              <a:rPr lang="en-US" sz="3000" dirty="0">
                <a:solidFill>
                  <a:srgbClr val="0070C0"/>
                </a:solidFill>
              </a:rPr>
              <a:t>public</a:t>
            </a:r>
            <a:r>
              <a:rPr lang="en-US" sz="3000" dirty="0" smtClean="0">
                <a:solidFill>
                  <a:srgbClr val="0070C0"/>
                </a:solidFill>
              </a:rPr>
              <a:t> </a:t>
            </a:r>
            <a:r>
              <a:rPr lang="en-US" sz="3000" dirty="0">
                <a:solidFill>
                  <a:srgbClr val="0070C0"/>
                </a:solidFill>
              </a:rPr>
              <a:t>class</a:t>
            </a:r>
            <a:r>
              <a:rPr lang="en-US" sz="3000" dirty="0" smtClean="0">
                <a:solidFill>
                  <a:srgbClr val="0070C0"/>
                </a:solidFill>
              </a:rPr>
              <a:t> Exception </a:t>
            </a:r>
          </a:p>
          <a:p>
            <a:pPr marL="0">
              <a:buNone/>
            </a:pPr>
            <a:r>
              <a:rPr lang="en-US" sz="3000" dirty="0" smtClean="0">
                <a:solidFill>
                  <a:srgbClr val="0070C0"/>
                </a:solidFill>
              </a:rPr>
              <a:t>{ </a:t>
            </a:r>
          </a:p>
          <a:p>
            <a:pPr marL="0">
              <a:buNone/>
            </a:pPr>
            <a:r>
              <a:rPr lang="en-US" sz="3000" dirty="0" smtClean="0">
                <a:solidFill>
                  <a:srgbClr val="0070C0"/>
                </a:solidFill>
              </a:rPr>
              <a:t>} </a:t>
            </a:r>
          </a:p>
          <a:p>
            <a:pPr marL="0">
              <a:buNone/>
            </a:pPr>
            <a:r>
              <a:rPr lang="en-US" sz="3000" dirty="0" smtClean="0">
                <a:solidFill>
                  <a:srgbClr val="0070C0"/>
                </a:solidFill>
              </a:rPr>
              <a:t>public </a:t>
            </a:r>
            <a:r>
              <a:rPr lang="en-US" sz="3000" dirty="0">
                <a:solidFill>
                  <a:srgbClr val="0070C0"/>
                </a:solidFill>
              </a:rPr>
              <a:t>class</a:t>
            </a:r>
            <a:r>
              <a:rPr lang="en-US" sz="3000" dirty="0" smtClean="0">
                <a:solidFill>
                  <a:srgbClr val="0070C0"/>
                </a:solidFill>
              </a:rPr>
              <a:t> </a:t>
            </a:r>
            <a:r>
              <a:rPr lang="en-US" sz="3000" dirty="0" err="1" smtClean="0">
                <a:solidFill>
                  <a:srgbClr val="0070C0"/>
                </a:solidFill>
              </a:rPr>
              <a:t>IOException</a:t>
            </a:r>
            <a:r>
              <a:rPr lang="en-US" sz="3000" dirty="0" smtClean="0">
                <a:solidFill>
                  <a:srgbClr val="0070C0"/>
                </a:solidFill>
              </a:rPr>
              <a:t> : Exception </a:t>
            </a:r>
          </a:p>
          <a:p>
            <a:pPr marL="0">
              <a:buNone/>
            </a:pPr>
            <a:r>
              <a:rPr lang="en-US" sz="3000" dirty="0" smtClean="0">
                <a:solidFill>
                  <a:srgbClr val="0070C0"/>
                </a:solidFill>
              </a:rPr>
              <a:t>{ </a:t>
            </a:r>
          </a:p>
          <a:p>
            <a:pPr marL="0">
              <a:buNone/>
            </a:pPr>
            <a:r>
              <a:rPr lang="en-US" sz="3000" dirty="0" smtClean="0">
                <a:solidFill>
                  <a:srgbClr val="0070C0"/>
                </a:solidFill>
              </a:rPr>
              <a:t>}</a:t>
            </a:r>
          </a:p>
          <a:p>
            <a:pPr marL="0">
              <a:buNone/>
            </a:pPr>
            <a:r>
              <a:rPr lang="en-US" sz="3000" dirty="0" smtClean="0"/>
              <a:t>According </a:t>
            </a:r>
            <a:r>
              <a:rPr lang="en-US" sz="3000" dirty="0"/>
              <a:t>to the above example the new class (</a:t>
            </a:r>
            <a:r>
              <a:rPr lang="en-US" sz="3000" dirty="0" err="1"/>
              <a:t>IOException</a:t>
            </a:r>
            <a:r>
              <a:rPr lang="en-US" sz="3000" dirty="0"/>
              <a:t>), which is called the derived class or subclass, inherits the members of an existing class (Exception), which is called the base class or super-class. The </a:t>
            </a:r>
            <a:r>
              <a:rPr lang="en-US" sz="3000" dirty="0" err="1"/>
              <a:t>classIOException</a:t>
            </a:r>
            <a:r>
              <a:rPr lang="en-US" sz="3000" dirty="0"/>
              <a:t> can extend the functionality of the class Exception by adding new types and methods and by overriding existing ones.</a:t>
            </a:r>
          </a:p>
          <a:p>
            <a:endParaRPr lang="uk-U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274638"/>
            <a:ext cx="4248472" cy="490066"/>
          </a:xfrm>
        </p:spPr>
        <p:txBody>
          <a:bodyPr>
            <a:noAutofit/>
          </a:bodyPr>
          <a:lstStyle/>
          <a:p>
            <a:r>
              <a:rPr lang="en-US" sz="3600" dirty="0"/>
              <a:t>What is Association</a:t>
            </a:r>
            <a:r>
              <a:rPr lang="en-US" sz="3600" dirty="0" smtClean="0"/>
              <a:t>?</a:t>
            </a:r>
            <a:endParaRPr lang="uk-UA" sz="3600" dirty="0"/>
          </a:p>
        </p:txBody>
      </p:sp>
      <p:sp>
        <p:nvSpPr>
          <p:cNvPr id="5" name="Содержимое 4"/>
          <p:cNvSpPr>
            <a:spLocks noGrp="1"/>
          </p:cNvSpPr>
          <p:nvPr>
            <p:ph idx="1"/>
          </p:nvPr>
        </p:nvSpPr>
        <p:spPr>
          <a:xfrm>
            <a:off x="457200" y="836712"/>
            <a:ext cx="8229600" cy="5544616"/>
          </a:xfrm>
        </p:spPr>
        <p:txBody>
          <a:bodyPr>
            <a:normAutofit/>
          </a:bodyPr>
          <a:lstStyle/>
          <a:p>
            <a:pPr marL="0">
              <a:buNone/>
            </a:pPr>
            <a:r>
              <a:rPr lang="en-US" sz="1600" dirty="0"/>
              <a:t>Association is a (*</a:t>
            </a:r>
            <a:r>
              <a:rPr lang="en-US" sz="1600" b="1" dirty="0"/>
              <a:t>a</a:t>
            </a:r>
            <a:r>
              <a:rPr lang="en-US" sz="1600" dirty="0"/>
              <a:t>*) relationship between two classes. It allows one object instance to cause another to perform an action on its behalf. Association is the more general term that define the relationship between two classes, where as the aggregation and composition are relatively special</a:t>
            </a:r>
            <a:r>
              <a:rPr lang="en-US" sz="1600" dirty="0" smtClean="0"/>
              <a:t>.</a:t>
            </a:r>
          </a:p>
          <a:p>
            <a:pPr marL="0">
              <a:buNone/>
            </a:pPr>
            <a:r>
              <a:rPr lang="en-US" sz="1600" dirty="0">
                <a:solidFill>
                  <a:srgbClr val="0070C0"/>
                </a:solidFill>
              </a:rPr>
              <a:t>public</a:t>
            </a:r>
            <a:r>
              <a:rPr lang="en-US" sz="1600" dirty="0" smtClean="0">
                <a:solidFill>
                  <a:srgbClr val="0070C0"/>
                </a:solidFill>
              </a:rPr>
              <a:t> </a:t>
            </a:r>
            <a:r>
              <a:rPr lang="en-US" sz="1600" dirty="0">
                <a:solidFill>
                  <a:srgbClr val="0070C0"/>
                </a:solidFill>
              </a:rPr>
              <a:t>class</a:t>
            </a:r>
            <a:r>
              <a:rPr lang="en-US" sz="1600" dirty="0" smtClean="0">
                <a:solidFill>
                  <a:srgbClr val="0070C0"/>
                </a:solidFill>
              </a:rPr>
              <a:t> </a:t>
            </a:r>
            <a:r>
              <a:rPr lang="en-US" sz="1600" dirty="0" err="1" smtClean="0">
                <a:solidFill>
                  <a:srgbClr val="0070C0"/>
                </a:solidFill>
              </a:rPr>
              <a:t>StudentRegistrar</a:t>
            </a:r>
            <a:endParaRPr lang="en-US" sz="1600" dirty="0" smtClean="0">
              <a:solidFill>
                <a:srgbClr val="0070C0"/>
              </a:solidFill>
            </a:endParaRPr>
          </a:p>
          <a:p>
            <a:pPr marL="0">
              <a:buNone/>
            </a:pPr>
            <a:r>
              <a:rPr lang="en-US" sz="1600" dirty="0" smtClean="0">
                <a:solidFill>
                  <a:srgbClr val="0070C0"/>
                </a:solidFill>
              </a:rPr>
              <a:t>{ </a:t>
            </a:r>
          </a:p>
          <a:p>
            <a:pPr marL="0">
              <a:buNone/>
            </a:pPr>
            <a:r>
              <a:rPr lang="en-US" sz="1600" dirty="0" smtClean="0">
                <a:solidFill>
                  <a:srgbClr val="0070C0"/>
                </a:solidFill>
              </a:rPr>
              <a:t>public </a:t>
            </a:r>
            <a:r>
              <a:rPr lang="en-US" sz="1600" dirty="0" err="1" smtClean="0">
                <a:solidFill>
                  <a:srgbClr val="0070C0"/>
                </a:solidFill>
              </a:rPr>
              <a:t>StudentRegistrar</a:t>
            </a:r>
            <a:r>
              <a:rPr lang="en-US" sz="1600" dirty="0" smtClean="0">
                <a:solidFill>
                  <a:srgbClr val="0070C0"/>
                </a:solidFill>
              </a:rPr>
              <a:t> (); </a:t>
            </a:r>
          </a:p>
          <a:p>
            <a:pPr marL="0">
              <a:buNone/>
            </a:pPr>
            <a:r>
              <a:rPr lang="en-US" sz="1600" dirty="0" smtClean="0">
                <a:solidFill>
                  <a:srgbClr val="0070C0"/>
                </a:solidFill>
              </a:rPr>
              <a:t>{ </a:t>
            </a:r>
          </a:p>
          <a:p>
            <a:pPr marL="0">
              <a:buNone/>
            </a:pPr>
            <a:r>
              <a:rPr lang="en-US" sz="1600" dirty="0" smtClean="0">
                <a:solidFill>
                  <a:srgbClr val="0070C0"/>
                </a:solidFill>
              </a:rPr>
              <a:t>new </a:t>
            </a:r>
            <a:r>
              <a:rPr lang="en-US" sz="1600" dirty="0" err="1" smtClean="0">
                <a:solidFill>
                  <a:srgbClr val="0070C0"/>
                </a:solidFill>
              </a:rPr>
              <a:t>RecordManager</a:t>
            </a:r>
            <a:r>
              <a:rPr lang="en-US" sz="1600" dirty="0" smtClean="0">
                <a:solidFill>
                  <a:srgbClr val="0070C0"/>
                </a:solidFill>
              </a:rPr>
              <a:t>().</a:t>
            </a:r>
          </a:p>
          <a:p>
            <a:pPr marL="0">
              <a:buNone/>
            </a:pPr>
            <a:r>
              <a:rPr lang="en-US" sz="1600" dirty="0" smtClean="0">
                <a:solidFill>
                  <a:srgbClr val="0070C0"/>
                </a:solidFill>
              </a:rPr>
              <a:t>Initialize(); </a:t>
            </a:r>
          </a:p>
          <a:p>
            <a:pPr marL="0">
              <a:buNone/>
            </a:pPr>
            <a:r>
              <a:rPr lang="en-US" sz="1600" dirty="0" smtClean="0">
                <a:solidFill>
                  <a:srgbClr val="0070C0"/>
                </a:solidFill>
              </a:rPr>
              <a:t>} </a:t>
            </a:r>
          </a:p>
          <a:p>
            <a:pPr marL="0">
              <a:buNone/>
            </a:pPr>
            <a:r>
              <a:rPr lang="en-US" sz="1600" dirty="0" smtClean="0">
                <a:solidFill>
                  <a:srgbClr val="0070C0"/>
                </a:solidFill>
              </a:rPr>
              <a:t>}</a:t>
            </a:r>
          </a:p>
          <a:p>
            <a:pPr marL="0">
              <a:buNone/>
            </a:pPr>
            <a:r>
              <a:rPr lang="en-US" sz="1600" dirty="0"/>
              <a:t>In this case we can say that there is an association between </a:t>
            </a:r>
            <a:r>
              <a:rPr lang="en-US" sz="1600" dirty="0" err="1" smtClean="0"/>
              <a:t>StudentRegistrar</a:t>
            </a:r>
            <a:r>
              <a:rPr lang="en-US" sz="1600" dirty="0"/>
              <a:t> and </a:t>
            </a:r>
            <a:r>
              <a:rPr lang="en-US" sz="1600" dirty="0" err="1" smtClean="0"/>
              <a:t>RecordManager</a:t>
            </a:r>
            <a:r>
              <a:rPr lang="en-US" sz="1600" dirty="0"/>
              <a:t> or there is a directional association from </a:t>
            </a:r>
            <a:r>
              <a:rPr lang="en-US" sz="1600" dirty="0" err="1" smtClean="0"/>
              <a:t>StudentRegistrar</a:t>
            </a:r>
            <a:r>
              <a:rPr lang="en-US" sz="1600" dirty="0"/>
              <a:t> to </a:t>
            </a:r>
            <a:r>
              <a:rPr lang="en-US" sz="1600" dirty="0" err="1" smtClean="0"/>
              <a:t>RecordManager</a:t>
            </a:r>
            <a:r>
              <a:rPr lang="en-US" sz="1600" dirty="0"/>
              <a:t> or </a:t>
            </a:r>
            <a:r>
              <a:rPr lang="en-US" sz="1600" dirty="0" err="1" smtClean="0"/>
              <a:t>StudentRegistrar</a:t>
            </a:r>
            <a:r>
              <a:rPr lang="en-US" sz="1600" dirty="0"/>
              <a:t> use a (*</a:t>
            </a:r>
            <a:r>
              <a:rPr lang="en-US" sz="1600" b="1" dirty="0"/>
              <a:t>Use</a:t>
            </a:r>
            <a:r>
              <a:rPr lang="en-US" sz="1600" dirty="0"/>
              <a:t>*)</a:t>
            </a:r>
            <a:r>
              <a:rPr lang="en-US" sz="1600" dirty="0" err="1" smtClean="0"/>
              <a:t>RecordManager</a:t>
            </a:r>
            <a:r>
              <a:rPr lang="en-US" sz="1600" dirty="0"/>
              <a:t>. Since a direction is explicitly specified, in this case the controller class is </a:t>
            </a:r>
            <a:r>
              <a:rPr lang="en-US" sz="1600" dirty="0" err="1"/>
              <a:t>the</a:t>
            </a:r>
            <a:r>
              <a:rPr lang="en-US" sz="1600" dirty="0" err="1" smtClean="0"/>
              <a:t>StudentRegistrar</a:t>
            </a:r>
            <a:r>
              <a:rPr lang="en-US" sz="1600" dirty="0" smtClean="0"/>
              <a:t>.</a:t>
            </a:r>
          </a:p>
          <a:p>
            <a:pPr marL="0">
              <a:buNone/>
            </a:pPr>
            <a:endParaRPr lang="uk-UA" sz="1600" dirty="0">
              <a:solidFill>
                <a:srgbClr val="0070C0"/>
              </a:solidFill>
            </a:endParaRPr>
          </a:p>
        </p:txBody>
      </p:sp>
      <p:pic>
        <p:nvPicPr>
          <p:cNvPr id="6" name="Рисунок 5" descr="association.gif"/>
          <p:cNvPicPr>
            <a:picLocks noChangeAspect="1"/>
          </p:cNvPicPr>
          <p:nvPr/>
        </p:nvPicPr>
        <p:blipFill>
          <a:blip r:embed="rId2" cstate="print"/>
          <a:stretch>
            <a:fillRect/>
          </a:stretch>
        </p:blipFill>
        <p:spPr>
          <a:xfrm>
            <a:off x="539552" y="5301208"/>
            <a:ext cx="2609850" cy="60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404664"/>
            <a:ext cx="5688632" cy="490066"/>
          </a:xfrm>
        </p:spPr>
        <p:txBody>
          <a:bodyPr>
            <a:normAutofit fontScale="90000"/>
          </a:bodyPr>
          <a:lstStyle/>
          <a:p>
            <a:r>
              <a:rPr lang="en-US" dirty="0"/>
              <a:t>What is Polymorphism</a:t>
            </a:r>
            <a:r>
              <a:rPr lang="en-US" dirty="0" smtClean="0"/>
              <a:t>?</a:t>
            </a:r>
            <a:endParaRPr lang="uk-UA" dirty="0"/>
          </a:p>
        </p:txBody>
      </p:sp>
      <p:sp>
        <p:nvSpPr>
          <p:cNvPr id="3" name="Содержимое 2"/>
          <p:cNvSpPr>
            <a:spLocks noGrp="1"/>
          </p:cNvSpPr>
          <p:nvPr>
            <p:ph idx="1"/>
          </p:nvPr>
        </p:nvSpPr>
        <p:spPr>
          <a:xfrm>
            <a:off x="457200" y="1268760"/>
            <a:ext cx="8229600" cy="4857403"/>
          </a:xfrm>
        </p:spPr>
        <p:txBody>
          <a:bodyPr>
            <a:normAutofit fontScale="85000" lnSpcReduction="10000"/>
          </a:bodyPr>
          <a:lstStyle/>
          <a:p>
            <a:pPr marL="0">
              <a:buNone/>
            </a:pPr>
            <a:r>
              <a:rPr lang="en-US" dirty="0"/>
              <a:t>Polymorphisms is a generic term that means 'many shapes'. More precisely </a:t>
            </a:r>
            <a:r>
              <a:rPr lang="en-US" i="1" dirty="0"/>
              <a:t>Polymorphisms</a:t>
            </a:r>
            <a:r>
              <a:rPr lang="en-US" dirty="0"/>
              <a:t> means the ability to request that the same operations be performed by a wide range of different types of things.</a:t>
            </a:r>
          </a:p>
          <a:p>
            <a:pPr marL="0">
              <a:buNone/>
            </a:pPr>
            <a:r>
              <a:rPr lang="en-US" dirty="0"/>
              <a:t>At times, I used to think that understanding Object Oriented Programming concepts have made it difficult since they have grouped under four main concepts, while each concept is closely related with one another. Hence one has to be extremely careful to correctly understand each concept separately, while understanding the way each related with other concepts.</a:t>
            </a:r>
          </a:p>
          <a:p>
            <a:endParaRPr lang="uk-UA"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2155</Words>
  <Application>Microsoft Office PowerPoint</Application>
  <PresentationFormat>Экран (4:3)</PresentationFormat>
  <Paragraphs>289</Paragraphs>
  <Slides>37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Тема Office</vt:lpstr>
      <vt:lpstr>Lesson1 + UML + Addition</vt:lpstr>
      <vt:lpstr>UML notations</vt:lpstr>
      <vt:lpstr>What is a Class?</vt:lpstr>
      <vt:lpstr>Слайд 4</vt:lpstr>
      <vt:lpstr>What is Encapsulation?</vt:lpstr>
      <vt:lpstr>What is Abstraction?</vt:lpstr>
      <vt:lpstr>Слайд 7</vt:lpstr>
      <vt:lpstr>What is Association?</vt:lpstr>
      <vt:lpstr>What is Polymorphism?</vt:lpstr>
      <vt:lpstr>What is a Class Diagram?</vt:lpstr>
      <vt:lpstr>Слайд 11</vt:lpstr>
      <vt:lpstr>What is the difference between Abstract Factory and Builder design patterns? </vt:lpstr>
      <vt:lpstr>Basic data types </vt:lpstr>
      <vt:lpstr>Primitive Data Types:</vt:lpstr>
      <vt:lpstr>Reference Data Types:</vt:lpstr>
      <vt:lpstr>Access modifiers</vt:lpstr>
      <vt:lpstr>Default Access Modifier - No keyword:</vt:lpstr>
      <vt:lpstr>Private Access Modifier - private:</vt:lpstr>
      <vt:lpstr>Public Access Modifier - public:</vt:lpstr>
      <vt:lpstr>Protected Access Modifier - protected:</vt:lpstr>
      <vt:lpstr>Access Control and Inheritance:</vt:lpstr>
      <vt:lpstr>Non-access modifiers</vt:lpstr>
      <vt:lpstr>The static Modifier</vt:lpstr>
      <vt:lpstr>The final Modifier</vt:lpstr>
      <vt:lpstr>Слайд 25</vt:lpstr>
      <vt:lpstr>The abstract Modifier</vt:lpstr>
      <vt:lpstr>Слайд 27</vt:lpstr>
      <vt:lpstr>Java constructor</vt:lpstr>
      <vt:lpstr>JAVA OVERLOADED CONSTRUCTORS </vt:lpstr>
      <vt:lpstr>CONSTRUCTOR CHAINING </vt:lpstr>
      <vt:lpstr>Output</vt:lpstr>
      <vt:lpstr>Using the this Keyword </vt:lpstr>
      <vt:lpstr>Слайд 33</vt:lpstr>
      <vt:lpstr>Using this with a Constructor </vt:lpstr>
      <vt:lpstr>Слайд 35</vt:lpstr>
      <vt:lpstr>Void type </vt:lpstr>
      <vt:lpstr>Слайд 37</vt:lpstr>
    </vt:vector>
  </TitlesOfParts>
  <Company>Krokoz™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George</dc:creator>
  <cp:lastModifiedBy>George</cp:lastModifiedBy>
  <cp:revision>29</cp:revision>
  <dcterms:created xsi:type="dcterms:W3CDTF">2016-03-01T18:05:55Z</dcterms:created>
  <dcterms:modified xsi:type="dcterms:W3CDTF">2016-03-03T19:33:54Z</dcterms:modified>
</cp:coreProperties>
</file>