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11481" r:id="rId2"/>
    <p:sldId id="11483" r:id="rId3"/>
    <p:sldId id="11484" r:id="rId4"/>
    <p:sldId id="8488" r:id="rId5"/>
    <p:sldId id="1307" r:id="rId6"/>
    <p:sldId id="622" r:id="rId7"/>
    <p:sldId id="11489" r:id="rId8"/>
    <p:sldId id="616" r:id="rId9"/>
    <p:sldId id="1308" r:id="rId10"/>
    <p:sldId id="11494" r:id="rId11"/>
    <p:sldId id="11501" r:id="rId12"/>
    <p:sldId id="11493" r:id="rId13"/>
    <p:sldId id="11495" r:id="rId14"/>
    <p:sldId id="11500" r:id="rId15"/>
    <p:sldId id="11502" r:id="rId16"/>
    <p:sldId id="11503" r:id="rId17"/>
    <p:sldId id="11504" r:id="rId18"/>
    <p:sldId id="11507" r:id="rId19"/>
    <p:sldId id="11508" r:id="rId20"/>
    <p:sldId id="11509" r:id="rId21"/>
    <p:sldId id="11510" r:id="rId22"/>
    <p:sldId id="11511" r:id="rId23"/>
    <p:sldId id="11505" r:id="rId24"/>
    <p:sldId id="11512" r:id="rId25"/>
    <p:sldId id="11513" r:id="rId26"/>
    <p:sldId id="11514" r:id="rId27"/>
    <p:sldId id="11515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41" autoAdjust="0"/>
    <p:restoredTop sz="94660"/>
  </p:normalViewPr>
  <p:slideViewPr>
    <p:cSldViewPr snapToGrid="0">
      <p:cViewPr>
        <p:scale>
          <a:sx n="100" d="100"/>
          <a:sy n="100" d="100"/>
        </p:scale>
        <p:origin x="-300" y="-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6A365-70F4-4FBE-BF01-0426DF0FE53C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3457B-B196-4FE1-82DF-295760F0A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567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3457B-B196-4FE1-82DF-295760F0A7F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302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C4DAE-4541-43CA-A4FF-DC618A162F8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986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C4DAE-4541-43CA-A4FF-DC618A162F8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986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6ED5A-DBE5-453F-8F8A-6438E2CA496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117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3457B-B196-4FE1-82DF-295760F0A7F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461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6ED5A-DBE5-453F-8F8A-6438E2CA496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117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6ED5A-DBE5-453F-8F8A-6438E2CA496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1170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6ED5A-DBE5-453F-8F8A-6438E2CA496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117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6ED5A-DBE5-453F-8F8A-6438E2CA496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1170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6ED5A-DBE5-453F-8F8A-6438E2CA496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1170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6ED5A-DBE5-453F-8F8A-6438E2CA496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117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3457B-B196-4FE1-82DF-295760F0A7F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8946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6ED5A-DBE5-453F-8F8A-6438E2CA496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1170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6ED5A-DBE5-453F-8F8A-6438E2CA496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1170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3457B-B196-4FE1-82DF-295760F0A7F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4619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3457B-B196-4FE1-82DF-295760F0A7F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461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3457B-B196-4FE1-82DF-295760F0A7F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137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E90E-5776-4F8A-ACD8-F3C897C887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265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C4DAE-4541-43CA-A4FF-DC618A162F8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577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57FD-FD5B-4189-AD86-7CA89C009CF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677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3457B-B196-4FE1-82DF-295760F0A7F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461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3457B-B196-4FE1-82DF-295760F0A7F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861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C4DAE-4541-43CA-A4FF-DC618A162F8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986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11EFF9C-606C-4F5A-B16C-B3FAB9989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44D5856E-79A7-4972-BADE-88490CFC0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9399DA2-896F-4FED-8332-0736FBD1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B8445D8-CFAF-4334-965C-8C4E53C6F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3BA1CC3-7AD4-4FF0-83A5-97BE38975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53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0C4F607-EA03-454E-B9FE-98E7CD8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24B12D8B-69B3-4849-88DC-6C7E2D442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C9839C1-8C0C-4E01-BFDB-1EEDD543D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5F45E56-1837-445C-85B7-0084B9206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EE02DE6-9F5E-402A-8084-AF328810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54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808D7C45-C566-45AB-98D0-DACC11713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6AE7B6C5-EF47-4F99-B08C-DA648938C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F10419E-98E3-4007-AF6D-722BEFFF9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5CA050A-2646-458D-8199-E159FF37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DAD64D9-E6B3-459F-80D2-B8D1288F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53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69" y="273851"/>
            <a:ext cx="10972464" cy="1144120"/>
          </a:xfrm>
          <a:prstGeom prst="rect">
            <a:avLst/>
          </a:prstGeom>
        </p:spPr>
        <p:txBody>
          <a:bodyPr/>
          <a:lstStyle>
            <a:lvl1pPr>
              <a:defRPr>
                <a:latin typeface="Noto Sans S Chinese Light" panose="020B0300000000000000" pitchFamily="34" charset="-122"/>
                <a:ea typeface="Noto Sans S Chinese Light" panose="020B03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7624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82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44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559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CBDEDC0-A379-4B99-83BC-7A0B5620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501704A-1A7E-44E7-87B3-7884A3094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BAB5818-CF41-4214-8863-102D1E48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F3F80AD-F66B-41A0-B17A-86CC552E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EFED073-DBF2-4EE7-8ED3-1D5BEFF8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19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150958A-B9A4-43F4-868A-6E66962B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725637C-6E28-4875-BD2F-3B1575391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EFAB268-37CE-4596-84E5-5D116D8D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E40DB90-81D4-4A62-A697-BB1C601D8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2FA9934-B009-482E-A540-2D7FE756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7A4F035-D10E-4175-9289-7229BEBF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E3D50C5-04D4-418E-927D-6F90E1EDE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B24119A-DCE5-4D12-B5E9-DDC0502C7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6F1DAAFF-3CF8-4A2C-BCF8-9E8783EC0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347F8261-DE7A-4E88-9536-C7018FFB0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3D24BD8B-5103-4E69-BE5F-0B027051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896743" y="641479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3567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BE29F2-8B24-4E79-A203-27445A46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8C57722-72D3-4CD1-AB6A-069262985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56F25A95-44FF-4721-81C7-B0ADD85AB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0678D1F-D6ED-4AA4-B8FE-BF1E9D2C8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2E8BEB59-D194-4551-9353-721336402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330E9D8A-4295-4C1D-8386-54B79E7C4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45D568B7-9DD4-4AC4-A148-64B0594F5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9E264936-C534-4F12-A096-EC21F8480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79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6F3944-FF62-456F-8D37-A6AE824E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E5864773-A9A1-4A0F-AE2D-92B2E62F1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92213DD9-4E5C-402F-AB29-FA2AFCB3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679BB798-CF18-470B-BB66-B65127F8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11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789BBEA0-C2E2-40BF-ABF9-5364CB84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8D21FCFC-06EE-43C4-AEDD-627E1779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537F967F-9CD7-4349-9445-12027228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92EC2177-4890-4084-A18B-3DD257719334}"/>
              </a:ext>
            </a:extLst>
          </p:cNvPr>
          <p:cNvGrpSpPr/>
          <p:nvPr userDrawn="1"/>
        </p:nvGrpSpPr>
        <p:grpSpPr>
          <a:xfrm>
            <a:off x="-38514" y="-8112"/>
            <a:ext cx="13681090" cy="6866112"/>
            <a:chOff x="-38514" y="-8112"/>
            <a:chExt cx="13681090" cy="6866112"/>
          </a:xfrm>
        </p:grpSpPr>
        <p:pic>
          <p:nvPicPr>
            <p:cNvPr id="6" name="图片 5">
              <a:extLst>
                <a:ext uri="{FF2B5EF4-FFF2-40B4-BE49-F238E27FC236}">
                  <a16:creationId xmlns="" xmlns:a16="http://schemas.microsoft.com/office/drawing/2014/main" id="{5A8F0FB7-537F-4A09-86CD-D763B0080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8514" y="0"/>
              <a:ext cx="6858000" cy="6858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="" xmlns:a16="http://schemas.microsoft.com/office/drawing/2014/main" id="{7920026D-1784-4443-B13F-EB4191557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823090" y="-8112"/>
              <a:ext cx="6819486" cy="6858000"/>
            </a:xfrm>
            <a:prstGeom prst="rect">
              <a:avLst/>
            </a:prstGeom>
          </p:spPr>
        </p:pic>
      </p:grp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351D26E5-E6D6-4C2B-BA86-2F706FB9F48C}"/>
              </a:ext>
            </a:extLst>
          </p:cNvPr>
          <p:cNvSpPr/>
          <p:nvPr userDrawn="1"/>
        </p:nvSpPr>
        <p:spPr>
          <a:xfrm>
            <a:off x="322731" y="680720"/>
            <a:ext cx="11577916" cy="5804043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A95C932C-A8BF-4479-8D32-F45C46657CCD}"/>
              </a:ext>
            </a:extLst>
          </p:cNvPr>
          <p:cNvSpPr/>
          <p:nvPr userDrawn="1"/>
        </p:nvSpPr>
        <p:spPr>
          <a:xfrm>
            <a:off x="504116" y="812801"/>
            <a:ext cx="11240844" cy="550266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0" name="Picture 15">
            <a:extLst>
              <a:ext uri="{FF2B5EF4-FFF2-40B4-BE49-F238E27FC236}">
                <a16:creationId xmlns="" xmlns:a16="http://schemas.microsoft.com/office/drawing/2014/main" id="{E56259A8-1F04-4988-B0BA-63A83ED5567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>
            <a:off x="5929125" y="886729"/>
            <a:ext cx="365124" cy="1157791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B6096621-0665-4282-B921-FF76E1412546}"/>
              </a:ext>
            </a:extLst>
          </p:cNvPr>
          <p:cNvSpPr txBox="1"/>
          <p:nvPr userDrawn="1"/>
        </p:nvSpPr>
        <p:spPr>
          <a:xfrm>
            <a:off x="322729" y="294640"/>
            <a:ext cx="2227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79982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200303B-7693-4A26-90FB-B5AE16486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EA3287B-3491-43F5-9E61-CA91C61C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59EADE37-18DD-4E8D-91A2-214148697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A3358D04-A86B-4041-A4B2-5CA5443B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DDF63D9-DAE8-4147-BE92-59692DDC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DD38E8DE-93B4-46F5-8CC3-92070B2E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96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83C74A9-FA83-465F-A831-355B2BD0E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467230A3-00E4-41B1-86B1-73C0AE7A7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F577C7CB-F565-4C5C-B0FF-487C7EE4A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62B0AF88-BED0-4D4A-9A80-DEB784F6E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5EEFA8C0-2194-46D9-BE52-F1BD695A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570900DA-22DA-4346-8B07-3BD0F9BA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62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7F0D8B7F-34D1-46E2-A45E-6E89115A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EEB5BD4E-2952-41BB-9C09-03F6DB2AD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9CCD371-2890-42E7-AA64-8F27C9D9D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7A178-8DD7-4812-AF74-19C06D851AE8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E87B42D-1084-4E45-A4DB-A66E33F55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0C24835-3011-444A-87F4-2AA4B0DC2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4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4" r:id="rId14"/>
    <p:sldLayoutId id="2147483665" r:id="rId15"/>
  </p:sldLayoutIdLst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API/Fetch_API/Using_Fetch" TargetMode="External"/><Relationship Id="rId2" Type="http://schemas.openxmlformats.org/officeDocument/2006/relationships/hyperlink" Target="https://developer.mozilla.org/zh-CN/docs/Web/API/XMLHttpReques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axios/axios" TargetMode="External"/><Relationship Id="rId5" Type="http://schemas.openxmlformats.org/officeDocument/2006/relationships/hyperlink" Target="https://github.com/pagekit/vue-resource" TargetMode="External"/><Relationship Id="rId4" Type="http://schemas.openxmlformats.org/officeDocument/2006/relationships/hyperlink" Target="http://api.jquery.com/category/ajax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api/http.html" TargetMode="External"/><Relationship Id="rId2" Type="http://schemas.openxmlformats.org/officeDocument/2006/relationships/hyperlink" Target="https://developer.mozilla.org/zh-CN/docs/Web/API/XMLHttpRequest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="" xmlns:a16="http://schemas.microsoft.com/office/drawing/2014/main" id="{41E86DB5-2259-4C97-8718-43350C4DC681}"/>
              </a:ext>
            </a:extLst>
          </p:cNvPr>
          <p:cNvGrpSpPr/>
          <p:nvPr/>
        </p:nvGrpSpPr>
        <p:grpSpPr>
          <a:xfrm>
            <a:off x="-38514" y="-8112"/>
            <a:ext cx="13681090" cy="6866112"/>
            <a:chOff x="-38514" y="-8112"/>
            <a:chExt cx="13681090" cy="6866112"/>
          </a:xfrm>
        </p:grpSpPr>
        <p:pic>
          <p:nvPicPr>
            <p:cNvPr id="3" name="图片 2">
              <a:extLst>
                <a:ext uri="{FF2B5EF4-FFF2-40B4-BE49-F238E27FC236}">
                  <a16:creationId xmlns="" xmlns:a16="http://schemas.microsoft.com/office/drawing/2014/main" id="{77F26AEF-E04F-4A54-B427-2A8B95CF3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8514" y="0"/>
              <a:ext cx="6858000" cy="6858000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="" xmlns:a16="http://schemas.microsoft.com/office/drawing/2014/main" id="{D0DBFB29-28A5-4F64-BA27-D1F00B97D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823090" y="-8112"/>
              <a:ext cx="6819486" cy="6858000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8481F9E-056B-4555-B178-33E5611BCAE2}"/>
              </a:ext>
            </a:extLst>
          </p:cNvPr>
          <p:cNvSpPr/>
          <p:nvPr/>
        </p:nvSpPr>
        <p:spPr>
          <a:xfrm>
            <a:off x="1095270" y="1215851"/>
            <a:ext cx="10339754" cy="4391129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TextBox 143">
            <a:extLst>
              <a:ext uri="{FF2B5EF4-FFF2-40B4-BE49-F238E27FC236}">
                <a16:creationId xmlns="" xmlns:a16="http://schemas.microsoft.com/office/drawing/2014/main" id="{C84AAE37-A4C2-4CD4-B210-29811A49E951}"/>
              </a:ext>
            </a:extLst>
          </p:cNvPr>
          <p:cNvSpPr txBox="1"/>
          <p:nvPr/>
        </p:nvSpPr>
        <p:spPr>
          <a:xfrm>
            <a:off x="2248663" y="2206550"/>
            <a:ext cx="801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400" b="1" spc="600" dirty="0" smtClean="0">
                <a:ln w="63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Vue.js</a:t>
            </a:r>
            <a:r>
              <a:rPr lang="zh-CN" altLang="en-US" sz="5400" b="1" spc="600" dirty="0" smtClean="0">
                <a:ln w="63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基础知识介绍</a:t>
            </a:r>
            <a:endParaRPr lang="en-US" altLang="zh-CN" sz="5400" b="1" spc="600" dirty="0">
              <a:ln w="635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F657AFF2-55AB-42EB-A5AB-17ED5AEE0552}"/>
              </a:ext>
            </a:extLst>
          </p:cNvPr>
          <p:cNvGrpSpPr/>
          <p:nvPr/>
        </p:nvGrpSpPr>
        <p:grpSpPr>
          <a:xfrm>
            <a:off x="7722264" y="3580311"/>
            <a:ext cx="292463" cy="292463"/>
            <a:chOff x="801291" y="3535885"/>
            <a:chExt cx="219347" cy="219347"/>
          </a:xfrm>
        </p:grpSpPr>
        <p:sp>
          <p:nvSpPr>
            <p:cNvPr id="9" name="Oval 10">
              <a:extLst>
                <a:ext uri="{FF2B5EF4-FFF2-40B4-BE49-F238E27FC236}">
                  <a16:creationId xmlns="" xmlns:a16="http://schemas.microsoft.com/office/drawing/2014/main" id="{C92DCF2F-DCB2-4A45-B904-5CC99D14A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CBAB8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067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="" xmlns:a16="http://schemas.microsoft.com/office/drawing/2014/main" id="{1FD8A775-A103-4705-B727-20A802BF060F}"/>
                </a:ext>
              </a:extLst>
            </p:cNvPr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11" name="Freeform 12">
                <a:extLst>
                  <a:ext uri="{FF2B5EF4-FFF2-40B4-BE49-F238E27FC236}">
                    <a16:creationId xmlns="" xmlns:a16="http://schemas.microsoft.com/office/drawing/2014/main" id="{AD74FA78-3B45-4317-9FAB-0DFB849CCE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2133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Freeform 13">
                <a:extLst>
                  <a:ext uri="{FF2B5EF4-FFF2-40B4-BE49-F238E27FC236}">
                    <a16:creationId xmlns="" xmlns:a16="http://schemas.microsoft.com/office/drawing/2014/main" id="{E650BCEB-51C7-4138-873E-9F5D0F7694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2133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FD93B164-AB8D-4932-B923-06ED522E65D5}"/>
              </a:ext>
            </a:extLst>
          </p:cNvPr>
          <p:cNvSpPr/>
          <p:nvPr/>
        </p:nvSpPr>
        <p:spPr>
          <a:xfrm>
            <a:off x="8022499" y="3532373"/>
            <a:ext cx="14157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作者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：何林慧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DB825D14-4E42-4608-B469-E792F3431164}"/>
              </a:ext>
            </a:extLst>
          </p:cNvPr>
          <p:cNvSpPr/>
          <p:nvPr/>
        </p:nvSpPr>
        <p:spPr>
          <a:xfrm>
            <a:off x="1247670" y="1381698"/>
            <a:ext cx="10007518" cy="403746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4" name="Picture 15">
            <a:extLst>
              <a:ext uri="{FF2B5EF4-FFF2-40B4-BE49-F238E27FC236}">
                <a16:creationId xmlns="" xmlns:a16="http://schemas.microsoft.com/office/drawing/2014/main" id="{C0444D31-4B3B-496A-A98D-1BA4A90886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>
            <a:off x="5827063" y="899213"/>
            <a:ext cx="914067" cy="103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cef09ac28eaae964ec9988a5cce77c8b8C1E4685C6E6B40CD7615480512384A61EE159C6FE0045D14B61E85D0A95589D558B81FFC809322ACC20DC2254D928200A3EA0841B8B1814961BE795024DFDEF45878460D5EEC04B3DB4C246007153409DEDE37CA726A66AF19B77CE744E11CADCFB09B3408DEC1F688348922E38CCEE" hidden="1"/>
          <p:cNvSpPr txBox="1"/>
          <p:nvPr/>
        </p:nvSpPr>
        <p:spPr>
          <a:xfrm>
            <a:off x="-355599" y="1803400"/>
            <a:ext cx="40011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33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e7d195523061f1c0cef09ac28eaae964ec9988a5cce77c8b8C1E4685C6E6B40CD7615480512384A61EE159C6FE0045D14B61E85D0A95589D558B81FFC809322ACC20DC2254D928200A3EA0841B8B1814961BE795024DFDEF45878460D5EEC04B3DB4C246007153409DEDE37CA726A66AF19B77CE744E11CADCFB09B3408DEC1F688348922E38CCEE</a:t>
            </a:r>
            <a:endParaRPr lang="zh-CN" altLang="en-US" sz="133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1361629" y="1589654"/>
            <a:ext cx="36199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" panose="020B0604020202020204" pitchFamily="34" charset="0"/>
              </a:rPr>
              <a:t>2.2:methods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" panose="020B0604020202020204" pitchFamily="34" charset="0"/>
              </a:rPr>
              <a:t>选项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61630" y="2386203"/>
            <a:ext cx="97540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methods </a:t>
            </a:r>
            <a:r>
              <a:rPr lang="zh-CN" altLang="en-US" dirty="0"/>
              <a:t>将被混入到 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/>
              <a:t>实例中。可以直接通过 </a:t>
            </a:r>
            <a:r>
              <a:rPr lang="en-US" altLang="zh-CN" dirty="0"/>
              <a:t>VM </a:t>
            </a:r>
            <a:r>
              <a:rPr lang="zh-CN" altLang="en-US" dirty="0"/>
              <a:t>实例访问这些方法，或者在指令表达式中使用。方法中的 </a:t>
            </a:r>
            <a:r>
              <a:rPr lang="en-US" altLang="zh-CN" dirty="0"/>
              <a:t>this</a:t>
            </a:r>
            <a:r>
              <a:rPr lang="zh-CN" altLang="en-US" dirty="0"/>
              <a:t> 自动绑定为 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/>
              <a:t>实例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539" y="3138488"/>
            <a:ext cx="3390122" cy="259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896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cef09ac28eaae964ec9988a5cce77c8b8C1E4685C6E6B40CD7615480512384A61EE159C6FE0045D14B61E85D0A95589D558B81FFC809322ACC20DC2254D928200A3EA0841B8B1814961BE795024DFDEF45878460D5EEC04B3DB4C246007153409DEDE37CA726A66AF19B77CE744E11CADCFB09B3408DEC1F688348922E38CCEE" hidden="1"/>
          <p:cNvSpPr txBox="1"/>
          <p:nvPr/>
        </p:nvSpPr>
        <p:spPr>
          <a:xfrm>
            <a:off x="-355599" y="1803400"/>
            <a:ext cx="40011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33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e7d195523061f1c0cef09ac28eaae964ec9988a5cce77c8b8C1E4685C6E6B40CD7615480512384A61EE159C6FE0045D14B61E85D0A95589D558B81FFC809322ACC20DC2254D928200A3EA0841B8B1814961BE795024DFDEF45878460D5EEC04B3DB4C246007153409DEDE37CA726A66AF19B77CE744E11CADCFB09B3408DEC1F688348922E38CCEE</a:t>
            </a:r>
            <a:endParaRPr lang="zh-CN" altLang="en-US" sz="133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1361629" y="1589654"/>
            <a:ext cx="36199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" panose="020B0604020202020204" pitchFamily="34" charset="0"/>
              </a:rPr>
              <a:t>2.2:methods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" panose="020B0604020202020204" pitchFamily="34" charset="0"/>
              </a:rPr>
              <a:t>选项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61630" y="2386203"/>
            <a:ext cx="97540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methods </a:t>
            </a:r>
            <a:r>
              <a:rPr lang="zh-CN" altLang="en-US" dirty="0"/>
              <a:t>将被混入到 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/>
              <a:t>实例中。可以直接通过 </a:t>
            </a:r>
            <a:r>
              <a:rPr lang="en-US" altLang="zh-CN" dirty="0"/>
              <a:t>VM </a:t>
            </a:r>
            <a:r>
              <a:rPr lang="zh-CN" altLang="en-US" dirty="0"/>
              <a:t>实例访问这些方法，或者在指令表达式中使用。方法中的 </a:t>
            </a:r>
            <a:r>
              <a:rPr lang="en-US" altLang="zh-CN" dirty="0"/>
              <a:t>this</a:t>
            </a:r>
            <a:r>
              <a:rPr lang="zh-CN" altLang="en-US" dirty="0"/>
              <a:t> 自动绑定为 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/>
              <a:t>实例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539" y="3138488"/>
            <a:ext cx="3390122" cy="259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474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Vueå®ä¾çå½å¨æ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198" y="904875"/>
            <a:ext cx="2100555" cy="531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文本框 13"/>
          <p:cNvSpPr txBox="1">
            <a:spLocks noChangeArrowheads="1"/>
          </p:cNvSpPr>
          <p:nvPr/>
        </p:nvSpPr>
        <p:spPr bwMode="auto">
          <a:xfrm>
            <a:off x="447675" y="895350"/>
            <a:ext cx="40576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" panose="020B0604020202020204" pitchFamily="34" charset="0"/>
              </a:rPr>
              <a:t>2.3:vue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" panose="020B0604020202020204" pitchFamily="34" charset="0"/>
              </a:rPr>
              <a:t>生命周期函数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52500" y="1635819"/>
            <a:ext cx="461059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我们在里面可以看到几个钩子：</a:t>
            </a:r>
          </a:p>
          <a:p>
            <a:r>
              <a:rPr lang="en-US" altLang="zh-CN" sz="1400" dirty="0" err="1">
                <a:solidFill>
                  <a:srgbClr val="FF0000"/>
                </a:solidFill>
              </a:rPr>
              <a:t>beforeCreate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1"/>
            <a:r>
              <a:rPr lang="zh-CN" altLang="en-US" sz="1100" dirty="0"/>
              <a:t>在实例初始化之后，数据观测 </a:t>
            </a:r>
            <a:r>
              <a:rPr lang="en-US" altLang="zh-CN" sz="1100" dirty="0"/>
              <a:t>(data observer) </a:t>
            </a:r>
            <a:r>
              <a:rPr lang="zh-CN" altLang="en-US" sz="1100" dirty="0"/>
              <a:t>和 </a:t>
            </a:r>
            <a:r>
              <a:rPr lang="en-US" altLang="zh-CN" sz="1100" dirty="0"/>
              <a:t>event/watcher </a:t>
            </a:r>
            <a:r>
              <a:rPr lang="zh-CN" altLang="en-US" sz="1100" dirty="0"/>
              <a:t>事件配置之前被调用。</a:t>
            </a:r>
          </a:p>
          <a:p>
            <a:r>
              <a:rPr lang="en-US" altLang="zh-CN" sz="1400" dirty="0">
                <a:solidFill>
                  <a:srgbClr val="FF0000"/>
                </a:solidFill>
              </a:rPr>
              <a:t>created</a:t>
            </a:r>
          </a:p>
          <a:p>
            <a:pPr lvl="1"/>
            <a:r>
              <a:rPr lang="zh-CN" altLang="en-US" sz="1100" dirty="0"/>
              <a:t>在实例创建完成后被立即调用。在这一步，实例已完成以下的配置：数据观测 </a:t>
            </a:r>
            <a:r>
              <a:rPr lang="en-US" altLang="zh-CN" sz="1100" dirty="0"/>
              <a:t>(data observer)</a:t>
            </a:r>
            <a:r>
              <a:rPr lang="zh-CN" altLang="en-US" sz="1100" dirty="0"/>
              <a:t>，属性和方法的运算，</a:t>
            </a:r>
            <a:r>
              <a:rPr lang="en-US" altLang="zh-CN" sz="1100" dirty="0"/>
              <a:t>watch/event </a:t>
            </a:r>
            <a:r>
              <a:rPr lang="zh-CN" altLang="en-US" sz="1100" dirty="0"/>
              <a:t>事件回调。然而，挂载阶段还没开始，</a:t>
            </a:r>
            <a:r>
              <a:rPr lang="en-US" altLang="zh-CN" sz="1100" dirty="0"/>
              <a:t>$el </a:t>
            </a:r>
            <a:r>
              <a:rPr lang="zh-CN" altLang="en-US" sz="1100" dirty="0"/>
              <a:t>属性目前不可见。</a:t>
            </a:r>
          </a:p>
          <a:p>
            <a:r>
              <a:rPr lang="en-US" altLang="zh-CN" sz="1400" dirty="0" err="1">
                <a:solidFill>
                  <a:srgbClr val="FF0000"/>
                </a:solidFill>
              </a:rPr>
              <a:t>beforeMount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1"/>
            <a:r>
              <a:rPr lang="zh-CN" altLang="en-US" sz="1100" dirty="0"/>
              <a:t>在挂载开始之前被调用：相关的 </a:t>
            </a:r>
            <a:r>
              <a:rPr lang="en-US" altLang="zh-CN" sz="1100" dirty="0"/>
              <a:t>render </a:t>
            </a:r>
            <a:r>
              <a:rPr lang="zh-CN" altLang="en-US" sz="1100" dirty="0"/>
              <a:t>函数首次被调用。</a:t>
            </a:r>
          </a:p>
          <a:p>
            <a:r>
              <a:rPr lang="en-US" altLang="zh-CN" sz="1400" dirty="0">
                <a:solidFill>
                  <a:srgbClr val="FF0000"/>
                </a:solidFill>
              </a:rPr>
              <a:t>mounted</a:t>
            </a:r>
          </a:p>
          <a:p>
            <a:pPr lvl="1"/>
            <a:r>
              <a:rPr lang="en-US" altLang="zh-CN" sz="1100" dirty="0"/>
              <a:t>el </a:t>
            </a:r>
            <a:r>
              <a:rPr lang="zh-CN" altLang="en-US" sz="1100" dirty="0"/>
              <a:t>被新创建的 </a:t>
            </a:r>
            <a:r>
              <a:rPr lang="en-US" altLang="zh-CN" sz="1100" dirty="0" err="1"/>
              <a:t>vm</a:t>
            </a:r>
            <a:r>
              <a:rPr lang="en-US" altLang="zh-CN" sz="1100" dirty="0"/>
              <a:t>.$el </a:t>
            </a:r>
            <a:r>
              <a:rPr lang="zh-CN" altLang="en-US" sz="1100" dirty="0"/>
              <a:t>替换，并挂载到实例上去之后调用该钩子。如果 </a:t>
            </a:r>
            <a:r>
              <a:rPr lang="en-US" altLang="zh-CN" sz="1100" dirty="0"/>
              <a:t>root </a:t>
            </a:r>
            <a:r>
              <a:rPr lang="zh-CN" altLang="en-US" sz="1100" dirty="0"/>
              <a:t>实例挂载了一个文档内元素，当 </a:t>
            </a:r>
            <a:r>
              <a:rPr lang="en-US" altLang="zh-CN" sz="1100" dirty="0"/>
              <a:t>mounted </a:t>
            </a:r>
            <a:r>
              <a:rPr lang="zh-CN" altLang="en-US" sz="1100" dirty="0"/>
              <a:t>被调用时 </a:t>
            </a:r>
            <a:r>
              <a:rPr lang="en-US" altLang="zh-CN" sz="1100" dirty="0" err="1"/>
              <a:t>vm</a:t>
            </a:r>
            <a:r>
              <a:rPr lang="en-US" altLang="zh-CN" sz="1100" dirty="0"/>
              <a:t>.$el </a:t>
            </a:r>
            <a:r>
              <a:rPr lang="zh-CN" altLang="en-US" sz="1100" dirty="0"/>
              <a:t>也在文档内。</a:t>
            </a:r>
          </a:p>
          <a:p>
            <a:r>
              <a:rPr lang="en-US" altLang="zh-CN" sz="1400" dirty="0" err="1">
                <a:solidFill>
                  <a:srgbClr val="FF0000"/>
                </a:solidFill>
              </a:rPr>
              <a:t>beforeUpdate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1"/>
            <a:r>
              <a:rPr lang="zh-CN" altLang="en-US" sz="1100" dirty="0"/>
              <a:t>数据更新时调用，发生在虚拟 </a:t>
            </a:r>
            <a:r>
              <a:rPr lang="en-US" altLang="zh-CN" sz="1100" dirty="0"/>
              <a:t>DOM </a:t>
            </a:r>
            <a:r>
              <a:rPr lang="zh-CN" altLang="en-US" sz="1100" dirty="0"/>
              <a:t>重新渲染和打补丁之前。</a:t>
            </a:r>
          </a:p>
          <a:p>
            <a:pPr lvl="1"/>
            <a:r>
              <a:rPr lang="zh-CN" altLang="en-US" sz="1100" dirty="0"/>
              <a:t>你可以在这个钩子中进一步地更改状态，这不会触发附加的重渲染过程。</a:t>
            </a:r>
          </a:p>
          <a:p>
            <a:r>
              <a:rPr lang="en-US" altLang="zh-CN" sz="1400" dirty="0">
                <a:solidFill>
                  <a:srgbClr val="FF0000"/>
                </a:solidFill>
              </a:rPr>
              <a:t>updated</a:t>
            </a:r>
          </a:p>
          <a:p>
            <a:pPr lvl="1"/>
            <a:r>
              <a:rPr lang="zh-CN" altLang="en-US" sz="1100" dirty="0"/>
              <a:t>由于数据更改导致的虚拟 </a:t>
            </a:r>
            <a:r>
              <a:rPr lang="en-US" altLang="zh-CN" sz="1100" dirty="0"/>
              <a:t>DOM </a:t>
            </a:r>
            <a:r>
              <a:rPr lang="zh-CN" altLang="en-US" sz="1100" dirty="0"/>
              <a:t>重新渲染和打补丁，在这之后会调用该钩子</a:t>
            </a:r>
          </a:p>
        </p:txBody>
      </p:sp>
    </p:spTree>
    <p:extLst>
      <p:ext uri="{BB962C8B-B14F-4D97-AF65-F5344CB8AC3E}">
        <p14:creationId xmlns:p14="http://schemas.microsoft.com/office/powerpoint/2010/main" val="175584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="" xmlns:a16="http://schemas.microsoft.com/office/drawing/2014/main" id="{41E86DB5-2259-4C97-8718-43350C4DC681}"/>
              </a:ext>
            </a:extLst>
          </p:cNvPr>
          <p:cNvGrpSpPr/>
          <p:nvPr/>
        </p:nvGrpSpPr>
        <p:grpSpPr>
          <a:xfrm>
            <a:off x="-38514" y="-8112"/>
            <a:ext cx="13670930" cy="6866112"/>
            <a:chOff x="-38514" y="-8112"/>
            <a:chExt cx="13670930" cy="6866112"/>
          </a:xfrm>
        </p:grpSpPr>
        <p:pic>
          <p:nvPicPr>
            <p:cNvPr id="3" name="图片 2">
              <a:extLst>
                <a:ext uri="{FF2B5EF4-FFF2-40B4-BE49-F238E27FC236}">
                  <a16:creationId xmlns="" xmlns:a16="http://schemas.microsoft.com/office/drawing/2014/main" id="{77F26AEF-E04F-4A54-B427-2A8B95CF3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8514" y="0"/>
              <a:ext cx="6858000" cy="6858000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="" xmlns:a16="http://schemas.microsoft.com/office/drawing/2014/main" id="{D0DBFB29-28A5-4F64-BA27-D1F00B97D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812930" y="-8112"/>
              <a:ext cx="6819486" cy="6858000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8481F9E-056B-4555-B178-33E5611BCAE2}"/>
              </a:ext>
            </a:extLst>
          </p:cNvPr>
          <p:cNvSpPr/>
          <p:nvPr/>
        </p:nvSpPr>
        <p:spPr>
          <a:xfrm>
            <a:off x="-1" y="2135516"/>
            <a:ext cx="12192001" cy="358514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DB825D14-4E42-4608-B469-E792F3431164}"/>
              </a:ext>
            </a:extLst>
          </p:cNvPr>
          <p:cNvSpPr/>
          <p:nvPr/>
        </p:nvSpPr>
        <p:spPr>
          <a:xfrm>
            <a:off x="162560" y="3129280"/>
            <a:ext cx="11795760" cy="320428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4" name="Picture 15">
            <a:extLst>
              <a:ext uri="{FF2B5EF4-FFF2-40B4-BE49-F238E27FC236}">
                <a16:creationId xmlns="" xmlns:a16="http://schemas.microsoft.com/office/drawing/2014/main" id="{C0444D31-4B3B-496A-A98D-1BA4A90886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>
            <a:off x="5827063" y="1803453"/>
            <a:ext cx="914067" cy="10301852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="" xmlns:a16="http://schemas.microsoft.com/office/drawing/2014/main" id="{843A0A4C-377F-451B-8990-DFE175D63944}"/>
              </a:ext>
            </a:extLst>
          </p:cNvPr>
          <p:cNvSpPr txBox="1">
            <a:spLocks/>
          </p:cNvSpPr>
          <p:nvPr/>
        </p:nvSpPr>
        <p:spPr>
          <a:xfrm>
            <a:off x="4253418" y="3515788"/>
            <a:ext cx="1128514" cy="135421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8800" b="0" dirty="0" smtClean="0">
                <a:solidFill>
                  <a:schemeClr val="accent1"/>
                </a:solidFill>
                <a:cs typeface="+mn-ea"/>
                <a:sym typeface="+mn-lt"/>
              </a:rPr>
              <a:t>03</a:t>
            </a:r>
            <a:endParaRPr lang="en-US" sz="8800" b="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72D07BEC-E5BB-4892-A8D7-085794D5BB1F}"/>
              </a:ext>
            </a:extLst>
          </p:cNvPr>
          <p:cNvSpPr txBox="1"/>
          <p:nvPr/>
        </p:nvSpPr>
        <p:spPr>
          <a:xfrm>
            <a:off x="6056094" y="3842446"/>
            <a:ext cx="2187573" cy="755978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组件</a:t>
            </a:r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基础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6" name="Straight Connector 13">
            <a:extLst>
              <a:ext uri="{FF2B5EF4-FFF2-40B4-BE49-F238E27FC236}">
                <a16:creationId xmlns="" xmlns:a16="http://schemas.microsoft.com/office/drawing/2014/main" id="{D7BE1D56-6458-4E43-91E0-FFAD9C5144C1}"/>
              </a:ext>
            </a:extLst>
          </p:cNvPr>
          <p:cNvCxnSpPr>
            <a:cxnSpLocks/>
          </p:cNvCxnSpPr>
          <p:nvPr/>
        </p:nvCxnSpPr>
        <p:spPr>
          <a:xfrm flipH="1">
            <a:off x="2745529" y="4999779"/>
            <a:ext cx="6936951" cy="0"/>
          </a:xfrm>
          <a:prstGeom prst="line">
            <a:avLst/>
          </a:prstGeom>
          <a:ln w="19050" cap="sq">
            <a:solidFill>
              <a:schemeClr val="accent1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001B30E6-31E3-4F94-9AE8-A56D89065628}"/>
              </a:ext>
            </a:extLst>
          </p:cNvPr>
          <p:cNvSpPr txBox="1"/>
          <p:nvPr/>
        </p:nvSpPr>
        <p:spPr>
          <a:xfrm>
            <a:off x="2624650" y="5197436"/>
            <a:ext cx="7178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组件 </a:t>
            </a:r>
            <a:r>
              <a:rPr lang="en-US" altLang="zh-CN" sz="1400" dirty="0"/>
              <a:t>(Component) </a:t>
            </a:r>
            <a:r>
              <a:rPr lang="zh-CN" altLang="en-US" sz="1400" dirty="0"/>
              <a:t>是 </a:t>
            </a:r>
            <a:r>
              <a:rPr lang="en-US" altLang="zh-CN" sz="1400" dirty="0"/>
              <a:t>Vue.js </a:t>
            </a:r>
            <a:r>
              <a:rPr lang="zh-CN" altLang="en-US" sz="1400" dirty="0"/>
              <a:t>最强大的功能之一。组件可以扩展 </a:t>
            </a:r>
            <a:r>
              <a:rPr lang="en-US" altLang="zh-CN" sz="1400" dirty="0"/>
              <a:t>HTML </a:t>
            </a:r>
            <a:r>
              <a:rPr lang="zh-CN" altLang="en-US" sz="1400" dirty="0"/>
              <a:t>元素，封装可重用的代码。</a:t>
            </a:r>
            <a:endParaRPr lang="zh-CN" altLang="en-US" sz="1400" dirty="0"/>
          </a:p>
        </p:txBody>
      </p: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7AB5D7EE-3191-4177-AB0B-8C94B9CAD4BE}"/>
              </a:ext>
            </a:extLst>
          </p:cNvPr>
          <p:cNvSpPr txBox="1"/>
          <p:nvPr/>
        </p:nvSpPr>
        <p:spPr>
          <a:xfrm>
            <a:off x="2678703" y="3907463"/>
            <a:ext cx="1531036" cy="804453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04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8" grpId="1"/>
      <p:bldP spid="27" grpId="0"/>
      <p:bldP spid="28" grpId="0"/>
      <p:bldP spid="2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5827" y="1133476"/>
            <a:ext cx="3038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3.1</a:t>
            </a:r>
            <a:r>
              <a:rPr lang="en-US" altLang="zh-CN" dirty="0" smtClean="0"/>
              <a:t> - </a:t>
            </a:r>
            <a:r>
              <a:rPr lang="zh-CN" altLang="en-US" dirty="0" smtClean="0"/>
              <a:t>组件的基本知识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5353" y="1914525"/>
            <a:ext cx="4086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1: </a:t>
            </a:r>
            <a:r>
              <a:rPr lang="zh-CN" altLang="en-US" sz="1400" dirty="0" smtClean="0"/>
              <a:t>组件</a:t>
            </a:r>
            <a:r>
              <a:rPr lang="zh-CN" altLang="en-US" sz="1400" dirty="0"/>
              <a:t>就是对局部视图的封装（</a:t>
            </a:r>
            <a:r>
              <a:rPr lang="en-US" altLang="zh-CN" sz="1400" dirty="0"/>
              <a:t>HTML</a:t>
            </a:r>
            <a:r>
              <a:rPr lang="zh-CN" altLang="en-US" sz="1400" dirty="0"/>
              <a:t>、</a:t>
            </a:r>
            <a:r>
              <a:rPr lang="en-US" altLang="zh-CN" sz="1400" dirty="0"/>
              <a:t>CSS</a:t>
            </a:r>
            <a:r>
              <a:rPr lang="zh-CN" altLang="en-US" sz="1400" dirty="0"/>
              <a:t>、</a:t>
            </a:r>
            <a:r>
              <a:rPr lang="en-US" altLang="zh-CN" sz="1400" dirty="0"/>
              <a:t>JavaScript</a:t>
            </a:r>
            <a:r>
              <a:rPr lang="zh-CN" altLang="en-US" sz="1400" dirty="0"/>
              <a:t>）；从使用角度，组件就是一个自定义标签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807135"/>
            <a:ext cx="40671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2: </a:t>
            </a:r>
            <a:r>
              <a:rPr lang="zh-CN" altLang="en-US" sz="1400" dirty="0" smtClean="0"/>
              <a:t>开发</a:t>
            </a:r>
            <a:r>
              <a:rPr lang="zh-CN" altLang="en-US" sz="1400" dirty="0"/>
              <a:t>效率高每个组件的代码都是独立的，不会因为所有代码都混在一起查找麻烦而导致开发效率</a:t>
            </a:r>
            <a:r>
              <a:rPr lang="zh-CN" altLang="en-US" sz="1400" dirty="0" smtClean="0"/>
              <a:t>低下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3690221"/>
            <a:ext cx="4067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3: </a:t>
            </a:r>
            <a:r>
              <a:rPr lang="zh-CN" altLang="en-US" sz="1400" dirty="0" smtClean="0"/>
              <a:t>可维护性高</a:t>
            </a:r>
            <a:r>
              <a:rPr lang="en-US" altLang="zh-CN" sz="1400" dirty="0" smtClean="0"/>
              <a:t>: </a:t>
            </a:r>
            <a:r>
              <a:rPr lang="zh-CN" altLang="en-US" sz="1400" dirty="0" smtClean="0"/>
              <a:t>哪个组件有问题就找哪个组件</a:t>
            </a:r>
            <a:endParaRPr lang="zh-CN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4568309"/>
            <a:ext cx="434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目前主流框架的开发模式都是组件化开发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638" y="828675"/>
            <a:ext cx="4257675" cy="547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320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5827" y="1133476"/>
            <a:ext cx="3038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3.2</a:t>
            </a:r>
            <a:r>
              <a:rPr lang="en-US" altLang="zh-CN" dirty="0" smtClean="0"/>
              <a:t> – </a:t>
            </a:r>
            <a:r>
              <a:rPr lang="zh-CN" altLang="en-US" sz="2400" dirty="0" smtClean="0"/>
              <a:t>基本语法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2" y="2693055"/>
            <a:ext cx="6538914" cy="198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04900" y="2209800"/>
            <a:ext cx="281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: </a:t>
            </a:r>
            <a:r>
              <a:rPr lang="zh-CN" altLang="en-US" dirty="0" smtClean="0"/>
              <a:t>组件的复用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2" y="4576763"/>
            <a:ext cx="736282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145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5827" y="1133476"/>
            <a:ext cx="3038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3.2</a:t>
            </a:r>
            <a:r>
              <a:rPr lang="en-US" altLang="zh-CN" dirty="0" smtClean="0"/>
              <a:t> – </a:t>
            </a:r>
            <a:r>
              <a:rPr lang="zh-CN" altLang="en-US" sz="2400" dirty="0" smtClean="0"/>
              <a:t>基本语法</a:t>
            </a:r>
            <a:endParaRPr lang="zh-CN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104900" y="2209800"/>
            <a:ext cx="281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: </a:t>
            </a:r>
            <a:r>
              <a:rPr lang="zh-CN" altLang="en-US" dirty="0" smtClean="0"/>
              <a:t>组件的注册方式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19200" y="28287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全局</a:t>
            </a:r>
            <a:r>
              <a:rPr lang="zh-CN" altLang="en-US" dirty="0" smtClean="0"/>
              <a:t>组件</a:t>
            </a:r>
            <a:r>
              <a:rPr lang="en-US" altLang="zh-CN" dirty="0" smtClean="0"/>
              <a:t>: </a:t>
            </a:r>
            <a:r>
              <a:rPr lang="zh-CN" altLang="en-US" dirty="0" smtClean="0"/>
              <a:t>定义在全局，在任意组件中都可以直接使用</a:t>
            </a:r>
          </a:p>
          <a:p>
            <a:r>
              <a:rPr lang="zh-CN" altLang="en-US" dirty="0" smtClean="0"/>
              <a:t>局部组件</a:t>
            </a:r>
            <a:r>
              <a:rPr lang="en-US" altLang="zh-CN" dirty="0" smtClean="0"/>
              <a:t>: </a:t>
            </a:r>
            <a:r>
              <a:rPr lang="zh-CN" altLang="en-US" dirty="0" smtClean="0"/>
              <a:t>定义</a:t>
            </a:r>
            <a:r>
              <a:rPr lang="zh-CN" altLang="en-US" dirty="0"/>
              <a:t>在组件内部，只能在当前组件使用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552825"/>
            <a:ext cx="777240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841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5827" y="1133476"/>
            <a:ext cx="3038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3.2</a:t>
            </a:r>
            <a:r>
              <a:rPr lang="en-US" altLang="zh-CN" dirty="0" smtClean="0"/>
              <a:t> – </a:t>
            </a:r>
            <a:r>
              <a:rPr lang="zh-CN" altLang="en-US" sz="2400" dirty="0" smtClean="0"/>
              <a:t>基本语法</a:t>
            </a:r>
            <a:endParaRPr lang="zh-CN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104900" y="2209800"/>
            <a:ext cx="281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</a:t>
            </a:r>
            <a:r>
              <a:rPr lang="en-US" altLang="zh-CN" dirty="0" smtClean="0"/>
              <a:t>: </a:t>
            </a:r>
            <a:r>
              <a:rPr lang="zh-CN" altLang="en-US" dirty="0" smtClean="0"/>
              <a:t>组件的私有作用域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19200" y="28287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内部无法访问外部</a:t>
            </a:r>
          </a:p>
          <a:p>
            <a:r>
              <a:rPr lang="zh-CN" altLang="en-US" dirty="0"/>
              <a:t>外部无法访问内部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727" y="838201"/>
            <a:ext cx="2694436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186" y="838201"/>
            <a:ext cx="317372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612" y="3475076"/>
            <a:ext cx="1791888" cy="2750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933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5827" y="1133476"/>
            <a:ext cx="3038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3.3</a:t>
            </a:r>
            <a:r>
              <a:rPr lang="en-US" altLang="zh-CN" dirty="0" smtClean="0"/>
              <a:t> - </a:t>
            </a:r>
            <a:r>
              <a:rPr lang="zh-CN" altLang="en-US" dirty="0" smtClean="0"/>
              <a:t>组件模板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5353" y="1914525"/>
            <a:ext cx="408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1:</a:t>
            </a:r>
            <a:r>
              <a:rPr lang="zh-CN" altLang="en-US" sz="1400" dirty="0" smtClean="0"/>
              <a:t>字符串模板</a:t>
            </a:r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807135"/>
            <a:ext cx="4067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2:.vue</a:t>
            </a:r>
            <a:r>
              <a:rPr lang="zh-CN" altLang="en-US" sz="1400" dirty="0"/>
              <a:t>单文件组件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3690221"/>
            <a:ext cx="4067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3:script</a:t>
            </a:r>
            <a:r>
              <a:rPr lang="zh-CN" altLang="en-US" sz="1400" dirty="0" smtClean="0"/>
              <a:t>标签模板</a:t>
            </a:r>
            <a:endParaRPr lang="zh-CN" alt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5" y="1360676"/>
            <a:ext cx="6510337" cy="928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849" y="2516087"/>
            <a:ext cx="2309413" cy="343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176203"/>
            <a:ext cx="5748938" cy="1755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51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5827" y="1133476"/>
            <a:ext cx="3038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3.4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组件</a:t>
            </a:r>
            <a:r>
              <a:rPr lang="zh-CN" altLang="en-US" dirty="0"/>
              <a:t>通信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0137" y="1844872"/>
            <a:ext cx="408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一</a:t>
            </a:r>
            <a:r>
              <a:rPr lang="en-US" altLang="zh-CN" sz="1400" dirty="0" smtClean="0"/>
              <a:t>: </a:t>
            </a:r>
            <a:r>
              <a:rPr lang="zh-CN" altLang="en-US" sz="1400" dirty="0" smtClean="0"/>
              <a:t>父传子</a:t>
            </a:r>
            <a:endParaRPr lang="zh-CN" alt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7" y="2306538"/>
            <a:ext cx="7229475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478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="" xmlns:a16="http://schemas.microsoft.com/office/drawing/2014/main" id="{EF3C221B-A82A-44E3-B3EB-24147436ADCE}"/>
              </a:ext>
            </a:extLst>
          </p:cNvPr>
          <p:cNvGrpSpPr/>
          <p:nvPr/>
        </p:nvGrpSpPr>
        <p:grpSpPr>
          <a:xfrm>
            <a:off x="-38514" y="-8112"/>
            <a:ext cx="13681090" cy="6866112"/>
            <a:chOff x="-38514" y="-8112"/>
            <a:chExt cx="13681090" cy="6866112"/>
          </a:xfrm>
        </p:grpSpPr>
        <p:pic>
          <p:nvPicPr>
            <p:cNvPr id="62" name="图片 61">
              <a:extLst>
                <a:ext uri="{FF2B5EF4-FFF2-40B4-BE49-F238E27FC236}">
                  <a16:creationId xmlns="" xmlns:a16="http://schemas.microsoft.com/office/drawing/2014/main" id="{4E8073A7-4D5D-4E79-A464-DF05AF974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8514" y="0"/>
              <a:ext cx="6858000" cy="6858000"/>
            </a:xfrm>
            <a:prstGeom prst="rect">
              <a:avLst/>
            </a:prstGeom>
          </p:spPr>
        </p:pic>
        <p:pic>
          <p:nvPicPr>
            <p:cNvPr id="63" name="图片 62">
              <a:extLst>
                <a:ext uri="{FF2B5EF4-FFF2-40B4-BE49-F238E27FC236}">
                  <a16:creationId xmlns="" xmlns:a16="http://schemas.microsoft.com/office/drawing/2014/main" id="{A9FEDC58-8324-46C6-BB82-AB24CF20F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823090" y="-8112"/>
              <a:ext cx="6819486" cy="6858000"/>
            </a:xfrm>
            <a:prstGeom prst="rect">
              <a:avLst/>
            </a:prstGeom>
          </p:spPr>
        </p:pic>
      </p:grpSp>
      <p:sp>
        <p:nvSpPr>
          <p:cNvPr id="64" name="矩形 63">
            <a:extLst>
              <a:ext uri="{FF2B5EF4-FFF2-40B4-BE49-F238E27FC236}">
                <a16:creationId xmlns="" xmlns:a16="http://schemas.microsoft.com/office/drawing/2014/main" id="{8DB3EC69-51C9-47FC-B42A-44E5ABECD373}"/>
              </a:ext>
            </a:extLst>
          </p:cNvPr>
          <p:cNvSpPr/>
          <p:nvPr/>
        </p:nvSpPr>
        <p:spPr>
          <a:xfrm>
            <a:off x="322731" y="849018"/>
            <a:ext cx="11577916" cy="537228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="" xmlns:a16="http://schemas.microsoft.com/office/drawing/2014/main" id="{6628472C-2FDA-4245-9B62-A6CF49C9B3F1}"/>
              </a:ext>
            </a:extLst>
          </p:cNvPr>
          <p:cNvSpPr/>
          <p:nvPr/>
        </p:nvSpPr>
        <p:spPr>
          <a:xfrm>
            <a:off x="524436" y="1068646"/>
            <a:ext cx="11161058" cy="494033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6" name="Picture 15">
            <a:extLst>
              <a:ext uri="{FF2B5EF4-FFF2-40B4-BE49-F238E27FC236}">
                <a16:creationId xmlns="" xmlns:a16="http://schemas.microsoft.com/office/drawing/2014/main" id="{020CD0B9-1D65-4D41-BA00-41AACD4F5B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>
            <a:off x="5827063" y="1524913"/>
            <a:ext cx="914067" cy="10301852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="" xmlns:a16="http://schemas.microsoft.com/office/drawing/2014/main" id="{371E27B3-EB32-499A-A689-EE80FE31F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9462" y="359392"/>
            <a:ext cx="11285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3600" dirty="0">
                <a:solidFill>
                  <a:schemeClr val="accent1"/>
                </a:solidFill>
                <a:cs typeface="+mn-ea"/>
                <a:sym typeface="+mn-lt"/>
              </a:rPr>
              <a:t>目  录</a:t>
            </a:r>
            <a:endParaRPr lang="en-US" altLang="zh-CN" sz="36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="" xmlns:a16="http://schemas.microsoft.com/office/drawing/2014/main" id="{D2FAF078-76E3-423B-8157-FE1C49F1A6FE}"/>
              </a:ext>
            </a:extLst>
          </p:cNvPr>
          <p:cNvCxnSpPr>
            <a:cxnSpLocks/>
          </p:cNvCxnSpPr>
          <p:nvPr/>
        </p:nvCxnSpPr>
        <p:spPr>
          <a:xfrm>
            <a:off x="3937151" y="1068646"/>
            <a:ext cx="0" cy="4940336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="" xmlns:a16="http://schemas.microsoft.com/office/drawing/2014/main" id="{6AA2B2F3-11F5-4B89-9C47-03B2C320DFAF}"/>
              </a:ext>
            </a:extLst>
          </p:cNvPr>
          <p:cNvSpPr/>
          <p:nvPr/>
        </p:nvSpPr>
        <p:spPr>
          <a:xfrm>
            <a:off x="3835088" y="1858176"/>
            <a:ext cx="189657" cy="18971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="" xmlns:a16="http://schemas.microsoft.com/office/drawing/2014/main" id="{C914EBF5-9770-4035-AB54-6F5A5433D949}"/>
              </a:ext>
            </a:extLst>
          </p:cNvPr>
          <p:cNvSpPr/>
          <p:nvPr/>
        </p:nvSpPr>
        <p:spPr>
          <a:xfrm>
            <a:off x="3835088" y="2897353"/>
            <a:ext cx="189657" cy="189715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="" xmlns:a16="http://schemas.microsoft.com/office/drawing/2014/main" id="{A98028C0-1DD3-4AC8-9D7E-599C8C5C914C}"/>
              </a:ext>
            </a:extLst>
          </p:cNvPr>
          <p:cNvSpPr/>
          <p:nvPr/>
        </p:nvSpPr>
        <p:spPr>
          <a:xfrm>
            <a:off x="3835088" y="3869300"/>
            <a:ext cx="189657" cy="189715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="" xmlns:a16="http://schemas.microsoft.com/office/drawing/2014/main" id="{6117FFFB-D442-40A7-B095-7DFDA7585177}"/>
              </a:ext>
            </a:extLst>
          </p:cNvPr>
          <p:cNvSpPr/>
          <p:nvPr/>
        </p:nvSpPr>
        <p:spPr>
          <a:xfrm>
            <a:off x="3835088" y="4841243"/>
            <a:ext cx="189657" cy="189715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8" name="文本框 23">
            <a:extLst>
              <a:ext uri="{FF2B5EF4-FFF2-40B4-BE49-F238E27FC236}">
                <a16:creationId xmlns="" xmlns:a16="http://schemas.microsoft.com/office/drawing/2014/main" id="{170807B6-86CC-445D-8619-3833B16756B5}"/>
              </a:ext>
            </a:extLst>
          </p:cNvPr>
          <p:cNvSpPr txBox="1"/>
          <p:nvPr/>
        </p:nvSpPr>
        <p:spPr>
          <a:xfrm>
            <a:off x="4837252" y="1565573"/>
            <a:ext cx="2745234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Vue.js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介绍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文本框 23">
            <a:extLst>
              <a:ext uri="{FF2B5EF4-FFF2-40B4-BE49-F238E27FC236}">
                <a16:creationId xmlns="" xmlns:a16="http://schemas.microsoft.com/office/drawing/2014/main" id="{4D6E31D1-C730-4243-BCC6-434A07058CCB}"/>
              </a:ext>
            </a:extLst>
          </p:cNvPr>
          <p:cNvSpPr txBox="1"/>
          <p:nvPr/>
        </p:nvSpPr>
        <p:spPr>
          <a:xfrm>
            <a:off x="4837251" y="2635627"/>
            <a:ext cx="2618626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模板语法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0" name="文本框 23">
            <a:extLst>
              <a:ext uri="{FF2B5EF4-FFF2-40B4-BE49-F238E27FC236}">
                <a16:creationId xmlns="" xmlns:a16="http://schemas.microsoft.com/office/drawing/2014/main" id="{00B55438-43F6-4F92-9287-38481FFFE776}"/>
              </a:ext>
            </a:extLst>
          </p:cNvPr>
          <p:cNvSpPr txBox="1"/>
          <p:nvPr/>
        </p:nvSpPr>
        <p:spPr>
          <a:xfrm>
            <a:off x="4837250" y="3598441"/>
            <a:ext cx="2618627" cy="641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组件基础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1" name="文本框 23">
            <a:extLst>
              <a:ext uri="{FF2B5EF4-FFF2-40B4-BE49-F238E27FC236}">
                <a16:creationId xmlns="" xmlns:a16="http://schemas.microsoft.com/office/drawing/2014/main" id="{96B20108-DBBD-4F98-A4DA-20A2CF1CD579}"/>
              </a:ext>
            </a:extLst>
          </p:cNvPr>
          <p:cNvSpPr txBox="1"/>
          <p:nvPr/>
        </p:nvSpPr>
        <p:spPr>
          <a:xfrm>
            <a:off x="4837250" y="4582415"/>
            <a:ext cx="3493933" cy="641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和服务端通信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2" name="文本框 23">
            <a:extLst>
              <a:ext uri="{FF2B5EF4-FFF2-40B4-BE49-F238E27FC236}">
                <a16:creationId xmlns="" xmlns:a16="http://schemas.microsoft.com/office/drawing/2014/main" id="{A4369A70-0C0B-4ED9-B465-60A372397B93}"/>
              </a:ext>
            </a:extLst>
          </p:cNvPr>
          <p:cNvSpPr txBox="1"/>
          <p:nvPr/>
        </p:nvSpPr>
        <p:spPr>
          <a:xfrm>
            <a:off x="1442580" y="1823188"/>
            <a:ext cx="187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第一部分</a:t>
            </a:r>
          </a:p>
        </p:txBody>
      </p:sp>
      <p:sp>
        <p:nvSpPr>
          <p:cNvPr id="53" name="文本框 23">
            <a:extLst>
              <a:ext uri="{FF2B5EF4-FFF2-40B4-BE49-F238E27FC236}">
                <a16:creationId xmlns="" xmlns:a16="http://schemas.microsoft.com/office/drawing/2014/main" id="{D083C9A9-532C-4A45-93B5-B4067FA9028A}"/>
              </a:ext>
            </a:extLst>
          </p:cNvPr>
          <p:cNvSpPr txBox="1"/>
          <p:nvPr/>
        </p:nvSpPr>
        <p:spPr>
          <a:xfrm>
            <a:off x="1442580" y="2822028"/>
            <a:ext cx="187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第二部分</a:t>
            </a:r>
          </a:p>
        </p:txBody>
      </p:sp>
      <p:sp>
        <p:nvSpPr>
          <p:cNvPr id="54" name="文本框 23">
            <a:extLst>
              <a:ext uri="{FF2B5EF4-FFF2-40B4-BE49-F238E27FC236}">
                <a16:creationId xmlns="" xmlns:a16="http://schemas.microsoft.com/office/drawing/2014/main" id="{07A7800F-22C6-4EB8-BDA6-D87CA3159AEE}"/>
              </a:ext>
            </a:extLst>
          </p:cNvPr>
          <p:cNvSpPr txBox="1"/>
          <p:nvPr/>
        </p:nvSpPr>
        <p:spPr>
          <a:xfrm>
            <a:off x="1442580" y="3767077"/>
            <a:ext cx="187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第三部分</a:t>
            </a:r>
          </a:p>
        </p:txBody>
      </p:sp>
      <p:sp>
        <p:nvSpPr>
          <p:cNvPr id="55" name="文本框 23">
            <a:extLst>
              <a:ext uri="{FF2B5EF4-FFF2-40B4-BE49-F238E27FC236}">
                <a16:creationId xmlns="" xmlns:a16="http://schemas.microsoft.com/office/drawing/2014/main" id="{1A797CC3-F759-4CE0-BE1D-F7B05DCF0372}"/>
              </a:ext>
            </a:extLst>
          </p:cNvPr>
          <p:cNvSpPr txBox="1"/>
          <p:nvPr/>
        </p:nvSpPr>
        <p:spPr>
          <a:xfrm>
            <a:off x="1442580" y="4739020"/>
            <a:ext cx="187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第四部分</a:t>
            </a:r>
          </a:p>
        </p:txBody>
      </p:sp>
      <p:cxnSp>
        <p:nvCxnSpPr>
          <p:cNvPr id="56" name="直接连接符 55">
            <a:extLst>
              <a:ext uri="{FF2B5EF4-FFF2-40B4-BE49-F238E27FC236}">
                <a16:creationId xmlns="" xmlns:a16="http://schemas.microsoft.com/office/drawing/2014/main" id="{C60C5792-261D-44F5-96E5-EBA1774D7D95}"/>
              </a:ext>
            </a:extLst>
          </p:cNvPr>
          <p:cNvCxnSpPr/>
          <p:nvPr/>
        </p:nvCxnSpPr>
        <p:spPr>
          <a:xfrm>
            <a:off x="4213553" y="1953030"/>
            <a:ext cx="302103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="" xmlns:a16="http://schemas.microsoft.com/office/drawing/2014/main" id="{4A05E901-1812-4E5A-B568-3A274053DC31}"/>
              </a:ext>
            </a:extLst>
          </p:cNvPr>
          <p:cNvCxnSpPr/>
          <p:nvPr/>
        </p:nvCxnSpPr>
        <p:spPr>
          <a:xfrm>
            <a:off x="4213553" y="2992210"/>
            <a:ext cx="302103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="" xmlns:a16="http://schemas.microsoft.com/office/drawing/2014/main" id="{FAC6B002-D1D1-4DF5-82D0-0A6369B505AE}"/>
              </a:ext>
            </a:extLst>
          </p:cNvPr>
          <p:cNvCxnSpPr/>
          <p:nvPr/>
        </p:nvCxnSpPr>
        <p:spPr>
          <a:xfrm>
            <a:off x="4213553" y="3923813"/>
            <a:ext cx="302103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="" xmlns:a16="http://schemas.microsoft.com/office/drawing/2014/main" id="{A88C50D5-6238-4F3F-B9F1-CE2382C32C3D}"/>
              </a:ext>
            </a:extLst>
          </p:cNvPr>
          <p:cNvCxnSpPr/>
          <p:nvPr/>
        </p:nvCxnSpPr>
        <p:spPr>
          <a:xfrm>
            <a:off x="4213553" y="4936099"/>
            <a:ext cx="302103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47">
            <a:extLst>
              <a:ext uri="{FF2B5EF4-FFF2-40B4-BE49-F238E27FC236}">
                <a16:creationId xmlns="" xmlns:a16="http://schemas.microsoft.com/office/drawing/2014/main" id="{30DBF66B-16DB-4BA8-B85F-2D9873C1E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575" y="387214"/>
            <a:ext cx="19058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3200" spc="-149" dirty="0">
                <a:solidFill>
                  <a:schemeClr val="accent1"/>
                </a:solidFill>
                <a:latin typeface="+mn-lt"/>
                <a:cs typeface="+mn-ea"/>
                <a:sym typeface="+mn-lt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36042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 animBg="1"/>
      <p:bldP spid="45" grpId="0" animBg="1"/>
      <p:bldP spid="46" grpId="0" animBg="1"/>
      <p:bldP spid="47" grpId="0" animBg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6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5827" y="1133476"/>
            <a:ext cx="3038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3.4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组件</a:t>
            </a:r>
            <a:r>
              <a:rPr lang="zh-CN" altLang="en-US" dirty="0"/>
              <a:t>通信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0137" y="1852907"/>
            <a:ext cx="408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一</a:t>
            </a:r>
            <a:r>
              <a:rPr lang="en-US" altLang="zh-CN" sz="1400" dirty="0" smtClean="0"/>
              <a:t>: </a:t>
            </a:r>
            <a:r>
              <a:rPr lang="zh-CN" altLang="en-US" sz="1400" dirty="0" smtClean="0"/>
              <a:t>子传父</a:t>
            </a:r>
            <a:endParaRPr lang="zh-CN" altLang="en-US" sz="14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" y="2160684"/>
            <a:ext cx="4357695" cy="4208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7" y="997176"/>
            <a:ext cx="4872038" cy="527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464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5827" y="1133476"/>
            <a:ext cx="3038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3.4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组件</a:t>
            </a:r>
            <a:r>
              <a:rPr lang="zh-CN" altLang="en-US" dirty="0"/>
              <a:t>通信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0137" y="1878501"/>
            <a:ext cx="408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一</a:t>
            </a:r>
            <a:r>
              <a:rPr lang="en-US" altLang="zh-CN" sz="1400" dirty="0" smtClean="0"/>
              <a:t>: </a:t>
            </a:r>
            <a:r>
              <a:rPr lang="zh-CN" altLang="en-US" sz="1400" dirty="0" smtClean="0"/>
              <a:t>非父子</a:t>
            </a:r>
            <a:endParaRPr lang="zh-CN" altLang="en-US" sz="1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7" y="2409825"/>
            <a:ext cx="7486650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595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="" xmlns:a16="http://schemas.microsoft.com/office/drawing/2014/main" id="{41E86DB5-2259-4C97-8718-43350C4DC681}"/>
              </a:ext>
            </a:extLst>
          </p:cNvPr>
          <p:cNvGrpSpPr/>
          <p:nvPr/>
        </p:nvGrpSpPr>
        <p:grpSpPr>
          <a:xfrm>
            <a:off x="-38514" y="-8112"/>
            <a:ext cx="13670930" cy="6866112"/>
            <a:chOff x="-38514" y="-8112"/>
            <a:chExt cx="13670930" cy="6866112"/>
          </a:xfrm>
        </p:grpSpPr>
        <p:pic>
          <p:nvPicPr>
            <p:cNvPr id="3" name="图片 2">
              <a:extLst>
                <a:ext uri="{FF2B5EF4-FFF2-40B4-BE49-F238E27FC236}">
                  <a16:creationId xmlns="" xmlns:a16="http://schemas.microsoft.com/office/drawing/2014/main" id="{77F26AEF-E04F-4A54-B427-2A8B95CF3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8514" y="0"/>
              <a:ext cx="6858000" cy="6858000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="" xmlns:a16="http://schemas.microsoft.com/office/drawing/2014/main" id="{D0DBFB29-28A5-4F64-BA27-D1F00B97D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812930" y="-8112"/>
              <a:ext cx="6819486" cy="6858000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8481F9E-056B-4555-B178-33E5611BCAE2}"/>
              </a:ext>
            </a:extLst>
          </p:cNvPr>
          <p:cNvSpPr/>
          <p:nvPr/>
        </p:nvSpPr>
        <p:spPr>
          <a:xfrm>
            <a:off x="-84969" y="2748425"/>
            <a:ext cx="12276969" cy="358514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DB825D14-4E42-4608-B469-E792F3431164}"/>
              </a:ext>
            </a:extLst>
          </p:cNvPr>
          <p:cNvSpPr/>
          <p:nvPr/>
        </p:nvSpPr>
        <p:spPr>
          <a:xfrm>
            <a:off x="162560" y="3129280"/>
            <a:ext cx="11795760" cy="320428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4" name="Picture 15">
            <a:extLst>
              <a:ext uri="{FF2B5EF4-FFF2-40B4-BE49-F238E27FC236}">
                <a16:creationId xmlns="" xmlns:a16="http://schemas.microsoft.com/office/drawing/2014/main" id="{C0444D31-4B3B-496A-A98D-1BA4A90886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>
            <a:off x="5827063" y="1803453"/>
            <a:ext cx="914067" cy="10301852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="" xmlns:a16="http://schemas.microsoft.com/office/drawing/2014/main" id="{843A0A4C-377F-451B-8990-DFE175D63944}"/>
              </a:ext>
            </a:extLst>
          </p:cNvPr>
          <p:cNvSpPr txBox="1">
            <a:spLocks/>
          </p:cNvSpPr>
          <p:nvPr/>
        </p:nvSpPr>
        <p:spPr>
          <a:xfrm>
            <a:off x="4253418" y="3515788"/>
            <a:ext cx="1128514" cy="135421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8800" b="0" dirty="0" smtClean="0">
                <a:solidFill>
                  <a:schemeClr val="accent1"/>
                </a:solidFill>
                <a:cs typeface="+mn-ea"/>
                <a:sym typeface="+mn-lt"/>
              </a:rPr>
              <a:t>04</a:t>
            </a:r>
            <a:endParaRPr lang="en-US" sz="8800" b="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72D07BEC-E5BB-4892-A8D7-085794D5BB1F}"/>
              </a:ext>
            </a:extLst>
          </p:cNvPr>
          <p:cNvSpPr txBox="1"/>
          <p:nvPr/>
        </p:nvSpPr>
        <p:spPr>
          <a:xfrm>
            <a:off x="6056094" y="3842446"/>
            <a:ext cx="3326031" cy="869471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和服务端通信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6" name="Straight Connector 13">
            <a:extLst>
              <a:ext uri="{FF2B5EF4-FFF2-40B4-BE49-F238E27FC236}">
                <a16:creationId xmlns="" xmlns:a16="http://schemas.microsoft.com/office/drawing/2014/main" id="{D7BE1D56-6458-4E43-91E0-FFAD9C5144C1}"/>
              </a:ext>
            </a:extLst>
          </p:cNvPr>
          <p:cNvCxnSpPr>
            <a:cxnSpLocks/>
          </p:cNvCxnSpPr>
          <p:nvPr/>
        </p:nvCxnSpPr>
        <p:spPr>
          <a:xfrm flipH="1">
            <a:off x="2745529" y="4999779"/>
            <a:ext cx="6936951" cy="0"/>
          </a:xfrm>
          <a:prstGeom prst="line">
            <a:avLst/>
          </a:prstGeom>
          <a:ln w="19050" cap="sq">
            <a:solidFill>
              <a:schemeClr val="accent1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001B30E6-31E3-4F94-9AE8-A56D89065628}"/>
              </a:ext>
            </a:extLst>
          </p:cNvPr>
          <p:cNvSpPr txBox="1"/>
          <p:nvPr/>
        </p:nvSpPr>
        <p:spPr>
          <a:xfrm>
            <a:off x="2624650" y="5197435"/>
            <a:ext cx="7057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Vue</a:t>
            </a:r>
            <a:r>
              <a:rPr lang="en-US" altLang="zh-CN" sz="1400" dirty="0"/>
              <a:t> </a:t>
            </a:r>
            <a:r>
              <a:rPr lang="zh-CN" altLang="en-US" sz="1400" dirty="0"/>
              <a:t>不像 </a:t>
            </a:r>
            <a:r>
              <a:rPr lang="en-US" altLang="zh-CN" sz="1400" dirty="0" err="1"/>
              <a:t>jQuery</a:t>
            </a:r>
            <a:r>
              <a:rPr lang="en-US" altLang="zh-CN" sz="1400" dirty="0"/>
              <a:t> </a:t>
            </a:r>
            <a:r>
              <a:rPr lang="zh-CN" altLang="en-US" sz="1400" dirty="0"/>
              <a:t>内置了 </a:t>
            </a:r>
            <a:r>
              <a:rPr lang="en-US" altLang="zh-CN" sz="1400" dirty="0" err="1"/>
              <a:t>ajax</a:t>
            </a:r>
            <a:r>
              <a:rPr lang="en-US" altLang="zh-CN" sz="1400" dirty="0"/>
              <a:t> </a:t>
            </a:r>
            <a:r>
              <a:rPr lang="zh-CN" altLang="en-US" sz="1400" dirty="0"/>
              <a:t>请求函数，在 </a:t>
            </a:r>
            <a:r>
              <a:rPr lang="en-US" altLang="zh-CN" sz="1400" dirty="0" err="1"/>
              <a:t>Vue</a:t>
            </a:r>
            <a:r>
              <a:rPr lang="en-US" altLang="zh-CN" sz="1400" dirty="0"/>
              <a:t> </a:t>
            </a:r>
            <a:r>
              <a:rPr lang="zh-CN" altLang="en-US" sz="1400" dirty="0"/>
              <a:t>中没有提供这样的功能。所以当我们需要在 </a:t>
            </a:r>
            <a:r>
              <a:rPr lang="en-US" altLang="zh-CN" sz="1400" dirty="0" err="1"/>
              <a:t>Vue</a:t>
            </a:r>
            <a:r>
              <a:rPr lang="en-US" altLang="zh-CN" sz="1400" dirty="0"/>
              <a:t> </a:t>
            </a:r>
            <a:r>
              <a:rPr lang="zh-CN" altLang="en-US" sz="1400" dirty="0"/>
              <a:t>中和服务端进行通信的时候可选择的方式会更灵活一些。</a:t>
            </a:r>
            <a:endParaRPr lang="zh-CN" altLang="en-US" sz="1400" dirty="0"/>
          </a:p>
        </p:txBody>
      </p: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7AB5D7EE-3191-4177-AB0B-8C94B9CAD4BE}"/>
              </a:ext>
            </a:extLst>
          </p:cNvPr>
          <p:cNvSpPr txBox="1"/>
          <p:nvPr/>
        </p:nvSpPr>
        <p:spPr>
          <a:xfrm>
            <a:off x="2678703" y="3907463"/>
            <a:ext cx="1531036" cy="804453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054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8" grpId="1"/>
      <p:bldP spid="27" grpId="0"/>
      <p:bldP spid="28" grpId="0"/>
      <p:bldP spid="28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4425" y="1285875"/>
            <a:ext cx="290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: </a:t>
            </a:r>
            <a:r>
              <a:rPr lang="zh-CN" altLang="en-US" dirty="0" smtClean="0"/>
              <a:t>常用的通信方式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14425" y="1682054"/>
            <a:ext cx="80295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1: </a:t>
            </a:r>
            <a:r>
              <a:rPr lang="zh-CN" altLang="en-US" dirty="0" smtClean="0"/>
              <a:t>原</a:t>
            </a:r>
            <a:r>
              <a:rPr lang="zh-CN" altLang="en-US" dirty="0"/>
              <a:t>生的 </a:t>
            </a:r>
            <a:r>
              <a:rPr lang="en-US" altLang="zh-CN" dirty="0" err="1">
                <a:hlinkClick r:id="rId2"/>
              </a:rPr>
              <a:t>XMLHttpRequest</a:t>
            </a:r>
            <a:endParaRPr lang="en-US" altLang="zh-CN" dirty="0"/>
          </a:p>
          <a:p>
            <a:r>
              <a:rPr lang="en-US" altLang="zh-CN" dirty="0" smtClean="0"/>
              <a:t>2: </a:t>
            </a:r>
            <a:r>
              <a:rPr lang="zh-CN" altLang="en-US" dirty="0" smtClean="0"/>
              <a:t>原</a:t>
            </a:r>
            <a:r>
              <a:rPr lang="zh-CN" altLang="en-US" dirty="0"/>
              <a:t>生的 </a:t>
            </a:r>
            <a:r>
              <a:rPr lang="en-US" altLang="zh-CN" dirty="0">
                <a:hlinkClick r:id="rId3"/>
              </a:rPr>
              <a:t>Fetch</a:t>
            </a:r>
            <a:endParaRPr lang="en-US" altLang="zh-CN" dirty="0"/>
          </a:p>
          <a:p>
            <a:r>
              <a:rPr lang="en-US" altLang="zh-CN" dirty="0" smtClean="0"/>
              <a:t>3: </a:t>
            </a:r>
            <a:r>
              <a:rPr lang="zh-CN" altLang="en-US" dirty="0" smtClean="0"/>
              <a:t>也</a:t>
            </a:r>
            <a:r>
              <a:rPr lang="zh-CN" altLang="en-US" dirty="0"/>
              <a:t>可以结合使用 </a:t>
            </a:r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zh-CN" altLang="en-US" dirty="0"/>
              <a:t>自带的 </a:t>
            </a:r>
            <a:r>
              <a:rPr lang="en-US" altLang="zh-CN" dirty="0">
                <a:hlinkClick r:id="rId4"/>
              </a:rPr>
              <a:t>Ajax</a:t>
            </a:r>
            <a:r>
              <a:rPr lang="en-US" altLang="zh-CN" dirty="0"/>
              <a:t> </a:t>
            </a:r>
            <a:r>
              <a:rPr lang="zh-CN" altLang="en-US" dirty="0"/>
              <a:t>请求函数</a:t>
            </a:r>
          </a:p>
          <a:p>
            <a:r>
              <a:rPr lang="en-US" altLang="zh-CN" dirty="0" smtClean="0"/>
              <a:t>4: </a:t>
            </a:r>
            <a:r>
              <a:rPr lang="zh-CN" altLang="en-US" dirty="0" smtClean="0"/>
              <a:t>早期</a:t>
            </a:r>
            <a:r>
              <a:rPr lang="zh-CN" altLang="en-US" dirty="0"/>
              <a:t>大家开发 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/>
              <a:t>应用喜欢使用一个第三方插件：</a:t>
            </a:r>
            <a:r>
              <a:rPr lang="en-US" altLang="zh-CN" dirty="0" err="1">
                <a:hlinkClick r:id="rId5"/>
              </a:rPr>
              <a:t>Vue</a:t>
            </a:r>
            <a:r>
              <a:rPr lang="en-US" altLang="zh-CN" dirty="0">
                <a:hlinkClick r:id="rId5"/>
              </a:rPr>
              <a:t> Resource</a:t>
            </a:r>
            <a:endParaRPr lang="en-US" altLang="zh-CN" dirty="0"/>
          </a:p>
          <a:p>
            <a:r>
              <a:rPr lang="en-US" altLang="zh-CN" dirty="0" smtClean="0"/>
              <a:t>5: </a:t>
            </a:r>
            <a:r>
              <a:rPr lang="zh-CN" altLang="en-US" dirty="0" smtClean="0"/>
              <a:t>目前</a:t>
            </a:r>
            <a:r>
              <a:rPr lang="zh-CN" altLang="en-US" dirty="0"/>
              <a:t>主流的方案是使用社区中知名的第三方库 </a:t>
            </a:r>
            <a:r>
              <a:rPr lang="en-US" altLang="zh-CN" dirty="0" err="1">
                <a:hlinkClick r:id="rId6"/>
              </a:rPr>
              <a:t>axios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114424" y="3680341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axios</a:t>
            </a:r>
            <a:r>
              <a:rPr lang="zh-CN" altLang="en-US" dirty="0" smtClean="0"/>
              <a:t>是什么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14425" y="431268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axios</a:t>
            </a:r>
            <a:r>
              <a:rPr lang="en-US" altLang="zh-CN" dirty="0"/>
              <a:t> </a:t>
            </a:r>
            <a:r>
              <a:rPr lang="zh-CN" altLang="en-US" dirty="0"/>
              <a:t>是一个基于 </a:t>
            </a:r>
            <a:r>
              <a:rPr lang="en-US" altLang="zh-CN" dirty="0"/>
              <a:t>Promise </a:t>
            </a:r>
            <a:r>
              <a:rPr lang="zh-CN" altLang="en-US" dirty="0"/>
              <a:t>的第三方 </a:t>
            </a:r>
            <a:r>
              <a:rPr lang="en-US" altLang="zh-CN" dirty="0"/>
              <a:t>HTTP </a:t>
            </a:r>
            <a:r>
              <a:rPr lang="zh-CN" altLang="en-US" dirty="0"/>
              <a:t>客户端请求库，可以用于浏览器或者 </a:t>
            </a:r>
            <a:r>
              <a:rPr lang="en-US" altLang="zh-CN" dirty="0"/>
              <a:t>Node.js</a:t>
            </a:r>
            <a:r>
              <a:rPr lang="zh-CN" altLang="en-US" dirty="0"/>
              <a:t>。 </a:t>
            </a:r>
            <a:r>
              <a:rPr lang="en-US" altLang="zh-CN" dirty="0" err="1"/>
              <a:t>axios</a:t>
            </a:r>
            <a:r>
              <a:rPr lang="en-US" altLang="zh-CN" dirty="0"/>
              <a:t> </a:t>
            </a:r>
            <a:r>
              <a:rPr lang="zh-CN" altLang="en-US" dirty="0"/>
              <a:t>本身和 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 smtClean="0"/>
              <a:t>没有关系</a:t>
            </a:r>
            <a:r>
              <a:rPr lang="zh-CN" altLang="en-US" dirty="0"/>
              <a:t>，只是简单纯粹的封装了 </a:t>
            </a:r>
            <a:r>
              <a:rPr lang="en-US" altLang="zh-CN" dirty="0"/>
              <a:t>HTTP </a:t>
            </a:r>
            <a:r>
              <a:rPr lang="zh-CN" altLang="en-US" dirty="0"/>
              <a:t>请求功能。可以运行在任何支持 </a:t>
            </a:r>
            <a:r>
              <a:rPr lang="en-US" altLang="zh-CN" dirty="0"/>
              <a:t>JavaScript </a:t>
            </a:r>
            <a:r>
              <a:rPr lang="zh-CN" altLang="en-US" dirty="0"/>
              <a:t>环境的平台。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07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9174" y="1443984"/>
            <a:ext cx="290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</a:t>
            </a:r>
            <a:r>
              <a:rPr lang="en-US" altLang="zh-CN" dirty="0" err="1" smtClean="0"/>
              <a:t>xios</a:t>
            </a:r>
            <a:r>
              <a:rPr lang="zh-CN" altLang="en-US" dirty="0" smtClean="0"/>
              <a:t>的特色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90599" y="2421461"/>
            <a:ext cx="5867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1: </a:t>
            </a:r>
            <a:r>
              <a:rPr lang="zh-CN" altLang="en-US" dirty="0" smtClean="0"/>
              <a:t>在</a:t>
            </a:r>
            <a:r>
              <a:rPr lang="zh-CN" altLang="en-US" dirty="0"/>
              <a:t>浏览器端使用的是 </a:t>
            </a:r>
            <a:r>
              <a:rPr lang="en-US" altLang="zh-CN" dirty="0" err="1">
                <a:hlinkClick r:id="rId2"/>
              </a:rPr>
              <a:t>XMLHttpRequest</a:t>
            </a:r>
            <a:endParaRPr lang="zh-CN" altLang="en-US" dirty="0"/>
          </a:p>
          <a:p>
            <a:r>
              <a:rPr lang="en-US" altLang="zh-CN" dirty="0" smtClean="0"/>
              <a:t>2: </a:t>
            </a:r>
            <a:r>
              <a:rPr lang="zh-CN" altLang="en-US" dirty="0" smtClean="0"/>
              <a:t>在 </a:t>
            </a:r>
            <a:r>
              <a:rPr lang="en-US" altLang="zh-CN" dirty="0"/>
              <a:t>Node </a:t>
            </a:r>
            <a:r>
              <a:rPr lang="zh-CN" altLang="en-US" dirty="0"/>
              <a:t>中使用的是 </a:t>
            </a:r>
            <a:r>
              <a:rPr lang="en-US" altLang="zh-CN" dirty="0">
                <a:hlinkClick r:id="rId3"/>
              </a:rPr>
              <a:t>http</a:t>
            </a:r>
            <a:endParaRPr lang="zh-CN" altLang="en-US" dirty="0"/>
          </a:p>
          <a:p>
            <a:r>
              <a:rPr lang="en-US" altLang="zh-CN" dirty="0" smtClean="0"/>
              <a:t>3: </a:t>
            </a:r>
            <a:r>
              <a:rPr lang="zh-CN" altLang="en-US" dirty="0" smtClean="0"/>
              <a:t>支持 </a:t>
            </a:r>
            <a:r>
              <a:rPr lang="en-US" altLang="zh-CN" dirty="0"/>
              <a:t>Promise</a:t>
            </a:r>
          </a:p>
          <a:p>
            <a:r>
              <a:rPr lang="en-US" altLang="zh-CN" dirty="0" smtClean="0"/>
              <a:t>4: </a:t>
            </a:r>
            <a:r>
              <a:rPr lang="zh-CN" altLang="en-US" dirty="0" smtClean="0"/>
              <a:t>支持</a:t>
            </a:r>
            <a:r>
              <a:rPr lang="zh-CN" altLang="en-US" dirty="0"/>
              <a:t>请求拦截和响应拦截</a:t>
            </a:r>
          </a:p>
          <a:p>
            <a:r>
              <a:rPr lang="en-US" altLang="zh-CN" dirty="0" smtClean="0"/>
              <a:t>5: </a:t>
            </a:r>
            <a:r>
              <a:rPr lang="zh-CN" altLang="en-US" dirty="0" smtClean="0"/>
              <a:t>支持</a:t>
            </a:r>
            <a:r>
              <a:rPr lang="zh-CN" altLang="en-US" dirty="0"/>
              <a:t>转换请求和响应数据</a:t>
            </a:r>
          </a:p>
          <a:p>
            <a:r>
              <a:rPr lang="en-US" altLang="zh-CN" dirty="0" smtClean="0"/>
              <a:t>6: </a:t>
            </a:r>
            <a:r>
              <a:rPr lang="zh-CN" altLang="en-US" dirty="0" smtClean="0"/>
              <a:t>支持</a:t>
            </a:r>
            <a:r>
              <a:rPr lang="zh-CN" altLang="en-US" dirty="0"/>
              <a:t>取消请求</a:t>
            </a:r>
          </a:p>
          <a:p>
            <a:r>
              <a:rPr lang="en-US" altLang="zh-CN" dirty="0" smtClean="0"/>
              <a:t>7: </a:t>
            </a:r>
            <a:r>
              <a:rPr lang="zh-CN" altLang="en-US" dirty="0" smtClean="0"/>
              <a:t>自动</a:t>
            </a:r>
            <a:r>
              <a:rPr lang="zh-CN" altLang="en-US" dirty="0"/>
              <a:t>转换 </a:t>
            </a:r>
            <a:r>
              <a:rPr lang="en-US" altLang="zh-CN" dirty="0"/>
              <a:t>JSON </a:t>
            </a:r>
            <a:r>
              <a:rPr lang="zh-CN" altLang="en-US" dirty="0"/>
              <a:t>数据</a:t>
            </a:r>
          </a:p>
          <a:p>
            <a:r>
              <a:rPr lang="en-US" altLang="zh-CN" dirty="0" smtClean="0"/>
              <a:t>8: </a:t>
            </a:r>
            <a:r>
              <a:rPr lang="zh-CN" altLang="en-US" dirty="0" smtClean="0"/>
              <a:t>客户端</a:t>
            </a:r>
            <a:r>
              <a:rPr lang="zh-CN" altLang="en-US" dirty="0"/>
              <a:t>支持防止 </a:t>
            </a:r>
            <a:r>
              <a:rPr lang="en-US" altLang="zh-CN" dirty="0"/>
              <a:t>XSRF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48" y="2354786"/>
            <a:ext cx="5895975" cy="3261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236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599" y="1443984"/>
            <a:ext cx="290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</a:t>
            </a:r>
            <a:r>
              <a:rPr lang="en-US" altLang="zh-CN" dirty="0" err="1" smtClean="0"/>
              <a:t>xios</a:t>
            </a:r>
            <a:r>
              <a:rPr lang="zh-CN" altLang="en-US" dirty="0" smtClean="0"/>
              <a:t>安装</a:t>
            </a:r>
            <a:r>
              <a:rPr lang="zh-CN" altLang="en-US" dirty="0"/>
              <a:t>方式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2033588"/>
            <a:ext cx="7334250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452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3924" y="1434334"/>
            <a:ext cx="290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</a:t>
            </a:r>
            <a:r>
              <a:rPr lang="en-US" altLang="zh-CN" dirty="0" err="1" smtClean="0"/>
              <a:t>xios</a:t>
            </a:r>
            <a:r>
              <a:rPr lang="zh-CN" altLang="en-US" dirty="0" smtClean="0"/>
              <a:t>简单使用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966913"/>
            <a:ext cx="737235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67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="" xmlns:a16="http://schemas.microsoft.com/office/drawing/2014/main" id="{41E86DB5-2259-4C97-8718-43350C4DC681}"/>
              </a:ext>
            </a:extLst>
          </p:cNvPr>
          <p:cNvGrpSpPr/>
          <p:nvPr/>
        </p:nvGrpSpPr>
        <p:grpSpPr>
          <a:xfrm>
            <a:off x="0" y="-35834"/>
            <a:ext cx="13670930" cy="6866112"/>
            <a:chOff x="-38514" y="-8112"/>
            <a:chExt cx="13670930" cy="6866112"/>
          </a:xfrm>
        </p:grpSpPr>
        <p:pic>
          <p:nvPicPr>
            <p:cNvPr id="3" name="图片 2">
              <a:extLst>
                <a:ext uri="{FF2B5EF4-FFF2-40B4-BE49-F238E27FC236}">
                  <a16:creationId xmlns="" xmlns:a16="http://schemas.microsoft.com/office/drawing/2014/main" id="{77F26AEF-E04F-4A54-B427-2A8B95CF3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8514" y="0"/>
              <a:ext cx="6858000" cy="6858000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="" xmlns:a16="http://schemas.microsoft.com/office/drawing/2014/main" id="{D0DBFB29-28A5-4F64-BA27-D1F00B97D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812930" y="-8112"/>
              <a:ext cx="6819486" cy="6858000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8481F9E-056B-4555-B178-33E5611BCAE2}"/>
              </a:ext>
            </a:extLst>
          </p:cNvPr>
          <p:cNvSpPr/>
          <p:nvPr/>
        </p:nvSpPr>
        <p:spPr>
          <a:xfrm>
            <a:off x="162560" y="3129280"/>
            <a:ext cx="11795760" cy="3204285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DB825D14-4E42-4608-B469-E792F3431164}"/>
              </a:ext>
            </a:extLst>
          </p:cNvPr>
          <p:cNvSpPr/>
          <p:nvPr/>
        </p:nvSpPr>
        <p:spPr>
          <a:xfrm>
            <a:off x="162560" y="3129280"/>
            <a:ext cx="11795760" cy="320428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4" name="Picture 15">
            <a:extLst>
              <a:ext uri="{FF2B5EF4-FFF2-40B4-BE49-F238E27FC236}">
                <a16:creationId xmlns="" xmlns:a16="http://schemas.microsoft.com/office/drawing/2014/main" id="{C0444D31-4B3B-496A-A98D-1BA4A90886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>
            <a:off x="5827063" y="1803453"/>
            <a:ext cx="914067" cy="10301852"/>
          </a:xfrm>
          <a:prstGeom prst="rect">
            <a:avLst/>
          </a:prstGeom>
        </p:spPr>
      </p:pic>
      <p:sp>
        <p:nvSpPr>
          <p:cNvPr id="5" name="AutoShape 4" descr="data:image/jpeg;base64,/9j/4AAQSkZJRgABAQAAAQABAAD/2wBDAAgGBgcGBQgHBwcJCQgKDBQNDAsLDBkSEw8UHRofHh0aHBwgJC4nICIsIxwcKDcpLDAxNDQ0Hyc5PTgyPC4zNDL/2wBDAQkJCQwLDBgNDRgyIRwhMjIyMjIyMjIyMjIyMjIyMjIyMjIyMjIyMjIyMjIyMjIyMjIyMjIyMjIyMjIyMjIyMjL/wAARCADcAYc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KiiigAooooAKKKKACiiigAooooAKKKKACiiigAooooAzdWjdEju4c+bA24D1HcVs28yTwxzRnKOoYfQ1WkUPGynoRVfRZNiTWZ6wP8v+6eR+uaANeiiigQhHFRkVLTGoGQyrkB1HI6j1FR9RkVk+KvE0PhnSmuPKa5u5Plt7aMEtI34dAOpNeLJ4z8RI8k994jeORmLC0tQshGTnGcbVH4k+1ROoo7nZhsFUxCbjoe/n2GSegqZE2Lt6nqT6mvCtI+KWvJrNv5sbXlkhxLEEBkKnq24ADI+gFe3WN/a6naJd2c8c8EgyrxsCPpRCalsTicHVwzSn1LSjmpKatOqzlCiikPSgRm6zdNb2LLGSJpj5aY7E9T+AzTbK3FtapGOwqC4Iu9aVOqWy8/7x5/lir9AwooooAKKKKACiiigAooooAKKKKACiiigAooooAKKKKACiiigAooooAKKKKACiiigAooooAKKKKACiiigAooooAKKKKACsy5f7BqkF30jf91L9D0P4HFadQXlst1avEwyCKANMHijNYOj6qqK1heyhJ4ejOcb19frUd/4ss7dzDaK15N0xGflB/wB7/CgDoWcKCSQAOpNc3qPiZfMNrpai4nPBk6on+NUDBq+vEG9l8m3/AOeUfAP19fxrasdKtrBAIkGfWgDkdd8JS6vpFw17NJLNKvLZ5Hpj6eleJutho1/JaSwzXN3E21jN+7jB9gDlvrkfSvqdgGUgjg186+JjYa/4x1CPTv3V5DKUhYN8txtGCAezZBx2PTrjOFZK1+p7GU1Jqbj9ncx7hL+8iHnypaWh5AceWh/3VA+Y/QGvZfDmkah4b0S1exk3BUHmREfK56k4+teE2+o7ZZrPU1eWGRss55lib+8pP6g8H64I+hvh9rEmqeHEt7qRJrm1whlU5E0Z+44+o4PuppUbXNs2U3BPpc6HSfENrqX7onyLkdYXPJ+nrWzurm9R0C2vcuo2SdQy1QTUda0Q7J1+2W692+8B9f8AGug8E7PNQXlylraSzv8AdjUnHr7Vnaf4j07UBhZvJlHWOU7T+HY1Su7oazqK2sDbrWBsyMOjt6fQUAWtKidbYzS8yzMXY+5q/SKoVQB0FLQAUUUUAFFFFABRRRQAUUUUAFFFFABRRRQAUUUUAFFFFABRRRQAUUUUAFFFFABRRRQAUUUUAFFFFABRRRQAUUUUAFFFFABRRRQBm6jottqRBkGGHcU6z0azsgPLiGfU1oUUAAAAwBRRRQBzPj/XJfD/AIOvL2DHnnbHHn1YgH9M188SWUUlrJqWnMxhUjzYifngJ6c91z0P4Hnr7X8X57ePwrBHdK5hlulVih+ZflY7gO+MdD/9evEwt3oM8dxE6vHIpMcoG6OdOhBB6jsQeneuas9T6HKYpUnJbt/eL58XiFhHPtj1bok5OBc+iv6N6N37+tdX8JdautL8ZJpUzutvdB42ibosgGQcdj8uPxrjruyt7yF9Q0sbVT5ri0Jy0HuD/Env1HAPqdbwzqcVx4i0qW7fy72C5iKXP/PUBh8r++OA34H1GcXaSZ1VoqdGUen5H07TWRXGGUEe9KDlQaWu0+UMe88OWN227Ztb2q9Y2ENhAI4lwPWrVFABRRRQAUUUUAFFFFABRRRQAUUUUAFFFFABRRRQAUUUUAFFFFABRRRQAUUUUAFFFFABRRRQAUUUUAFFFFABRRRQAUUUUAFFFFABRRRQAUUUUAFFFFAHm3xjgF3oFjb+ckcj3QMe/gO21vlz2zXjFnefZI5NP1KGR7QsRJEeHib+8uejD06Hofb1342xSy6HY+WhYRzF3x2G0jP05ryeGaLWoFt7x0ivgAsN0xwJMcBZD+gb8DxyOWr8R9Jlv+767a/IqTW13oV5Fd2swkt5MmC5QfJKvcEHvzgqasxxQXE8eo6eoR4XWSa1HVMHJZPVf1H05qrb3M2lzXGm6hA7WzPie3bhkYfxL6MPXv0PFLNbz6VPDe2cxeEnMFwoxn2I7N6g/qKzR2JN+v5n1nEcxIfUU+qekzfaNIs5v+ekKN+YFXK7j5BqzCiiigQUUUUAFFFFABRRRQAUUUUAFFFFABRRRQAUUUUAFFFFABRRRQAUUUUAFFFFABRRRQAUUUUAFFFFABRRRQAUUUUAFFFFABRRRQAUUUUAFFFFABRRRQB5N8aryazTRpYH2yLLIwPXsByO45ryqa0h1G0e805dskY3XFp3Qd2T1X1HUe45r1P4z3q202kRSxCa3kEoljPBI+TBB7EdjXlE1tNphh1GwuGaAtmG4Q4Kn+6w/hb279siuWr8R9Ll2mHj0ev5ixXkOrwx2eoMsdzEoS3uz6Doknqvo3b6dIoZptKnms7uAtE/yzwMcZ9CD2I6g/zBqaaG31tGubKNYb9RumtFGFkA6tGP1K/iOOBHb3cV5AllqB2hRiG5xlov9lvVP1Hb0OZ2RtZ6adj6b8JzRz+EtKkiZmjNrHtLDBI2jr71s1zHw9WSPwPpkUuN8cZQ4OQcEgEEdRiunrtjsfJVVapJebCiiimZhRRRQAUUUUAFFFFABRRRQAUUUUAFFFFABRRRQAUUUUAFFFFABRRRQAUUUUAFFFFABRRRQAUUUUAFFFFABRRRQAUUUUAFFFFABRRRQAUUUUAFFFFAHj3xl+yT3+l2tw3lOySGOcn5UOV4Yeh9e2K8utp7jRLyW3uoBJE42T27n5ZF7YPr3DD616T8ZrVr3V7FYXDTxwMwh/idc8lfUjHTrXnNneQXdqunak+2McW9yRkwH0Pcoe47dR3B5KnxH02AX+zR6r/gkF5YGzMeo6dO0tkzjy5QcPE3Xa4H3WHr0OMippEj1tTLAoTUQMyQgYE/qy/7Xcr36j0qFWu/D+oyQzRKysAssTHMc0Z56jqD1BH1FF3ZCOMX9hIz2pYc5+eFuyt6H0PQ/pUHWvX0Z738IpvN8BWyE8xyyJ/48T/Wu7rzv4P6i2oeGLhpFUSpdMHZRjedqncfc969Ersh8KPlsWrV537hRRRVHOFFFFABRRRQAUUUUAFFFFABRRRQAUUUUAFFFFABRRRQAUUUUAFFFFABRRRQAUUUUAFFFFABRRRQAUUUUAFFFFABRRRQAUUUUAFFFFABRRRQAUUUUAeF/GgXCeJLG6iDqscIAkU/dbcSPp0/SuIMUevRb7dAmqqCZIl4Fz/tIOz+q9+o9K7P4t38ln43h2hXjNkqyRPyrrvbg/54rhLyxWKMajpsjPabhyD88Ddlb09j0P14rkqfEz6jBK2HgJZ38c1sNN1MsbYZ8mXGWtm9R3Knuv4jmmf6Xol8VIRgy8j70cyH+an/ADgirbNH4hQsFVNYHJxwt0Pp2k/9C+vWtaXyCP7BqAZrTJwdvzQN6r/Ud/rzUHSuunqj2T4Nva/YtTFm58l5Vk8pj80RIwVPr04PevUa8X+DUUtjr2p2khVkkgSWN05WQBiNwP417RXXT+FHzWPVsRL+ugUUUVZxhRRRQAUUUUAFFFFABRRRQAUUUUAFFFFABRRRQAUUUUAFFFFABRRRQAUUUUAFFFFABRRRQAUUUUAFFFFABRRRQAUUUUAFFFFABRRRQAUUUUAFFFFAHg3xTureTxqbG9GLcwJtlAy0LEn5vcdMj+tcIjXmg3+SqMrLgqfminjP6Mp/zgiuy+JlvDqPje9giyt9GieWpPEw2g7R6N6ev168fY38Yj/s7UldrMtwQMvbt/eX+q9/rgjjn8TPqsIv9nj6aoS/sIWg/tLSyTa5HmRbsvbMex9V9G/PmpA8euJtkwmpgfK5OBcex9H9+/fnmopY7zw/qIZHV0ZTskA3Rzxn+anuPw4IourOGe2N/p4xGP8AXQZy0B/qvofwPvKOhdNfRndfBq8uIfFk2nyOwjNu58th91gy5+le9V8//C7UVuvGtp58bm8ETp56/wAa7ej+/A+b8DX0BXTS+E+ezNWxG3QKKKK1POCiiigAooooAKKKKACiiigAooooAKKKKACiiigAooooAKKKKACiiigAooooAKKKKACiiigAooooAKKKKACiiigAooooAKKKKACiiigAooooAKKKKAPMfiL4JGryG/hAjulHyygdfY/54ryia1fU53sryMW+sx8K7cC5/wBlv9s9m/i78819RyRrKhRwCD2Nee+NPAVtqls0ka7XXlHUcqf8Pasp0+bVHo4PHOl7k9vyPD7W+Nuj6dqEcklpuO6M8PC/95M9D6joeh7EWbLSdRi1mGPT2EnmDdFOozG6HqT7diD9K1ZtEvNUvjpt9Cy6lGBsvVUlZkHHz+px0PXsfUeueDfBNvpFlHuUnHzHd1Y+tZQptvU9LE4+FKPuat/d6h4I8HwaODdJEsbvyxAPPsM849q7qkVQqgAYApa6krbHz05ym+aTuwooooJCiiigAooooAKKKKACiiigAooooAKKKKACiiigAooooAKKKKACiiigAooooAKKKKACiiigAooooAKKKKACiiigAooooAKKKKACiiigAorkfEUPi3+0jJpGrRQ2jKNsRtFcqcc8muR8P65458Q2TXEGsQph2Qr9iQ9DipctbWOiOH5oc/Mvx/yPXKK4mLxNqUfxBi0e4I+ytpyymPYAfM343Z69O1a/jbVLrRfB+o6jYuEuYVUoxUMBl1HQ+xp82lyPYy54w72/E36QqGBBGQazNJ1UXWgxahcMEAhDyMeAMDJNcH4O8farqfiX7PquwWd+jy2ICBSgDkbSR14Hf0HrSckrIcKE5xlJdDvBoVmLz7T5Y3dcVpgADAGBXFfEbxHq3h210yTSCplmuCroyBt4Azjnp+FdB4d1628R6PBqFscLIPmQnlT3B+hp8yvYUqMlTVTozWorzKDxvq0nw/1bUjMn2+2kYRy+WuAPMCjjGOldDN42ttO8LwajeAyXUqqkNvH9+eQgcAfX8qXMipYaadt9bHWUVwll4l1nTvDuo6vreyaSJDKIIlCpF/dTd1JyQCTn/HNtLrxzqtul7BrcELyIJBaxWSNGoIyFLH5qOYFQ3bkktr/0j02iuY8IeJbrWrWSHU7X7NqNvK0MygEKxX+Jc9q6emnfUynBwk4sKKKKZIUUUUAFFFFABRRRQAUUUUAFFFFABRRRQAUUUUAFFFFABRRRQAUUUUAFFFFABRRRQAUUUUAFFFFABRRRQAUUUUAVZo79pSYLm2SPsr27MR+IcfyqaETLEBO6PJ3ZEKj8iT/OpKKB3A9K84+Ef/IFuP8ArvJ/OvR65LwR4buPDVtPazSrKDIzh1XAOTnpUtao1jJKlKPVtfqcn4sg1G4+LCJpd79kuf7OQiTyhJxvPGD+H5VD4x0/xlD4Sv5NT14XNmFXzIfscabhuGORyOcV2d/4ank8eQ6+koMX2UW5i28jDZzmtPxVoz6/4YvdLjlETzqoDlcgYYHp+FS43TOqOJUZ09rK19F/lc4bxBqz6f8ACuC1g3G61HZaxqgyxBHzYH0BH41y+rapHBpmkXNpo2p202lzK3nTQhUMWACuQe+B+tdvJ4Nvrm+0SWaVTb6fGyiHb1c8Fs/QD8q67UNAstQ0e50+SJQs8LR7scjIxn8OtDi3cIYinT5Va+rb+en5HE+OLyPULbwncRsGV70EEd/lqK23+BPE8EoyNE1gj/dhn9PYH/PSpl8D6p/ZelWU12jnS5/NVgh/eL0AHPHGK6/VfD8Gu+GZNKvBgPHhWHVHHRh9DRZvUn2sIpQveOqf36P9TyeyOfhh4gI/vt/6NFV4rPVtOgsvE9zm5igAjniVciCFgACnuO59/rXY6b8P7238KaloEt2m64Hyz7Dj7wbpn2rrtC0n7NoZ0+8jWRCnlupHDjGDx70lBvc1nioxb5dU5P7rIhmudAm8HyS3k0Q0m4iCyOTwQ3A5HuRXLx+EvE3hzP8AwjWvGW0H3be7QOMem7t+GKu6f4IlsbLUdAuJjc6JdE+SuMPACcgZ74OCKrRaR470KL7FY6raXNqvEcs8BMijt7E/Wm7vVoyg4xTjCatfqtGvu3NLwh4mk1q7urXVbKO21ezk8qYR/db0I/WuuuFuGQC2lijbPJkjLjH0DCuR8J+FZ9LmkuruV5rmaQzTzOMNI59uw9q7Srje2pzVnD2jcNivbpeq5NzcW8iY4EcBQ5+pc1YoopmT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data:image/jpeg;base64,/9j/4AAQSkZJRgABAQAAAQABAAD/2wBDAAgGBgcGBQgHBwcJCQgKDBQNDAsLDBkSEw8UHRofHh0aHBwgJC4nICIsIxwcKDcpLDAxNDQ0Hyc5PTgyPC4zNDL/2wBDAQkJCQwLDBgNDRgyIRwhMjIyMjIyMjIyMjIyMjIyMjIyMjIyMjIyMjIyMjIyMjIyMjIyMjIyMjIyMjIyMjIyMjL/wAARCADcAYc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KiiigAooooAKKKKACiiigAooooAKKKKACiiigAooooAzdWjdEju4c+bA24D1HcVs28yTwxzRnKOoYfQ1WkUPGynoRVfRZNiTWZ6wP8v+6eR+uaANeiiigQhHFRkVLTGoGQyrkB1HI6j1FR9RkVk+KvE0PhnSmuPKa5u5Plt7aMEtI34dAOpNeLJ4z8RI8k994jeORmLC0tQshGTnGcbVH4k+1ROoo7nZhsFUxCbjoe/n2GSegqZE2Lt6nqT6mvCtI+KWvJrNv5sbXlkhxLEEBkKnq24ADI+gFe3WN/a6naJd2c8c8EgyrxsCPpRCalsTicHVwzSn1LSjmpKatOqzlCiikPSgRm6zdNb2LLGSJpj5aY7E9T+AzTbK3FtapGOwqC4Iu9aVOqWy8/7x5/lir9AwooooAKKKKACiiigAooooAKKKKACiiigAooooAKKKKACiiigAooooAKKKKACiiigAooooAKKKKACiiigAooooAKKKKACsy5f7BqkF30jf91L9D0P4HFadQXlst1avEwyCKANMHijNYOj6qqK1heyhJ4ejOcb19frUd/4ss7dzDaK15N0xGflB/wB7/CgDoWcKCSQAOpNc3qPiZfMNrpai4nPBk6on+NUDBq+vEG9l8m3/AOeUfAP19fxrasdKtrBAIkGfWgDkdd8JS6vpFw17NJLNKvLZ5Hpj6eleJutho1/JaSwzXN3E21jN+7jB9gDlvrkfSvqdgGUgjg186+JjYa/4x1CPTv3V5DKUhYN8txtGCAezZBx2PTrjOFZK1+p7GU1Jqbj9ncx7hL+8iHnypaWh5AceWh/3VA+Y/QGvZfDmkah4b0S1exk3BUHmREfK56k4+teE2+o7ZZrPU1eWGRss55lib+8pP6g8H64I+hvh9rEmqeHEt7qRJrm1whlU5E0Z+44+o4PuppUbXNs2U3BPpc6HSfENrqX7onyLkdYXPJ+nrWzurm9R0C2vcuo2SdQy1QTUda0Q7J1+2W692+8B9f8AGug8E7PNQXlylraSzv8AdjUnHr7Vnaf4j07UBhZvJlHWOU7T+HY1Su7oazqK2sDbrWBsyMOjt6fQUAWtKidbYzS8yzMXY+5q/SKoVQB0FLQAUUUUAFFFFABRRRQAUUUUAFFFFABRRRQAUUUUAFFFFABRRRQAUUUUAFFFFABRRRQAUUUUAFFFFABRRRQAUUUUAFFFFABRRRQBm6jottqRBkGGHcU6z0azsgPLiGfU1oUUAAAAwBRRRQBzPj/XJfD/AIOvL2DHnnbHHn1YgH9M188SWUUlrJqWnMxhUjzYifngJ6c91z0P4Hnr7X8X57ePwrBHdK5hlulVih+ZflY7gO+MdD/9evEwt3oM8dxE6vHIpMcoG6OdOhBB6jsQeneuas9T6HKYpUnJbt/eL58XiFhHPtj1bok5OBc+iv6N6N37+tdX8JdautL8ZJpUzutvdB42ibosgGQcdj8uPxrjruyt7yF9Q0sbVT5ri0Jy0HuD/Env1HAPqdbwzqcVx4i0qW7fy72C5iKXP/PUBh8r++OA34H1GcXaSZ1VoqdGUen5H07TWRXGGUEe9KDlQaWu0+UMe88OWN227Ztb2q9Y2ENhAI4lwPWrVFABRRRQAUUUUAFFFFABRRRQAUUUUAFFFFABRRRQAUUUUAFFFFABRRRQAUUUUAFFFFABRRRQAUUUUAFFFFABRRRQAUUUUAFFFFABRRRQAUUUUAFFFFAHm3xjgF3oFjb+ckcj3QMe/gO21vlz2zXjFnefZI5NP1KGR7QsRJEeHib+8uejD06Hofb1342xSy6HY+WhYRzF3x2G0jP05ryeGaLWoFt7x0ivgAsN0xwJMcBZD+gb8DxyOWr8R9Jlv+767a/IqTW13oV5Fd2swkt5MmC5QfJKvcEHvzgqasxxQXE8eo6eoR4XWSa1HVMHJZPVf1H05qrb3M2lzXGm6hA7WzPie3bhkYfxL6MPXv0PFLNbz6VPDe2cxeEnMFwoxn2I7N6g/qKzR2JN+v5n1nEcxIfUU+qekzfaNIs5v+ekKN+YFXK7j5BqzCiiigQUUUUAFFFFABRRRQAUUUUAFFFFABRRRQAUUUUAFFFFABRRRQAUUUUAFFFFABRRRQAUUUUAFFFFABRRRQAUUUUAFFFFABRRRQAUUUUAFFFFABRRRQB5N8aryazTRpYH2yLLIwPXsByO45ryqa0h1G0e805dskY3XFp3Qd2T1X1HUe45r1P4z3q202kRSxCa3kEoljPBI+TBB7EdjXlE1tNphh1GwuGaAtmG4Q4Kn+6w/hb279siuWr8R9Ll2mHj0ev5ixXkOrwx2eoMsdzEoS3uz6Doknqvo3b6dIoZptKnms7uAtE/yzwMcZ9CD2I6g/zBqaaG31tGubKNYb9RumtFGFkA6tGP1K/iOOBHb3cV5AllqB2hRiG5xlov9lvVP1Hb0OZ2RtZ6adj6b8JzRz+EtKkiZmjNrHtLDBI2jr71s1zHw9WSPwPpkUuN8cZQ4OQcEgEEdRiunrtjsfJVVapJebCiiimZhRRRQAUUUUAFFFFABRRRQAUUUUAFFFFABRRRQAUUUUAFFFFABRRRQAUUUUAFFFFABRRRQAUUUUAFFFFABRRRQAUUUUAFFFFABRRRQAUUUUAFFFFAHj3xl+yT3+l2tw3lOySGOcn5UOV4Yeh9e2K8utp7jRLyW3uoBJE42T27n5ZF7YPr3DD616T8ZrVr3V7FYXDTxwMwh/idc8lfUjHTrXnNneQXdqunak+2McW9yRkwH0Pcoe47dR3B5KnxH02AX+zR6r/gkF5YGzMeo6dO0tkzjy5QcPE3Xa4H3WHr0OMippEj1tTLAoTUQMyQgYE/qy/7Xcr36j0qFWu/D+oyQzRKysAssTHMc0Z56jqD1BH1FF3ZCOMX9hIz2pYc5+eFuyt6H0PQ/pUHWvX0Z738IpvN8BWyE8xyyJ/48T/Wu7rzv4P6i2oeGLhpFUSpdMHZRjedqncfc969Ersh8KPlsWrV537hRRRVHOFFFFABRRRQAUUUUAFFFFABRRRQAUUUUAFFFFABRRRQAUUUUAFFFFABRRRQAUUUUAFFFFABRRRQAUUUUAFFFFABRRRQAUUUUAFFFFABRRRQAUUUUAeF/GgXCeJLG6iDqscIAkU/dbcSPp0/SuIMUevRb7dAmqqCZIl4Fz/tIOz+q9+o9K7P4t38ln43h2hXjNkqyRPyrrvbg/54rhLyxWKMajpsjPabhyD88Ddlb09j0P14rkqfEz6jBK2HgJZ38c1sNN1MsbYZ8mXGWtm9R3Knuv4jmmf6Xol8VIRgy8j70cyH+an/ADgirbNH4hQsFVNYHJxwt0Pp2k/9C+vWtaXyCP7BqAZrTJwdvzQN6r/Ud/rzUHSuunqj2T4Nva/YtTFm58l5Vk8pj80RIwVPr04PevUa8X+DUUtjr2p2khVkkgSWN05WQBiNwP417RXXT+FHzWPVsRL+ugUUUVZxhRRRQAUUUUAFFFFABRRRQAUUUUAFFFFABRRRQAUUUUAFFFFABRRRQAUUUUAFFFFABRRRQAUUUUAFFFFABRRRQAUUUUAFFFFABRRRQAUUUUAFFFFAHg3xTureTxqbG9GLcwJtlAy0LEn5vcdMj+tcIjXmg3+SqMrLgqfminjP6Mp/zgiuy+JlvDqPje9giyt9GieWpPEw2g7R6N6ev168fY38Yj/s7UldrMtwQMvbt/eX+q9/rgjjn8TPqsIv9nj6aoS/sIWg/tLSyTa5HmRbsvbMex9V9G/PmpA8euJtkwmpgfK5OBcex9H9+/fnmopY7zw/qIZHV0ZTskA3Rzxn+anuPw4IourOGe2N/p4xGP8AXQZy0B/qvofwPvKOhdNfRndfBq8uIfFk2nyOwjNu58th91gy5+le9V8//C7UVuvGtp58bm8ETp56/wAa7ej+/A+b8DX0BXTS+E+ezNWxG3QKKKK1POCiiigAooooAKKKKACiiigAooooAKKKKACiiigAooooAKKKKACiiigAooooAKKKKACiiigAooooAKKKKACiiigAooooAKKKKACiiigAooooAKKKKAPMfiL4JGryG/hAjulHyygdfY/54ryia1fU53sryMW+sx8K7cC5/wBlv9s9m/i78819RyRrKhRwCD2Nee+NPAVtqls0ka7XXlHUcqf8Pasp0+bVHo4PHOl7k9vyPD7W+Nuj6dqEcklpuO6M8PC/95M9D6joeh7EWbLSdRi1mGPT2EnmDdFOozG6HqT7diD9K1ZtEvNUvjpt9Cy6lGBsvVUlZkHHz+px0PXsfUeueDfBNvpFlHuUnHzHd1Y+tZQptvU9LE4+FKPuat/d6h4I8HwaODdJEsbvyxAPPsM849q7qkVQqgAYApa6krbHz05ym+aTuwooooJCiiigAooooAKKKKACiiigAooooAKKKKACiiigAooooAKKKKACiiigAooooAKKKKACiiigAooooAKKKKACiiigAooooAKKKKACiiigAorkfEUPi3+0jJpGrRQ2jKNsRtFcqcc8muR8P65458Q2TXEGsQph2Qr9iQ9DipctbWOiOH5oc/Mvx/yPXKK4mLxNqUfxBi0e4I+ytpyymPYAfM343Z69O1a/jbVLrRfB+o6jYuEuYVUoxUMBl1HQ+xp82lyPYy54w72/E36QqGBBGQazNJ1UXWgxahcMEAhDyMeAMDJNcH4O8farqfiX7PquwWd+jy2ICBSgDkbSR14Hf0HrSckrIcKE5xlJdDvBoVmLz7T5Y3dcVpgADAGBXFfEbxHq3h210yTSCplmuCroyBt4Azjnp+FdB4d1628R6PBqFscLIPmQnlT3B+hp8yvYUqMlTVTozWorzKDxvq0nw/1bUjMn2+2kYRy+WuAPMCjjGOldDN42ttO8LwajeAyXUqqkNvH9+eQgcAfX8qXMipYaadt9bHWUVwll4l1nTvDuo6vreyaSJDKIIlCpF/dTd1JyQCTn/HNtLrxzqtul7BrcELyIJBaxWSNGoIyFLH5qOYFQ3bkktr/0j02iuY8IeJbrWrWSHU7X7NqNvK0MygEKxX+Jc9q6emnfUynBwk4sKKKKZIUUUUAFFFFABRRRQAUUUUAFFFFABRRRQAUUUUAFFFFABRRRQAUUUUAFFFFABRRRQAUUUUAFFFFABRRRQAUUUUAVZo79pSYLm2SPsr27MR+IcfyqaETLEBO6PJ3ZEKj8iT/OpKKB3A9K84+Ef/IFuP8ArvJ/OvR65LwR4buPDVtPazSrKDIzh1XAOTnpUtao1jJKlKPVtfqcn4sg1G4+LCJpd79kuf7OQiTyhJxvPGD+H5VD4x0/xlD4Sv5NT14XNmFXzIfscabhuGORyOcV2d/4ank8eQ6+koMX2UW5i28jDZzmtPxVoz6/4YvdLjlETzqoDlcgYYHp+FS43TOqOJUZ09rK19F/lc4bxBqz6f8ACuC1g3G61HZaxqgyxBHzYH0BH41y+rapHBpmkXNpo2p202lzK3nTQhUMWACuQe+B+tdvJ4Nvrm+0SWaVTb6fGyiHb1c8Fs/QD8q67UNAstQ0e50+SJQs8LR7scjIxn8OtDi3cIYinT5Va+rb+en5HE+OLyPULbwncRsGV70EEd/lqK23+BPE8EoyNE1gj/dhn9PYH/PSpl8D6p/ZelWU12jnS5/NVgh/eL0AHPHGK6/VfD8Gu+GZNKvBgPHhWHVHHRh9DRZvUn2sIpQveOqf36P9TyeyOfhh4gI/vt/6NFV4rPVtOgsvE9zm5igAjniVciCFgACnuO59/rXY6b8P7238KaloEt2m64Hyz7Dj7wbpn2rrtC0n7NoZ0+8jWRCnlupHDjGDx70lBvc1nioxb5dU5P7rIhmudAm8HyS3k0Q0m4iCyOTwQ3A5HuRXLx+EvE3hzP8AwjWvGW0H3be7QOMem7t+GKu6f4IlsbLUdAuJjc6JdE+SuMPACcgZ74OCKrRaR470KL7FY6raXNqvEcs8BMijt7E/Wm7vVoyg4xTjCatfqtGvu3NLwh4mk1q7urXVbKO21ezk8qYR/db0I/WuuuFuGQC2lijbPJkjLjH0DCuR8J+FZ9LmkuruV5rmaQzTzOMNI59uw9q7Srje2pzVnD2jcNivbpeq5NzcW8iY4EcBQ5+pc1YoopmT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data:image/jpeg;base64,/9j/4AAQSkZJRgABAQAAAQABAAD/2wBDAAgGBgcGBQgHBwcJCQgKDBQNDAsLDBkSEw8UHRofHh0aHBwgJC4nICIsIxwcKDcpLDAxNDQ0Hyc5PTgyPC4zNDL/2wBDAQkJCQwLDBgNDRgyIRwhMjIyMjIyMjIyMjIyMjIyMjIyMjIyMjIyMjIyMjIyMjIyMjIyMjIyMjIyMjIyMjIyMjL/wAARCADcAYc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KiiigAooooAKKKKACiiigAooooAKKKKACiiigAooooAzdWjdEju4c+bA24D1HcVs28yTwxzRnKOoYfQ1WkUPGynoRVfRZNiTWZ6wP8v+6eR+uaANeiiigQhHFRkVLTGoGQyrkB1HI6j1FR9RkVk+KvE0PhnSmuPKa5u5Plt7aMEtI34dAOpNeLJ4z8RI8k994jeORmLC0tQshGTnGcbVH4k+1ROoo7nZhsFUxCbjoe/n2GSegqZE2Lt6nqT6mvCtI+KWvJrNv5sbXlkhxLEEBkKnq24ADI+gFe3WN/a6naJd2c8c8EgyrxsCPpRCalsTicHVwzSn1LSjmpKatOqzlCiikPSgRm6zdNb2LLGSJpj5aY7E9T+AzTbK3FtapGOwqC4Iu9aVOqWy8/7x5/lir9AwooooAKKKKACiiigAooooAKKKKACiiigAooooAKKKKACiiigAooooAKKKKACiiigAooooAKKKKACiiigAooooAKKKKACsy5f7BqkF30jf91L9D0P4HFadQXlst1avEwyCKANMHijNYOj6qqK1heyhJ4ejOcb19frUd/4ss7dzDaK15N0xGflB/wB7/CgDoWcKCSQAOpNc3qPiZfMNrpai4nPBk6on+NUDBq+vEG9l8m3/AOeUfAP19fxrasdKtrBAIkGfWgDkdd8JS6vpFw17NJLNKvLZ5Hpj6eleJutho1/JaSwzXN3E21jN+7jB9gDlvrkfSvqdgGUgjg186+JjYa/4x1CPTv3V5DKUhYN8txtGCAezZBx2PTrjOFZK1+p7GU1Jqbj9ncx7hL+8iHnypaWh5AceWh/3VA+Y/QGvZfDmkah4b0S1exk3BUHmREfK56k4+teE2+o7ZZrPU1eWGRss55lib+8pP6g8H64I+hvh9rEmqeHEt7qRJrm1whlU5E0Z+44+o4PuppUbXNs2U3BPpc6HSfENrqX7onyLkdYXPJ+nrWzurm9R0C2vcuo2SdQy1QTUda0Q7J1+2W692+8B9f8AGug8E7PNQXlylraSzv8AdjUnHr7Vnaf4j07UBhZvJlHWOU7T+HY1Su7oazqK2sDbrWBsyMOjt6fQUAWtKidbYzS8yzMXY+5q/SKoVQB0FLQAUUUUAFFFFABRRRQAUUUUAFFFFABRRRQAUUUUAFFFFABRRRQAUUUUAFFFFABRRRQAUUUUAFFFFABRRRQAUUUUAFFFFABRRRQBm6jottqRBkGGHcU6z0azsgPLiGfU1oUUAAAAwBRRRQBzPj/XJfD/AIOvL2DHnnbHHn1YgH9M188SWUUlrJqWnMxhUjzYifngJ6c91z0P4Hnr7X8X57ePwrBHdK5hlulVih+ZflY7gO+MdD/9evEwt3oM8dxE6vHIpMcoG6OdOhBB6jsQeneuas9T6HKYpUnJbt/eL58XiFhHPtj1bok5OBc+iv6N6N37+tdX8JdautL8ZJpUzutvdB42ibosgGQcdj8uPxrjruyt7yF9Q0sbVT5ri0Jy0HuD/Env1HAPqdbwzqcVx4i0qW7fy72C5iKXP/PUBh8r++OA34H1GcXaSZ1VoqdGUen5H07TWRXGGUEe9KDlQaWu0+UMe88OWN227Ztb2q9Y2ENhAI4lwPWrVFABRRRQAUUUUAFFFFABRRRQAUUUUAFFFFABRRRQAUUUUAFFFFABRRRQAUUUUAFFFFABRRRQAUUUUAFFFFABRRRQAUUUUAFFFFABRRRQAUUUUAFFFFAHm3xjgF3oFjb+ckcj3QMe/gO21vlz2zXjFnefZI5NP1KGR7QsRJEeHib+8uejD06Hofb1342xSy6HY+WhYRzF3x2G0jP05ryeGaLWoFt7x0ivgAsN0xwJMcBZD+gb8DxyOWr8R9Jlv+767a/IqTW13oV5Fd2swkt5MmC5QfJKvcEHvzgqasxxQXE8eo6eoR4XWSa1HVMHJZPVf1H05qrb3M2lzXGm6hA7WzPie3bhkYfxL6MPXv0PFLNbz6VPDe2cxeEnMFwoxn2I7N6g/qKzR2JN+v5n1nEcxIfUU+qekzfaNIs5v+ekKN+YFXK7j5BqzCiiigQUUUUAFFFFABRRRQAUUUUAFFFFABRRRQAUUUUAFFFFABRRRQAUUUUAFFFFABRRRQAUUUUAFFFFABRRRQAUUUUAFFFFABRRRQAUUUUAFFFFABRRRQB5N8aryazTRpYH2yLLIwPXsByO45ryqa0h1G0e805dskY3XFp3Qd2T1X1HUe45r1P4z3q202kRSxCa3kEoljPBI+TBB7EdjXlE1tNphh1GwuGaAtmG4Q4Kn+6w/hb279siuWr8R9Ll2mHj0ev5ixXkOrwx2eoMsdzEoS3uz6Doknqvo3b6dIoZptKnms7uAtE/yzwMcZ9CD2I6g/zBqaaG31tGubKNYb9RumtFGFkA6tGP1K/iOOBHb3cV5AllqB2hRiG5xlov9lvVP1Hb0OZ2RtZ6adj6b8JzRz+EtKkiZmjNrHtLDBI2jr71s1zHw9WSPwPpkUuN8cZQ4OQcEgEEdRiunrtjsfJVVapJebCiiimZhRRRQAUUUUAFFFFABRRRQAUUUUAFFFFABRRRQAUUUUAFFFFABRRRQAUUUUAFFFFABRRRQAUUUUAFFFFABRRRQAUUUUAFFFFABRRRQAUUUUAFFFFAHj3xl+yT3+l2tw3lOySGOcn5UOV4Yeh9e2K8utp7jRLyW3uoBJE42T27n5ZF7YPr3DD616T8ZrVr3V7FYXDTxwMwh/idc8lfUjHTrXnNneQXdqunak+2McW9yRkwH0Pcoe47dR3B5KnxH02AX+zR6r/gkF5YGzMeo6dO0tkzjy5QcPE3Xa4H3WHr0OMippEj1tTLAoTUQMyQgYE/qy/7Xcr36j0qFWu/D+oyQzRKysAssTHMc0Z56jqD1BH1FF3ZCOMX9hIz2pYc5+eFuyt6H0PQ/pUHWvX0Z738IpvN8BWyE8xyyJ/48T/Wu7rzv4P6i2oeGLhpFUSpdMHZRjedqncfc969Ersh8KPlsWrV537hRRRVHOFFFFABRRRQAUUUUAFFFFABRRRQAUUUUAFFFFABRRRQAUUUUAFFFFABRRRQAUUUUAFFFFABRRRQAUUUUAFFFFABRRRQAUUUUAFFFFABRRRQAUUUUAeF/GgXCeJLG6iDqscIAkU/dbcSPp0/SuIMUevRb7dAmqqCZIl4Fz/tIOz+q9+o9K7P4t38ln43h2hXjNkqyRPyrrvbg/54rhLyxWKMajpsjPabhyD88Ddlb09j0P14rkqfEz6jBK2HgJZ38c1sNN1MsbYZ8mXGWtm9R3Knuv4jmmf6Xol8VIRgy8j70cyH+an/ADgirbNH4hQsFVNYHJxwt0Pp2k/9C+vWtaXyCP7BqAZrTJwdvzQN6r/Ud/rzUHSuunqj2T4Nva/YtTFm58l5Vk8pj80RIwVPr04PevUa8X+DUUtjr2p2khVkkgSWN05WQBiNwP417RXXT+FHzWPVsRL+ugUUUVZxhRRRQAUUUUAFFFFABRRRQAUUUUAFFFFABRRRQAUUUUAFFFFABRRRQAUUUUAFFFFABRRRQAUUUUAFFFFABRRRQAUUUUAFFFFABRRRQAUUUUAFFFFAHg3xTureTxqbG9GLcwJtlAy0LEn5vcdMj+tcIjXmg3+SqMrLgqfminjP6Mp/zgiuy+JlvDqPje9giyt9GieWpPEw2g7R6N6ev168fY38Yj/s7UldrMtwQMvbt/eX+q9/rgjjn8TPqsIv9nj6aoS/sIWg/tLSyTa5HmRbsvbMex9V9G/PmpA8euJtkwmpgfK5OBcex9H9+/fnmopY7zw/qIZHV0ZTskA3Rzxn+anuPw4IourOGe2N/p4xGP8AXQZy0B/qvofwPvKOhdNfRndfBq8uIfFk2nyOwjNu58th91gy5+le9V8//C7UVuvGtp58bm8ETp56/wAa7ej+/A+b8DX0BXTS+E+ezNWxG3QKKKK1POCiiigAooooAKKKKACiiigAooooAKKKKACiiigAooooAKKKKACiiigAooooAKKKKACiiigAooooAKKKKACiiigAooooAKKKKACiiigAooooAKKKKAPMfiL4JGryG/hAjulHyygdfY/54ryia1fU53sryMW+sx8K7cC5/wBlv9s9m/i78819RyRrKhRwCD2Nee+NPAVtqls0ka7XXlHUcqf8Pasp0+bVHo4PHOl7k9vyPD7W+Nuj6dqEcklpuO6M8PC/95M9D6joeh7EWbLSdRi1mGPT2EnmDdFOozG6HqT7diD9K1ZtEvNUvjpt9Cy6lGBsvVUlZkHHz+px0PXsfUeueDfBNvpFlHuUnHzHd1Y+tZQptvU9LE4+FKPuat/d6h4I8HwaODdJEsbvyxAPPsM849q7qkVQqgAYApa6krbHz05ym+aTuwooooJCiiigAooooAKKKKACiiigAooooAKKKKACiiigAooooAKKKKACiiigAooooAKKKKACiiigAooooAKKKKACiiigAooooAKKKKACiiigAorkfEUPi3+0jJpGrRQ2jKNsRtFcqcc8muR8P65458Q2TXEGsQph2Qr9iQ9DipctbWOiOH5oc/Mvx/yPXKK4mLxNqUfxBi0e4I+ytpyymPYAfM343Z69O1a/jbVLrRfB+o6jYuEuYVUoxUMBl1HQ+xp82lyPYy54w72/E36QqGBBGQazNJ1UXWgxahcMEAhDyMeAMDJNcH4O8farqfiX7PquwWd+jy2ICBSgDkbSR14Hf0HrSckrIcKE5xlJdDvBoVmLz7T5Y3dcVpgADAGBXFfEbxHq3h210yTSCplmuCroyBt4Azjnp+FdB4d1628R6PBqFscLIPmQnlT3B+hp8yvYUqMlTVTozWorzKDxvq0nw/1bUjMn2+2kYRy+WuAPMCjjGOldDN42ttO8LwajeAyXUqqkNvH9+eQgcAfX8qXMipYaadt9bHWUVwll4l1nTvDuo6vreyaSJDKIIlCpF/dTd1JyQCTn/HNtLrxzqtul7BrcELyIJBaxWSNGoIyFLH5qOYFQ3bkktr/0j02iuY8IeJbrWrWSHU7X7NqNvK0MygEKxX+Jc9q6emnfUynBwk4sKKKKZIUUUUAFFFFABRRRQAUUUUAFFFFABRRRQAUUUUAFFFFABRRRQAUUUUAFFFFABRRRQAUUUUAFFFFABRRRQAUUUUAVZo79pSYLm2SPsr27MR+IcfyqaETLEBO6PJ3ZEKj8iT/OpKKB3A9K84+Ef/IFuP8ArvJ/OvR65LwR4buPDVtPazSrKDIzh1XAOTnpUtao1jJKlKPVtfqcn4sg1G4+LCJpd79kuf7OQiTyhJxvPGD+H5VD4x0/xlD4Sv5NT14XNmFXzIfscabhuGORyOcV2d/4ank8eQ6+koMX2UW5i28jDZzmtPxVoz6/4YvdLjlETzqoDlcgYYHp+FS43TOqOJUZ09rK19F/lc4bxBqz6f8ACuC1g3G61HZaxqgyxBHzYH0BH41y+rapHBpmkXNpo2p202lzK3nTQhUMWACuQe+B+tdvJ4Nvrm+0SWaVTb6fGyiHb1c8Fs/QD8q67UNAstQ0e50+SJQs8LR7scjIxn8OtDi3cIYinT5Va+rb+en5HE+OLyPULbwncRsGV70EEd/lqK23+BPE8EoyNE1gj/dhn9PYH/PSpl8D6p/ZelWU12jnS5/NVgh/eL0AHPHGK6/VfD8Gu+GZNKvBgPHhWHVHHRh9DRZvUn2sIpQveOqf36P9TyeyOfhh4gI/vt/6NFV4rPVtOgsvE9zm5igAjniVciCFgACnuO59/rXY6b8P7238KaloEt2m64Hyz7Dj7wbpn2rrtC0n7NoZ0+8jWRCnlupHDjGDx70lBvc1nioxb5dU5P7rIhmudAm8HyS3k0Q0m4iCyOTwQ3A5HuRXLx+EvE3hzP8AwjWvGW0H3be7QOMem7t+GKu6f4IlsbLUdAuJjc6JdE+SuMPACcgZ74OCKrRaR470KL7FY6raXNqvEcs8BMijt7E/Wm7vVoyg4xTjCatfqtGvu3NLwh4mk1q7urXVbKO21ezk8qYR/db0I/WuuuFuGQC2lijbPJkjLjH0DCuR8J+FZ9LmkuruV5rmaQzTzOMNI59uw9q7Srje2pzVnD2jcNivbpeq5NzcW8iY4EcBQ5+pc1YoopmT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data:image/jpeg;base64,/9j/4AAQSkZJRgABAQAAAQABAAD/2wBDAAgGBgcGBQgHBwcJCQgKDBQNDAsLDBkSEw8UHRofHh0aHBwgJC4nICIsIxwcKDcpLDAxNDQ0Hyc5PTgyPC4zNDL/2wBDAQkJCQwLDBgNDRgyIRwhMjIyMjIyMjIyMjIyMjIyMjIyMjIyMjIyMjIyMjIyMjIyMjIyMjIyMjIyMjIyMjIyMjL/wAARCADcAYc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KiiigAooooAKKKKACiiigAooooAKKKKACiiigAooooAzdWjdEju4c+bA24D1HcVs28yTwxzRnKOoYfQ1WkUPGynoRVfRZNiTWZ6wP8v+6eR+uaANeiiigQhHFRkVLTGoGQyrkB1HI6j1FR9RkVk+KvE0PhnSmuPKa5u5Plt7aMEtI34dAOpNeLJ4z8RI8k994jeORmLC0tQshGTnGcbVH4k+1ROoo7nZhsFUxCbjoe/n2GSegqZE2Lt6nqT6mvCtI+KWvJrNv5sbXlkhxLEEBkKnq24ADI+gFe3WN/a6naJd2c8c8EgyrxsCPpRCalsTicHVwzSn1LSjmpKatOqzlCiikPSgRm6zdNb2LLGSJpj5aY7E9T+AzTbK3FtapGOwqC4Iu9aVOqWy8/7x5/lir9AwooooAKKKKACiiigAooooAKKKKACiiigAooooAKKKKACiiigAooooAKKKKACiiigAooooAKKKKACiiigAooooAKKKKACsy5f7BqkF30jf91L9D0P4HFadQXlst1avEwyCKANMHijNYOj6qqK1heyhJ4ejOcb19frUd/4ss7dzDaK15N0xGflB/wB7/CgDoWcKCSQAOpNc3qPiZfMNrpai4nPBk6on+NUDBq+vEG9l8m3/AOeUfAP19fxrasdKtrBAIkGfWgDkdd8JS6vpFw17NJLNKvLZ5Hpj6eleJutho1/JaSwzXN3E21jN+7jB9gDlvrkfSvqdgGUgjg186+JjYa/4x1CPTv3V5DKUhYN8txtGCAezZBx2PTrjOFZK1+p7GU1Jqbj9ncx7hL+8iHnypaWh5AceWh/3VA+Y/QGvZfDmkah4b0S1exk3BUHmREfK56k4+teE2+o7ZZrPU1eWGRss55lib+8pP6g8H64I+hvh9rEmqeHEt7qRJrm1whlU5E0Z+44+o4PuppUbXNs2U3BPpc6HSfENrqX7onyLkdYXPJ+nrWzurm9R0C2vcuo2SdQy1QTUda0Q7J1+2W692+8B9f8AGug8E7PNQXlylraSzv8AdjUnHr7Vnaf4j07UBhZvJlHWOU7T+HY1Su7oazqK2sDbrWBsyMOjt6fQUAWtKidbYzS8yzMXY+5q/SKoVQB0FLQAUUUUAFFFFABRRRQAUUUUAFFFFABRRRQAUUUUAFFFFABRRRQAUUUUAFFFFABRRRQAUUUUAFFFFABRRRQAUUUUAFFFFABRRRQBm6jottqRBkGGHcU6z0azsgPLiGfU1oUUAAAAwBRRRQBzPj/XJfD/AIOvL2DHnnbHHn1YgH9M188SWUUlrJqWnMxhUjzYifngJ6c91z0P4Hnr7X8X57ePwrBHdK5hlulVih+ZflY7gO+MdD/9evEwt3oM8dxE6vHIpMcoG6OdOhBB6jsQeneuas9T6HKYpUnJbt/eL58XiFhHPtj1bok5OBc+iv6N6N37+tdX8JdautL8ZJpUzutvdB42ibosgGQcdj8uPxrjruyt7yF9Q0sbVT5ri0Jy0HuD/Env1HAPqdbwzqcVx4i0qW7fy72C5iKXP/PUBh8r++OA34H1GcXaSZ1VoqdGUen5H07TWRXGGUEe9KDlQaWu0+UMe88OWN227Ztb2q9Y2ENhAI4lwPWrVFABRRRQAUUUUAFFFFABRRRQAUUUUAFFFFABRRRQAUUUUAFFFFABRRRQAUUUUAFFFFABRRRQAUUUUAFFFFABRRRQAUUUUAFFFFABRRRQAUUUUAFFFFAHm3xjgF3oFjb+ckcj3QMe/gO21vlz2zXjFnefZI5NP1KGR7QsRJEeHib+8uejD06Hofb1342xSy6HY+WhYRzF3x2G0jP05ryeGaLWoFt7x0ivgAsN0xwJMcBZD+gb8DxyOWr8R9Jlv+767a/IqTW13oV5Fd2swkt5MmC5QfJKvcEHvzgqasxxQXE8eo6eoR4XWSa1HVMHJZPVf1H05qrb3M2lzXGm6hA7WzPie3bhkYfxL6MPXv0PFLNbz6VPDe2cxeEnMFwoxn2I7N6g/qKzR2JN+v5n1nEcxIfUU+qekzfaNIs5v+ekKN+YFXK7j5BqzCiiigQUUUUAFFFFABRRRQAUUUUAFFFFABRRRQAUUUUAFFFFABRRRQAUUUUAFFFFABRRRQAUUUUAFFFFABRRRQAUUUUAFFFFABRRRQAUUUUAFFFFABRRRQB5N8aryazTRpYH2yLLIwPXsByO45ryqa0h1G0e805dskY3XFp3Qd2T1X1HUe45r1P4z3q202kRSxCa3kEoljPBI+TBB7EdjXlE1tNphh1GwuGaAtmG4Q4Kn+6w/hb279siuWr8R9Ll2mHj0ev5ixXkOrwx2eoMsdzEoS3uz6Doknqvo3b6dIoZptKnms7uAtE/yzwMcZ9CD2I6g/zBqaaG31tGubKNYb9RumtFGFkA6tGP1K/iOOBHb3cV5AllqB2hRiG5xlov9lvVP1Hb0OZ2RtZ6adj6b8JzRz+EtKkiZmjNrHtLDBI2jr71s1zHw9WSPwPpkUuN8cZQ4OQcEgEEdRiunrtjsfJVVapJebCiiimZhRRRQAUUUUAFFFFABRRRQAUUUUAFFFFABRRRQAUUUUAFFFFABRRRQAUUUUAFFFFABRRRQAUUUUAFFFFABRRRQAUUUUAFFFFABRRRQAUUUUAFFFFAHj3xl+yT3+l2tw3lOySGOcn5UOV4Yeh9e2K8utp7jRLyW3uoBJE42T27n5ZF7YPr3DD616T8ZrVr3V7FYXDTxwMwh/idc8lfUjHTrXnNneQXdqunak+2McW9yRkwH0Pcoe47dR3B5KnxH02AX+zR6r/gkF5YGzMeo6dO0tkzjy5QcPE3Xa4H3WHr0OMippEj1tTLAoTUQMyQgYE/qy/7Xcr36j0qFWu/D+oyQzRKysAssTHMc0Z56jqD1BH1FF3ZCOMX9hIz2pYc5+eFuyt6H0PQ/pUHWvX0Z738IpvN8BWyE8xyyJ/48T/Wu7rzv4P6i2oeGLhpFUSpdMHZRjedqncfc969Ersh8KPlsWrV537hRRRVHOFFFFABRRRQAUUUUAFFFFABRRRQAUUUUAFFFFABRRRQAUUUUAFFFFABRRRQAUUUUAFFFFABRRRQAUUUUAFFFFABRRRQAUUUUAFFFFABRRRQAUUUUAeF/GgXCeJLG6iDqscIAkU/dbcSPp0/SuIMUevRb7dAmqqCZIl4Fz/tIOz+q9+o9K7P4t38ln43h2hXjNkqyRPyrrvbg/54rhLyxWKMajpsjPabhyD88Ddlb09j0P14rkqfEz6jBK2HgJZ38c1sNN1MsbYZ8mXGWtm9R3Knuv4jmmf6Xol8VIRgy8j70cyH+an/ADgirbNH4hQsFVNYHJxwt0Pp2k/9C+vWtaXyCP7BqAZrTJwdvzQN6r/Ud/rzUHSuunqj2T4Nva/YtTFm58l5Vk8pj80RIwVPr04PevUa8X+DUUtjr2p2khVkkgSWN05WQBiNwP417RXXT+FHzWPVsRL+ugUUUVZxhRRRQAUUUUAFFFFABRRRQAUUUUAFFFFABRRRQAUUUUAFFFFABRRRQAUUUUAFFFFABRRRQAUUUUAFFFFABRRRQAUUUUAFFFFABRRRQAUUUUAFFFFAHg3xTureTxqbG9GLcwJtlAy0LEn5vcdMj+tcIjXmg3+SqMrLgqfminjP6Mp/zgiuy+JlvDqPje9giyt9GieWpPEw2g7R6N6ev168fY38Yj/s7UldrMtwQMvbt/eX+q9/rgjjn8TPqsIv9nj6aoS/sIWg/tLSyTa5HmRbsvbMex9V9G/PmpA8euJtkwmpgfK5OBcex9H9+/fnmopY7zw/qIZHV0ZTskA3Rzxn+anuPw4IourOGe2N/p4xGP8AXQZy0B/qvofwPvKOhdNfRndfBq8uIfFk2nyOwjNu58th91gy5+le9V8//C7UVuvGtp58bm8ETp56/wAa7ej+/A+b8DX0BXTS+E+ezNWxG3QKKKK1POCiiigAooooAKKKKACiiigAooooAKKKKACiiigAooooAKKKKACiiigAooooAKKKKACiiigAooooAKKKKACiiigAooooAKKKKACiiigAooooAKKKKAPMfiL4JGryG/hAjulHyygdfY/54ryia1fU53sryMW+sx8K7cC5/wBlv9s9m/i78819RyRrKhRwCD2Nee+NPAVtqls0ka7XXlHUcqf8Pasp0+bVHo4PHOl7k9vyPD7W+Nuj6dqEcklpuO6M8PC/95M9D6joeh7EWbLSdRi1mGPT2EnmDdFOozG6HqT7diD9K1ZtEvNUvjpt9Cy6lGBsvVUlZkHHz+px0PXsfUeueDfBNvpFlHuUnHzHd1Y+tZQptvU9LE4+FKPuat/d6h4I8HwaODdJEsbvyxAPPsM849q7qkVQqgAYApa6krbHz05ym+aTuwooooJCiiigAooooAKKKKACiiigAooooAKKKKACiiigAooooAKKKKACiiigAooooAKKKKACiiigAooooAKKKKACiiigAooooAKKKKACiiigAorkfEUPi3+0jJpGrRQ2jKNsRtFcqcc8muR8P65458Q2TXEGsQph2Qr9iQ9DipctbWOiOH5oc/Mvx/yPXKK4mLxNqUfxBi0e4I+ytpyymPYAfM343Z69O1a/jbVLrRfB+o6jYuEuYVUoxUMBl1HQ+xp82lyPYy54w72/E36QqGBBGQazNJ1UXWgxahcMEAhDyMeAMDJNcH4O8farqfiX7PquwWd+jy2ICBSgDkbSR14Hf0HrSckrIcKE5xlJdDvBoVmLz7T5Y3dcVpgADAGBXFfEbxHq3h210yTSCplmuCroyBt4Azjnp+FdB4d1628R6PBqFscLIPmQnlT3B+hp8yvYUqMlTVTozWorzKDxvq0nw/1bUjMn2+2kYRy+WuAPMCjjGOldDN42ttO8LwajeAyXUqqkNvH9+eQgcAfX8qXMipYaadt9bHWUVwll4l1nTvDuo6vreyaSJDKIIlCpF/dTd1JyQCTn/HNtLrxzqtul7BrcELyIJBaxWSNGoIyFLH5qOYFQ3bkktr/0j02iuY8IeJbrWrWSHU7X7NqNvK0MygEKxX+Jc9q6emnfUynBwk4sKKKKZIUUUUAFFFFABRRRQAUUUUAFFFFABRRRQAUUUUAFFFFABRRRQAUUUUAFFFFABRRRQAUUUUAFFFFABRRRQAUUUUAVZo79pSYLm2SPsr27MR+IcfyqaETLEBO6PJ3ZEKj8iT/OpKKB3A9K84+Ef/IFuP8ArvJ/OvR65LwR4buPDVtPazSrKDIzh1XAOTnpUtao1jJKlKPVtfqcn4sg1G4+LCJpd79kuf7OQiTyhJxvPGD+H5VD4x0/xlD4Sv5NT14XNmFXzIfscabhuGORyOcV2d/4ank8eQ6+koMX2UW5i28jDZzmtPxVoz6/4YvdLjlETzqoDlcgYYHp+FS43TOqOJUZ09rK19F/lc4bxBqz6f8ACuC1g3G61HZaxqgyxBHzYH0BH41y+rapHBpmkXNpo2p202lzK3nTQhUMWACuQe+B+tdvJ4Nvrm+0SWaVTb6fGyiHb1c8Fs/QD8q67UNAstQ0e50+SJQs8LR7scjIxn8OtDi3cIYinT5Va+rb+en5HE+OLyPULbwncRsGV70EEd/lqK23+BPE8EoyNE1gj/dhn9PYH/PSpl8D6p/ZelWU12jnS5/NVgh/eL0AHPHGK6/VfD8Gu+GZNKvBgPHhWHVHHRh9DRZvUn2sIpQveOqf36P9TyeyOfhh4gI/vt/6NFV4rPVtOgsvE9zm5igAjniVciCFgACnuO59/rXY6b8P7238KaloEt2m64Hyz7Dj7wbpn2rrtC0n7NoZ0+8jWRCnlupHDjGDx70lBvc1nioxb5dU5P7rIhmudAm8HyS3k0Q0m4iCyOTwQ3A5HuRXLx+EvE3hzP8AwjWvGW0H3be7QOMem7t+GKu6f4IlsbLUdAuJjc6JdE+SuMPACcgZ74OCKrRaR470KL7FY6raXNqvEcs8BMijt7E/Wm7vVoyg4xTjCatfqtGvu3NLwh4mk1q7urXVbKO21ezk8qYR/db0I/WuuuFuGQC2lijbPJkjLjH0DCuR8J+FZ9LmkuruV5rmaQzTzOMNI59uw9q7Srje2pzVnD2jcNivbpeq5NzcW8iY4EcBQ5+pc1YoopmT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/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3323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934" y="3683672"/>
            <a:ext cx="372427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1046425" y="4269757"/>
            <a:ext cx="54072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Vue</a:t>
            </a:r>
            <a:r>
              <a:rPr lang="zh-CN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基本知识结束</a:t>
            </a:r>
            <a:endParaRPr lang="zh-CN" alt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076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="" xmlns:a16="http://schemas.microsoft.com/office/drawing/2014/main" id="{41E86DB5-2259-4C97-8718-43350C4DC681}"/>
              </a:ext>
            </a:extLst>
          </p:cNvPr>
          <p:cNvGrpSpPr/>
          <p:nvPr/>
        </p:nvGrpSpPr>
        <p:grpSpPr>
          <a:xfrm>
            <a:off x="-38514" y="-8112"/>
            <a:ext cx="13670930" cy="6866112"/>
            <a:chOff x="-38514" y="-8112"/>
            <a:chExt cx="13670930" cy="6866112"/>
          </a:xfrm>
        </p:grpSpPr>
        <p:pic>
          <p:nvPicPr>
            <p:cNvPr id="3" name="图片 2">
              <a:extLst>
                <a:ext uri="{FF2B5EF4-FFF2-40B4-BE49-F238E27FC236}">
                  <a16:creationId xmlns="" xmlns:a16="http://schemas.microsoft.com/office/drawing/2014/main" id="{77F26AEF-E04F-4A54-B427-2A8B95CF3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8514" y="0"/>
              <a:ext cx="6858000" cy="6858000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="" xmlns:a16="http://schemas.microsoft.com/office/drawing/2014/main" id="{D0DBFB29-28A5-4F64-BA27-D1F00B97D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812930" y="-8112"/>
              <a:ext cx="6819486" cy="6858000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8481F9E-056B-4555-B178-33E5611BCAE2}"/>
              </a:ext>
            </a:extLst>
          </p:cNvPr>
          <p:cNvSpPr/>
          <p:nvPr/>
        </p:nvSpPr>
        <p:spPr>
          <a:xfrm>
            <a:off x="0" y="1722282"/>
            <a:ext cx="12230514" cy="5034135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DB825D14-4E42-4608-B469-E792F3431164}"/>
              </a:ext>
            </a:extLst>
          </p:cNvPr>
          <p:cNvSpPr/>
          <p:nvPr/>
        </p:nvSpPr>
        <p:spPr>
          <a:xfrm>
            <a:off x="316124" y="2590753"/>
            <a:ext cx="11795760" cy="390659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4" name="Picture 15">
            <a:extLst>
              <a:ext uri="{FF2B5EF4-FFF2-40B4-BE49-F238E27FC236}">
                <a16:creationId xmlns="" xmlns:a16="http://schemas.microsoft.com/office/drawing/2014/main" id="{C0444D31-4B3B-496A-A98D-1BA4A90886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>
            <a:off x="5827063" y="1803453"/>
            <a:ext cx="914067" cy="10301852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="" xmlns:a16="http://schemas.microsoft.com/office/drawing/2014/main" id="{843A0A4C-377F-451B-8990-DFE175D63944}"/>
              </a:ext>
            </a:extLst>
          </p:cNvPr>
          <p:cNvSpPr txBox="1">
            <a:spLocks/>
          </p:cNvSpPr>
          <p:nvPr/>
        </p:nvSpPr>
        <p:spPr>
          <a:xfrm>
            <a:off x="3805380" y="2503558"/>
            <a:ext cx="1208664" cy="135421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8800" b="0" dirty="0">
                <a:solidFill>
                  <a:schemeClr val="accent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72D07BEC-E5BB-4892-A8D7-085794D5BB1F}"/>
              </a:ext>
            </a:extLst>
          </p:cNvPr>
          <p:cNvSpPr txBox="1"/>
          <p:nvPr/>
        </p:nvSpPr>
        <p:spPr>
          <a:xfrm>
            <a:off x="5481767" y="2964297"/>
            <a:ext cx="2086651" cy="869471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Vue</a:t>
            </a:r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来源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6" name="Straight Connector 13">
            <a:extLst>
              <a:ext uri="{FF2B5EF4-FFF2-40B4-BE49-F238E27FC236}">
                <a16:creationId xmlns="" xmlns:a16="http://schemas.microsoft.com/office/drawing/2014/main" id="{D7BE1D56-6458-4E43-91E0-FFAD9C5144C1}"/>
              </a:ext>
            </a:extLst>
          </p:cNvPr>
          <p:cNvCxnSpPr>
            <a:cxnSpLocks/>
          </p:cNvCxnSpPr>
          <p:nvPr/>
        </p:nvCxnSpPr>
        <p:spPr>
          <a:xfrm flipH="1">
            <a:off x="2323498" y="3972837"/>
            <a:ext cx="6936951" cy="0"/>
          </a:xfrm>
          <a:prstGeom prst="line">
            <a:avLst/>
          </a:prstGeom>
          <a:ln w="19050" cap="sq">
            <a:solidFill>
              <a:schemeClr val="accent1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001B30E6-31E3-4F94-9AE8-A56D89065628}"/>
              </a:ext>
            </a:extLst>
          </p:cNvPr>
          <p:cNvSpPr txBox="1"/>
          <p:nvPr/>
        </p:nvSpPr>
        <p:spPr>
          <a:xfrm>
            <a:off x="2089686" y="4239350"/>
            <a:ext cx="7404573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前端交互越来越多，功能需求越来越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复杂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旧浏览器逐渐淘汰，移动端需求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增加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架构由传统的后台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MVC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向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REST API +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发展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1400" dirty="0" smtClean="0"/>
              <a:t> 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以前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：胖服务器，瘦客户端</a:t>
            </a:r>
          </a:p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现在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：胖客户端，瘦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1400" dirty="0"/>
              <a:t>三大框架</a:t>
            </a:r>
            <a:r>
              <a:rPr lang="zh-CN" altLang="en-US" sz="1400" dirty="0" smtClean="0"/>
              <a:t>诞生</a:t>
            </a:r>
            <a:r>
              <a:rPr lang="en-US" altLang="zh-CN" sz="1400" dirty="0" smtClean="0"/>
              <a:t>:Angular  React  </a:t>
            </a:r>
            <a:r>
              <a:rPr lang="en-US" altLang="zh-CN" sz="2000" dirty="0" err="1" smtClean="0">
                <a:solidFill>
                  <a:schemeClr val="accent1"/>
                </a:solidFill>
              </a:rPr>
              <a:t>Vue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endParaRPr lang="zh-CN" altLang="en-US" sz="1400" dirty="0"/>
          </a:p>
        </p:txBody>
      </p: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7AB5D7EE-3191-4177-AB0B-8C94B9CAD4BE}"/>
              </a:ext>
            </a:extLst>
          </p:cNvPr>
          <p:cNvSpPr txBox="1"/>
          <p:nvPr/>
        </p:nvSpPr>
        <p:spPr>
          <a:xfrm>
            <a:off x="2624968" y="3029316"/>
            <a:ext cx="1531036" cy="804453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968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8" grpId="1"/>
      <p:bldP spid="27" grpId="0" animBg="1"/>
      <p:bldP spid="28" grpId="0"/>
      <p:bldP spid="2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fa1beeb-2c3c-429c-8c7c-19408bb784df"/>
          <p:cNvGrpSpPr>
            <a:grpSpLocks noChangeAspect="1"/>
          </p:cNvGrpSpPr>
          <p:nvPr/>
        </p:nvGrpSpPr>
        <p:grpSpPr>
          <a:xfrm>
            <a:off x="2103504" y="1335064"/>
            <a:ext cx="8651351" cy="4382085"/>
            <a:chOff x="1770324" y="1348787"/>
            <a:chExt cx="8651351" cy="4382085"/>
          </a:xfrm>
        </p:grpSpPr>
        <p:grpSp>
          <p:nvGrpSpPr>
            <p:cNvPr id="3" name="Group 20"/>
            <p:cNvGrpSpPr/>
            <p:nvPr/>
          </p:nvGrpSpPr>
          <p:grpSpPr>
            <a:xfrm>
              <a:off x="2643591" y="1348787"/>
              <a:ext cx="6927847" cy="2572502"/>
              <a:chOff x="1484076" y="1556492"/>
              <a:chExt cx="9254610" cy="3436495"/>
            </a:xfrm>
          </p:grpSpPr>
          <p:sp>
            <p:nvSpPr>
              <p:cNvPr id="15" name="i$liḋe-Teardrop 3"/>
              <p:cNvSpPr/>
              <p:nvPr/>
            </p:nvSpPr>
            <p:spPr>
              <a:xfrm rot="8100000">
                <a:off x="4864151" y="2587118"/>
                <a:ext cx="2405870" cy="2405869"/>
              </a:xfrm>
              <a:prstGeom prst="teardrop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+mn-ea"/>
                  <a:sym typeface="Arial"/>
                </a:endParaRPr>
              </a:p>
            </p:txBody>
          </p:sp>
          <p:sp>
            <p:nvSpPr>
              <p:cNvPr id="20" name="i$liḋe-Rectangle 10"/>
              <p:cNvSpPr/>
              <p:nvPr/>
            </p:nvSpPr>
            <p:spPr>
              <a:xfrm>
                <a:off x="1484076" y="3790053"/>
                <a:ext cx="2020976" cy="325409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rmAutofit fontScale="90000" lnSpcReduction="10000"/>
              </a:bodyPr>
              <a:lstStyle/>
              <a:p>
                <a:pPr algn="ctr" defTabSz="1218323">
                  <a:spcBef>
                    <a:spcPct val="0"/>
                  </a:spcBef>
                  <a:defRPr/>
                </a:pPr>
                <a:r>
                  <a:rPr lang="en-US" altLang="zh-CN" b="1" dirty="0" smtClean="0">
                    <a:solidFill>
                      <a:schemeClr val="bg1"/>
                    </a:solidFill>
                    <a:latin typeface="Noto Sans S Chinese Regular" panose="020B0500000000000000" pitchFamily="34" charset="-122"/>
                    <a:ea typeface="Noto Sans S Chinese Regular" panose="020B0500000000000000" pitchFamily="34" charset="-122"/>
                    <a:cs typeface="+mn-ea"/>
                    <a:sym typeface="Arial"/>
                  </a:rPr>
                  <a:t>Vue.js</a:t>
                </a:r>
                <a:r>
                  <a:rPr lang="zh-CN" altLang="en-US" b="1" dirty="0" smtClean="0">
                    <a:solidFill>
                      <a:schemeClr val="bg1"/>
                    </a:solidFill>
                    <a:latin typeface="Noto Sans S Chinese Regular" panose="020B0500000000000000" pitchFamily="34" charset="-122"/>
                    <a:ea typeface="Noto Sans S Chinese Regular" panose="020B0500000000000000" pitchFamily="34" charset="-122"/>
                    <a:cs typeface="+mn-ea"/>
                    <a:sym typeface="Arial"/>
                  </a:rPr>
                  <a:t>是</a:t>
                </a:r>
                <a:r>
                  <a:rPr lang="zh-CN" altLang="en-US" b="1" dirty="0">
                    <a:solidFill>
                      <a:schemeClr val="bg1"/>
                    </a:solidFill>
                    <a:latin typeface="Noto Sans S Chinese Regular" panose="020B0500000000000000" pitchFamily="34" charset="-122"/>
                    <a:ea typeface="Noto Sans S Chinese Regular" panose="020B0500000000000000" pitchFamily="34" charset="-122"/>
                    <a:cs typeface="+mn-ea"/>
                    <a:sym typeface="Arial"/>
                  </a:rPr>
                  <a:t>什么</a:t>
                </a:r>
              </a:p>
            </p:txBody>
          </p:sp>
          <p:sp>
            <p:nvSpPr>
              <p:cNvPr id="22" name="i$liḋe-Rectangle 13"/>
              <p:cNvSpPr/>
              <p:nvPr/>
            </p:nvSpPr>
            <p:spPr>
              <a:xfrm>
                <a:off x="5085509" y="3481475"/>
                <a:ext cx="2020976" cy="471281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rmAutofit fontScale="97500"/>
              </a:bodyPr>
              <a:lstStyle/>
              <a:p>
                <a:pPr algn="ctr" defTabSz="1218323">
                  <a:spcBef>
                    <a:spcPct val="0"/>
                  </a:spcBef>
                  <a:defRPr/>
                </a:pPr>
                <a:r>
                  <a:rPr lang="en-US" altLang="zh-CN" b="1" dirty="0" smtClean="0">
                    <a:solidFill>
                      <a:schemeClr val="bg1"/>
                    </a:solidFill>
                    <a:latin typeface="Noto Sans S Chinese Regular" panose="020B0500000000000000" pitchFamily="34" charset="-122"/>
                    <a:ea typeface="Noto Sans S Chinese Regular" panose="020B0500000000000000" pitchFamily="34" charset="-122"/>
                    <a:cs typeface="+mn-ea"/>
                    <a:sym typeface="Arial"/>
                  </a:rPr>
                  <a:t>Vue.js</a:t>
                </a:r>
                <a:r>
                  <a:rPr lang="zh-CN" altLang="en-US" b="1" dirty="0" smtClean="0">
                    <a:solidFill>
                      <a:schemeClr val="bg1"/>
                    </a:solidFill>
                    <a:latin typeface="Noto Sans S Chinese Regular" panose="020B0500000000000000" pitchFamily="34" charset="-122"/>
                    <a:ea typeface="Noto Sans S Chinese Regular" panose="020B0500000000000000" pitchFamily="34" charset="-122"/>
                    <a:cs typeface="+mn-ea"/>
                    <a:sym typeface="Arial"/>
                  </a:rPr>
                  <a:t>是什么</a:t>
                </a:r>
                <a:endParaRPr lang="zh-CN" altLang="en-US" b="1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+mn-ea"/>
                  <a:sym typeface="Arial"/>
                </a:endParaRPr>
              </a:p>
            </p:txBody>
          </p:sp>
          <p:sp>
            <p:nvSpPr>
              <p:cNvPr id="23" name="i$liḋe-Rectangle 15"/>
              <p:cNvSpPr/>
              <p:nvPr/>
            </p:nvSpPr>
            <p:spPr>
              <a:xfrm>
                <a:off x="8717710" y="3790053"/>
                <a:ext cx="2020976" cy="325409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rmAutofit fontScale="90000" lnSpcReduction="10000"/>
              </a:bodyPr>
              <a:lstStyle/>
              <a:p>
                <a:pPr algn="ctr" defTabSz="1218323">
                  <a:spcBef>
                    <a:spcPct val="0"/>
                  </a:spcBef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Noto Sans S Chinese Regular" panose="020B0500000000000000" pitchFamily="34" charset="-122"/>
                    <a:ea typeface="Noto Sans S Chinese Regular" panose="020B0500000000000000" pitchFamily="34" charset="-122"/>
                    <a:cs typeface="+mn-ea"/>
                    <a:sym typeface="Arial"/>
                  </a:rPr>
                  <a:t>输入标题</a:t>
                </a:r>
              </a:p>
            </p:txBody>
          </p:sp>
          <p:sp>
            <p:nvSpPr>
              <p:cNvPr id="24" name="i$liḋe-Freeform: Shape 16"/>
              <p:cNvSpPr/>
              <p:nvPr/>
            </p:nvSpPr>
            <p:spPr bwMode="auto">
              <a:xfrm>
                <a:off x="9374221" y="2774835"/>
                <a:ext cx="707954" cy="706642"/>
              </a:xfrm>
              <a:custGeom>
                <a:avLst/>
                <a:gdLst>
                  <a:gd name="T0" fmla="*/ 164 w 204"/>
                  <a:gd name="T1" fmla="*/ 0 h 204"/>
                  <a:gd name="T2" fmla="*/ 39 w 204"/>
                  <a:gd name="T3" fmla="*/ 0 h 204"/>
                  <a:gd name="T4" fmla="*/ 0 w 204"/>
                  <a:gd name="T5" fmla="*/ 39 h 204"/>
                  <a:gd name="T6" fmla="*/ 0 w 204"/>
                  <a:gd name="T7" fmla="*/ 81 h 204"/>
                  <a:gd name="T8" fmla="*/ 0 w 204"/>
                  <a:gd name="T9" fmla="*/ 164 h 204"/>
                  <a:gd name="T10" fmla="*/ 39 w 204"/>
                  <a:gd name="T11" fmla="*/ 204 h 204"/>
                  <a:gd name="T12" fmla="*/ 164 w 204"/>
                  <a:gd name="T13" fmla="*/ 204 h 204"/>
                  <a:gd name="T14" fmla="*/ 204 w 204"/>
                  <a:gd name="T15" fmla="*/ 164 h 204"/>
                  <a:gd name="T16" fmla="*/ 204 w 204"/>
                  <a:gd name="T17" fmla="*/ 81 h 204"/>
                  <a:gd name="T18" fmla="*/ 204 w 204"/>
                  <a:gd name="T19" fmla="*/ 39 h 204"/>
                  <a:gd name="T20" fmla="*/ 164 w 204"/>
                  <a:gd name="T21" fmla="*/ 0 h 204"/>
                  <a:gd name="T22" fmla="*/ 176 w 204"/>
                  <a:gd name="T23" fmla="*/ 23 h 204"/>
                  <a:gd name="T24" fmla="*/ 180 w 204"/>
                  <a:gd name="T25" fmla="*/ 23 h 204"/>
                  <a:gd name="T26" fmla="*/ 180 w 204"/>
                  <a:gd name="T27" fmla="*/ 28 h 204"/>
                  <a:gd name="T28" fmla="*/ 180 w 204"/>
                  <a:gd name="T29" fmla="*/ 58 h 204"/>
                  <a:gd name="T30" fmla="*/ 146 w 204"/>
                  <a:gd name="T31" fmla="*/ 58 h 204"/>
                  <a:gd name="T32" fmla="*/ 146 w 204"/>
                  <a:gd name="T33" fmla="*/ 24 h 204"/>
                  <a:gd name="T34" fmla="*/ 176 w 204"/>
                  <a:gd name="T35" fmla="*/ 23 h 204"/>
                  <a:gd name="T36" fmla="*/ 73 w 204"/>
                  <a:gd name="T37" fmla="*/ 81 h 204"/>
                  <a:gd name="T38" fmla="*/ 102 w 204"/>
                  <a:gd name="T39" fmla="*/ 66 h 204"/>
                  <a:gd name="T40" fmla="*/ 131 w 204"/>
                  <a:gd name="T41" fmla="*/ 81 h 204"/>
                  <a:gd name="T42" fmla="*/ 138 w 204"/>
                  <a:gd name="T43" fmla="*/ 102 h 204"/>
                  <a:gd name="T44" fmla="*/ 102 w 204"/>
                  <a:gd name="T45" fmla="*/ 138 h 204"/>
                  <a:gd name="T46" fmla="*/ 66 w 204"/>
                  <a:gd name="T47" fmla="*/ 102 h 204"/>
                  <a:gd name="T48" fmla="*/ 73 w 204"/>
                  <a:gd name="T49" fmla="*/ 81 h 204"/>
                  <a:gd name="T50" fmla="*/ 184 w 204"/>
                  <a:gd name="T51" fmla="*/ 164 h 204"/>
                  <a:gd name="T52" fmla="*/ 164 w 204"/>
                  <a:gd name="T53" fmla="*/ 184 h 204"/>
                  <a:gd name="T54" fmla="*/ 39 w 204"/>
                  <a:gd name="T55" fmla="*/ 184 h 204"/>
                  <a:gd name="T56" fmla="*/ 20 w 204"/>
                  <a:gd name="T57" fmla="*/ 164 h 204"/>
                  <a:gd name="T58" fmla="*/ 20 w 204"/>
                  <a:gd name="T59" fmla="*/ 81 h 204"/>
                  <a:gd name="T60" fmla="*/ 50 w 204"/>
                  <a:gd name="T61" fmla="*/ 81 h 204"/>
                  <a:gd name="T62" fmla="*/ 46 w 204"/>
                  <a:gd name="T63" fmla="*/ 102 h 204"/>
                  <a:gd name="T64" fmla="*/ 102 w 204"/>
                  <a:gd name="T65" fmla="*/ 158 h 204"/>
                  <a:gd name="T66" fmla="*/ 157 w 204"/>
                  <a:gd name="T67" fmla="*/ 102 h 204"/>
                  <a:gd name="T68" fmla="*/ 153 w 204"/>
                  <a:gd name="T69" fmla="*/ 81 h 204"/>
                  <a:gd name="T70" fmla="*/ 184 w 204"/>
                  <a:gd name="T71" fmla="*/ 81 h 204"/>
                  <a:gd name="T72" fmla="*/ 184 w 204"/>
                  <a:gd name="T73" fmla="*/ 16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204">
                    <a:moveTo>
                      <a:pt x="164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7" y="0"/>
                      <a:pt x="0" y="18"/>
                      <a:pt x="0" y="3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86"/>
                      <a:pt x="17" y="204"/>
                      <a:pt x="39" y="204"/>
                    </a:cubicBezTo>
                    <a:cubicBezTo>
                      <a:pt x="164" y="204"/>
                      <a:pt x="164" y="204"/>
                      <a:pt x="164" y="204"/>
                    </a:cubicBezTo>
                    <a:cubicBezTo>
                      <a:pt x="186" y="204"/>
                      <a:pt x="204" y="186"/>
                      <a:pt x="204" y="164"/>
                    </a:cubicBezTo>
                    <a:cubicBezTo>
                      <a:pt x="204" y="81"/>
                      <a:pt x="204" y="81"/>
                      <a:pt x="204" y="81"/>
                    </a:cubicBezTo>
                    <a:cubicBezTo>
                      <a:pt x="204" y="39"/>
                      <a:pt x="204" y="39"/>
                      <a:pt x="204" y="39"/>
                    </a:cubicBezTo>
                    <a:cubicBezTo>
                      <a:pt x="204" y="18"/>
                      <a:pt x="186" y="0"/>
                      <a:pt x="164" y="0"/>
                    </a:cubicBezTo>
                    <a:close/>
                    <a:moveTo>
                      <a:pt x="176" y="23"/>
                    </a:moveTo>
                    <a:cubicBezTo>
                      <a:pt x="180" y="23"/>
                      <a:pt x="180" y="23"/>
                      <a:pt x="180" y="23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58"/>
                      <a:pt x="180" y="58"/>
                      <a:pt x="180" y="58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24"/>
                      <a:pt x="146" y="24"/>
                      <a:pt x="146" y="24"/>
                    </a:cubicBezTo>
                    <a:lnTo>
                      <a:pt x="176" y="23"/>
                    </a:lnTo>
                    <a:close/>
                    <a:moveTo>
                      <a:pt x="73" y="81"/>
                    </a:moveTo>
                    <a:cubicBezTo>
                      <a:pt x="79" y="72"/>
                      <a:pt x="90" y="66"/>
                      <a:pt x="102" y="66"/>
                    </a:cubicBezTo>
                    <a:cubicBezTo>
                      <a:pt x="114" y="66"/>
                      <a:pt x="124" y="72"/>
                      <a:pt x="131" y="81"/>
                    </a:cubicBezTo>
                    <a:cubicBezTo>
                      <a:pt x="135" y="87"/>
                      <a:pt x="138" y="94"/>
                      <a:pt x="138" y="102"/>
                    </a:cubicBezTo>
                    <a:cubicBezTo>
                      <a:pt x="138" y="122"/>
                      <a:pt x="121" y="138"/>
                      <a:pt x="102" y="138"/>
                    </a:cubicBezTo>
                    <a:cubicBezTo>
                      <a:pt x="82" y="138"/>
                      <a:pt x="66" y="122"/>
                      <a:pt x="66" y="102"/>
                    </a:cubicBezTo>
                    <a:cubicBezTo>
                      <a:pt x="66" y="94"/>
                      <a:pt x="68" y="87"/>
                      <a:pt x="73" y="81"/>
                    </a:cubicBezTo>
                    <a:close/>
                    <a:moveTo>
                      <a:pt x="184" y="164"/>
                    </a:moveTo>
                    <a:cubicBezTo>
                      <a:pt x="184" y="175"/>
                      <a:pt x="175" y="184"/>
                      <a:pt x="164" y="184"/>
                    </a:cubicBezTo>
                    <a:cubicBezTo>
                      <a:pt x="39" y="184"/>
                      <a:pt x="39" y="184"/>
                      <a:pt x="39" y="184"/>
                    </a:cubicBezTo>
                    <a:cubicBezTo>
                      <a:pt x="28" y="184"/>
                      <a:pt x="20" y="175"/>
                      <a:pt x="20" y="164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50" y="81"/>
                      <a:pt x="50" y="81"/>
                      <a:pt x="50" y="81"/>
                    </a:cubicBezTo>
                    <a:cubicBezTo>
                      <a:pt x="47" y="87"/>
                      <a:pt x="46" y="95"/>
                      <a:pt x="46" y="102"/>
                    </a:cubicBezTo>
                    <a:cubicBezTo>
                      <a:pt x="46" y="133"/>
                      <a:pt x="71" y="158"/>
                      <a:pt x="102" y="158"/>
                    </a:cubicBezTo>
                    <a:cubicBezTo>
                      <a:pt x="132" y="158"/>
                      <a:pt x="157" y="133"/>
                      <a:pt x="157" y="102"/>
                    </a:cubicBezTo>
                    <a:cubicBezTo>
                      <a:pt x="157" y="95"/>
                      <a:pt x="156" y="87"/>
                      <a:pt x="153" y="81"/>
                    </a:cubicBezTo>
                    <a:cubicBezTo>
                      <a:pt x="184" y="81"/>
                      <a:pt x="184" y="81"/>
                      <a:pt x="184" y="81"/>
                    </a:cubicBezTo>
                    <a:lnTo>
                      <a:pt x="184" y="1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+mn-ea"/>
                  <a:sym typeface="Arial"/>
                </a:endParaRPr>
              </a:p>
            </p:txBody>
          </p:sp>
          <p:sp>
            <p:nvSpPr>
              <p:cNvPr id="26" name="i$liḋe-Rectangle 2"/>
              <p:cNvSpPr/>
              <p:nvPr/>
            </p:nvSpPr>
            <p:spPr>
              <a:xfrm>
                <a:off x="5772432" y="1556492"/>
                <a:ext cx="589308" cy="863406"/>
              </a:xfrm>
              <a:prstGeom prst="rect">
                <a:avLst/>
              </a:prstGeom>
            </p:spPr>
            <p:txBody>
              <a:bodyPr wrap="none">
                <a:normAutofit/>
              </a:bodyPr>
              <a:lstStyle/>
              <a:p>
                <a:pPr algn="ctr"/>
                <a:r>
                  <a:rPr lang="en-US" altLang="zh-CN" sz="3600" b="1" dirty="0" smtClean="0">
                    <a:solidFill>
                      <a:schemeClr val="accent1"/>
                    </a:solidFill>
                    <a:latin typeface="Noto Sans S Chinese Regular" panose="020B0500000000000000" pitchFamily="34" charset="-122"/>
                    <a:ea typeface="Noto Sans S Chinese Regular" panose="020B0500000000000000" pitchFamily="34" charset="-122"/>
                    <a:cs typeface="+mn-ea"/>
                    <a:sym typeface="Arial"/>
                  </a:rPr>
                  <a:t>1.2</a:t>
                </a:r>
                <a:endParaRPr lang="en-US" altLang="zh-CN" sz="3600" b="1" dirty="0">
                  <a:solidFill>
                    <a:schemeClr val="accent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+mn-ea"/>
                  <a:sym typeface="Arial"/>
                </a:endParaRPr>
              </a:p>
            </p:txBody>
          </p:sp>
          <p:sp>
            <p:nvSpPr>
              <p:cNvPr id="27" name="îṥļîḑé-Rectangle 18"/>
              <p:cNvSpPr/>
              <p:nvPr/>
            </p:nvSpPr>
            <p:spPr>
              <a:xfrm>
                <a:off x="5801346" y="1641971"/>
                <a:ext cx="589308" cy="863406"/>
              </a:xfrm>
              <a:prstGeom prst="rect">
                <a:avLst/>
              </a:prstGeom>
            </p:spPr>
            <p:txBody>
              <a:bodyPr wrap="none">
                <a:normAutofit/>
              </a:bodyPr>
              <a:lstStyle/>
              <a:p>
                <a:pPr algn="ctr"/>
                <a:endParaRPr lang="en-US" altLang="zh-CN" sz="3600" b="1" dirty="0">
                  <a:solidFill>
                    <a:schemeClr val="accent2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+mn-ea"/>
                  <a:sym typeface="Arial"/>
                </a:endParaRPr>
              </a:p>
            </p:txBody>
          </p:sp>
          <p:sp>
            <p:nvSpPr>
              <p:cNvPr id="28" name="îṥļîḑé-Rectangle 19"/>
              <p:cNvSpPr/>
              <p:nvPr/>
            </p:nvSpPr>
            <p:spPr>
              <a:xfrm>
                <a:off x="9433544" y="1641971"/>
                <a:ext cx="589308" cy="863406"/>
              </a:xfrm>
              <a:prstGeom prst="rect">
                <a:avLst/>
              </a:prstGeom>
            </p:spPr>
            <p:txBody>
              <a:bodyPr wrap="none">
                <a:normAutofit/>
              </a:bodyPr>
              <a:lstStyle/>
              <a:p>
                <a:pPr algn="ctr"/>
                <a:endParaRPr lang="en-US" altLang="zh-CN" sz="3600" b="1" dirty="0">
                  <a:solidFill>
                    <a:schemeClr val="accent3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+mn-ea"/>
                  <a:sym typeface="Arial"/>
                </a:endParaRPr>
              </a:p>
            </p:txBody>
          </p:sp>
        </p:grpSp>
        <p:grpSp>
          <p:nvGrpSpPr>
            <p:cNvPr id="4" name="Group 21"/>
            <p:cNvGrpSpPr/>
            <p:nvPr/>
          </p:nvGrpSpPr>
          <p:grpSpPr>
            <a:xfrm>
              <a:off x="1770324" y="4582412"/>
              <a:ext cx="8651351" cy="1148460"/>
              <a:chOff x="1768931" y="4413820"/>
              <a:chExt cx="8651351" cy="1148460"/>
            </a:xfrm>
          </p:grpSpPr>
          <p:sp>
            <p:nvSpPr>
              <p:cNvPr id="13" name="îṥļîḑé-TextBox 30"/>
              <p:cNvSpPr txBox="1"/>
              <p:nvPr/>
            </p:nvSpPr>
            <p:spPr bwMode="auto">
              <a:xfrm>
                <a:off x="1768931" y="4988050"/>
                <a:ext cx="2880168" cy="44229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 anchor="ctr" anchorCtr="1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600" dirty="0" smtClean="0">
                    <a:latin typeface="Noto Sans S Chinese Regular" panose="020B0500000000000000" pitchFamily="34" charset="-122"/>
                    <a:ea typeface="Noto Sans S Chinese Regular" panose="020B0500000000000000" pitchFamily="34" charset="-122"/>
                    <a:cs typeface="+mn-ea"/>
                    <a:sym typeface="Arial"/>
                  </a:rPr>
                  <a:t>前端渐进式</a:t>
                </a:r>
                <a:r>
                  <a:rPr lang="en-US" altLang="zh-CN" sz="1600" dirty="0" err="1">
                    <a:latin typeface="Noto Sans S Chinese Regular" panose="020B0500000000000000" pitchFamily="34" charset="-122"/>
                    <a:ea typeface="Noto Sans S Chinese Regular" panose="020B0500000000000000" pitchFamily="34" charset="-122"/>
                    <a:cs typeface="+mn-ea"/>
                    <a:sym typeface="Arial"/>
                  </a:rPr>
                  <a:t>javascript</a:t>
                </a:r>
                <a:r>
                  <a:rPr lang="zh-CN" altLang="en-US" sz="1600" dirty="0" smtClean="0">
                    <a:latin typeface="Noto Sans S Chinese Regular" panose="020B0500000000000000" pitchFamily="34" charset="-122"/>
                    <a:ea typeface="Noto Sans S Chinese Regular" panose="020B0500000000000000" pitchFamily="34" charset="-122"/>
                    <a:cs typeface="+mn-ea"/>
                    <a:sym typeface="Arial"/>
                  </a:rPr>
                  <a:t>框架</a:t>
                </a:r>
                <a:endParaRPr lang="zh-CN" altLang="en-US" sz="1600" dirty="0"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+mn-ea"/>
                  <a:sym typeface="Arial"/>
                </a:endParaRPr>
              </a:p>
            </p:txBody>
          </p:sp>
          <p:sp>
            <p:nvSpPr>
              <p:cNvPr id="11" name="îṥļîḑé-TextBox 28"/>
              <p:cNvSpPr txBox="1"/>
              <p:nvPr/>
            </p:nvSpPr>
            <p:spPr bwMode="auto">
              <a:xfrm>
                <a:off x="4649097" y="4413820"/>
                <a:ext cx="3203725" cy="574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 Regular" panose="020B0500000000000000" pitchFamily="34" charset="-122"/>
                    <a:ea typeface="Noto Sans S Chinese Regular" panose="020B0500000000000000" pitchFamily="34" charset="-122"/>
                  </a:rPr>
                  <a:t>本身只是一个用于数据驱动视图更新的库</a:t>
                </a:r>
                <a:endPara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</a:endParaRPr>
              </a:p>
            </p:txBody>
          </p:sp>
          <p:sp>
            <p:nvSpPr>
              <p:cNvPr id="9" name="îṥļîḑé-TextBox 26"/>
              <p:cNvSpPr txBox="1"/>
              <p:nvPr/>
            </p:nvSpPr>
            <p:spPr bwMode="auto">
              <a:xfrm>
                <a:off x="8207139" y="498805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 Regular" panose="020B0500000000000000" pitchFamily="34" charset="-122"/>
                    <a:ea typeface="Noto Sans S Chinese Regular" panose="020B0500000000000000" pitchFamily="34" charset="-122"/>
                  </a:rPr>
                  <a:t>可以轻松构建</a:t>
                </a:r>
                <a:r>
                  <a:rPr lang="en-US" altLang="zh-CN" sz="1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 Regular" panose="020B0500000000000000" pitchFamily="34" charset="-122"/>
                    <a:ea typeface="Noto Sans S Chinese Regular" panose="020B0500000000000000" pitchFamily="34" charset="-122"/>
                  </a:rPr>
                  <a:t>SPA</a:t>
                </a:r>
                <a:r>
                  <a:rPr lang="zh-CN" altLang="en-US" sz="1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S Chinese Regular" panose="020B0500000000000000" pitchFamily="34" charset="-122"/>
                    <a:ea typeface="Noto Sans S Chinese Regular" panose="020B0500000000000000" pitchFamily="34" charset="-122"/>
                  </a:rPr>
                  <a:t>应用程序</a:t>
                </a:r>
                <a:endPara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297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cef09ac28eaae964ec9988a5cce77c8b8C1E4685C6E6B40CD7615480512384A61EE159C6FE0045D14B61E85D0A95589D558B81FFC809322ACC20DC2254D928200A3EA0841B8B1814961BE795024DFDEF45878460D5EEC04B3DB4C246007153409DEDE37CA726A66AF19B77CE744E11CADCFB09B3408DEC1F688348922E38CCEE" hidden="1"/>
          <p:cNvSpPr txBox="1"/>
          <p:nvPr/>
        </p:nvSpPr>
        <p:spPr>
          <a:xfrm>
            <a:off x="-355599" y="1803400"/>
            <a:ext cx="40011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33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e7d195523061f1c0cef09ac28eaae964ec9988a5cce77c8b8C1E4685C6E6B40CD7615480512384A61EE159C6FE0045D14B61E85D0A95589D558B81FFC809322ACC20DC2254D928200A3EA0841B8B1814961BE795024DFDEF45878460D5EEC04B3DB4C246007153409DEDE37CA726A66AF19B77CE744E11CADCFB09B3408DEC1F688348922E38CCEE</a:t>
            </a:r>
            <a:endParaRPr lang="zh-CN" altLang="en-US" sz="133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24" name="文本框 66"/>
          <p:cNvSpPr txBox="1">
            <a:spLocks noChangeArrowheads="1"/>
          </p:cNvSpPr>
          <p:nvPr/>
        </p:nvSpPr>
        <p:spPr bwMode="auto">
          <a:xfrm>
            <a:off x="812990" y="2636365"/>
            <a:ext cx="281275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ts val="12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数据驱动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25" name="文本框 13"/>
          <p:cNvSpPr txBox="1">
            <a:spLocks noChangeArrowheads="1"/>
          </p:cNvSpPr>
          <p:nvPr/>
        </p:nvSpPr>
        <p:spPr bwMode="auto">
          <a:xfrm>
            <a:off x="583219" y="1465824"/>
            <a:ext cx="393427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" panose="020B0604020202020204" pitchFamily="34" charset="0"/>
              </a:rPr>
              <a:t>1.3:Vue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" panose="020B0604020202020204" pitchFamily="34" charset="0"/>
              </a:rPr>
              <a:t>核心思想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Arial" panose="020B0604020202020204" pitchFamily="34" charset="0"/>
            </a:endParaRPr>
          </a:p>
        </p:txBody>
      </p:sp>
      <p:pic>
        <p:nvPicPr>
          <p:cNvPr id="1026" name="Picture 2" descr="mvv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9" y="3514102"/>
            <a:ext cx="5020412" cy="266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266" y="3514102"/>
            <a:ext cx="5247861" cy="2348780"/>
          </a:xfrm>
          <a:prstGeom prst="rect">
            <a:avLst/>
          </a:prstGeom>
        </p:spPr>
      </p:pic>
      <p:sp>
        <p:nvSpPr>
          <p:cNvPr id="23" name="文本框 13"/>
          <p:cNvSpPr txBox="1">
            <a:spLocks noChangeArrowheads="1"/>
          </p:cNvSpPr>
          <p:nvPr/>
        </p:nvSpPr>
        <p:spPr bwMode="auto">
          <a:xfrm>
            <a:off x="7913254" y="2359366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" panose="020B0604020202020204" pitchFamily="34" charset="0"/>
              </a:rPr>
              <a:t>组件化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Connector 86"/>
          <p:cNvCxnSpPr/>
          <p:nvPr/>
        </p:nvCxnSpPr>
        <p:spPr>
          <a:xfrm>
            <a:off x="357499" y="4244997"/>
            <a:ext cx="5275371" cy="0"/>
          </a:xfrm>
          <a:prstGeom prst="line">
            <a:avLst/>
          </a:prstGeom>
          <a:ln w="12700" cmpd="sng">
            <a:solidFill>
              <a:srgbClr val="E5E5E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component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components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components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8" descr="components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10" descr="components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12" descr="components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文本框 13"/>
          <p:cNvSpPr txBox="1">
            <a:spLocks noChangeArrowheads="1"/>
          </p:cNvSpPr>
          <p:nvPr/>
        </p:nvSpPr>
        <p:spPr bwMode="auto">
          <a:xfrm>
            <a:off x="1611841" y="3414000"/>
            <a:ext cx="30727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/>
              <a:t>Vue.js </a:t>
            </a:r>
            <a:r>
              <a:rPr lang="zh-CN" altLang="en-US" sz="1600" dirty="0"/>
              <a:t>的核心是一个允许采用简洁的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模板语法</a:t>
            </a:r>
            <a:r>
              <a:rPr lang="zh-CN" altLang="en-US" sz="1600" dirty="0"/>
              <a:t>来声明式地将数据渲染进 </a:t>
            </a:r>
            <a:r>
              <a:rPr lang="en-US" altLang="zh-CN" sz="1600" dirty="0"/>
              <a:t>DOM </a:t>
            </a:r>
            <a:r>
              <a:rPr lang="zh-CN" altLang="en-US" sz="1600" dirty="0"/>
              <a:t>的系统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94" name="文本框 13"/>
          <p:cNvSpPr txBox="1">
            <a:spLocks noChangeArrowheads="1"/>
          </p:cNvSpPr>
          <p:nvPr/>
        </p:nvSpPr>
        <p:spPr bwMode="auto">
          <a:xfrm>
            <a:off x="1105839" y="1438274"/>
            <a:ext cx="37786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" panose="020B0604020202020204" pitchFamily="34" charset="0"/>
              </a:rPr>
              <a:t>1.4: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" panose="020B0604020202020204" pitchFamily="34" charset="0"/>
              </a:rPr>
              <a:t>声明式渲染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Arial" panose="020B0604020202020204" pitchFamily="34" charset="0"/>
            </a:endParaRPr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069" y="1308295"/>
            <a:ext cx="4206387" cy="4923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662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="" xmlns:a16="http://schemas.microsoft.com/office/drawing/2014/main" id="{41E86DB5-2259-4C97-8718-43350C4DC681}"/>
              </a:ext>
            </a:extLst>
          </p:cNvPr>
          <p:cNvGrpSpPr/>
          <p:nvPr/>
        </p:nvGrpSpPr>
        <p:grpSpPr>
          <a:xfrm>
            <a:off x="-38514" y="-8112"/>
            <a:ext cx="13670930" cy="6866112"/>
            <a:chOff x="-38514" y="-8112"/>
            <a:chExt cx="13670930" cy="6866112"/>
          </a:xfrm>
        </p:grpSpPr>
        <p:pic>
          <p:nvPicPr>
            <p:cNvPr id="3" name="图片 2">
              <a:extLst>
                <a:ext uri="{FF2B5EF4-FFF2-40B4-BE49-F238E27FC236}">
                  <a16:creationId xmlns="" xmlns:a16="http://schemas.microsoft.com/office/drawing/2014/main" id="{77F26AEF-E04F-4A54-B427-2A8B95CF3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8514" y="0"/>
              <a:ext cx="6858000" cy="6858000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="" xmlns:a16="http://schemas.microsoft.com/office/drawing/2014/main" id="{D0DBFB29-28A5-4F64-BA27-D1F00B97D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812930" y="-8112"/>
              <a:ext cx="6819486" cy="6858000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8481F9E-056B-4555-B178-33E5611BCAE2}"/>
              </a:ext>
            </a:extLst>
          </p:cNvPr>
          <p:cNvSpPr/>
          <p:nvPr/>
        </p:nvSpPr>
        <p:spPr>
          <a:xfrm>
            <a:off x="-38515" y="2984053"/>
            <a:ext cx="12276969" cy="358514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DB825D14-4E42-4608-B469-E792F3431164}"/>
              </a:ext>
            </a:extLst>
          </p:cNvPr>
          <p:cNvSpPr/>
          <p:nvPr/>
        </p:nvSpPr>
        <p:spPr>
          <a:xfrm>
            <a:off x="162560" y="3129280"/>
            <a:ext cx="11795760" cy="320428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4" name="Picture 15">
            <a:extLst>
              <a:ext uri="{FF2B5EF4-FFF2-40B4-BE49-F238E27FC236}">
                <a16:creationId xmlns="" xmlns:a16="http://schemas.microsoft.com/office/drawing/2014/main" id="{C0444D31-4B3B-496A-A98D-1BA4A90886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>
            <a:off x="5827063" y="1803453"/>
            <a:ext cx="914067" cy="10301852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="" xmlns:a16="http://schemas.microsoft.com/office/drawing/2014/main" id="{843A0A4C-377F-451B-8990-DFE175D63944}"/>
              </a:ext>
            </a:extLst>
          </p:cNvPr>
          <p:cNvSpPr txBox="1">
            <a:spLocks/>
          </p:cNvSpPr>
          <p:nvPr/>
        </p:nvSpPr>
        <p:spPr>
          <a:xfrm>
            <a:off x="4213343" y="3515788"/>
            <a:ext cx="1208664" cy="135421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8800" b="0" dirty="0">
                <a:solidFill>
                  <a:schemeClr val="accent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72D07BEC-E5BB-4892-A8D7-085794D5BB1F}"/>
              </a:ext>
            </a:extLst>
          </p:cNvPr>
          <p:cNvSpPr txBox="1"/>
          <p:nvPr/>
        </p:nvSpPr>
        <p:spPr>
          <a:xfrm>
            <a:off x="6056094" y="3842446"/>
            <a:ext cx="2187573" cy="869471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模板语法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6" name="Straight Connector 13">
            <a:extLst>
              <a:ext uri="{FF2B5EF4-FFF2-40B4-BE49-F238E27FC236}">
                <a16:creationId xmlns="" xmlns:a16="http://schemas.microsoft.com/office/drawing/2014/main" id="{D7BE1D56-6458-4E43-91E0-FFAD9C5144C1}"/>
              </a:ext>
            </a:extLst>
          </p:cNvPr>
          <p:cNvCxnSpPr>
            <a:cxnSpLocks/>
          </p:cNvCxnSpPr>
          <p:nvPr/>
        </p:nvCxnSpPr>
        <p:spPr>
          <a:xfrm flipH="1">
            <a:off x="2745529" y="4999779"/>
            <a:ext cx="6936951" cy="0"/>
          </a:xfrm>
          <a:prstGeom prst="line">
            <a:avLst/>
          </a:prstGeom>
          <a:ln w="19050" cap="sq">
            <a:solidFill>
              <a:schemeClr val="accent1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001B30E6-31E3-4F94-9AE8-A56D89065628}"/>
              </a:ext>
            </a:extLst>
          </p:cNvPr>
          <p:cNvSpPr txBox="1"/>
          <p:nvPr/>
        </p:nvSpPr>
        <p:spPr>
          <a:xfrm>
            <a:off x="2625692" y="5351325"/>
            <a:ext cx="7178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每个 </a:t>
            </a:r>
            <a:r>
              <a:rPr lang="en-US" altLang="zh-CN" sz="1400" dirty="0" err="1"/>
              <a:t>Vue</a:t>
            </a:r>
            <a:r>
              <a:rPr lang="en-US" altLang="zh-CN" sz="1400" dirty="0"/>
              <a:t> </a:t>
            </a:r>
            <a:r>
              <a:rPr lang="zh-CN" altLang="en-US" sz="1400" dirty="0"/>
              <a:t>应用都是通过用 </a:t>
            </a:r>
            <a:r>
              <a:rPr lang="en-US" altLang="zh-CN" sz="1400" dirty="0" err="1"/>
              <a:t>Vue</a:t>
            </a:r>
            <a:r>
              <a:rPr lang="en-US" altLang="zh-CN" sz="1400" dirty="0"/>
              <a:t> </a:t>
            </a:r>
            <a:r>
              <a:rPr lang="zh-CN" altLang="en-US" sz="1400" dirty="0"/>
              <a:t>函数创建一个新的 </a:t>
            </a:r>
            <a:r>
              <a:rPr lang="en-US" altLang="zh-CN" sz="1400" dirty="0" err="1"/>
              <a:t>Vue</a:t>
            </a:r>
            <a:r>
              <a:rPr lang="en-US" altLang="zh-CN" sz="1400" dirty="0"/>
              <a:t> </a:t>
            </a:r>
            <a:r>
              <a:rPr lang="zh-CN" altLang="en-US" sz="1400" dirty="0"/>
              <a:t>实例开始的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7AB5D7EE-3191-4177-AB0B-8C94B9CAD4BE}"/>
              </a:ext>
            </a:extLst>
          </p:cNvPr>
          <p:cNvSpPr txBox="1"/>
          <p:nvPr/>
        </p:nvSpPr>
        <p:spPr>
          <a:xfrm>
            <a:off x="2678703" y="3907463"/>
            <a:ext cx="1531036" cy="804453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919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8" grpId="1"/>
      <p:bldP spid="27" grpId="0"/>
      <p:bldP spid="28" grpId="0"/>
      <p:bldP spid="2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13"/>
          <p:cNvSpPr txBox="1">
            <a:spLocks noChangeArrowheads="1"/>
          </p:cNvSpPr>
          <p:nvPr/>
        </p:nvSpPr>
        <p:spPr bwMode="auto">
          <a:xfrm>
            <a:off x="1361630" y="1589653"/>
            <a:ext cx="2549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" panose="020B0604020202020204" pitchFamily="34" charset="0"/>
              </a:rPr>
              <a:t>2.1:el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" panose="020B0604020202020204" pitchFamily="34" charset="0"/>
              </a:rPr>
              <a:t>选项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61630" y="2336858"/>
            <a:ext cx="10075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提供一个在页面上已存在的 </a:t>
            </a:r>
            <a:r>
              <a:rPr lang="en-US" altLang="zh-CN" dirty="0"/>
              <a:t>DOM </a:t>
            </a:r>
            <a:r>
              <a:rPr lang="zh-CN" altLang="en-US" dirty="0"/>
              <a:t>元素作为 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/>
              <a:t>实例的挂载目标。可以是 </a:t>
            </a:r>
            <a:r>
              <a:rPr lang="en-US" altLang="zh-CN" dirty="0"/>
              <a:t>CSS </a:t>
            </a:r>
            <a:r>
              <a:rPr lang="zh-CN" altLang="en-US" dirty="0"/>
              <a:t>选择器，也可以是一个 </a:t>
            </a:r>
            <a:r>
              <a:rPr lang="en-US" altLang="zh-CN" dirty="0" err="1"/>
              <a:t>HTMLElement</a:t>
            </a:r>
            <a:r>
              <a:rPr lang="en-US" altLang="zh-CN" dirty="0"/>
              <a:t> </a:t>
            </a:r>
            <a:r>
              <a:rPr lang="zh-CN" altLang="en-US" dirty="0"/>
              <a:t>实例。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752" y="3462649"/>
            <a:ext cx="4026173" cy="2184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041" y="3123866"/>
            <a:ext cx="2859258" cy="2861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00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cef09ac28eaae964ec9988a5cce77c8b8C1E4685C6E6B40CD7615480512384A61EE159C6FE0045D14B61E85D0A95589D558B81FFC809322ACC20DC2254D928200A3EA0841B8B1814961BE795024DFDEF45878460D5EEC04B3DB4C246007153409DEDE37CA726A66AF19B77CE744E11CADCFB09B3408DEC1F688348922E38CCEE" hidden="1"/>
          <p:cNvSpPr txBox="1"/>
          <p:nvPr/>
        </p:nvSpPr>
        <p:spPr>
          <a:xfrm>
            <a:off x="-355599" y="1803400"/>
            <a:ext cx="40011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33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e7d195523061f1c0cef09ac28eaae964ec9988a5cce77c8b8C1E4685C6E6B40CD7615480512384A61EE159C6FE0045D14B61E85D0A95589D558B81FFC809322ACC20DC2254D928200A3EA0841B8B1814961BE795024DFDEF45878460D5EEC04B3DB4C246007153409DEDE37CA726A66AF19B77CE744E11CADCFB09B3408DEC1F688348922E38CCEE</a:t>
            </a:r>
            <a:endParaRPr lang="zh-CN" altLang="en-US" sz="133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1361630" y="1589653"/>
            <a:ext cx="29290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" panose="020B0604020202020204" pitchFamily="34" charset="0"/>
              </a:rPr>
              <a:t>2.2:data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" panose="020B0604020202020204" pitchFamily="34" charset="0"/>
              </a:rPr>
              <a:t>选项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61630" y="2386204"/>
            <a:ext cx="64171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响应式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; </a:t>
            </a:r>
            <a:r>
              <a:rPr lang="zh-CN" altLang="en-US" dirty="0" smtClean="0"/>
              <a:t>视图</a:t>
            </a:r>
            <a:r>
              <a:rPr lang="zh-CN" altLang="en-US" dirty="0"/>
              <a:t>中绑定的数据必须显式的初始化到 </a:t>
            </a:r>
            <a:r>
              <a:rPr lang="en-US" altLang="zh-CN" dirty="0"/>
              <a:t>data </a:t>
            </a:r>
            <a:r>
              <a:rPr lang="zh-CN" altLang="en-US" dirty="0"/>
              <a:t>中</a:t>
            </a:r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19" y="3032535"/>
            <a:ext cx="3819672" cy="2814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4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fa1beeb-2c3c-429c-8c7c-19408bb784df"/>
</p:tagLst>
</file>

<file path=ppt/theme/theme1.xml><?xml version="1.0" encoding="utf-8"?>
<a:theme xmlns:a="http://schemas.openxmlformats.org/drawingml/2006/main" name="第一PPT，www.1ppt.com">
  <a:themeElements>
    <a:clrScheme name="自定义 4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498E"/>
      </a:accent1>
      <a:accent2>
        <a:srgbClr val="A5A5A5"/>
      </a:accent2>
      <a:accent3>
        <a:srgbClr val="21498E"/>
      </a:accent3>
      <a:accent4>
        <a:srgbClr val="A5A5A5"/>
      </a:accent4>
      <a:accent5>
        <a:srgbClr val="21498E"/>
      </a:accent5>
      <a:accent6>
        <a:srgbClr val="A5A5A5"/>
      </a:accent6>
      <a:hlink>
        <a:srgbClr val="0563C1"/>
      </a:hlink>
      <a:folHlink>
        <a:srgbClr val="954F72"/>
      </a:folHlink>
    </a:clrScheme>
    <a:fontScheme name="Temp">
      <a:majorFont>
        <a:latin typeface="Noto Sans S Chinese Light"/>
        <a:ea typeface="Noto Sans S Chinese Light"/>
        <a:cs typeface=""/>
      </a:majorFont>
      <a:minorFont>
        <a:latin typeface="Noto Sans S Chinese Light"/>
        <a:ea typeface="Noto Sans S Chines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865</Words>
  <Application>Microsoft Office PowerPoint</Application>
  <PresentationFormat>自定义</PresentationFormat>
  <Paragraphs>139</Paragraphs>
  <Slides>27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线条</dc:title>
  <dc:creator>第一PPT</dc:creator>
  <cp:keywords>www.1ppt.com</cp:keywords>
  <dc:description>www.1ppt.com</dc:description>
  <cp:lastModifiedBy>admin</cp:lastModifiedBy>
  <cp:revision>46</cp:revision>
  <dcterms:created xsi:type="dcterms:W3CDTF">2019-01-21T06:58:00Z</dcterms:created>
  <dcterms:modified xsi:type="dcterms:W3CDTF">2019-07-05T05:27:58Z</dcterms:modified>
</cp:coreProperties>
</file>