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440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E27D51-D680-4AD4-992E-10229E1CEF4A}">
  <a:tblStyle styleId="{87E27D51-D680-4AD4-992E-10229E1CEF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285F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285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54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7754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11298"/>
            <a:ext cx="7044600" cy="4166100"/>
          </a:xfrm>
          <a:prstGeom prst="rect">
            <a:avLst/>
          </a:prstGeom>
        </p:spPr>
        <p:txBody>
          <a:bodyPr anchorCtr="0" anchor="b" bIns="114375" lIns="114375" spcFirstLastPara="1" rIns="114375" wrap="square" tIns="114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752555"/>
            <a:ext cx="7044600" cy="16086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114375" lIns="114375" spcFirstLastPara="1" rIns="114375" wrap="square" tIns="114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39232"/>
            <a:ext cx="3307200" cy="69342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39232"/>
            <a:ext cx="3307200" cy="69342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27727"/>
            <a:ext cx="2321700" cy="1533600"/>
          </a:xfrm>
          <a:prstGeom prst="rect">
            <a:avLst/>
          </a:prstGeom>
        </p:spPr>
        <p:txBody>
          <a:bodyPr anchorCtr="0" anchor="b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13690"/>
            <a:ext cx="5264700" cy="83031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03032"/>
            <a:ext cx="3344400" cy="3008400"/>
          </a:xfrm>
          <a:prstGeom prst="rect">
            <a:avLst/>
          </a:prstGeom>
        </p:spPr>
        <p:txBody>
          <a:bodyPr anchorCtr="0" anchor="b" bIns="114375" lIns="114375" spcFirstLastPara="1" rIns="114375" wrap="square" tIns="114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469689"/>
            <a:ext cx="3172500" cy="75003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586994"/>
            <a:ext cx="4959600" cy="12285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9" y="-15779"/>
            <a:ext cx="7560493" cy="1040267"/>
            <a:chOff x="11005467" y="-91975"/>
            <a:chExt cx="7560493" cy="96805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11005467" y="-91975"/>
              <a:ext cx="7560493" cy="968050"/>
              <a:chOff x="2175367" y="-91962"/>
              <a:chExt cx="7560493" cy="968050"/>
            </a:xfrm>
          </p:grpSpPr>
          <p:pic>
            <p:nvPicPr>
              <p:cNvPr id="56" name="Google Shape;56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5864" t="0"/>
              <a:stretch/>
            </p:blipFill>
            <p:spPr>
              <a:xfrm>
                <a:off x="4692162" y="-91962"/>
                <a:ext cx="5043699" cy="968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0638" t="0"/>
              <a:stretch/>
            </p:blipFill>
            <p:spPr>
              <a:xfrm flipH="1">
                <a:off x="2175367" y="-91962"/>
                <a:ext cx="3180449" cy="968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31474" l="20363" r="67098" t="40933"/>
            <a:stretch/>
          </p:blipFill>
          <p:spPr>
            <a:xfrm>
              <a:off x="11005470" y="342650"/>
              <a:ext cx="1340698" cy="5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b="31474" l="14818" r="67097" t="40933"/>
            <a:stretch/>
          </p:blipFill>
          <p:spPr>
            <a:xfrm>
              <a:off x="11005468" y="342650"/>
              <a:ext cx="1933649" cy="533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52" y="6780937"/>
            <a:ext cx="3811649" cy="19129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06366" y="4400797"/>
            <a:ext cx="29475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-26035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Introduction </a:t>
            </a:r>
            <a:endParaRPr>
              <a:solidFill>
                <a:srgbClr val="5B0F00"/>
              </a:solidFill>
            </a:endParaRPr>
          </a:p>
          <a:p>
            <a:pPr indent="-260350" lvl="0" marL="114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Proposal</a:t>
            </a:r>
            <a:endParaRPr>
              <a:solidFill>
                <a:srgbClr val="5B0F00"/>
              </a:solidFill>
            </a:endParaRPr>
          </a:p>
          <a:p>
            <a:pPr indent="-260350" lvl="0" marL="114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Methods</a:t>
            </a:r>
            <a:endParaRPr>
              <a:solidFill>
                <a:srgbClr val="5B0F00"/>
              </a:solidFill>
            </a:endParaRPr>
          </a:p>
          <a:p>
            <a:pPr indent="-260350" lvl="0" marL="114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Results</a:t>
            </a:r>
            <a:endParaRPr>
              <a:solidFill>
                <a:srgbClr val="5B0F00"/>
              </a:solidFill>
            </a:endParaRPr>
          </a:p>
          <a:p>
            <a:pPr indent="-260350" lvl="0" marL="114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Conclusions</a:t>
            </a:r>
            <a:endParaRPr>
              <a:solidFill>
                <a:srgbClr val="5B0F00"/>
              </a:solidFill>
            </a:endParaRPr>
          </a:p>
          <a:p>
            <a:pPr indent="-260350" lvl="0" marL="114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References </a:t>
            </a:r>
            <a:endParaRPr sz="1400">
              <a:solidFill>
                <a:srgbClr val="5B0F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616" y="9437485"/>
            <a:ext cx="26128" cy="207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750606" y="9767580"/>
            <a:ext cx="10203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pt-BR" sz="1000">
                <a:solidFill>
                  <a:srgbClr val="000000"/>
                </a:solidFill>
              </a:rPr>
              <a:t>&lt;Examples&gt;</a:t>
            </a:r>
            <a:endParaRPr i="0" sz="1000" cap="none" strike="noStrike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637" y="9417281"/>
            <a:ext cx="15872" cy="2073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232021" y="9533492"/>
            <a:ext cx="879600" cy="1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lang="pt-BR" sz="1000">
                <a:solidFill>
                  <a:srgbClr val="5B0F00"/>
                </a:solidFill>
              </a:rPr>
              <a:t>Sponsors:</a:t>
            </a:r>
            <a:endParaRPr b="1" i="0" sz="1000" cap="none" strike="noStrike">
              <a:solidFill>
                <a:srgbClr val="5B0F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54822" y="9552846"/>
            <a:ext cx="3094200" cy="56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pt-BR" sz="1000">
                <a:solidFill>
                  <a:srgbClr val="212121"/>
                </a:solidFill>
              </a:rPr>
              <a:t>&lt;University&gt;</a:t>
            </a:r>
            <a:endParaRPr i="0" sz="1000" cap="none" strike="noStrike"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pt-BR" sz="1000">
                <a:solidFill>
                  <a:srgbClr val="212121"/>
                </a:solidFill>
              </a:rPr>
              <a:t>&lt;Graduate Program&gt;</a:t>
            </a:r>
            <a:endParaRPr i="0" sz="1000" cap="none" strike="noStrike"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pt-BR" sz="1000">
                <a:solidFill>
                  <a:srgbClr val="212121"/>
                </a:solidFill>
              </a:rPr>
              <a:t>&lt;City&gt;</a:t>
            </a:r>
            <a:r>
              <a:rPr i="0" lang="pt-BR" sz="1000" cap="none" strike="noStrike">
                <a:solidFill>
                  <a:srgbClr val="212121"/>
                </a:solidFill>
              </a:rPr>
              <a:t>/</a:t>
            </a:r>
            <a:r>
              <a:rPr lang="pt-BR" sz="1000">
                <a:solidFill>
                  <a:srgbClr val="212121"/>
                </a:solidFill>
              </a:rPr>
              <a:t>&lt;State&gt;</a:t>
            </a:r>
            <a:r>
              <a:rPr i="0" lang="pt-BR" sz="1000" cap="none" strike="noStrike">
                <a:solidFill>
                  <a:srgbClr val="212121"/>
                </a:solidFill>
              </a:rPr>
              <a:t>,</a:t>
            </a:r>
            <a:r>
              <a:rPr lang="pt-BR" sz="1000">
                <a:solidFill>
                  <a:srgbClr val="212121"/>
                </a:solidFill>
              </a:rPr>
              <a:t> &lt;Country&gt; </a:t>
            </a:r>
            <a:r>
              <a:rPr i="0" lang="pt-BR" sz="1000" cap="none" strike="noStrike">
                <a:solidFill>
                  <a:srgbClr val="212121"/>
                </a:solidFill>
              </a:rPr>
              <a:t>Contact: </a:t>
            </a:r>
            <a:r>
              <a:rPr lang="pt-BR" sz="1000">
                <a:solidFill>
                  <a:srgbClr val="212121"/>
                </a:solidFill>
              </a:rPr>
              <a:t>&lt;e-mail&gt;</a:t>
            </a:r>
            <a:r>
              <a:rPr i="0" lang="pt-BR" sz="1000" cap="none" strike="noStrike">
                <a:solidFill>
                  <a:srgbClr val="212121"/>
                </a:solidFill>
              </a:rPr>
              <a:t> | </a:t>
            </a:r>
            <a:r>
              <a:rPr lang="pt-BR" sz="1000">
                <a:solidFill>
                  <a:srgbClr val="212121"/>
                </a:solidFill>
              </a:rPr>
              <a:t>&lt;webpage&gt;</a:t>
            </a:r>
            <a:endParaRPr i="0" sz="1000" cap="none" strike="noStrike">
              <a:solidFill>
                <a:srgbClr val="21212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48" y="9526581"/>
            <a:ext cx="879600" cy="1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lang="pt-BR" sz="1000">
                <a:solidFill>
                  <a:srgbClr val="5B0F00"/>
                </a:solidFill>
              </a:rPr>
              <a:t>Affiliation:</a:t>
            </a:r>
            <a:endParaRPr b="1" i="0" sz="1000" cap="none" strike="noStrike">
              <a:solidFill>
                <a:srgbClr val="5B0F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7565" y="1143183"/>
            <a:ext cx="227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5B0F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Introduction  </a:t>
            </a:r>
            <a:endParaRPr b="1" sz="1600">
              <a:solidFill>
                <a:srgbClr val="5B0F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125" y="6780938"/>
            <a:ext cx="3732229" cy="191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1725" y="8486950"/>
            <a:ext cx="114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Source: Wikipedia</a:t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88375" y="1437975"/>
            <a:ext cx="55824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91475" wrap="square" tIns="45725">
            <a:noAutofit/>
          </a:bodyPr>
          <a:lstStyle/>
          <a:p>
            <a:pPr indent="-26035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A4 page (21 x 29.7 cm) PDF</a:t>
            </a:r>
            <a:endParaRPr>
              <a:solidFill>
                <a:srgbClr val="5B0F00"/>
              </a:solidFill>
            </a:endParaRPr>
          </a:p>
          <a:p>
            <a:pPr indent="-260350" lvl="0" marL="228600" marR="0" rtl="0" algn="just"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Stick to the template in the following areas: main title, author list, affiliation and contact sections</a:t>
            </a:r>
            <a:endParaRPr sz="14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28600" marR="0" rtl="0" algn="l"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>
                <a:solidFill>
                  <a:srgbClr val="5B0F00"/>
                </a:solidFill>
              </a:rPr>
              <a:t>Inform that the first author is Undergraduate or Graduate student</a:t>
            </a:r>
            <a:endParaRPr>
              <a:solidFill>
                <a:srgbClr val="5B0F00"/>
              </a:solidFill>
            </a:endParaRPr>
          </a:p>
          <a:p>
            <a:pPr indent="-260350" lvl="0" marL="228600" marR="0" rtl="0" algn="l"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Char char="-"/>
            </a:pPr>
            <a:r>
              <a:rPr lang="pt-BR">
                <a:solidFill>
                  <a:srgbClr val="5B0F00"/>
                </a:solidFill>
              </a:rPr>
              <a:t>Presenting author must be </a:t>
            </a:r>
            <a:r>
              <a:rPr lang="pt-BR" u="sng">
                <a:solidFill>
                  <a:srgbClr val="5B0F00"/>
                </a:solidFill>
              </a:rPr>
              <a:t>highlighted</a:t>
            </a:r>
            <a:endParaRPr u="sng">
              <a:solidFill>
                <a:srgbClr val="5B0F00"/>
              </a:solidFill>
            </a:endParaRPr>
          </a:p>
          <a:p>
            <a:pPr indent="-260350" lvl="0" marL="228600" marR="0" rtl="0" algn="l"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The remaining can be freely modified to suit your needs</a:t>
            </a:r>
            <a:endParaRPr>
              <a:solidFill>
                <a:srgbClr val="5B0F00"/>
              </a:solidFill>
            </a:endParaRPr>
          </a:p>
          <a:p>
            <a:pPr indent="-260350" lvl="0" marL="228600" marR="0" rtl="0" algn="l">
              <a:spcBef>
                <a:spcPts val="4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>
                <a:solidFill>
                  <a:srgbClr val="5B0F00"/>
                </a:solidFill>
              </a:rPr>
              <a:t>Go straight to the point, simple, clear, preferring images to text with credit to the sources</a:t>
            </a:r>
            <a:endParaRPr>
              <a:solidFill>
                <a:srgbClr val="5B0F00"/>
              </a:solidFill>
            </a:endParaRPr>
          </a:p>
          <a:p>
            <a:pPr indent="-260350" lvl="0" marL="228600" marR="0" rtl="0" algn="l">
              <a:spcBef>
                <a:spcPts val="400"/>
              </a:spcBef>
              <a:spcAft>
                <a:spcPts val="400"/>
              </a:spcAft>
              <a:buClr>
                <a:srgbClr val="5B0F00"/>
              </a:buClr>
              <a:buSzPts val="1400"/>
              <a:buFont typeface="Arial"/>
              <a:buChar char="-"/>
            </a:pPr>
            <a:r>
              <a:rPr lang="pt-BR">
                <a:solidFill>
                  <a:srgbClr val="5B0F00"/>
                </a:solidFill>
              </a:rPr>
              <a:t>Your 5-min video will provide further explanations</a:t>
            </a:r>
            <a:endParaRPr>
              <a:solidFill>
                <a:srgbClr val="5B0F00"/>
              </a:solidFill>
            </a:endParaRPr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2619648" y="4483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{87E27D51-D680-4AD4-992E-10229E1CEF4A}</a:tableStyleId>
              </a:tblPr>
              <a:tblGrid>
                <a:gridCol w="1429625"/>
                <a:gridCol w="1530475"/>
                <a:gridCol w="1418500"/>
              </a:tblGrid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FFFFF"/>
                          </a:solidFill>
                        </a:rPr>
                        <a:t>Element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FFFFF"/>
                          </a:solidFill>
                        </a:rPr>
                        <a:t>A4</a:t>
                      </a:r>
                      <a:r>
                        <a:rPr lang="pt-BR" sz="1200"/>
                        <a:t> </a:t>
                      </a:r>
                      <a:r>
                        <a:rPr b="1" lang="pt-BR" sz="1200" u="none" cap="none" strike="noStrike">
                          <a:solidFill>
                            <a:srgbClr val="FFFFFF"/>
                          </a:solidFill>
                        </a:rPr>
                        <a:t>Font size 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pt-BR" sz="1200"/>
                        <a:t>1 result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85200C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Conf. Name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21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84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Paper </a:t>
                      </a: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Title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18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72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Author list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1</a:t>
                      </a: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60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Tex Body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14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56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Affiliation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10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40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References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11</a:t>
                      </a:r>
                      <a:endParaRPr sz="1200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44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FFFFF"/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5B0F00"/>
                          </a:solidFill>
                        </a:rPr>
                        <a:t>Sources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5B0F00"/>
                          </a:solidFill>
                        </a:rPr>
                        <a:t>32</a:t>
                      </a:r>
                      <a:endParaRPr sz="1200" u="none" cap="none" strike="noStrike">
                        <a:solidFill>
                          <a:srgbClr val="5B0F00"/>
                        </a:solidFill>
                      </a:endParaRPr>
                    </a:p>
                  </a:txBody>
                  <a:tcPr marT="32550" marB="32550" marR="129300" marL="129300" anchor="ctr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3"/>
          <p:cNvSpPr txBox="1"/>
          <p:nvPr/>
        </p:nvSpPr>
        <p:spPr>
          <a:xfrm>
            <a:off x="4050" y="4083125"/>
            <a:ext cx="75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Suggested Structure</a:t>
            </a:r>
            <a:endParaRPr b="1" sz="16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617250" y="6786275"/>
            <a:ext cx="94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Source: Google</a:t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8">
            <a:alphaModFix/>
          </a:blip>
          <a:srcRect b="13160" l="0" r="0" t="-2630"/>
          <a:stretch/>
        </p:blipFill>
        <p:spPr>
          <a:xfrm>
            <a:off x="6947800" y="958841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9439" y="9772989"/>
            <a:ext cx="10203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pt-BR" sz="1000">
                <a:solidFill>
                  <a:srgbClr val="000000"/>
                </a:solidFill>
              </a:rPr>
              <a:t>&lt;Example&gt;</a:t>
            </a:r>
            <a:endParaRPr i="0" sz="1000" cap="none" strike="noStrike">
              <a:solidFill>
                <a:srgbClr val="000000"/>
              </a:solidFill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974" y="9448446"/>
            <a:ext cx="20942" cy="1695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4150" y="8964375"/>
            <a:ext cx="7546800" cy="575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[1] Wei-Pei Huang, et al., An Efficient Parallel Processor for Dense Tensor Computation, IEEE TVLSI, 2021</a:t>
            </a:r>
            <a:endParaRPr sz="1100">
              <a:solidFill>
                <a:srgbClr val="FFFFFF"/>
              </a:solidFill>
            </a:endParaRPr>
          </a:p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[2] Sigang Ryu et al., A Time-Based Pipelined ADC Using Integrate-and-Fire Multiplying-DAC, TCAS-I, 2020</a:t>
            </a:r>
            <a:endParaRPr sz="1100">
              <a:solidFill>
                <a:srgbClr val="FFFFFF"/>
              </a:solidFill>
            </a:endParaRPr>
          </a:p>
          <a:p>
            <a:pPr indent="0" lvl="0" marL="57150" marR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[3] Kangjun Bai, et al. Spatial-Temporal Hybrid Neural Network With Computing-in-Memory Architecture, TCAS-I, 202</a:t>
            </a:r>
            <a:r>
              <a:rPr lang="pt-BR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-18046" y="10170027"/>
            <a:ext cx="7578490" cy="2700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12</a:t>
            </a:r>
            <a:r>
              <a:rPr baseline="30000" lang="pt-BR" sz="1200">
                <a:solidFill>
                  <a:srgbClr val="FFFFFF"/>
                </a:solidFill>
              </a:rPr>
              <a:t>th </a:t>
            </a:r>
            <a:r>
              <a:rPr lang="pt-BR" sz="1200">
                <a:solidFill>
                  <a:srgbClr val="FFFFFF"/>
                </a:solidFill>
              </a:rPr>
              <a:t>IEEE CASS Rio Grande do Sul Workshop – November 3 - 4, 2022 – Porto Alegre, Brazil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1496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400" y="8663850"/>
            <a:ext cx="11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16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47024" y="447551"/>
            <a:ext cx="6616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1st Author Name</a:t>
            </a:r>
            <a:r>
              <a:rPr lang="pt-BR" sz="13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, 2nd Author Name, 3rd Author Name</a:t>
            </a:r>
            <a:endParaRPr sz="1300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49900" y="250899"/>
            <a:ext cx="741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EBB1"/>
                </a:solidFill>
              </a:rPr>
              <a:t>An Example Poster to Present your Research in the IEEE CASSW-RS 2022</a:t>
            </a:r>
            <a:endParaRPr b="1" sz="1600">
              <a:solidFill>
                <a:srgbClr val="FFEBB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-68700" y="-62875"/>
            <a:ext cx="7410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FFFF"/>
                </a:solidFill>
              </a:rPr>
              <a:t>12th IEEE CASS Rio Grande do Sul Workshop 2022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49900" y="758775"/>
            <a:ext cx="24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Undergraduate or Graduate</a:t>
            </a:r>
            <a:endParaRPr b="1" i="1" sz="1300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110525" y="4412338"/>
            <a:ext cx="73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