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4" r:id="rId4"/>
    <p:sldId id="261" r:id="rId5"/>
    <p:sldId id="262" r:id="rId6"/>
    <p:sldId id="263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1806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E7D75-C272-4EF1-A6E2-3AF1125EB550}" type="datetimeFigureOut">
              <a:rPr lang="en-US" smtClean="0"/>
              <a:pPr/>
              <a:t>6/15/2011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4E2F6-A172-4F74-BCB8-3ABFC9362E84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4E2F6-A172-4F74-BCB8-3ABFC9362E84}" type="slidenum">
              <a:rPr lang="en-IE" smtClean="0"/>
              <a:pPr/>
              <a:t>1</a:t>
            </a:fld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4E2F6-A172-4F74-BCB8-3ABFC9362E84}" type="slidenum">
              <a:rPr lang="en-IE" smtClean="0"/>
              <a:pPr/>
              <a:t>7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7FAF-5851-4A16-B9B3-E9C896DC72A8}" type="datetimeFigureOut">
              <a:rPr lang="en-US" smtClean="0"/>
              <a:pPr/>
              <a:t>6/15/2011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94DE-6154-4504-A2DA-8B4D35CCEDE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7FAF-5851-4A16-B9B3-E9C896DC72A8}" type="datetimeFigureOut">
              <a:rPr lang="en-US" smtClean="0"/>
              <a:pPr/>
              <a:t>6/15/2011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94DE-6154-4504-A2DA-8B4D35CCEDE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7FAF-5851-4A16-B9B3-E9C896DC72A8}" type="datetimeFigureOut">
              <a:rPr lang="en-US" smtClean="0"/>
              <a:pPr/>
              <a:t>6/15/2011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94DE-6154-4504-A2DA-8B4D35CCEDE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7FAF-5851-4A16-B9B3-E9C896DC72A8}" type="datetimeFigureOut">
              <a:rPr lang="en-US" smtClean="0"/>
              <a:pPr/>
              <a:t>6/15/2011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94DE-6154-4504-A2DA-8B4D35CCEDE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7FAF-5851-4A16-B9B3-E9C896DC72A8}" type="datetimeFigureOut">
              <a:rPr lang="en-US" smtClean="0"/>
              <a:pPr/>
              <a:t>6/15/2011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94DE-6154-4504-A2DA-8B4D35CCEDE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7FAF-5851-4A16-B9B3-E9C896DC72A8}" type="datetimeFigureOut">
              <a:rPr lang="en-US" smtClean="0"/>
              <a:pPr/>
              <a:t>6/15/2011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94DE-6154-4504-A2DA-8B4D35CCEDE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7FAF-5851-4A16-B9B3-E9C896DC72A8}" type="datetimeFigureOut">
              <a:rPr lang="en-US" smtClean="0"/>
              <a:pPr/>
              <a:t>6/15/2011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94DE-6154-4504-A2DA-8B4D35CCEDE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7FAF-5851-4A16-B9B3-E9C896DC72A8}" type="datetimeFigureOut">
              <a:rPr lang="en-US" smtClean="0"/>
              <a:pPr/>
              <a:t>6/15/2011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94DE-6154-4504-A2DA-8B4D35CCEDE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7FAF-5851-4A16-B9B3-E9C896DC72A8}" type="datetimeFigureOut">
              <a:rPr lang="en-US" smtClean="0"/>
              <a:pPr/>
              <a:t>6/15/2011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94DE-6154-4504-A2DA-8B4D35CCEDE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7FAF-5851-4A16-B9B3-E9C896DC72A8}" type="datetimeFigureOut">
              <a:rPr lang="en-US" smtClean="0"/>
              <a:pPr/>
              <a:t>6/15/2011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94DE-6154-4504-A2DA-8B4D35CCEDE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7FAF-5851-4A16-B9B3-E9C896DC72A8}" type="datetimeFigureOut">
              <a:rPr lang="en-US" smtClean="0"/>
              <a:pPr/>
              <a:t>6/15/2011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94DE-6154-4504-A2DA-8B4D35CCEDE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7FAF-5851-4A16-B9B3-E9C896DC72A8}" type="datetimeFigureOut">
              <a:rPr lang="en-US" smtClean="0"/>
              <a:pPr/>
              <a:t>6/15/2011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F94DE-6154-4504-A2DA-8B4D35CCEDEC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HELIO Architecture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Gabriele </a:t>
            </a:r>
            <a:r>
              <a:rPr lang="en-IE" dirty="0" err="1" smtClean="0"/>
              <a:t>Pierantoni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07704" y="2708920"/>
            <a:ext cx="1640415" cy="12858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Access Layer</a:t>
            </a:r>
            <a:endParaRPr lang="en-IE" dirty="0"/>
          </a:p>
        </p:txBody>
      </p:sp>
      <p:sp>
        <p:nvSpPr>
          <p:cNvPr id="6" name="Smiley Face 5"/>
          <p:cNvSpPr/>
          <p:nvPr/>
        </p:nvSpPr>
        <p:spPr>
          <a:xfrm>
            <a:off x="179512" y="2884045"/>
            <a:ext cx="928694" cy="928694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716016" y="1412776"/>
            <a:ext cx="1584176" cy="864096"/>
            <a:chOff x="5580112" y="1196752"/>
            <a:chExt cx="1584176" cy="864096"/>
          </a:xfrm>
        </p:grpSpPr>
        <p:sp>
          <p:nvSpPr>
            <p:cNvPr id="12" name="Oval 11"/>
            <p:cNvSpPr/>
            <p:nvPr/>
          </p:nvSpPr>
          <p:spPr>
            <a:xfrm>
              <a:off x="5796136" y="1196752"/>
              <a:ext cx="1368152" cy="864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Service A</a:t>
              </a:r>
              <a:endParaRPr lang="en-IE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580112" y="145027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I</a:t>
              </a:r>
              <a:endParaRPr lang="en-I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16016" y="2921948"/>
            <a:ext cx="1584176" cy="864096"/>
            <a:chOff x="5580112" y="1196752"/>
            <a:chExt cx="1584176" cy="864096"/>
          </a:xfrm>
        </p:grpSpPr>
        <p:sp>
          <p:nvSpPr>
            <p:cNvPr id="16" name="Oval 15"/>
            <p:cNvSpPr/>
            <p:nvPr/>
          </p:nvSpPr>
          <p:spPr>
            <a:xfrm>
              <a:off x="5796136" y="1196752"/>
              <a:ext cx="1368152" cy="864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Service B</a:t>
              </a:r>
              <a:endParaRPr lang="en-IE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580112" y="145027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I</a:t>
              </a:r>
              <a:endParaRPr lang="en-I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6" y="4365104"/>
            <a:ext cx="1584176" cy="864096"/>
            <a:chOff x="5580112" y="1196752"/>
            <a:chExt cx="1584176" cy="864096"/>
          </a:xfrm>
        </p:grpSpPr>
        <p:sp>
          <p:nvSpPr>
            <p:cNvPr id="19" name="Oval 18"/>
            <p:cNvSpPr/>
            <p:nvPr/>
          </p:nvSpPr>
          <p:spPr>
            <a:xfrm>
              <a:off x="5796136" y="1196752"/>
              <a:ext cx="1368152" cy="864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Service C</a:t>
              </a:r>
              <a:endParaRPr lang="en-IE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580112" y="145027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I</a:t>
              </a:r>
              <a:endParaRPr lang="en-IE" dirty="0"/>
            </a:p>
          </p:txBody>
        </p:sp>
      </p:grpSp>
      <p:cxnSp>
        <p:nvCxnSpPr>
          <p:cNvPr id="23" name="Curved Connector 22"/>
          <p:cNvCxnSpPr>
            <a:stCxn id="6" idx="6"/>
            <a:endCxn id="4" idx="1"/>
          </p:cNvCxnSpPr>
          <p:nvPr/>
        </p:nvCxnSpPr>
        <p:spPr>
          <a:xfrm>
            <a:off x="1108206" y="3348392"/>
            <a:ext cx="799498" cy="347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4" idx="3"/>
          </p:cNvCxnSpPr>
          <p:nvPr/>
        </p:nvCxnSpPr>
        <p:spPr>
          <a:xfrm flipV="1">
            <a:off x="3548119" y="1846322"/>
            <a:ext cx="1224136" cy="150554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4" idx="3"/>
          </p:cNvCxnSpPr>
          <p:nvPr/>
        </p:nvCxnSpPr>
        <p:spPr>
          <a:xfrm>
            <a:off x="3548119" y="3351862"/>
            <a:ext cx="1224136" cy="3632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3"/>
            <a:endCxn id="20" idx="2"/>
          </p:cNvCxnSpPr>
          <p:nvPr/>
        </p:nvCxnSpPr>
        <p:spPr>
          <a:xfrm>
            <a:off x="3548119" y="3351862"/>
            <a:ext cx="1167897" cy="144678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452320" y="1447282"/>
            <a:ext cx="1296144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Back End of </a:t>
            </a:r>
          </a:p>
          <a:p>
            <a:pPr algn="ctr"/>
            <a:r>
              <a:rPr lang="en-IE" dirty="0" smtClean="0"/>
              <a:t>Service A</a:t>
            </a:r>
            <a:endParaRPr lang="en-IE" dirty="0"/>
          </a:p>
        </p:txBody>
      </p:sp>
      <p:sp>
        <p:nvSpPr>
          <p:cNvPr id="34" name="Rounded Rectangle 33"/>
          <p:cNvSpPr/>
          <p:nvPr/>
        </p:nvSpPr>
        <p:spPr>
          <a:xfrm>
            <a:off x="7452320" y="4399610"/>
            <a:ext cx="1296144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Back End of </a:t>
            </a:r>
          </a:p>
          <a:p>
            <a:pPr algn="ctr"/>
            <a:r>
              <a:rPr lang="en-IE" dirty="0" smtClean="0"/>
              <a:t>Service C</a:t>
            </a:r>
            <a:endParaRPr lang="en-IE" dirty="0"/>
          </a:p>
        </p:txBody>
      </p:sp>
      <p:cxnSp>
        <p:nvCxnSpPr>
          <p:cNvPr id="35" name="Curved Connector 34"/>
          <p:cNvCxnSpPr>
            <a:stCxn id="12" idx="6"/>
            <a:endCxn id="33" idx="1"/>
          </p:cNvCxnSpPr>
          <p:nvPr/>
        </p:nvCxnSpPr>
        <p:spPr>
          <a:xfrm flipV="1">
            <a:off x="6300192" y="1843326"/>
            <a:ext cx="1152128" cy="149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endCxn id="34" idx="1"/>
          </p:cNvCxnSpPr>
          <p:nvPr/>
        </p:nvCxnSpPr>
        <p:spPr>
          <a:xfrm flipV="1">
            <a:off x="6300192" y="4795654"/>
            <a:ext cx="1152128" cy="149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7308304" y="476672"/>
            <a:ext cx="1584176" cy="43924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IE" dirty="0" smtClean="0"/>
              <a:t>Back Ends</a:t>
            </a:r>
            <a:endParaRPr lang="en-IE" dirty="0"/>
          </a:p>
        </p:txBody>
      </p:sp>
      <p:sp>
        <p:nvSpPr>
          <p:cNvPr id="57" name="Rounded Rectangle 56"/>
          <p:cNvSpPr/>
          <p:nvPr/>
        </p:nvSpPr>
        <p:spPr>
          <a:xfrm>
            <a:off x="5076056" y="476672"/>
            <a:ext cx="2088232" cy="43924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IE" dirty="0" smtClean="0"/>
              <a:t>Services</a:t>
            </a:r>
            <a:endParaRPr lang="en-IE" dirty="0"/>
          </a:p>
        </p:txBody>
      </p:sp>
      <p:sp>
        <p:nvSpPr>
          <p:cNvPr id="56" name="Rounded Rectangle 55"/>
          <p:cNvSpPr/>
          <p:nvPr/>
        </p:nvSpPr>
        <p:spPr>
          <a:xfrm>
            <a:off x="3995936" y="476672"/>
            <a:ext cx="936104" cy="43924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IE" dirty="0" smtClean="0"/>
              <a:t>API</a:t>
            </a:r>
            <a:endParaRPr lang="en-IE" dirty="0"/>
          </a:p>
        </p:txBody>
      </p:sp>
      <p:sp>
        <p:nvSpPr>
          <p:cNvPr id="55" name="Rounded Rectangle 54"/>
          <p:cNvSpPr/>
          <p:nvPr/>
        </p:nvSpPr>
        <p:spPr>
          <a:xfrm>
            <a:off x="1691680" y="476672"/>
            <a:ext cx="2232248" cy="43924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IE" dirty="0" smtClean="0"/>
              <a:t>Access Layer</a:t>
            </a:r>
            <a:endParaRPr lang="en-IE" dirty="0"/>
          </a:p>
        </p:txBody>
      </p:sp>
      <p:sp>
        <p:nvSpPr>
          <p:cNvPr id="4" name="Rounded Rectangle 3"/>
          <p:cNvSpPr/>
          <p:nvPr/>
        </p:nvSpPr>
        <p:spPr>
          <a:xfrm>
            <a:off x="1907704" y="1988840"/>
            <a:ext cx="1640415" cy="12858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Access Layer</a:t>
            </a:r>
            <a:endParaRPr lang="en-IE" dirty="0"/>
          </a:p>
        </p:txBody>
      </p:sp>
      <p:sp>
        <p:nvSpPr>
          <p:cNvPr id="6" name="Smiley Face 5"/>
          <p:cNvSpPr/>
          <p:nvPr/>
        </p:nvSpPr>
        <p:spPr>
          <a:xfrm>
            <a:off x="179512" y="2163965"/>
            <a:ext cx="928694" cy="928694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grpSp>
        <p:nvGrpSpPr>
          <p:cNvPr id="2" name="Group 13"/>
          <p:cNvGrpSpPr/>
          <p:nvPr/>
        </p:nvGrpSpPr>
        <p:grpSpPr>
          <a:xfrm>
            <a:off x="5292080" y="908720"/>
            <a:ext cx="1584176" cy="864096"/>
            <a:chOff x="5580112" y="1196752"/>
            <a:chExt cx="1584176" cy="864096"/>
          </a:xfrm>
        </p:grpSpPr>
        <p:sp>
          <p:nvSpPr>
            <p:cNvPr id="12" name="Oval 11"/>
            <p:cNvSpPr/>
            <p:nvPr/>
          </p:nvSpPr>
          <p:spPr>
            <a:xfrm>
              <a:off x="5796136" y="1196752"/>
              <a:ext cx="1368152" cy="864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Service A</a:t>
              </a:r>
              <a:endParaRPr lang="en-IE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580112" y="145027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I</a:t>
              </a:r>
              <a:endParaRPr lang="en-IE" dirty="0"/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5292080" y="3284984"/>
            <a:ext cx="1584176" cy="864096"/>
            <a:chOff x="5580112" y="1196752"/>
            <a:chExt cx="1584176" cy="864096"/>
          </a:xfrm>
        </p:grpSpPr>
        <p:sp>
          <p:nvSpPr>
            <p:cNvPr id="19" name="Oval 18"/>
            <p:cNvSpPr/>
            <p:nvPr/>
          </p:nvSpPr>
          <p:spPr>
            <a:xfrm>
              <a:off x="5796136" y="1196752"/>
              <a:ext cx="1368152" cy="864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Service B</a:t>
              </a:r>
              <a:endParaRPr lang="en-IE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580112" y="145027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I</a:t>
              </a:r>
              <a:endParaRPr lang="en-IE" dirty="0"/>
            </a:p>
          </p:txBody>
        </p:sp>
      </p:grpSp>
      <p:cxnSp>
        <p:nvCxnSpPr>
          <p:cNvPr id="23" name="Curved Connector 22"/>
          <p:cNvCxnSpPr>
            <a:stCxn id="6" idx="6"/>
            <a:endCxn id="4" idx="1"/>
          </p:cNvCxnSpPr>
          <p:nvPr/>
        </p:nvCxnSpPr>
        <p:spPr>
          <a:xfrm>
            <a:off x="1108206" y="2628312"/>
            <a:ext cx="799498" cy="347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4" idx="3"/>
            <a:endCxn id="22" idx="2"/>
          </p:cNvCxnSpPr>
          <p:nvPr/>
        </p:nvCxnSpPr>
        <p:spPr>
          <a:xfrm flipV="1">
            <a:off x="3548119" y="1342266"/>
            <a:ext cx="735849" cy="1289516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452320" y="943226"/>
            <a:ext cx="1296144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Back End of </a:t>
            </a:r>
          </a:p>
          <a:p>
            <a:pPr algn="ctr"/>
            <a:r>
              <a:rPr lang="en-IE" dirty="0" smtClean="0"/>
              <a:t>Service A</a:t>
            </a:r>
            <a:endParaRPr lang="en-IE" dirty="0"/>
          </a:p>
        </p:txBody>
      </p:sp>
      <p:sp>
        <p:nvSpPr>
          <p:cNvPr id="34" name="Rounded Rectangle 33"/>
          <p:cNvSpPr/>
          <p:nvPr/>
        </p:nvSpPr>
        <p:spPr>
          <a:xfrm>
            <a:off x="7452320" y="3319490"/>
            <a:ext cx="1296144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Back End of </a:t>
            </a:r>
          </a:p>
          <a:p>
            <a:pPr algn="ctr"/>
            <a:r>
              <a:rPr lang="en-IE" dirty="0" smtClean="0"/>
              <a:t>Service B</a:t>
            </a:r>
            <a:endParaRPr lang="en-IE" dirty="0"/>
          </a:p>
        </p:txBody>
      </p:sp>
      <p:cxnSp>
        <p:nvCxnSpPr>
          <p:cNvPr id="35" name="Curved Connector 34"/>
          <p:cNvCxnSpPr>
            <a:endCxn id="33" idx="1"/>
          </p:cNvCxnSpPr>
          <p:nvPr/>
        </p:nvCxnSpPr>
        <p:spPr>
          <a:xfrm flipV="1">
            <a:off x="6876256" y="1339270"/>
            <a:ext cx="576064" cy="149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endCxn id="34" idx="1"/>
          </p:cNvCxnSpPr>
          <p:nvPr/>
        </p:nvCxnSpPr>
        <p:spPr>
          <a:xfrm flipV="1">
            <a:off x="6876256" y="3715534"/>
            <a:ext cx="576064" cy="149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283968" y="116224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S</a:t>
            </a:r>
            <a:endParaRPr lang="en-IE" dirty="0"/>
          </a:p>
        </p:txBody>
      </p:sp>
      <p:cxnSp>
        <p:nvCxnSpPr>
          <p:cNvPr id="26" name="Curved Connector 25"/>
          <p:cNvCxnSpPr>
            <a:stCxn id="22" idx="6"/>
          </p:cNvCxnSpPr>
          <p:nvPr/>
        </p:nvCxnSpPr>
        <p:spPr>
          <a:xfrm>
            <a:off x="4644008" y="1342266"/>
            <a:ext cx="648072" cy="158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4" idx="3"/>
            <a:endCxn id="32" idx="2"/>
          </p:cNvCxnSpPr>
          <p:nvPr/>
        </p:nvCxnSpPr>
        <p:spPr>
          <a:xfrm>
            <a:off x="3548119" y="2631782"/>
            <a:ext cx="751618" cy="108674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299737" y="353851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S</a:t>
            </a:r>
            <a:endParaRPr lang="en-IE" dirty="0"/>
          </a:p>
        </p:txBody>
      </p:sp>
      <p:cxnSp>
        <p:nvCxnSpPr>
          <p:cNvPr id="36" name="Curved Connector 35"/>
          <p:cNvCxnSpPr>
            <a:stCxn id="32" idx="6"/>
          </p:cNvCxnSpPr>
          <p:nvPr/>
        </p:nvCxnSpPr>
        <p:spPr>
          <a:xfrm>
            <a:off x="4659777" y="3718530"/>
            <a:ext cx="632303" cy="158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2" idx="4"/>
            <a:endCxn id="32" idx="0"/>
          </p:cNvCxnSpPr>
          <p:nvPr/>
        </p:nvCxnSpPr>
        <p:spPr>
          <a:xfrm rot="16200000" flipH="1">
            <a:off x="3463760" y="2522513"/>
            <a:ext cx="2016224" cy="15769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3" idx="4"/>
            <a:endCxn id="19" idx="0"/>
          </p:cNvCxnSpPr>
          <p:nvPr/>
        </p:nvCxnSpPr>
        <p:spPr>
          <a:xfrm rot="16200000" flipH="1">
            <a:off x="4950791" y="2043595"/>
            <a:ext cx="1762698" cy="72008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2" idx="4"/>
            <a:endCxn id="20" idx="0"/>
          </p:cNvCxnSpPr>
          <p:nvPr/>
        </p:nvCxnSpPr>
        <p:spPr>
          <a:xfrm rot="5400000">
            <a:off x="4949293" y="2295623"/>
            <a:ext cx="1765694" cy="72008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33" idx="2"/>
            <a:endCxn id="34" idx="0"/>
          </p:cNvCxnSpPr>
          <p:nvPr/>
        </p:nvCxnSpPr>
        <p:spPr>
          <a:xfrm rot="5400000">
            <a:off x="7308304" y="2527402"/>
            <a:ext cx="1584176" cy="158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47664" y="2780928"/>
            <a:ext cx="1640415" cy="12858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Access Layer</a:t>
            </a:r>
            <a:endParaRPr lang="en-IE" dirty="0"/>
          </a:p>
        </p:txBody>
      </p:sp>
      <p:sp>
        <p:nvSpPr>
          <p:cNvPr id="6" name="Smiley Face 5"/>
          <p:cNvSpPr/>
          <p:nvPr/>
        </p:nvSpPr>
        <p:spPr>
          <a:xfrm>
            <a:off x="107504" y="2956053"/>
            <a:ext cx="928694" cy="928694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grpSp>
        <p:nvGrpSpPr>
          <p:cNvPr id="2" name="Group 13"/>
          <p:cNvGrpSpPr/>
          <p:nvPr/>
        </p:nvGrpSpPr>
        <p:grpSpPr>
          <a:xfrm>
            <a:off x="5580112" y="2204864"/>
            <a:ext cx="1584176" cy="864096"/>
            <a:chOff x="5580112" y="1196752"/>
            <a:chExt cx="1584176" cy="864096"/>
          </a:xfrm>
        </p:grpSpPr>
        <p:sp>
          <p:nvSpPr>
            <p:cNvPr id="12" name="Oval 11"/>
            <p:cNvSpPr/>
            <p:nvPr/>
          </p:nvSpPr>
          <p:spPr>
            <a:xfrm>
              <a:off x="5796136" y="1196752"/>
              <a:ext cx="1368152" cy="864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Service A</a:t>
              </a:r>
              <a:endParaRPr lang="en-IE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580112" y="145027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I</a:t>
              </a:r>
              <a:endParaRPr lang="en-IE" dirty="0"/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5580112" y="3714036"/>
            <a:ext cx="1584176" cy="864096"/>
            <a:chOff x="5580112" y="1196752"/>
            <a:chExt cx="1584176" cy="864096"/>
          </a:xfrm>
        </p:grpSpPr>
        <p:sp>
          <p:nvSpPr>
            <p:cNvPr id="16" name="Oval 15"/>
            <p:cNvSpPr/>
            <p:nvPr/>
          </p:nvSpPr>
          <p:spPr>
            <a:xfrm>
              <a:off x="5796136" y="1196752"/>
              <a:ext cx="1368152" cy="864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Service B</a:t>
              </a:r>
              <a:endParaRPr lang="en-IE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580112" y="145027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I</a:t>
              </a:r>
              <a:endParaRPr lang="en-IE" dirty="0"/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5580112" y="5157192"/>
            <a:ext cx="1584176" cy="864096"/>
            <a:chOff x="5580112" y="1196752"/>
            <a:chExt cx="1584176" cy="864096"/>
          </a:xfrm>
        </p:grpSpPr>
        <p:sp>
          <p:nvSpPr>
            <p:cNvPr id="19" name="Oval 18"/>
            <p:cNvSpPr/>
            <p:nvPr/>
          </p:nvSpPr>
          <p:spPr>
            <a:xfrm>
              <a:off x="5796136" y="1196752"/>
              <a:ext cx="1368152" cy="864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Service C</a:t>
              </a:r>
              <a:endParaRPr lang="en-IE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580112" y="145027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I</a:t>
              </a:r>
              <a:endParaRPr lang="en-IE" dirty="0"/>
            </a:p>
          </p:txBody>
        </p:sp>
      </p:grpSp>
      <p:cxnSp>
        <p:nvCxnSpPr>
          <p:cNvPr id="23" name="Curved Connector 22"/>
          <p:cNvCxnSpPr>
            <a:stCxn id="6" idx="6"/>
            <a:endCxn id="4" idx="1"/>
          </p:cNvCxnSpPr>
          <p:nvPr/>
        </p:nvCxnSpPr>
        <p:spPr>
          <a:xfrm>
            <a:off x="1036198" y="3420400"/>
            <a:ext cx="511466" cy="347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0" idx="2"/>
            <a:endCxn id="39" idx="1"/>
          </p:cNvCxnSpPr>
          <p:nvPr/>
        </p:nvCxnSpPr>
        <p:spPr>
          <a:xfrm rot="10800000">
            <a:off x="4491460" y="3423478"/>
            <a:ext cx="1088653" cy="2167261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3"/>
            <a:endCxn id="39" idx="3"/>
          </p:cNvCxnSpPr>
          <p:nvPr/>
        </p:nvCxnSpPr>
        <p:spPr>
          <a:xfrm flipV="1">
            <a:off x="3188079" y="3423477"/>
            <a:ext cx="574580" cy="393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740352" y="2239370"/>
            <a:ext cx="1296144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Back End of </a:t>
            </a:r>
          </a:p>
          <a:p>
            <a:pPr algn="ctr"/>
            <a:r>
              <a:rPr lang="en-IE" dirty="0" smtClean="0"/>
              <a:t>Service A</a:t>
            </a:r>
            <a:endParaRPr lang="en-IE" dirty="0"/>
          </a:p>
        </p:txBody>
      </p:sp>
      <p:sp>
        <p:nvSpPr>
          <p:cNvPr id="34" name="Rounded Rectangle 33"/>
          <p:cNvSpPr/>
          <p:nvPr/>
        </p:nvSpPr>
        <p:spPr>
          <a:xfrm>
            <a:off x="7740352" y="5191698"/>
            <a:ext cx="1296144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Back End of </a:t>
            </a:r>
          </a:p>
          <a:p>
            <a:pPr algn="ctr"/>
            <a:r>
              <a:rPr lang="en-IE" dirty="0" smtClean="0"/>
              <a:t>Service C</a:t>
            </a:r>
            <a:endParaRPr lang="en-IE" dirty="0"/>
          </a:p>
        </p:txBody>
      </p:sp>
      <p:cxnSp>
        <p:nvCxnSpPr>
          <p:cNvPr id="35" name="Curved Connector 34"/>
          <p:cNvCxnSpPr>
            <a:stCxn id="12" idx="6"/>
            <a:endCxn id="33" idx="1"/>
          </p:cNvCxnSpPr>
          <p:nvPr/>
        </p:nvCxnSpPr>
        <p:spPr>
          <a:xfrm flipV="1">
            <a:off x="7164288" y="2635414"/>
            <a:ext cx="576064" cy="149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9" idx="6"/>
            <a:endCxn id="34" idx="1"/>
          </p:cNvCxnSpPr>
          <p:nvPr/>
        </p:nvCxnSpPr>
        <p:spPr>
          <a:xfrm flipV="1">
            <a:off x="7164288" y="5587742"/>
            <a:ext cx="576064" cy="149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Group 13"/>
          <p:cNvGrpSpPr/>
          <p:nvPr/>
        </p:nvGrpSpPr>
        <p:grpSpPr>
          <a:xfrm>
            <a:off x="5508104" y="620688"/>
            <a:ext cx="1584176" cy="864096"/>
            <a:chOff x="5580112" y="1196752"/>
            <a:chExt cx="1584176" cy="864096"/>
          </a:xfrm>
        </p:grpSpPr>
        <p:sp>
          <p:nvSpPr>
            <p:cNvPr id="25" name="Oval 24"/>
            <p:cNvSpPr/>
            <p:nvPr/>
          </p:nvSpPr>
          <p:spPr>
            <a:xfrm>
              <a:off x="5796136" y="1196752"/>
              <a:ext cx="1368152" cy="864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Registry  </a:t>
              </a:r>
            </a:p>
            <a:p>
              <a:pPr algn="ctr"/>
              <a:r>
                <a:rPr lang="en-IE" dirty="0" smtClean="0"/>
                <a:t>Service</a:t>
              </a:r>
              <a:endParaRPr lang="en-IE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5580112" y="145027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I</a:t>
              </a:r>
              <a:endParaRPr lang="en-IE" dirty="0"/>
            </a:p>
          </p:txBody>
        </p:sp>
      </p:grpSp>
      <p:sp>
        <p:nvSpPr>
          <p:cNvPr id="28" name="Can 27"/>
          <p:cNvSpPr/>
          <p:nvPr/>
        </p:nvSpPr>
        <p:spPr>
          <a:xfrm>
            <a:off x="7668344" y="583186"/>
            <a:ext cx="1368152" cy="936104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Registry</a:t>
            </a:r>
            <a:endParaRPr lang="en-IE" dirty="0"/>
          </a:p>
        </p:txBody>
      </p:sp>
      <p:cxnSp>
        <p:nvCxnSpPr>
          <p:cNvPr id="29" name="Curved Connector 28"/>
          <p:cNvCxnSpPr>
            <a:stCxn id="39" idx="1"/>
            <a:endCxn id="26" idx="2"/>
          </p:cNvCxnSpPr>
          <p:nvPr/>
        </p:nvCxnSpPr>
        <p:spPr>
          <a:xfrm flipV="1">
            <a:off x="4491459" y="1054234"/>
            <a:ext cx="1016645" cy="2369243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5" idx="6"/>
            <a:endCxn id="28" idx="2"/>
          </p:cNvCxnSpPr>
          <p:nvPr/>
        </p:nvCxnSpPr>
        <p:spPr>
          <a:xfrm flipV="1">
            <a:off x="7092280" y="1051238"/>
            <a:ext cx="576064" cy="149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" name="Group 53"/>
          <p:cNvGrpSpPr/>
          <p:nvPr/>
        </p:nvGrpSpPr>
        <p:grpSpPr>
          <a:xfrm>
            <a:off x="1564917" y="545641"/>
            <a:ext cx="1600200" cy="1031400"/>
            <a:chOff x="2982912" y="579437"/>
            <a:chExt cx="1600200" cy="1031400"/>
          </a:xfrm>
        </p:grpSpPr>
        <p:sp>
          <p:nvSpPr>
            <p:cNvPr id="44" name="Freeform 43"/>
            <p:cNvSpPr/>
            <p:nvPr/>
          </p:nvSpPr>
          <p:spPr>
            <a:xfrm>
              <a:off x="2982912" y="579437"/>
              <a:ext cx="1600200" cy="10314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 gdRefY="" minY="0" maxY="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200" b="1" dirty="0" smtClean="0">
                <a:latin typeface="Liberation Sans" pitchFamily="18"/>
                <a:ea typeface="DejaVu Sans" pitchFamily="2"/>
                <a:cs typeface="DejaVu Sans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200" b="1" i="0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200" b="1" i="0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grpSp>
          <p:nvGrpSpPr>
            <p:cNvPr id="9" name="Group 40"/>
            <p:cNvGrpSpPr/>
            <p:nvPr/>
          </p:nvGrpSpPr>
          <p:grpSpPr>
            <a:xfrm>
              <a:off x="3879169" y="808037"/>
              <a:ext cx="703943" cy="588335"/>
              <a:chOff x="2583769" y="1057902"/>
              <a:chExt cx="703943" cy="588335"/>
            </a:xfrm>
          </p:grpSpPr>
          <p:sp>
            <p:nvSpPr>
              <p:cNvPr id="47" name="Curved Up Arrow 46"/>
              <p:cNvSpPr/>
              <p:nvPr/>
            </p:nvSpPr>
            <p:spPr>
              <a:xfrm>
                <a:off x="2634569" y="1362702"/>
                <a:ext cx="653143" cy="283535"/>
              </a:xfrm>
              <a:prstGeom prst="curvedUpArrow">
                <a:avLst>
                  <a:gd name="adj1" fmla="val 59445"/>
                  <a:gd name="adj2" fmla="val 115179"/>
                  <a:gd name="adj3" fmla="val 39333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urved Up Arrow 47"/>
              <p:cNvSpPr/>
              <p:nvPr/>
            </p:nvSpPr>
            <p:spPr>
              <a:xfrm rot="10800000">
                <a:off x="2583769" y="1057902"/>
                <a:ext cx="653143" cy="283535"/>
              </a:xfrm>
              <a:prstGeom prst="curvedUpArrow">
                <a:avLst>
                  <a:gd name="adj1" fmla="val 59445"/>
                  <a:gd name="adj2" fmla="val 115179"/>
                  <a:gd name="adj3" fmla="val 39333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3005465" y="867469"/>
              <a:ext cx="876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Liberation Sans"/>
                </a:rPr>
                <a:t>Workflow</a:t>
              </a:r>
            </a:p>
            <a:p>
              <a:pPr algn="ctr"/>
              <a:r>
                <a:rPr lang="en-US" sz="1200" b="1" dirty="0" smtClean="0">
                  <a:latin typeface="Liberation Sans"/>
                </a:rPr>
                <a:t>Engine</a:t>
              </a:r>
            </a:p>
          </p:txBody>
        </p:sp>
      </p:grpSp>
      <p:cxnSp>
        <p:nvCxnSpPr>
          <p:cNvPr id="49" name="Curved Connector 48"/>
          <p:cNvCxnSpPr>
            <a:stCxn id="4" idx="0"/>
          </p:cNvCxnSpPr>
          <p:nvPr/>
        </p:nvCxnSpPr>
        <p:spPr>
          <a:xfrm rot="16200000" flipV="1">
            <a:off x="1764502" y="2177557"/>
            <a:ext cx="1203887" cy="285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39" idx="0"/>
          </p:cNvCxnSpPr>
          <p:nvPr/>
        </p:nvCxnSpPr>
        <p:spPr>
          <a:xfrm>
            <a:off x="3165117" y="1061341"/>
            <a:ext cx="961942" cy="1843354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3762659" y="2904695"/>
            <a:ext cx="728800" cy="103756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1" i="0" u="none" strike="noStrike" kern="1200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API</a:t>
            </a:r>
            <a:endParaRPr lang="en-US" sz="1200" b="1" i="0" u="none" strike="noStrike" kern="1200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cxnSp>
        <p:nvCxnSpPr>
          <p:cNvPr id="71" name="Curved Connector 70"/>
          <p:cNvCxnSpPr>
            <a:stCxn id="39" idx="1"/>
            <a:endCxn id="13" idx="2"/>
          </p:cNvCxnSpPr>
          <p:nvPr/>
        </p:nvCxnSpPr>
        <p:spPr>
          <a:xfrm flipV="1">
            <a:off x="4491459" y="2638410"/>
            <a:ext cx="1088653" cy="785067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39" idx="1"/>
            <a:endCxn id="17" idx="2"/>
          </p:cNvCxnSpPr>
          <p:nvPr/>
        </p:nvCxnSpPr>
        <p:spPr>
          <a:xfrm>
            <a:off x="4491459" y="3423477"/>
            <a:ext cx="1088653" cy="72410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20" idx="2"/>
            <a:endCxn id="4" idx="2"/>
          </p:cNvCxnSpPr>
          <p:nvPr/>
        </p:nvCxnSpPr>
        <p:spPr>
          <a:xfrm rot="10800000">
            <a:off x="2367872" y="4066812"/>
            <a:ext cx="3212240" cy="1523926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iley Face 5"/>
          <p:cNvSpPr/>
          <p:nvPr/>
        </p:nvSpPr>
        <p:spPr>
          <a:xfrm>
            <a:off x="827584" y="3358650"/>
            <a:ext cx="928694" cy="928694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grpSp>
        <p:nvGrpSpPr>
          <p:cNvPr id="2" name="Group 13"/>
          <p:cNvGrpSpPr/>
          <p:nvPr/>
        </p:nvGrpSpPr>
        <p:grpSpPr>
          <a:xfrm>
            <a:off x="6876256" y="3399549"/>
            <a:ext cx="1584176" cy="864096"/>
            <a:chOff x="5580112" y="1196752"/>
            <a:chExt cx="1584176" cy="864096"/>
          </a:xfrm>
        </p:grpSpPr>
        <p:sp>
          <p:nvSpPr>
            <p:cNvPr id="12" name="Oval 11"/>
            <p:cNvSpPr/>
            <p:nvPr/>
          </p:nvSpPr>
          <p:spPr>
            <a:xfrm>
              <a:off x="5796136" y="1196752"/>
              <a:ext cx="1368152" cy="864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Service </a:t>
              </a:r>
              <a:endParaRPr lang="en-IE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580112" y="145027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I</a:t>
              </a:r>
              <a:endParaRPr lang="en-IE" dirty="0"/>
            </a:p>
          </p:txBody>
        </p:sp>
      </p:grpSp>
      <p:cxnSp>
        <p:nvCxnSpPr>
          <p:cNvPr id="23" name="Curved Connector 22"/>
          <p:cNvCxnSpPr>
            <a:stCxn id="6" idx="6"/>
            <a:endCxn id="253" idx="3"/>
          </p:cNvCxnSpPr>
          <p:nvPr/>
        </p:nvCxnSpPr>
        <p:spPr>
          <a:xfrm>
            <a:off x="1756278" y="3822997"/>
            <a:ext cx="1087530" cy="6073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53" idx="1"/>
            <a:endCxn id="39" idx="3"/>
          </p:cNvCxnSpPr>
          <p:nvPr/>
        </p:nvCxnSpPr>
        <p:spPr>
          <a:xfrm flipV="1">
            <a:off x="4214956" y="3826074"/>
            <a:ext cx="1203887" cy="2996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53" idx="0"/>
            <a:endCxn id="256" idx="2"/>
          </p:cNvCxnSpPr>
          <p:nvPr/>
        </p:nvCxnSpPr>
        <p:spPr>
          <a:xfrm rot="5400000" flipH="1" flipV="1">
            <a:off x="2560886" y="2332552"/>
            <a:ext cx="1946232" cy="9241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56" idx="1"/>
            <a:endCxn id="39" idx="0"/>
          </p:cNvCxnSpPr>
          <p:nvPr/>
        </p:nvCxnSpPr>
        <p:spPr>
          <a:xfrm>
            <a:off x="4338723" y="848356"/>
            <a:ext cx="1444520" cy="2458936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5418843" y="3307292"/>
            <a:ext cx="728800" cy="103756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1" i="0" u="none" strike="noStrike" kern="1200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API</a:t>
            </a:r>
            <a:endParaRPr lang="en-US" sz="1200" b="1" i="0" u="none" strike="noStrike" kern="1200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cxnSp>
        <p:nvCxnSpPr>
          <p:cNvPr id="71" name="Curved Connector 70"/>
          <p:cNvCxnSpPr>
            <a:stCxn id="39" idx="1"/>
            <a:endCxn id="13" idx="2"/>
          </p:cNvCxnSpPr>
          <p:nvPr/>
        </p:nvCxnSpPr>
        <p:spPr>
          <a:xfrm>
            <a:off x="6147643" y="3826074"/>
            <a:ext cx="728613" cy="7021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3" name="Freeform 252"/>
          <p:cNvSpPr/>
          <p:nvPr/>
        </p:nvSpPr>
        <p:spPr>
          <a:xfrm>
            <a:off x="2843808" y="3310288"/>
            <a:ext cx="1371148" cy="103756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1" dirty="0" smtClean="0">
                <a:latin typeface="Liberation Sans" pitchFamily="18"/>
                <a:ea typeface="DejaVu Sans" pitchFamily="2"/>
                <a:cs typeface="DejaVu Sans" pitchFamily="2"/>
              </a:rPr>
              <a:t>HFE</a:t>
            </a:r>
            <a:endParaRPr lang="en-US" sz="1200" b="1" i="0" u="none" strike="noStrike" kern="1200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255" name="Group 53"/>
          <p:cNvGrpSpPr/>
          <p:nvPr/>
        </p:nvGrpSpPr>
        <p:grpSpPr>
          <a:xfrm>
            <a:off x="2738523" y="332656"/>
            <a:ext cx="1600200" cy="1031400"/>
            <a:chOff x="2982912" y="579437"/>
            <a:chExt cx="1600200" cy="1031400"/>
          </a:xfrm>
        </p:grpSpPr>
        <p:sp>
          <p:nvSpPr>
            <p:cNvPr id="256" name="Freeform 255"/>
            <p:cNvSpPr/>
            <p:nvPr/>
          </p:nvSpPr>
          <p:spPr>
            <a:xfrm>
              <a:off x="2982912" y="579437"/>
              <a:ext cx="1600200" cy="10314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 gdRefY="" minY="0" maxY="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200" b="1" dirty="0" smtClean="0">
                <a:latin typeface="Liberation Sans" pitchFamily="18"/>
                <a:ea typeface="DejaVu Sans" pitchFamily="2"/>
                <a:cs typeface="DejaVu Sans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200" b="1" i="0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200" b="1" i="0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grpSp>
          <p:nvGrpSpPr>
            <p:cNvPr id="257" name="Group 40"/>
            <p:cNvGrpSpPr/>
            <p:nvPr/>
          </p:nvGrpSpPr>
          <p:grpSpPr>
            <a:xfrm>
              <a:off x="3879169" y="808037"/>
              <a:ext cx="703943" cy="588335"/>
              <a:chOff x="2583769" y="1057902"/>
              <a:chExt cx="703943" cy="588335"/>
            </a:xfrm>
          </p:grpSpPr>
          <p:sp>
            <p:nvSpPr>
              <p:cNvPr id="259" name="Curved Up Arrow 258"/>
              <p:cNvSpPr/>
              <p:nvPr/>
            </p:nvSpPr>
            <p:spPr>
              <a:xfrm>
                <a:off x="2634569" y="1362702"/>
                <a:ext cx="653143" cy="283535"/>
              </a:xfrm>
              <a:prstGeom prst="curvedUpArrow">
                <a:avLst>
                  <a:gd name="adj1" fmla="val 59445"/>
                  <a:gd name="adj2" fmla="val 115179"/>
                  <a:gd name="adj3" fmla="val 39333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Curved Up Arrow 259"/>
              <p:cNvSpPr/>
              <p:nvPr/>
            </p:nvSpPr>
            <p:spPr>
              <a:xfrm rot="10800000">
                <a:off x="2583769" y="1057902"/>
                <a:ext cx="653143" cy="283535"/>
              </a:xfrm>
              <a:prstGeom prst="curvedUpArrow">
                <a:avLst>
                  <a:gd name="adj1" fmla="val 59445"/>
                  <a:gd name="adj2" fmla="val 115179"/>
                  <a:gd name="adj3" fmla="val 39333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8" name="TextBox 257"/>
            <p:cNvSpPr txBox="1"/>
            <p:nvPr/>
          </p:nvSpPr>
          <p:spPr>
            <a:xfrm>
              <a:off x="2991263" y="731837"/>
              <a:ext cx="9044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Liberation Sans"/>
                </a:rPr>
                <a:t>Workflow</a:t>
              </a:r>
            </a:p>
            <a:p>
              <a:pPr algn="ctr"/>
              <a:r>
                <a:rPr lang="en-US" sz="1200" b="1" dirty="0" smtClean="0">
                  <a:latin typeface="Liberation Sans"/>
                </a:rPr>
                <a:t>Engine</a:t>
              </a:r>
            </a:p>
            <a:p>
              <a:pPr algn="ctr"/>
              <a:r>
                <a:rPr lang="en-US" sz="1200" b="1" dirty="0" smtClean="0">
                  <a:latin typeface="Liberation Sans"/>
                </a:rPr>
                <a:t>(Server)</a:t>
              </a:r>
              <a:endParaRPr lang="en-US" sz="1200" b="1" dirty="0">
                <a:latin typeface="Liberation Sans"/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054" y="1677520"/>
            <a:ext cx="1600200" cy="1031400"/>
            <a:chOff x="620712" y="579437"/>
            <a:chExt cx="1600200" cy="1031400"/>
          </a:xfrm>
        </p:grpSpPr>
        <p:sp>
          <p:nvSpPr>
            <p:cNvPr id="262" name="Freeform 261"/>
            <p:cNvSpPr/>
            <p:nvPr/>
          </p:nvSpPr>
          <p:spPr>
            <a:xfrm>
              <a:off x="620712" y="579437"/>
              <a:ext cx="1600200" cy="10314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 gdRefY="" minY="0" maxY="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200" dirty="0" smtClean="0">
                <a:latin typeface="Liberation Sans" pitchFamily="18"/>
                <a:ea typeface="DejaVu Sans" pitchFamily="2"/>
                <a:cs typeface="DejaVu Sans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200" b="0" i="0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200" b="0" i="0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629063" y="731837"/>
              <a:ext cx="904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Liberation Sans"/>
                </a:rPr>
                <a:t>Workflow</a:t>
              </a:r>
            </a:p>
            <a:p>
              <a:pPr algn="ctr"/>
              <a:r>
                <a:rPr lang="en-US" sz="1200" dirty="0" smtClean="0">
                  <a:latin typeface="Liberation Sans"/>
                </a:rPr>
                <a:t>Engine</a:t>
              </a:r>
            </a:p>
            <a:p>
              <a:pPr algn="ctr"/>
              <a:r>
                <a:rPr lang="en-US" sz="1200" dirty="0" smtClean="0">
                  <a:latin typeface="Liberation Sans"/>
                </a:rPr>
                <a:t>(Desktop)</a:t>
              </a:r>
              <a:endParaRPr lang="en-US" sz="1200" dirty="0">
                <a:latin typeface="Liberation Sans"/>
              </a:endParaRPr>
            </a:p>
          </p:txBody>
        </p:sp>
        <p:grpSp>
          <p:nvGrpSpPr>
            <p:cNvPr id="264" name="Group 39"/>
            <p:cNvGrpSpPr/>
            <p:nvPr/>
          </p:nvGrpSpPr>
          <p:grpSpPr>
            <a:xfrm>
              <a:off x="1516969" y="808037"/>
              <a:ext cx="703943" cy="588335"/>
              <a:chOff x="2583769" y="1057902"/>
              <a:chExt cx="703943" cy="588335"/>
            </a:xfrm>
          </p:grpSpPr>
          <p:sp>
            <p:nvSpPr>
              <p:cNvPr id="265" name="Curved Up Arrow 264"/>
              <p:cNvSpPr/>
              <p:nvPr/>
            </p:nvSpPr>
            <p:spPr>
              <a:xfrm>
                <a:off x="2634569" y="1362702"/>
                <a:ext cx="653143" cy="283535"/>
              </a:xfrm>
              <a:prstGeom prst="curvedUpArrow">
                <a:avLst>
                  <a:gd name="adj1" fmla="val 59445"/>
                  <a:gd name="adj2" fmla="val 115179"/>
                  <a:gd name="adj3" fmla="val 39333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Curved Up Arrow 265"/>
              <p:cNvSpPr/>
              <p:nvPr/>
            </p:nvSpPr>
            <p:spPr>
              <a:xfrm rot="10800000">
                <a:off x="2583769" y="1057902"/>
                <a:ext cx="653143" cy="283535"/>
              </a:xfrm>
              <a:prstGeom prst="curvedUpArrow">
                <a:avLst>
                  <a:gd name="adj1" fmla="val 59445"/>
                  <a:gd name="adj2" fmla="val 115179"/>
                  <a:gd name="adj3" fmla="val 39333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70" name="Freeform 269"/>
          <p:cNvSpPr/>
          <p:nvPr/>
        </p:nvSpPr>
        <p:spPr>
          <a:xfrm>
            <a:off x="568789" y="5430967"/>
            <a:ext cx="1448880" cy="103756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1" dirty="0" smtClean="0">
                <a:latin typeface="Liberation Sans" pitchFamily="18"/>
                <a:ea typeface="DejaVu Sans" pitchFamily="2"/>
                <a:cs typeface="DejaVu Sans" pitchFamily="2"/>
              </a:rPr>
              <a:t>Standalone GUI</a:t>
            </a:r>
            <a:endParaRPr lang="en-US" sz="1200" b="1" i="0" u="none" strike="noStrike" kern="1200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cxnSp>
        <p:nvCxnSpPr>
          <p:cNvPr id="273" name="Curved Connector 76"/>
          <p:cNvCxnSpPr>
            <a:stCxn id="12" idx="4"/>
            <a:endCxn id="270" idx="1"/>
          </p:cNvCxnSpPr>
          <p:nvPr/>
        </p:nvCxnSpPr>
        <p:spPr>
          <a:xfrm rot="5400000">
            <a:off x="4053961" y="2227354"/>
            <a:ext cx="1686104" cy="5758687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6" idx="5"/>
            <a:endCxn id="39" idx="2"/>
          </p:cNvCxnSpPr>
          <p:nvPr/>
        </p:nvCxnSpPr>
        <p:spPr>
          <a:xfrm rot="16200000" flipH="1">
            <a:off x="3605001" y="2166612"/>
            <a:ext cx="193515" cy="4162969"/>
          </a:xfrm>
          <a:prstGeom prst="curvedConnector3">
            <a:avLst>
              <a:gd name="adj1" fmla="val 423186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8" name="Curved Connector 76"/>
          <p:cNvCxnSpPr>
            <a:stCxn id="6" idx="4"/>
            <a:endCxn id="270" idx="0"/>
          </p:cNvCxnSpPr>
          <p:nvPr/>
        </p:nvCxnSpPr>
        <p:spPr>
          <a:xfrm rot="16200000" flipH="1">
            <a:off x="720769" y="4858506"/>
            <a:ext cx="1143623" cy="129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4" name="Curved Connector 393"/>
          <p:cNvCxnSpPr>
            <a:stCxn id="6" idx="0"/>
            <a:endCxn id="262" idx="2"/>
          </p:cNvCxnSpPr>
          <p:nvPr/>
        </p:nvCxnSpPr>
        <p:spPr>
          <a:xfrm rot="5400000" flipH="1" flipV="1">
            <a:off x="970677" y="3030174"/>
            <a:ext cx="649730" cy="7223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7" name="Curved Connector 396"/>
          <p:cNvCxnSpPr>
            <a:stCxn id="39" idx="0"/>
            <a:endCxn id="262" idx="1"/>
          </p:cNvCxnSpPr>
          <p:nvPr/>
        </p:nvCxnSpPr>
        <p:spPr>
          <a:xfrm rot="16200000" flipV="1">
            <a:off x="3384213" y="908261"/>
            <a:ext cx="1114072" cy="3683989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5364088" y="116632"/>
            <a:ext cx="2088232" cy="16561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 smtClean="0"/>
          </a:p>
          <a:p>
            <a:pPr algn="ctr"/>
            <a:endParaRPr lang="en-IE" dirty="0" smtClean="0"/>
          </a:p>
          <a:p>
            <a:pPr algn="ctr"/>
            <a:endParaRPr lang="en-IE" dirty="0" smtClean="0"/>
          </a:p>
          <a:p>
            <a:pPr algn="ctr"/>
            <a:endParaRPr lang="en-IE" dirty="0" smtClean="0"/>
          </a:p>
          <a:p>
            <a:pPr algn="ctr"/>
            <a:endParaRPr lang="en-IE" dirty="0" smtClean="0"/>
          </a:p>
          <a:p>
            <a:pPr algn="ctr"/>
            <a:r>
              <a:rPr lang="en-IE" dirty="0" smtClean="0"/>
              <a:t>WS Container</a:t>
            </a:r>
            <a:endParaRPr lang="en-IE" dirty="0"/>
          </a:p>
        </p:txBody>
      </p:sp>
      <p:sp>
        <p:nvSpPr>
          <p:cNvPr id="43" name="Rounded Rectangle 42"/>
          <p:cNvSpPr/>
          <p:nvPr/>
        </p:nvSpPr>
        <p:spPr>
          <a:xfrm>
            <a:off x="1746435" y="34506"/>
            <a:ext cx="2088232" cy="16561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WS Container</a:t>
            </a:r>
          </a:p>
          <a:p>
            <a:pPr algn="ctr"/>
            <a:endParaRPr lang="en-IE" dirty="0" smtClean="0"/>
          </a:p>
          <a:p>
            <a:pPr algn="ctr"/>
            <a:endParaRPr lang="en-IE" dirty="0" smtClean="0"/>
          </a:p>
          <a:p>
            <a:pPr algn="ctr"/>
            <a:endParaRPr lang="en-IE" dirty="0" smtClean="0"/>
          </a:p>
          <a:p>
            <a:pPr algn="ctr"/>
            <a:endParaRPr lang="en-IE" dirty="0" smtClean="0"/>
          </a:p>
          <a:p>
            <a:pPr algn="ctr"/>
            <a:endParaRPr lang="en-IE" dirty="0"/>
          </a:p>
        </p:txBody>
      </p:sp>
      <p:sp>
        <p:nvSpPr>
          <p:cNvPr id="42" name="Rounded Rectangle 41"/>
          <p:cNvSpPr/>
          <p:nvPr/>
        </p:nvSpPr>
        <p:spPr>
          <a:xfrm>
            <a:off x="5381341" y="1988840"/>
            <a:ext cx="2088232" cy="16561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 smtClean="0"/>
          </a:p>
          <a:p>
            <a:pPr algn="ctr"/>
            <a:endParaRPr lang="en-IE" dirty="0" smtClean="0"/>
          </a:p>
          <a:p>
            <a:pPr algn="ctr"/>
            <a:endParaRPr lang="en-IE" dirty="0" smtClean="0"/>
          </a:p>
          <a:p>
            <a:pPr algn="ctr"/>
            <a:endParaRPr lang="en-IE" dirty="0" smtClean="0"/>
          </a:p>
          <a:p>
            <a:pPr algn="ctr"/>
            <a:endParaRPr lang="en-IE" dirty="0" smtClean="0"/>
          </a:p>
          <a:p>
            <a:pPr algn="ctr"/>
            <a:r>
              <a:rPr lang="en-IE" dirty="0" smtClean="0"/>
              <a:t>WS Container</a:t>
            </a:r>
            <a:endParaRPr lang="en-IE" dirty="0"/>
          </a:p>
        </p:txBody>
      </p:sp>
      <p:sp>
        <p:nvSpPr>
          <p:cNvPr id="6" name="Smiley Face 5"/>
          <p:cNvSpPr/>
          <p:nvPr/>
        </p:nvSpPr>
        <p:spPr>
          <a:xfrm>
            <a:off x="508042" y="3358650"/>
            <a:ext cx="928694" cy="928694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grpSp>
        <p:nvGrpSpPr>
          <p:cNvPr id="2" name="Group 13"/>
          <p:cNvGrpSpPr/>
          <p:nvPr/>
        </p:nvGrpSpPr>
        <p:grpSpPr>
          <a:xfrm>
            <a:off x="5567354" y="2383386"/>
            <a:ext cx="1584176" cy="864096"/>
            <a:chOff x="5580112" y="1196752"/>
            <a:chExt cx="1584176" cy="864096"/>
          </a:xfrm>
        </p:grpSpPr>
        <p:sp>
          <p:nvSpPr>
            <p:cNvPr id="12" name="Oval 11"/>
            <p:cNvSpPr/>
            <p:nvPr/>
          </p:nvSpPr>
          <p:spPr>
            <a:xfrm>
              <a:off x="5796136" y="1196752"/>
              <a:ext cx="1368152" cy="864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Query</a:t>
              </a:r>
            </a:p>
            <a:p>
              <a:pPr algn="ctr"/>
              <a:r>
                <a:rPr lang="en-IE" dirty="0" smtClean="0"/>
                <a:t>Service </a:t>
              </a:r>
              <a:endParaRPr lang="en-IE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580112" y="1450278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Q</a:t>
              </a:r>
              <a:endParaRPr lang="en-IE" dirty="0"/>
            </a:p>
          </p:txBody>
        </p:sp>
      </p:grpSp>
      <p:cxnSp>
        <p:nvCxnSpPr>
          <p:cNvPr id="23" name="Curved Connector 22"/>
          <p:cNvCxnSpPr>
            <a:stCxn id="6" idx="6"/>
            <a:endCxn id="253" idx="3"/>
          </p:cNvCxnSpPr>
          <p:nvPr/>
        </p:nvCxnSpPr>
        <p:spPr>
          <a:xfrm>
            <a:off x="1436736" y="3822997"/>
            <a:ext cx="664285" cy="6073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53" idx="1"/>
            <a:endCxn id="39" idx="3"/>
          </p:cNvCxnSpPr>
          <p:nvPr/>
        </p:nvCxnSpPr>
        <p:spPr>
          <a:xfrm flipV="1">
            <a:off x="3472169" y="3826074"/>
            <a:ext cx="683807" cy="2996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53" idx="0"/>
          </p:cNvCxnSpPr>
          <p:nvPr/>
        </p:nvCxnSpPr>
        <p:spPr>
          <a:xfrm rot="5400000" flipH="1" flipV="1">
            <a:off x="1818099" y="2332552"/>
            <a:ext cx="1946232" cy="9241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56" idx="1"/>
            <a:endCxn id="39" idx="0"/>
          </p:cNvCxnSpPr>
          <p:nvPr/>
        </p:nvCxnSpPr>
        <p:spPr>
          <a:xfrm>
            <a:off x="3595936" y="882862"/>
            <a:ext cx="924440" cy="242443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4155976" y="3307292"/>
            <a:ext cx="728800" cy="103756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1" i="0" u="none" strike="noStrike" kern="1200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API</a:t>
            </a:r>
            <a:endParaRPr lang="en-US" sz="1200" b="1" i="0" u="none" strike="noStrike" kern="1200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cxnSp>
        <p:nvCxnSpPr>
          <p:cNvPr id="71" name="Curved Connector 70"/>
          <p:cNvCxnSpPr>
            <a:stCxn id="39" idx="1"/>
            <a:endCxn id="13" idx="2"/>
          </p:cNvCxnSpPr>
          <p:nvPr/>
        </p:nvCxnSpPr>
        <p:spPr>
          <a:xfrm flipV="1">
            <a:off x="4884776" y="2816932"/>
            <a:ext cx="682578" cy="1009142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Freeform 252"/>
          <p:cNvSpPr/>
          <p:nvPr/>
        </p:nvSpPr>
        <p:spPr>
          <a:xfrm>
            <a:off x="2101021" y="3310288"/>
            <a:ext cx="1371148" cy="103756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1" dirty="0" smtClean="0">
                <a:latin typeface="Liberation Sans" pitchFamily="18"/>
                <a:ea typeface="DejaVu Sans" pitchFamily="2"/>
                <a:cs typeface="DejaVu Sans" pitchFamily="2"/>
              </a:rPr>
              <a:t>HFE</a:t>
            </a:r>
            <a:endParaRPr lang="en-US" sz="1200" b="1" i="0" u="none" strike="noStrike" kern="1200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3" name="Group 53"/>
          <p:cNvGrpSpPr/>
          <p:nvPr/>
        </p:nvGrpSpPr>
        <p:grpSpPr>
          <a:xfrm>
            <a:off x="1995736" y="367162"/>
            <a:ext cx="1600200" cy="1031400"/>
            <a:chOff x="2982912" y="579437"/>
            <a:chExt cx="1600200" cy="1031400"/>
          </a:xfrm>
        </p:grpSpPr>
        <p:sp>
          <p:nvSpPr>
            <p:cNvPr id="256" name="Freeform 255"/>
            <p:cNvSpPr/>
            <p:nvPr/>
          </p:nvSpPr>
          <p:spPr>
            <a:xfrm>
              <a:off x="2982912" y="579437"/>
              <a:ext cx="1600200" cy="10314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 gdRefY="" minY="0" maxY="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200" b="1" dirty="0" smtClean="0">
                <a:latin typeface="Liberation Sans" pitchFamily="18"/>
                <a:ea typeface="DejaVu Sans" pitchFamily="2"/>
                <a:cs typeface="DejaVu Sans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200" b="1" i="0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200" b="1" i="0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grpSp>
          <p:nvGrpSpPr>
            <p:cNvPr id="4" name="Group 40"/>
            <p:cNvGrpSpPr/>
            <p:nvPr/>
          </p:nvGrpSpPr>
          <p:grpSpPr>
            <a:xfrm>
              <a:off x="3879169" y="808037"/>
              <a:ext cx="703943" cy="588335"/>
              <a:chOff x="2583769" y="1057902"/>
              <a:chExt cx="703943" cy="588335"/>
            </a:xfrm>
          </p:grpSpPr>
          <p:sp>
            <p:nvSpPr>
              <p:cNvPr id="259" name="Curved Up Arrow 258"/>
              <p:cNvSpPr/>
              <p:nvPr/>
            </p:nvSpPr>
            <p:spPr>
              <a:xfrm>
                <a:off x="2634569" y="1362702"/>
                <a:ext cx="653143" cy="283535"/>
              </a:xfrm>
              <a:prstGeom prst="curvedUpArrow">
                <a:avLst>
                  <a:gd name="adj1" fmla="val 59445"/>
                  <a:gd name="adj2" fmla="val 115179"/>
                  <a:gd name="adj3" fmla="val 39333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Curved Up Arrow 259"/>
              <p:cNvSpPr/>
              <p:nvPr/>
            </p:nvSpPr>
            <p:spPr>
              <a:xfrm rot="10800000">
                <a:off x="2583769" y="1057902"/>
                <a:ext cx="653143" cy="283535"/>
              </a:xfrm>
              <a:prstGeom prst="curvedUpArrow">
                <a:avLst>
                  <a:gd name="adj1" fmla="val 59445"/>
                  <a:gd name="adj2" fmla="val 115179"/>
                  <a:gd name="adj3" fmla="val 39333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8" name="TextBox 257"/>
            <p:cNvSpPr txBox="1"/>
            <p:nvPr/>
          </p:nvSpPr>
          <p:spPr>
            <a:xfrm>
              <a:off x="2991263" y="731837"/>
              <a:ext cx="9044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Liberation Sans"/>
                </a:rPr>
                <a:t>Workflow</a:t>
              </a:r>
            </a:p>
            <a:p>
              <a:pPr algn="ctr"/>
              <a:r>
                <a:rPr lang="en-US" sz="1200" b="1" dirty="0" smtClean="0">
                  <a:latin typeface="Liberation Sans"/>
                </a:rPr>
                <a:t>Engine</a:t>
              </a:r>
            </a:p>
            <a:p>
              <a:pPr algn="ctr"/>
              <a:r>
                <a:rPr lang="en-US" sz="1200" b="1" dirty="0" smtClean="0">
                  <a:latin typeface="Liberation Sans"/>
                </a:rPr>
                <a:t>(Server)</a:t>
              </a:r>
              <a:endParaRPr lang="en-US" sz="1200" b="1" dirty="0">
                <a:latin typeface="Liberation Sans"/>
              </a:endParaRPr>
            </a:p>
          </p:txBody>
        </p:sp>
      </p:grpSp>
      <p:grpSp>
        <p:nvGrpSpPr>
          <p:cNvPr id="5" name="Group 260"/>
          <p:cNvGrpSpPr/>
          <p:nvPr/>
        </p:nvGrpSpPr>
        <p:grpSpPr>
          <a:xfrm>
            <a:off x="179512" y="1893544"/>
            <a:ext cx="1600200" cy="1031400"/>
            <a:chOff x="620712" y="579437"/>
            <a:chExt cx="1600200" cy="1031400"/>
          </a:xfrm>
        </p:grpSpPr>
        <p:sp>
          <p:nvSpPr>
            <p:cNvPr id="262" name="Freeform 261"/>
            <p:cNvSpPr/>
            <p:nvPr/>
          </p:nvSpPr>
          <p:spPr>
            <a:xfrm>
              <a:off x="620712" y="579437"/>
              <a:ext cx="1600200" cy="10314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 gdRefY="" minY="0" maxY="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200" dirty="0" smtClean="0">
                <a:latin typeface="Liberation Sans" pitchFamily="18"/>
                <a:ea typeface="DejaVu Sans" pitchFamily="2"/>
                <a:cs typeface="DejaVu Sans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200" b="0" i="0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200" b="0" i="0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629063" y="731837"/>
              <a:ext cx="904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Liberation Sans"/>
                </a:rPr>
                <a:t>Workflow</a:t>
              </a:r>
            </a:p>
            <a:p>
              <a:pPr algn="ctr"/>
              <a:r>
                <a:rPr lang="en-US" sz="1200" dirty="0" smtClean="0">
                  <a:latin typeface="Liberation Sans"/>
                </a:rPr>
                <a:t>Engine</a:t>
              </a:r>
            </a:p>
            <a:p>
              <a:pPr algn="ctr"/>
              <a:r>
                <a:rPr lang="en-US" sz="1200" dirty="0" smtClean="0">
                  <a:latin typeface="Liberation Sans"/>
                </a:rPr>
                <a:t>(Desktop)</a:t>
              </a:r>
              <a:endParaRPr lang="en-US" sz="1200" dirty="0">
                <a:latin typeface="Liberation Sans"/>
              </a:endParaRPr>
            </a:p>
          </p:txBody>
        </p:sp>
        <p:grpSp>
          <p:nvGrpSpPr>
            <p:cNvPr id="7" name="Group 39"/>
            <p:cNvGrpSpPr/>
            <p:nvPr/>
          </p:nvGrpSpPr>
          <p:grpSpPr>
            <a:xfrm>
              <a:off x="1516969" y="808037"/>
              <a:ext cx="703943" cy="588335"/>
              <a:chOff x="2583769" y="1057902"/>
              <a:chExt cx="703943" cy="588335"/>
            </a:xfrm>
          </p:grpSpPr>
          <p:sp>
            <p:nvSpPr>
              <p:cNvPr id="265" name="Curved Up Arrow 264"/>
              <p:cNvSpPr/>
              <p:nvPr/>
            </p:nvSpPr>
            <p:spPr>
              <a:xfrm>
                <a:off x="2634569" y="1362702"/>
                <a:ext cx="653143" cy="283535"/>
              </a:xfrm>
              <a:prstGeom prst="curvedUpArrow">
                <a:avLst>
                  <a:gd name="adj1" fmla="val 59445"/>
                  <a:gd name="adj2" fmla="val 115179"/>
                  <a:gd name="adj3" fmla="val 39333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Curved Up Arrow 265"/>
              <p:cNvSpPr/>
              <p:nvPr/>
            </p:nvSpPr>
            <p:spPr>
              <a:xfrm rot="10800000">
                <a:off x="2583769" y="1057902"/>
                <a:ext cx="653143" cy="283535"/>
              </a:xfrm>
              <a:prstGeom prst="curvedUpArrow">
                <a:avLst>
                  <a:gd name="adj1" fmla="val 59445"/>
                  <a:gd name="adj2" fmla="val 115179"/>
                  <a:gd name="adj3" fmla="val 39333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70" name="Freeform 269"/>
          <p:cNvSpPr/>
          <p:nvPr/>
        </p:nvSpPr>
        <p:spPr>
          <a:xfrm>
            <a:off x="248524" y="5382204"/>
            <a:ext cx="1448880" cy="103756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1" dirty="0" smtClean="0">
                <a:latin typeface="Liberation Sans" pitchFamily="18"/>
                <a:ea typeface="DejaVu Sans" pitchFamily="2"/>
                <a:cs typeface="DejaVu Sans" pitchFamily="2"/>
              </a:rPr>
              <a:t>Standalone GUI</a:t>
            </a:r>
            <a:endParaRPr lang="en-US" sz="1200" b="1" i="0" u="none" strike="noStrike" kern="1200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cxnSp>
        <p:nvCxnSpPr>
          <p:cNvPr id="273" name="Curved Connector 76"/>
          <p:cNvCxnSpPr>
            <a:stCxn id="12" idx="4"/>
            <a:endCxn id="270" idx="1"/>
          </p:cNvCxnSpPr>
          <p:nvPr/>
        </p:nvCxnSpPr>
        <p:spPr>
          <a:xfrm rot="5400000">
            <a:off x="2755677" y="2189209"/>
            <a:ext cx="2653504" cy="477005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6" idx="4"/>
            <a:endCxn id="39" idx="2"/>
          </p:cNvCxnSpPr>
          <p:nvPr/>
        </p:nvCxnSpPr>
        <p:spPr>
          <a:xfrm rot="16200000" flipH="1">
            <a:off x="2717627" y="2542105"/>
            <a:ext cx="57511" cy="3547987"/>
          </a:xfrm>
          <a:prstGeom prst="curvedConnector3">
            <a:avLst>
              <a:gd name="adj1" fmla="val 121747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76"/>
          <p:cNvCxnSpPr>
            <a:stCxn id="6" idx="4"/>
            <a:endCxn id="270" idx="0"/>
          </p:cNvCxnSpPr>
          <p:nvPr/>
        </p:nvCxnSpPr>
        <p:spPr>
          <a:xfrm rot="16200000" flipH="1">
            <a:off x="425246" y="4834486"/>
            <a:ext cx="1094860" cy="57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4" name="Curved Connector 393"/>
          <p:cNvCxnSpPr>
            <a:stCxn id="6" idx="0"/>
            <a:endCxn id="262" idx="2"/>
          </p:cNvCxnSpPr>
          <p:nvPr/>
        </p:nvCxnSpPr>
        <p:spPr>
          <a:xfrm rot="5400000" flipH="1" flipV="1">
            <a:off x="759147" y="3138186"/>
            <a:ext cx="433706" cy="7223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7" name="Curved Connector 396"/>
          <p:cNvCxnSpPr>
            <a:stCxn id="39" idx="0"/>
            <a:endCxn id="262" idx="1"/>
          </p:cNvCxnSpPr>
          <p:nvPr/>
        </p:nvCxnSpPr>
        <p:spPr>
          <a:xfrm rot="16200000" flipV="1">
            <a:off x="2701020" y="1487936"/>
            <a:ext cx="898048" cy="2740664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740352" y="2417892"/>
            <a:ext cx="1296144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Back End of </a:t>
            </a:r>
          </a:p>
          <a:p>
            <a:pPr algn="ctr"/>
            <a:r>
              <a:rPr lang="en-IE" dirty="0" smtClean="0"/>
              <a:t>Service</a:t>
            </a:r>
            <a:endParaRPr lang="en-IE" dirty="0"/>
          </a:p>
        </p:txBody>
      </p:sp>
      <p:cxnSp>
        <p:nvCxnSpPr>
          <p:cNvPr id="40" name="Curved Connector 39"/>
          <p:cNvCxnSpPr>
            <a:endCxn id="38" idx="1"/>
          </p:cNvCxnSpPr>
          <p:nvPr/>
        </p:nvCxnSpPr>
        <p:spPr>
          <a:xfrm flipV="1">
            <a:off x="7151530" y="2813936"/>
            <a:ext cx="588822" cy="149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5" name="Group 13"/>
          <p:cNvGrpSpPr/>
          <p:nvPr/>
        </p:nvGrpSpPr>
        <p:grpSpPr>
          <a:xfrm>
            <a:off x="5508104" y="514174"/>
            <a:ext cx="1584176" cy="864096"/>
            <a:chOff x="5580112" y="1196752"/>
            <a:chExt cx="1584176" cy="864096"/>
          </a:xfrm>
        </p:grpSpPr>
        <p:sp>
          <p:nvSpPr>
            <p:cNvPr id="46" name="Oval 45"/>
            <p:cNvSpPr/>
            <p:nvPr/>
          </p:nvSpPr>
          <p:spPr>
            <a:xfrm>
              <a:off x="5796136" y="1196752"/>
              <a:ext cx="1368152" cy="864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Registry  </a:t>
              </a:r>
            </a:p>
            <a:p>
              <a:pPr algn="ctr"/>
              <a:r>
                <a:rPr lang="en-IE" dirty="0" smtClean="0"/>
                <a:t>Service</a:t>
              </a:r>
              <a:endParaRPr lang="en-IE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5580112" y="145027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I</a:t>
              </a:r>
              <a:endParaRPr lang="en-IE" dirty="0"/>
            </a:p>
          </p:txBody>
        </p:sp>
      </p:grpSp>
      <p:sp>
        <p:nvSpPr>
          <p:cNvPr id="48" name="Can 47"/>
          <p:cNvSpPr/>
          <p:nvPr/>
        </p:nvSpPr>
        <p:spPr>
          <a:xfrm>
            <a:off x="7668344" y="476672"/>
            <a:ext cx="1368152" cy="936104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Registry</a:t>
            </a:r>
            <a:endParaRPr lang="en-IE" dirty="0"/>
          </a:p>
        </p:txBody>
      </p:sp>
      <p:cxnSp>
        <p:nvCxnSpPr>
          <p:cNvPr id="50" name="Curved Connector 49"/>
          <p:cNvCxnSpPr>
            <a:endCxn id="48" idx="2"/>
          </p:cNvCxnSpPr>
          <p:nvPr/>
        </p:nvCxnSpPr>
        <p:spPr>
          <a:xfrm flipV="1">
            <a:off x="7092280" y="944724"/>
            <a:ext cx="576064" cy="149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39" idx="1"/>
            <a:endCxn id="47" idx="2"/>
          </p:cNvCxnSpPr>
          <p:nvPr/>
        </p:nvCxnSpPr>
        <p:spPr>
          <a:xfrm flipV="1">
            <a:off x="4884776" y="947720"/>
            <a:ext cx="623328" cy="287835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5364088" y="5157192"/>
            <a:ext cx="2088232" cy="16561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 smtClean="0"/>
          </a:p>
          <a:p>
            <a:pPr algn="ctr"/>
            <a:endParaRPr lang="en-IE" dirty="0" smtClean="0"/>
          </a:p>
          <a:p>
            <a:pPr algn="ctr"/>
            <a:endParaRPr lang="en-IE" dirty="0" smtClean="0"/>
          </a:p>
          <a:p>
            <a:pPr algn="ctr"/>
            <a:endParaRPr lang="en-IE" dirty="0" smtClean="0"/>
          </a:p>
          <a:p>
            <a:pPr algn="ctr"/>
            <a:endParaRPr lang="en-IE" dirty="0" smtClean="0"/>
          </a:p>
          <a:p>
            <a:pPr algn="ctr"/>
            <a:r>
              <a:rPr lang="en-IE" dirty="0" smtClean="0"/>
              <a:t>WS Container</a:t>
            </a:r>
            <a:endParaRPr lang="en-IE" dirty="0"/>
          </a:p>
        </p:txBody>
      </p:sp>
      <p:sp>
        <p:nvSpPr>
          <p:cNvPr id="57" name="Oval 56"/>
          <p:cNvSpPr/>
          <p:nvPr/>
        </p:nvSpPr>
        <p:spPr>
          <a:xfrm>
            <a:off x="5766125" y="5551738"/>
            <a:ext cx="1368152" cy="8640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Service </a:t>
            </a:r>
            <a:endParaRPr lang="en-IE" dirty="0"/>
          </a:p>
        </p:txBody>
      </p:sp>
      <p:sp>
        <p:nvSpPr>
          <p:cNvPr id="59" name="Rounded Rectangle 58"/>
          <p:cNvSpPr/>
          <p:nvPr/>
        </p:nvSpPr>
        <p:spPr>
          <a:xfrm>
            <a:off x="7723099" y="5586244"/>
            <a:ext cx="1296144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Back End of </a:t>
            </a:r>
          </a:p>
          <a:p>
            <a:pPr algn="ctr"/>
            <a:r>
              <a:rPr lang="en-IE" dirty="0" smtClean="0"/>
              <a:t>Service</a:t>
            </a:r>
            <a:endParaRPr lang="en-IE" dirty="0"/>
          </a:p>
        </p:txBody>
      </p:sp>
      <p:cxnSp>
        <p:nvCxnSpPr>
          <p:cNvPr id="60" name="Curved Connector 59"/>
          <p:cNvCxnSpPr>
            <a:endCxn id="59" idx="1"/>
          </p:cNvCxnSpPr>
          <p:nvPr/>
        </p:nvCxnSpPr>
        <p:spPr>
          <a:xfrm flipV="1">
            <a:off x="7134277" y="5982288"/>
            <a:ext cx="588822" cy="149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508104" y="582551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I</a:t>
            </a:r>
            <a:endParaRPr lang="en-IE" dirty="0"/>
          </a:p>
        </p:txBody>
      </p:sp>
      <p:cxnSp>
        <p:nvCxnSpPr>
          <p:cNvPr id="62" name="Curved Connector 61"/>
          <p:cNvCxnSpPr>
            <a:stCxn id="39" idx="1"/>
            <a:endCxn id="55" idx="1"/>
          </p:cNvCxnSpPr>
          <p:nvPr/>
        </p:nvCxnSpPr>
        <p:spPr>
          <a:xfrm>
            <a:off x="4884776" y="3826074"/>
            <a:ext cx="479312" cy="215921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1680" y="260648"/>
            <a:ext cx="3960440" cy="63367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E" sz="3200" dirty="0" smtClean="0"/>
              <a:t>Web Service Container</a:t>
            </a:r>
            <a:endParaRPr lang="en-IE" sz="3200" dirty="0"/>
          </a:p>
        </p:txBody>
      </p:sp>
      <p:cxnSp>
        <p:nvCxnSpPr>
          <p:cNvPr id="17" name="Shape 5"/>
          <p:cNvCxnSpPr>
            <a:stCxn id="28" idx="6"/>
          </p:cNvCxnSpPr>
          <p:nvPr/>
        </p:nvCxnSpPr>
        <p:spPr>
          <a:xfrm>
            <a:off x="1187624" y="2600908"/>
            <a:ext cx="1367488" cy="158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555112" y="2132856"/>
            <a:ext cx="1908876" cy="906135"/>
            <a:chOff x="2663124" y="2204864"/>
            <a:chExt cx="1908876" cy="906135"/>
          </a:xfrm>
        </p:grpSpPr>
        <p:sp>
          <p:nvSpPr>
            <p:cNvPr id="5" name="Oval 4"/>
            <p:cNvSpPr/>
            <p:nvPr/>
          </p:nvSpPr>
          <p:spPr>
            <a:xfrm>
              <a:off x="2928926" y="2204864"/>
              <a:ext cx="1643074" cy="90613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Service</a:t>
              </a:r>
              <a:endParaRPr lang="en-IE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663124" y="24928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I</a:t>
              </a:r>
              <a:endParaRPr lang="en-IE" dirty="0"/>
            </a:p>
          </p:txBody>
        </p:sp>
      </p:grpSp>
      <p:sp>
        <p:nvSpPr>
          <p:cNvPr id="28" name="Oval 27"/>
          <p:cNvSpPr/>
          <p:nvPr/>
        </p:nvSpPr>
        <p:spPr>
          <a:xfrm>
            <a:off x="827584" y="2420888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C</a:t>
            </a:r>
            <a:endParaRPr lang="en-IE" dirty="0"/>
          </a:p>
        </p:txBody>
      </p:sp>
      <p:grpSp>
        <p:nvGrpSpPr>
          <p:cNvPr id="36" name="Group 35"/>
          <p:cNvGrpSpPr/>
          <p:nvPr/>
        </p:nvGrpSpPr>
        <p:grpSpPr>
          <a:xfrm>
            <a:off x="6444208" y="205893"/>
            <a:ext cx="1908876" cy="906135"/>
            <a:chOff x="6444208" y="764704"/>
            <a:chExt cx="1908876" cy="906135"/>
          </a:xfrm>
        </p:grpSpPr>
        <p:sp>
          <p:nvSpPr>
            <p:cNvPr id="31" name="Oval 30"/>
            <p:cNvSpPr/>
            <p:nvPr/>
          </p:nvSpPr>
          <p:spPr>
            <a:xfrm>
              <a:off x="6710010" y="764704"/>
              <a:ext cx="1643074" cy="90613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Ancillary</a:t>
              </a:r>
            </a:p>
            <a:p>
              <a:pPr algn="ctr"/>
              <a:r>
                <a:rPr lang="en-IE" dirty="0" smtClean="0"/>
                <a:t>Service</a:t>
              </a:r>
              <a:endParaRPr lang="en-IE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444208" y="1052736"/>
              <a:ext cx="360040" cy="3600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I</a:t>
              </a:r>
              <a:endParaRPr lang="en-IE" dirty="0"/>
            </a:p>
          </p:txBody>
        </p:sp>
      </p:grpSp>
      <p:sp>
        <p:nvSpPr>
          <p:cNvPr id="33" name="Folded Corner 32"/>
          <p:cNvSpPr/>
          <p:nvPr/>
        </p:nvSpPr>
        <p:spPr>
          <a:xfrm>
            <a:off x="2700209" y="476672"/>
            <a:ext cx="1872208" cy="1008112"/>
          </a:xfrm>
          <a:prstGeom prst="foldedCorner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Libraries</a:t>
            </a:r>
            <a:endParaRPr lang="en-IE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6588224" y="1862077"/>
            <a:ext cx="1800200" cy="1440160"/>
          </a:xfrm>
          <a:prstGeom prst="flowChartMagneticDisk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External </a:t>
            </a:r>
          </a:p>
          <a:p>
            <a:pPr algn="ctr"/>
            <a:r>
              <a:rPr lang="en-IE" dirty="0" smtClean="0"/>
              <a:t>Data Source</a:t>
            </a:r>
            <a:endParaRPr lang="en-IE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2736213" y="3573016"/>
            <a:ext cx="1800200" cy="1440160"/>
          </a:xfrm>
          <a:prstGeom prst="flowChartMagneticDisk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Service’s </a:t>
            </a:r>
          </a:p>
          <a:p>
            <a:pPr algn="ctr"/>
            <a:r>
              <a:rPr lang="en-IE" dirty="0" smtClean="0"/>
              <a:t>Database</a:t>
            </a:r>
            <a:endParaRPr lang="en-IE" dirty="0"/>
          </a:p>
        </p:txBody>
      </p:sp>
      <p:cxnSp>
        <p:nvCxnSpPr>
          <p:cNvPr id="40" name="Curved Connector 39"/>
          <p:cNvCxnSpPr>
            <a:stCxn id="33" idx="2"/>
            <a:endCxn id="5" idx="0"/>
          </p:cNvCxnSpPr>
          <p:nvPr/>
        </p:nvCxnSpPr>
        <p:spPr>
          <a:xfrm rot="16200000" flipH="1">
            <a:off x="3315346" y="1805751"/>
            <a:ext cx="648072" cy="6138"/>
          </a:xfrm>
          <a:prstGeom prst="curvedConnector3">
            <a:avLst>
              <a:gd name="adj1" fmla="val 50000"/>
            </a:avLst>
          </a:prstGeom>
          <a:ln>
            <a:prstDash val="dash"/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5" idx="4"/>
            <a:endCxn id="35" idx="1"/>
          </p:cNvCxnSpPr>
          <p:nvPr/>
        </p:nvCxnSpPr>
        <p:spPr>
          <a:xfrm rot="5400000">
            <a:off x="3372370" y="3302934"/>
            <a:ext cx="534025" cy="6138"/>
          </a:xfrm>
          <a:prstGeom prst="curvedConnector3">
            <a:avLst>
              <a:gd name="adj1" fmla="val 50000"/>
            </a:avLst>
          </a:prstGeom>
          <a:ln>
            <a:prstDash val="dash"/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hape 5"/>
          <p:cNvCxnSpPr>
            <a:stCxn id="5" idx="6"/>
            <a:endCxn id="34" idx="2"/>
          </p:cNvCxnSpPr>
          <p:nvPr/>
        </p:nvCxnSpPr>
        <p:spPr>
          <a:xfrm flipV="1">
            <a:off x="4463988" y="2582157"/>
            <a:ext cx="2124236" cy="3767"/>
          </a:xfrm>
          <a:prstGeom prst="curvedConnector3">
            <a:avLst>
              <a:gd name="adj1" fmla="val 50000"/>
            </a:avLst>
          </a:prstGeom>
          <a:ln>
            <a:prstDash val="dash"/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481710" y="3826542"/>
            <a:ext cx="2016224" cy="936104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Ingestion</a:t>
            </a:r>
          </a:p>
          <a:p>
            <a:pPr algn="ctr"/>
            <a:r>
              <a:rPr lang="en-IE" dirty="0" smtClean="0"/>
              <a:t>Mechanism</a:t>
            </a:r>
            <a:endParaRPr lang="en-IE" dirty="0"/>
          </a:p>
        </p:txBody>
      </p:sp>
      <p:cxnSp>
        <p:nvCxnSpPr>
          <p:cNvPr id="47" name="Shape 5"/>
          <p:cNvCxnSpPr>
            <a:stCxn id="46" idx="0"/>
            <a:endCxn id="34" idx="3"/>
          </p:cNvCxnSpPr>
          <p:nvPr/>
        </p:nvCxnSpPr>
        <p:spPr>
          <a:xfrm rot="16200000" flipV="1">
            <a:off x="7226921" y="3563641"/>
            <a:ext cx="524305" cy="1498"/>
          </a:xfrm>
          <a:prstGeom prst="curvedConnector3">
            <a:avLst>
              <a:gd name="adj1" fmla="val 50000"/>
            </a:avLst>
          </a:prstGeom>
          <a:ln>
            <a:prstDash val="dash"/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hape 5"/>
          <p:cNvCxnSpPr>
            <a:stCxn id="35" idx="4"/>
            <a:endCxn id="46" idx="2"/>
          </p:cNvCxnSpPr>
          <p:nvPr/>
        </p:nvCxnSpPr>
        <p:spPr>
          <a:xfrm>
            <a:off x="4536413" y="4293096"/>
            <a:ext cx="1945297" cy="1498"/>
          </a:xfrm>
          <a:prstGeom prst="curvedConnector3">
            <a:avLst>
              <a:gd name="adj1" fmla="val 50000"/>
            </a:avLst>
          </a:prstGeom>
          <a:ln>
            <a:prstDash val="dash"/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hape 5"/>
          <p:cNvCxnSpPr>
            <a:stCxn id="5" idx="7"/>
            <a:endCxn id="32" idx="2"/>
          </p:cNvCxnSpPr>
          <p:nvPr/>
        </p:nvCxnSpPr>
        <p:spPr>
          <a:xfrm rot="5400000" flipH="1" flipV="1">
            <a:off x="4537981" y="359330"/>
            <a:ext cx="1591611" cy="2220843"/>
          </a:xfrm>
          <a:prstGeom prst="curvedConnector2">
            <a:avLst/>
          </a:prstGeom>
          <a:ln>
            <a:prstDash val="dash"/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153</Words>
  <Application>Microsoft Office PowerPoint</Application>
  <PresentationFormat>On-screen Show (4:3)</PresentationFormat>
  <Paragraphs>122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HELIO Architecture</vt:lpstr>
      <vt:lpstr>Slide 2</vt:lpstr>
      <vt:lpstr>Slide 3</vt:lpstr>
      <vt:lpstr>Slide 4</vt:lpstr>
      <vt:lpstr>Slide 5</vt:lpstr>
      <vt:lpstr>Slide 6</vt:lpstr>
      <vt:lpstr>Slide 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HELIO Requirements</dc:title>
  <dc:creator>Gabriele Pierantoni</dc:creator>
  <cp:lastModifiedBy>Gabmera</cp:lastModifiedBy>
  <cp:revision>76</cp:revision>
  <dcterms:created xsi:type="dcterms:W3CDTF">2010-04-09T14:33:25Z</dcterms:created>
  <dcterms:modified xsi:type="dcterms:W3CDTF">2011-06-15T17:20:02Z</dcterms:modified>
</cp:coreProperties>
</file>