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io arai" userId="00509125f3a67541" providerId="LiveId" clId="{D9A7AF5A-9B85-424F-8A4D-C58E349D2138}"/>
    <pc:docChg chg="custSel modSld">
      <pc:chgData name="helio arai" userId="00509125f3a67541" providerId="LiveId" clId="{D9A7AF5A-9B85-424F-8A4D-C58E349D2138}" dt="2022-11-28T23:18:12.999" v="119" actId="20577"/>
      <pc:docMkLst>
        <pc:docMk/>
      </pc:docMkLst>
      <pc:sldChg chg="modSp mod">
        <pc:chgData name="helio arai" userId="00509125f3a67541" providerId="LiveId" clId="{D9A7AF5A-9B85-424F-8A4D-C58E349D2138}" dt="2022-11-24T07:38:08.218" v="11" actId="20577"/>
        <pc:sldMkLst>
          <pc:docMk/>
          <pc:sldMk cId="2788577900" sldId="258"/>
        </pc:sldMkLst>
        <pc:spChg chg="mod">
          <ac:chgData name="helio arai" userId="00509125f3a67541" providerId="LiveId" clId="{D9A7AF5A-9B85-424F-8A4D-C58E349D2138}" dt="2022-11-24T07:38:08.218" v="11" actId="20577"/>
          <ac:spMkLst>
            <pc:docMk/>
            <pc:sldMk cId="2788577900" sldId="258"/>
            <ac:spMk id="3" creationId="{F20BFBE6-B8D7-4314-965B-606B8E655C9D}"/>
          </ac:spMkLst>
        </pc:spChg>
      </pc:sldChg>
      <pc:sldChg chg="modSp mod">
        <pc:chgData name="helio arai" userId="00509125f3a67541" providerId="LiveId" clId="{D9A7AF5A-9B85-424F-8A4D-C58E349D2138}" dt="2022-11-24T07:42:47.820" v="117" actId="20577"/>
        <pc:sldMkLst>
          <pc:docMk/>
          <pc:sldMk cId="2707497116" sldId="261"/>
        </pc:sldMkLst>
        <pc:spChg chg="mod">
          <ac:chgData name="helio arai" userId="00509125f3a67541" providerId="LiveId" clId="{D9A7AF5A-9B85-424F-8A4D-C58E349D2138}" dt="2022-11-24T07:42:47.820" v="117" actId="20577"/>
          <ac:spMkLst>
            <pc:docMk/>
            <pc:sldMk cId="2707497116" sldId="261"/>
            <ac:spMk id="6" creationId="{381FC242-47C1-2351-11D7-84AFD80EDE6A}"/>
          </ac:spMkLst>
        </pc:spChg>
      </pc:sldChg>
      <pc:sldChg chg="modSp mod">
        <pc:chgData name="helio arai" userId="00509125f3a67541" providerId="LiveId" clId="{D9A7AF5A-9B85-424F-8A4D-C58E349D2138}" dt="2022-11-24T07:38:32.548" v="27" actId="20577"/>
        <pc:sldMkLst>
          <pc:docMk/>
          <pc:sldMk cId="1193214952" sldId="262"/>
        </pc:sldMkLst>
        <pc:spChg chg="mod">
          <ac:chgData name="helio arai" userId="00509125f3a67541" providerId="LiveId" clId="{D9A7AF5A-9B85-424F-8A4D-C58E349D2138}" dt="2022-11-24T07:38:32.548" v="27" actId="20577"/>
          <ac:spMkLst>
            <pc:docMk/>
            <pc:sldMk cId="1193214952" sldId="262"/>
            <ac:spMk id="2" creationId="{07E35E33-BA55-42A4-B2B3-EFAEB140B6DE}"/>
          </ac:spMkLst>
        </pc:spChg>
      </pc:sldChg>
      <pc:sldChg chg="modSp mod">
        <pc:chgData name="helio arai" userId="00509125f3a67541" providerId="LiveId" clId="{D9A7AF5A-9B85-424F-8A4D-C58E349D2138}" dt="2022-11-28T23:18:12.999" v="119" actId="20577"/>
        <pc:sldMkLst>
          <pc:docMk/>
          <pc:sldMk cId="2318390660" sldId="263"/>
        </pc:sldMkLst>
        <pc:spChg chg="mod">
          <ac:chgData name="helio arai" userId="00509125f3a67541" providerId="LiveId" clId="{D9A7AF5A-9B85-424F-8A4D-C58E349D2138}" dt="2022-11-28T23:18:12.999" v="119" actId="20577"/>
          <ac:spMkLst>
            <pc:docMk/>
            <pc:sldMk cId="2318390660" sldId="263"/>
            <ac:spMk id="15" creationId="{CC6A0FD7-08B5-279B-148A-0D1D53C4D7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AA7D9-C2F5-4B9F-8D10-8A086A203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FE97F5-8BFE-41B3-BFE7-ABCD311C3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6EF19A-CDD5-4EDF-85C7-9E68FA07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BAFDF-2875-46DE-B41E-9904AACB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9C133F-F7F7-4CBF-A1C1-5794A751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9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912CB-B980-4797-A95E-129DD7D8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79C718-894C-48CC-8585-1BAB34E5A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1EAC73-116C-47DF-8419-C247E87A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1B4F9-60DD-436B-B648-A36A97E2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2D9C5E-CDD6-490E-89BD-A2D3422A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36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970B7A-5CBD-4163-AF99-8DCAD9DF1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94B693-1824-496C-B287-D3541926D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480B0A-28F9-430F-AB2E-6D076533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11FEED-391C-46E8-8D1C-6C16F8C0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8CDB5-9942-4810-B665-C6BC7594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8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EEEF5-E0C1-4AD4-B88F-100F593A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69527-01A0-4716-B6FE-0A6C3B332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C3CFF8-E508-4E27-9B1C-ACA076B7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34BD2F-3937-4C81-9257-34CE3819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A923C7-BFD9-4F97-AD65-802592F4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77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22A50-114B-4C8F-B18C-92274B87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6445EE-2B3F-4C27-B8B7-2881D1F91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578FD4-9C81-4596-958F-A49A312E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49394E-0706-4ABD-8166-809025BE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BC36A1-5351-497E-886D-76813CFA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37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AB8DC-943B-4102-AF2C-17423196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25D158-5A5B-4776-8125-74B69CE0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29777B-3102-4367-A511-C1C0EF526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8255F-B155-458A-B3E3-25BE98F9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ED86A3-7D12-428C-B006-EA36D0CA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F271F3-5663-4951-9B5A-B01409F8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43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811BE-AC33-468E-B806-EC5ED8ED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90BEF0-81B6-41EA-8AAA-53DA6F675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11F619-33FA-4337-A213-F96E4B12E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591133-6FCA-4373-AFC2-EC9E27425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03B28A-10D9-424B-B907-68AE7837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E09B1F-7DDE-4186-A905-00C85DB7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893134-D99D-4BC3-9798-60771137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C6764C-AF84-4297-B60D-E2DDCD82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12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864AD-D7E0-4A61-AE58-AB8D62A3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4E9C5E-ADE2-4AB6-8CEC-456599F7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F1CDDC-3081-4039-B6B8-F360CB74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683844-C8C1-4D23-876C-E6D5CCBA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51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24DC3-56A6-4D7D-85F5-78CDE589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AFD31D-A493-4379-822A-0467692A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2DBB5B-A07E-4ED3-86A3-40B49FD8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77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6ED01-0485-4CF9-83A1-0B1FDAA8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02F10F-3428-4173-A0C1-815FD36D2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8B11F4-B77A-41C3-9656-608B5AE8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2C0358-9B68-4B4F-999C-E44B5AA3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AECC04-C1F1-485D-96D0-21AFC868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37A6CF-5806-4BFC-99E0-59D5C6F6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14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34D35-3D54-4DCC-8379-149B662B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A04F00-8CFD-436F-ACE3-9677ECB21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FA4546-9824-4A60-8560-321B49396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92760B-599D-4AF9-B772-5B9127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DAA570-F49F-4486-B7CB-C9184AD0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66CDAD-B183-4D1C-A0DC-9E478029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79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524BA8-D98E-4949-A48B-DFDC11E3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47258A-723A-446D-8C30-F45EDA7E9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90552-EF88-4A62-BF9B-14DC7ED26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567F-6E76-44F9-9FDF-0660FC93FEED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1FB289-AC70-416C-A247-75CC44BCF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845A28-3EE2-4121-8F01-2242D1CF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9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448F2-C5D4-4645-B293-516AC52A6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1986" y="3698240"/>
            <a:ext cx="3312734" cy="200152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Fila do banco</a:t>
            </a:r>
          </a:p>
          <a:p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Prof. Emerson </a:t>
            </a:r>
            <a:r>
              <a:rPr lang="pt-BR" sz="2800" dirty="0" err="1">
                <a:solidFill>
                  <a:srgbClr val="080808"/>
                </a:solidFill>
                <a:latin typeface="Agency FB" panose="020B0503020202020204" pitchFamily="34" charset="0"/>
              </a:rPr>
              <a:t>Paduan</a:t>
            </a:r>
            <a:endParaRPr lang="pt-BR" sz="2800" dirty="0">
              <a:solidFill>
                <a:srgbClr val="080808"/>
              </a:solidFill>
              <a:latin typeface="Agency FB" panose="020B0503020202020204" pitchFamily="34" charset="0"/>
            </a:endParaRPr>
          </a:p>
          <a:p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e</a:t>
            </a:r>
          </a:p>
          <a:p>
            <a:r>
              <a:rPr lang="pt-BR" sz="2800" dirty="0" err="1">
                <a:solidFill>
                  <a:srgbClr val="080808"/>
                </a:solidFill>
                <a:latin typeface="Agency FB" panose="020B0503020202020204" pitchFamily="34" charset="0"/>
              </a:rPr>
              <a:t>Prof.Bruno</a:t>
            </a:r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 </a:t>
            </a:r>
            <a:r>
              <a:rPr lang="pt-BR" sz="2800" dirty="0" err="1">
                <a:solidFill>
                  <a:srgbClr val="080808"/>
                </a:solidFill>
                <a:latin typeface="Agency FB" panose="020B0503020202020204" pitchFamily="34" charset="0"/>
              </a:rPr>
              <a:t>Mulina</a:t>
            </a:r>
            <a:endParaRPr lang="pt-BR" sz="2800" dirty="0">
              <a:solidFill>
                <a:srgbClr val="080808"/>
              </a:solidFill>
              <a:latin typeface="Agency FB" panose="020B0503020202020204" pitchFamily="34" charset="0"/>
            </a:endParaRPr>
          </a:p>
          <a:p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2.o semestre 2022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BCC29-67D1-4342-9D3F-B1EBD729B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040" y="1723611"/>
            <a:ext cx="7586826" cy="2150719"/>
          </a:xfrm>
          <a:noFill/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rgbClr val="080808"/>
                </a:solidFill>
                <a:latin typeface="Agency FB" panose="020B0503020202020204" pitchFamily="34" charset="0"/>
              </a:rPr>
              <a:t>Atividade prática A3</a:t>
            </a:r>
            <a:br>
              <a:rPr lang="pt-BR" sz="3600" dirty="0">
                <a:solidFill>
                  <a:srgbClr val="080808"/>
                </a:solidFill>
                <a:latin typeface="Agency FB" panose="020B0503020202020204" pitchFamily="34" charset="0"/>
              </a:rPr>
            </a:br>
            <a:r>
              <a:rPr lang="pt-BR" sz="3600" dirty="0">
                <a:solidFill>
                  <a:srgbClr val="080808"/>
                </a:solidFill>
                <a:latin typeface="Agency FB" panose="020B0503020202020204" pitchFamily="34" charset="0"/>
              </a:rPr>
              <a:t>Estrutura de dados e análise de algoritmos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9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60197-B182-41E3-8219-D7872F52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latin typeface="Agency FB" panose="020B0503020202020204" pitchFamily="34" charset="0"/>
              </a:rPr>
              <a:t>Objetivo: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0BFBD4-2E9A-4930-BEEC-670544346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gency FB" panose="020B0503020202020204" pitchFamily="34" charset="0"/>
              </a:rPr>
              <a:t>Com o objetivo de atender os clientes considerando a legislação, o programa deverá alternar a chamada de atendimento entre os idosos e os não-idosos, priorizando os idosos.</a:t>
            </a:r>
          </a:p>
        </p:txBody>
      </p:sp>
    </p:spTree>
    <p:extLst>
      <p:ext uri="{BB962C8B-B14F-4D97-AF65-F5344CB8AC3E}">
        <p14:creationId xmlns:p14="http://schemas.microsoft.com/office/powerpoint/2010/main" val="37038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A9F50C-B44B-4A13-9403-EB83C480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gency FB" panose="020B0503020202020204" pitchFamily="34" charset="0"/>
              </a:rPr>
              <a:t>Regras: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0BFBE6-B8D7-4314-965B-606B8E655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gency FB" panose="020B0503020202020204" pitchFamily="34" charset="0"/>
              </a:rPr>
              <a:t>Não utilizar arraylist;</a:t>
            </a:r>
          </a:p>
          <a:p>
            <a:r>
              <a:rPr lang="pt-BR" sz="2400" dirty="0">
                <a:latin typeface="Agency FB" panose="020B0503020202020204" pitchFamily="34" charset="0"/>
              </a:rPr>
              <a:t>Desenvolver Menu de opções;</a:t>
            </a:r>
          </a:p>
          <a:p>
            <a:r>
              <a:rPr lang="pt-BR" sz="2400" dirty="0">
                <a:latin typeface="Agency FB" panose="020B0503020202020204" pitchFamily="34" charset="0"/>
              </a:rPr>
              <a:t>Regra de atendimento de clientes na fila convencional (vide fluxograma de atendimento de clientes);</a:t>
            </a:r>
          </a:p>
          <a:p>
            <a:r>
              <a:rPr lang="pt-BR" sz="2400" dirty="0">
                <a:latin typeface="Agency FB" panose="020B0503020202020204" pitchFamily="34" charset="0"/>
              </a:rPr>
              <a:t>Criação de Classe </a:t>
            </a:r>
            <a:r>
              <a:rPr lang="pt-BR" sz="2400" dirty="0" err="1">
                <a:latin typeface="Agency FB" panose="020B0503020202020204" pitchFamily="34" charset="0"/>
              </a:rPr>
              <a:t>Client</a:t>
            </a:r>
            <a:r>
              <a:rPr lang="pt-BR" sz="2400" dirty="0">
                <a:latin typeface="Agency FB" panose="020B0503020202020204" pitchFamily="34" charset="0"/>
              </a:rPr>
              <a:t> ;</a:t>
            </a:r>
          </a:p>
          <a:p>
            <a:r>
              <a:rPr lang="pt-BR" sz="2400" dirty="0">
                <a:latin typeface="Agency FB" panose="020B0503020202020204" pitchFamily="34" charset="0"/>
              </a:rPr>
              <a:t>Criação de Classe </a:t>
            </a:r>
            <a:r>
              <a:rPr lang="pt-BR" sz="2400" dirty="0" err="1">
                <a:latin typeface="Agency FB" panose="020B0503020202020204" pitchFamily="34" charset="0"/>
              </a:rPr>
              <a:t>ManageAttendance</a:t>
            </a:r>
            <a:r>
              <a:rPr lang="pt-BR" sz="2400" dirty="0">
                <a:latin typeface="Agency FB" panose="020B0503020202020204" pitchFamily="34" charset="0"/>
              </a:rPr>
              <a:t> ; </a:t>
            </a:r>
          </a:p>
          <a:p>
            <a:r>
              <a:rPr lang="pt-BR" sz="2400" dirty="0">
                <a:latin typeface="Agency FB" panose="020B0503020202020204" pitchFamily="34" charset="0"/>
              </a:rPr>
              <a:t>Validação de Entrada (Nome e Idade) ;</a:t>
            </a:r>
          </a:p>
          <a:p>
            <a:r>
              <a:rPr lang="pt-BR" sz="2400" dirty="0">
                <a:latin typeface="Agency FB" panose="020B0503020202020204" pitchFamily="34" charset="0"/>
              </a:rPr>
              <a:t>Formatação de Saídas  (Mensagens de acordo com a operação) ;</a:t>
            </a:r>
          </a:p>
          <a:p>
            <a:r>
              <a:rPr lang="pt-BR" sz="2400" dirty="0">
                <a:latin typeface="Agency FB" panose="020B0503020202020204" pitchFamily="34" charset="0"/>
              </a:rPr>
              <a:t>Utilização de linguagem Java</a:t>
            </a:r>
          </a:p>
          <a:p>
            <a:endParaRPr lang="pt-BR" sz="24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pt-BR" sz="2400" dirty="0">
              <a:latin typeface="Agency FB" panose="020B05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7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E35E33-BA55-42A4-B2B3-EFAEB140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gency FB" panose="020B0503020202020204" pitchFamily="34" charset="0"/>
              </a:rPr>
              <a:t>Fluxo de Atendimento de Clientes: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9737AB3F-01DF-4794-9230-BE8389631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35" y="1782763"/>
            <a:ext cx="6171730" cy="43942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E35E33-BA55-42A4-B2B3-EFAEB140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gency FB" panose="020B0503020202020204" pitchFamily="34" charset="0"/>
              </a:rPr>
              <a:t>Classe </a:t>
            </a:r>
            <a:r>
              <a:rPr lang="pt-BR" sz="3600" dirty="0" err="1">
                <a:latin typeface="Agency FB" panose="020B0503020202020204" pitchFamily="34" charset="0"/>
              </a:rPr>
              <a:t>Client</a:t>
            </a:r>
            <a:r>
              <a:rPr lang="pt-BR" sz="3600" dirty="0">
                <a:latin typeface="Agency FB" panose="020B0503020202020204" pitchFamily="34" charset="0"/>
              </a:rPr>
              <a:t>/</a:t>
            </a:r>
            <a:r>
              <a:rPr lang="pt-BR" sz="3600" dirty="0" err="1">
                <a:latin typeface="Agency FB" panose="020B0503020202020204" pitchFamily="34" charset="0"/>
              </a:rPr>
              <a:t>AuxiliarMenu</a:t>
            </a:r>
            <a:r>
              <a:rPr lang="pt-BR" sz="3600" dirty="0"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81FC242-47C1-2351-11D7-84AFD80E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37869"/>
            <a:ext cx="10905066" cy="4607004"/>
          </a:xfrm>
        </p:spPr>
        <p:txBody>
          <a:bodyPr>
            <a:noAutofit/>
          </a:bodyPr>
          <a:lstStyle/>
          <a:p>
            <a:r>
              <a:rPr lang="pt-BR" sz="2000" dirty="0">
                <a:latin typeface="Agency FB" panose="020B0503020202020204" pitchFamily="34" charset="0"/>
              </a:rPr>
              <a:t>Atributos : </a:t>
            </a:r>
            <a:r>
              <a:rPr lang="pt-BR" sz="2000" dirty="0" err="1">
                <a:latin typeface="Agency FB" panose="020B0503020202020204" pitchFamily="34" charset="0"/>
              </a:rPr>
              <a:t>name</a:t>
            </a:r>
            <a:r>
              <a:rPr lang="pt-BR" sz="2000" dirty="0">
                <a:latin typeface="Agency FB" panose="020B0503020202020204" pitchFamily="34" charset="0"/>
              </a:rPr>
              <a:t> e age</a:t>
            </a:r>
          </a:p>
          <a:p>
            <a:pPr>
              <a:lnSpc>
                <a:spcPct val="120000"/>
              </a:lnSpc>
            </a:pPr>
            <a:r>
              <a:rPr lang="pt-BR" sz="2000" dirty="0">
                <a:latin typeface="Agency FB" panose="020B0503020202020204" pitchFamily="34" charset="0"/>
              </a:rPr>
              <a:t>Validação : nome do cliente deve ter no mínimo 5 caracteres não brancos (não foi colocado como restrição a utilização de caracteres especiais e/ou números no nome, pois no nosso caso o cliente pode usar qualquer nome que o identifique na fila de atendimento do banco; </a:t>
            </a:r>
          </a:p>
          <a:p>
            <a:r>
              <a:rPr lang="pt-BR" sz="2000" dirty="0">
                <a:latin typeface="Agency FB" panose="020B0503020202020204" pitchFamily="34" charset="0"/>
              </a:rPr>
              <a:t>Validação : Idade do cliente deve ser número inteiro acima de 15 anos. No nosso caso também restringimos a idade máxima em 110 anos . Caso seja digitado </a:t>
            </a:r>
            <a:r>
              <a:rPr lang="pt-BR" sz="2000" dirty="0" err="1">
                <a:latin typeface="Agency FB" panose="020B0503020202020204" pitchFamily="34" charset="0"/>
              </a:rPr>
              <a:t>caracter</a:t>
            </a:r>
            <a:r>
              <a:rPr lang="pt-BR" sz="2000" dirty="0">
                <a:latin typeface="Agency FB" panose="020B0503020202020204" pitchFamily="34" charset="0"/>
              </a:rPr>
              <a:t> ou numero não inteiro, o mesmo não </a:t>
            </a:r>
            <a:r>
              <a:rPr lang="pt-BR" sz="2000">
                <a:latin typeface="Agency FB" panose="020B0503020202020204" pitchFamily="34" charset="0"/>
              </a:rPr>
              <a:t>será validado</a:t>
            </a:r>
            <a:endParaRPr lang="pt-BR" sz="2000" dirty="0">
              <a:latin typeface="Agency FB" panose="020B0503020202020204" pitchFamily="34" charset="0"/>
            </a:endParaRPr>
          </a:p>
          <a:p>
            <a:r>
              <a:rPr lang="pt-BR" sz="2000" dirty="0">
                <a:latin typeface="Agency FB" panose="020B0503020202020204" pitchFamily="34" charset="0"/>
              </a:rPr>
              <a:t>Métodos : </a:t>
            </a:r>
            <a:r>
              <a:rPr lang="pt-BR" sz="2000" dirty="0" err="1">
                <a:latin typeface="Agency FB" panose="020B0503020202020204" pitchFamily="34" charset="0"/>
              </a:rPr>
              <a:t>getName</a:t>
            </a:r>
            <a:r>
              <a:rPr lang="pt-BR" sz="2000" dirty="0">
                <a:latin typeface="Agency FB" panose="020B0503020202020204" pitchFamily="34" charset="0"/>
              </a:rPr>
              <a:t>() : retorna o nome do cliente</a:t>
            </a:r>
          </a:p>
          <a:p>
            <a:pPr marL="0" indent="0">
              <a:buNone/>
            </a:pPr>
            <a:r>
              <a:rPr lang="pt-BR" sz="2000" dirty="0">
                <a:latin typeface="Agency FB" panose="020B0503020202020204" pitchFamily="34" charset="0"/>
              </a:rPr>
              <a:t>                     </a:t>
            </a:r>
            <a:r>
              <a:rPr lang="pt-BR" sz="2000" dirty="0" err="1">
                <a:latin typeface="Agency FB" panose="020B0503020202020204" pitchFamily="34" charset="0"/>
              </a:rPr>
              <a:t>getAge</a:t>
            </a:r>
            <a:r>
              <a:rPr lang="pt-BR" sz="2000" dirty="0">
                <a:latin typeface="Agency FB" panose="020B0503020202020204" pitchFamily="34" charset="0"/>
              </a:rPr>
              <a:t>() : retorna a idade do cliente </a:t>
            </a:r>
          </a:p>
          <a:p>
            <a:pPr marL="0" indent="0">
              <a:buNone/>
            </a:pPr>
            <a:r>
              <a:rPr lang="pt-BR" sz="2000" dirty="0">
                <a:latin typeface="Agency FB" panose="020B0503020202020204" pitchFamily="34" charset="0"/>
              </a:rPr>
              <a:t>                     </a:t>
            </a:r>
            <a:r>
              <a:rPr lang="pt-BR" sz="2000" dirty="0" err="1">
                <a:latin typeface="Agency FB" panose="020B0503020202020204" pitchFamily="34" charset="0"/>
              </a:rPr>
              <a:t>isElderly</a:t>
            </a:r>
            <a:r>
              <a:rPr lang="pt-BR" sz="2000" dirty="0">
                <a:latin typeface="Agency FB" panose="020B0503020202020204" pitchFamily="34" charset="0"/>
              </a:rPr>
              <a:t>() : retorna </a:t>
            </a:r>
            <a:r>
              <a:rPr lang="pt-BR" sz="2000" dirty="0" err="1">
                <a:latin typeface="Agency FB" panose="020B0503020202020204" pitchFamily="34" charset="0"/>
              </a:rPr>
              <a:t>true</a:t>
            </a:r>
            <a:r>
              <a:rPr lang="pt-BR" sz="2000" dirty="0">
                <a:latin typeface="Agency FB" panose="020B0503020202020204" pitchFamily="34" charset="0"/>
              </a:rPr>
              <a:t>, caso o cliente tenha idade igual ou superior a 60 anos.</a:t>
            </a:r>
          </a:p>
          <a:p>
            <a:pPr marL="0" indent="0">
              <a:buNone/>
            </a:pPr>
            <a:endParaRPr lang="pt-BR" sz="20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gency FB" panose="020B0503020202020204" pitchFamily="34" charset="0"/>
              </a:rPr>
              <a:t>Todos os atributos e métodos foram contemplados nas duas classes</a:t>
            </a:r>
          </a:p>
        </p:txBody>
      </p:sp>
    </p:spTree>
    <p:extLst>
      <p:ext uri="{BB962C8B-B14F-4D97-AF65-F5344CB8AC3E}">
        <p14:creationId xmlns:p14="http://schemas.microsoft.com/office/powerpoint/2010/main" val="270749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E35E33-BA55-42A4-B2B3-EFAEB140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gency FB" panose="020B0503020202020204" pitchFamily="34" charset="0"/>
              </a:rPr>
              <a:t>Classe </a:t>
            </a:r>
            <a:r>
              <a:rPr lang="pt-BR" sz="3600" dirty="0" err="1">
                <a:latin typeface="Agency FB" panose="020B0503020202020204" pitchFamily="34" charset="0"/>
              </a:rPr>
              <a:t>ManageAttendance</a:t>
            </a:r>
            <a:r>
              <a:rPr lang="pt-BR" sz="3600" dirty="0">
                <a:latin typeface="Agency FB" panose="020B0503020202020204" pitchFamily="34" charset="0"/>
              </a:rPr>
              <a:t> (listagem de métodos públicos):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81FC242-47C1-2351-11D7-84AFD80E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607004"/>
          </a:xfrm>
        </p:spPr>
        <p:txBody>
          <a:bodyPr>
            <a:normAutofit lnSpcReduction="10000"/>
          </a:bodyPr>
          <a:lstStyle/>
          <a:p>
            <a:r>
              <a:rPr lang="pt-BR" sz="2400" dirty="0" err="1">
                <a:latin typeface="Agency FB" panose="020B0503020202020204" pitchFamily="34" charset="0"/>
              </a:rPr>
              <a:t>maxSize</a:t>
            </a:r>
            <a:r>
              <a:rPr lang="pt-BR" sz="2400" dirty="0">
                <a:latin typeface="Agency FB" panose="020B0503020202020204" pitchFamily="34" charset="0"/>
              </a:rPr>
              <a:t> (</a:t>
            </a:r>
            <a:r>
              <a:rPr lang="pt-BR" sz="2400" dirty="0" err="1">
                <a:latin typeface="Agency FB" panose="020B0503020202020204" pitchFamily="34" charset="0"/>
              </a:rPr>
              <a:t>int</a:t>
            </a:r>
            <a:r>
              <a:rPr lang="pt-BR" sz="2400" dirty="0">
                <a:latin typeface="Agency FB" panose="020B0503020202020204" pitchFamily="34" charset="0"/>
              </a:rPr>
              <a:t> </a:t>
            </a:r>
            <a:r>
              <a:rPr lang="pt-BR" sz="2400" dirty="0" err="1">
                <a:latin typeface="Agency FB" panose="020B0503020202020204" pitchFamily="34" charset="0"/>
              </a:rPr>
              <a:t>size</a:t>
            </a:r>
            <a:r>
              <a:rPr lang="pt-BR" sz="2400" dirty="0">
                <a:latin typeface="Agency FB" panose="020B0503020202020204" pitchFamily="34" charset="0"/>
              </a:rPr>
              <a:t>) : tamanho máximo das filas 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 no nosso caso iniciamos com o valor 10, para facilitar as simulações;</a:t>
            </a:r>
          </a:p>
          <a:p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boolean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 </a:t>
            </a:r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isEmpty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() : </a:t>
            </a:r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True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 no caso de não existência de clientes aguardando atendimento</a:t>
            </a:r>
          </a:p>
          <a:p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numClients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() : retorno o número de clientes aguardando atendimento  no nosso caso ele é utilizado tanto para número de clientes Idosos quanto não Idosos;</a:t>
            </a:r>
          </a:p>
          <a:p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boolean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 </a:t>
            </a:r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addClient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(Nome, </a:t>
            </a:r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Idade,pos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) : insere um novo cliente na fila de atendimento, no nosso caso, a inserção dos clientes sempre é realizado diretamente na última posição da fila correspondente (idoso ou não idoso)</a:t>
            </a:r>
          </a:p>
          <a:p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boolean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 </a:t>
            </a:r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showNext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() : retorna o próximo cliente a ser atendido, mas não remove o cliente</a:t>
            </a:r>
          </a:p>
          <a:p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Client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 </a:t>
            </a:r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getNext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() : retorna o próximo cliente a ser atendido e remove o mesmo da fila</a:t>
            </a:r>
          </a:p>
          <a:p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void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 </a:t>
            </a:r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showQueues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 : para melhora visualização das filas, utilizamos esse método, para separar cliente idosos e não idosos na </a:t>
            </a:r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sáida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 . No caso de alguma fila estar vazia  mensagem “Fila esta vazia” </a:t>
            </a:r>
          </a:p>
          <a:p>
            <a:endParaRPr lang="pt-BR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1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E35E33-BA55-42A4-B2B3-EFAEB140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gency FB" panose="020B0503020202020204" pitchFamily="34" charset="0"/>
              </a:rPr>
              <a:t>Menu de Entrada dos Dados 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8A4036-290E-C2C4-A9A1-52073813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05" y="1400354"/>
            <a:ext cx="5811480" cy="23872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CC6A0FD7-08B5-279B-148A-0D1D53C4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30" y="4091866"/>
            <a:ext cx="10905066" cy="2527211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latin typeface="Agency FB" panose="020B0503020202020204" pitchFamily="34" charset="0"/>
              </a:rPr>
              <a:t>Todas as validações foram realizadas : no caso de algum valor digitado que não esteja dentro do escopo da validação, o menu é mostrado novamente (escolha de menu, digitação de nome, digitação de idade)</a:t>
            </a:r>
          </a:p>
          <a:p>
            <a:r>
              <a:rPr lang="pt-BR" sz="2400" dirty="0">
                <a:latin typeface="Agency FB" panose="020B0503020202020204" pitchFamily="34" charset="0"/>
              </a:rPr>
              <a:t>Mensagens são mostradas, de acordo com a operação, como por exemplo :</a:t>
            </a:r>
          </a:p>
          <a:p>
            <a:pPr marL="0" indent="0">
              <a:buNone/>
            </a:pPr>
            <a:r>
              <a:rPr lang="pt-BR" sz="2400" dirty="0">
                <a:latin typeface="Agency FB" panose="020B0503020202020204" pitchFamily="34" charset="0"/>
              </a:rPr>
              <a:t>    - A fila esta vazia, aguardando chegada de clientes</a:t>
            </a:r>
          </a:p>
          <a:p>
            <a:pPr marL="0" indent="0">
              <a:buNone/>
            </a:pPr>
            <a:r>
              <a:rPr lang="pt-BR" sz="2400" dirty="0">
                <a:latin typeface="Agency FB" panose="020B0503020202020204" pitchFamily="34" charset="0"/>
              </a:rPr>
              <a:t>    </a:t>
            </a:r>
            <a:r>
              <a:rPr lang="pt-BR" sz="2400">
                <a:latin typeface="Agency FB" panose="020B0503020202020204" pitchFamily="34" charset="0"/>
              </a:rPr>
              <a:t>-  Não </a:t>
            </a:r>
            <a:r>
              <a:rPr lang="pt-BR" sz="2400" dirty="0">
                <a:latin typeface="Agency FB" panose="020B0503020202020204" pitchFamily="34" charset="0"/>
              </a:rPr>
              <a:t>podemos encerrar, clientes aguardando na fila</a:t>
            </a:r>
          </a:p>
          <a:p>
            <a:pPr marL="0" indent="0">
              <a:buNone/>
            </a:pPr>
            <a:r>
              <a:rPr lang="pt-BR" sz="2400" dirty="0">
                <a:latin typeface="Agency FB" panose="020B0503020202020204" pitchFamily="34" charset="0"/>
              </a:rPr>
              <a:t>    - Expediente encerrado, todos os clientes foram atendidos e </a:t>
            </a:r>
            <a:r>
              <a:rPr lang="pt-BR" sz="2400" dirty="0" err="1">
                <a:latin typeface="Agency FB" panose="020B0503020202020204" pitchFamily="34" charset="0"/>
              </a:rPr>
              <a:t>horario</a:t>
            </a:r>
            <a:r>
              <a:rPr lang="pt-BR" sz="2400" dirty="0">
                <a:latin typeface="Agency FB" panose="020B0503020202020204" pitchFamily="34" charset="0"/>
              </a:rPr>
              <a:t> de fechamento atingido</a:t>
            </a:r>
          </a:p>
        </p:txBody>
      </p:sp>
    </p:spTree>
    <p:extLst>
      <p:ext uri="{BB962C8B-B14F-4D97-AF65-F5344CB8AC3E}">
        <p14:creationId xmlns:p14="http://schemas.microsoft.com/office/powerpoint/2010/main" val="231839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448F2-C5D4-4645-B293-516AC52A6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1986" y="5907082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Obrigado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BCC29-67D1-4342-9D3F-B1EBD729B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185302"/>
            <a:ext cx="5782716" cy="2150719"/>
          </a:xfrm>
          <a:noFill/>
        </p:spPr>
        <p:txBody>
          <a:bodyPr anchor="ctr">
            <a:normAutofit fontScale="90000"/>
          </a:bodyPr>
          <a:lstStyle/>
          <a:p>
            <a:r>
              <a:rPr lang="pt-BR" sz="3600" dirty="0">
                <a:solidFill>
                  <a:srgbClr val="080808"/>
                </a:solidFill>
                <a:latin typeface="Agency FB" panose="020B0503020202020204" pitchFamily="34" charset="0"/>
              </a:rPr>
              <a:t>Desenvolvido por:</a:t>
            </a:r>
            <a:br>
              <a:rPr lang="pt-BR" sz="3600" dirty="0">
                <a:solidFill>
                  <a:srgbClr val="080808"/>
                </a:solidFill>
                <a:latin typeface="Agency FB" panose="020B0503020202020204" pitchFamily="34" charset="0"/>
              </a:rPr>
            </a:br>
            <a:br>
              <a:rPr lang="pt-BR" sz="3600" dirty="0">
                <a:solidFill>
                  <a:srgbClr val="080808"/>
                </a:solidFill>
                <a:latin typeface="Agency FB" panose="020B0503020202020204" pitchFamily="34" charset="0"/>
              </a:rPr>
            </a:br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Hélio </a:t>
            </a:r>
            <a:r>
              <a:rPr lang="pt-BR" sz="2800" dirty="0" err="1">
                <a:solidFill>
                  <a:srgbClr val="080808"/>
                </a:solidFill>
                <a:latin typeface="Agency FB" panose="020B0503020202020204" pitchFamily="34" charset="0"/>
              </a:rPr>
              <a:t>Tiaki</a:t>
            </a:r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 Tanaka Arai RA: 125111351565</a:t>
            </a:r>
            <a:br>
              <a:rPr lang="pt-BR" sz="3600" dirty="0">
                <a:solidFill>
                  <a:srgbClr val="080808"/>
                </a:solidFill>
                <a:latin typeface="Agency FB" panose="020B0503020202020204" pitchFamily="34" charset="0"/>
              </a:rPr>
            </a:br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Isaac Gouveia de Lima  RA: 125111349530</a:t>
            </a:r>
            <a:b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</a:br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João Victor Bueno Goncalves RA: 125111350209</a:t>
            </a:r>
            <a:br>
              <a:rPr lang="pt-BR" sz="3600" dirty="0">
                <a:solidFill>
                  <a:srgbClr val="080808"/>
                </a:solidFill>
                <a:latin typeface="Agency FB" panose="020B0503020202020204" pitchFamily="34" charset="0"/>
              </a:rPr>
            </a:br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Ygor Prospero Queiroz RA: 125111349208</a:t>
            </a:r>
            <a:b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</a:br>
            <a:br>
              <a:rPr lang="pt-BR" sz="3600" dirty="0">
                <a:solidFill>
                  <a:srgbClr val="080808"/>
                </a:solidFill>
                <a:latin typeface="Agency FB" panose="020B0503020202020204" pitchFamily="34" charset="0"/>
              </a:rPr>
            </a:br>
            <a:endParaRPr lang="pt-BR" sz="3600" dirty="0">
              <a:solidFill>
                <a:srgbClr val="080808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00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105</TotalTime>
  <Words>598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Tema do Office</vt:lpstr>
      <vt:lpstr>Atividade prática A3 Estrutura de dados e análise de algoritmos</vt:lpstr>
      <vt:lpstr>Objetivo:</vt:lpstr>
      <vt:lpstr>Regras:</vt:lpstr>
      <vt:lpstr>Fluxo de Atendimento de Clientes:</vt:lpstr>
      <vt:lpstr>Classe Client/AuxiliarMenu:</vt:lpstr>
      <vt:lpstr>Classe ManageAttendance (listagem de métodos públicos):</vt:lpstr>
      <vt:lpstr>Menu de Entrada dos Dados : </vt:lpstr>
      <vt:lpstr>Desenvolvido por:  Hélio Tiaki Tanaka Arai RA: 125111351565 Isaac Gouveia de Lima  RA: 125111349530 João Victor Bueno Goncalves RA: 125111350209 Ygor Prospero Queiroz RA: 125111349208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prática A3:</dc:title>
  <dc:creator>Ygor Prospero Queiroz</dc:creator>
  <cp:lastModifiedBy>helio arai</cp:lastModifiedBy>
  <cp:revision>5</cp:revision>
  <dcterms:created xsi:type="dcterms:W3CDTF">2022-11-08T21:19:39Z</dcterms:created>
  <dcterms:modified xsi:type="dcterms:W3CDTF">2022-11-28T23:18:16Z</dcterms:modified>
</cp:coreProperties>
</file>