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3" r:id="rId10"/>
    <p:sldId id="267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6" r:id="rId20"/>
    <p:sldId id="268" r:id="rId21"/>
    <p:sldId id="278" r:id="rId22"/>
    <p:sldId id="269" r:id="rId23"/>
    <p:sldId id="277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778CC-8DDD-4BD0-9F34-CE7C32F90183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35DDB-304D-415A-9362-87DACB7D5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BBF5467-B4EE-4031-9CA1-7431F079B5B2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10C5489-4B62-4015-A562-A8E6F8C9ACF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036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5467-B4EE-4031-9CA1-7431F079B5B2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5489-4B62-4015-A562-A8E6F8C9A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1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5467-B4EE-4031-9CA1-7431F079B5B2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5489-4B62-4015-A562-A8E6F8C9A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6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5467-B4EE-4031-9CA1-7431F079B5B2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5489-4B62-4015-A562-A8E6F8C9A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5467-B4EE-4031-9CA1-7431F079B5B2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5489-4B62-4015-A562-A8E6F8C9ACF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549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5467-B4EE-4031-9CA1-7431F079B5B2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5489-4B62-4015-A562-A8E6F8C9A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9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5467-B4EE-4031-9CA1-7431F079B5B2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5489-4B62-4015-A562-A8E6F8C9A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27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5467-B4EE-4031-9CA1-7431F079B5B2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5489-4B62-4015-A562-A8E6F8C9A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35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5467-B4EE-4031-9CA1-7431F079B5B2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5489-4B62-4015-A562-A8E6F8C9A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29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5467-B4EE-4031-9CA1-7431F079B5B2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5489-4B62-4015-A562-A8E6F8C9A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3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5467-B4EE-4031-9CA1-7431F079B5B2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5489-4B62-4015-A562-A8E6F8C9A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10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BBF5467-B4EE-4031-9CA1-7431F079B5B2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10C5489-4B62-4015-A562-A8E6F8C9A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02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Engenharia de Software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Documento e Especificação de requisitos de software</a:t>
            </a:r>
          </a:p>
          <a:p>
            <a:r>
              <a:rPr lang="pt-BR" dirty="0"/>
              <a:t>Prof. Ely Prado</a:t>
            </a:r>
          </a:p>
        </p:txBody>
      </p:sp>
    </p:spTree>
    <p:extLst>
      <p:ext uri="{BB962C8B-B14F-4D97-AF65-F5344CB8AC3E}">
        <p14:creationId xmlns:p14="http://schemas.microsoft.com/office/powerpoint/2010/main" val="47781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Documentação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Documentação de Requisitos Usando Linguagem Natural</a:t>
            </a:r>
          </a:p>
          <a:p>
            <a:r>
              <a:rPr lang="pt-BR" sz="2400" dirty="0"/>
              <a:t>Documentação de Requisitos Usando Modelos Conceituais</a:t>
            </a:r>
          </a:p>
          <a:p>
            <a:r>
              <a:rPr lang="pt-BR" sz="2400" dirty="0"/>
              <a:t>Documentos de Requisitos Híbridos</a:t>
            </a:r>
          </a:p>
        </p:txBody>
      </p:sp>
    </p:spTree>
    <p:extLst>
      <p:ext uri="{BB962C8B-B14F-4D97-AF65-F5344CB8AC3E}">
        <p14:creationId xmlns:p14="http://schemas.microsoft.com/office/powerpoint/2010/main" val="281194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Natural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É a forma de documentação de requisitos mais aplicada na prática.</a:t>
            </a:r>
          </a:p>
          <a:p>
            <a:r>
              <a:rPr lang="pt-BR" sz="2400" dirty="0"/>
              <a:t>Possui a vantagem de que nenhum </a:t>
            </a:r>
            <a:r>
              <a:rPr lang="pt-BR" sz="2400" dirty="0" err="1"/>
              <a:t>stakeholder</a:t>
            </a:r>
            <a:r>
              <a:rPr lang="pt-BR" sz="2400" dirty="0"/>
              <a:t> precisa aprender uma nova notação.</a:t>
            </a:r>
          </a:p>
          <a:p>
            <a:r>
              <a:rPr lang="pt-BR" sz="2400" dirty="0"/>
              <a:t>Pode ser utilizada para expressão qualquer requisito.</a:t>
            </a:r>
          </a:p>
          <a:p>
            <a:pPr lvl="1"/>
            <a:endParaRPr lang="pt-BR" sz="2000" dirty="0"/>
          </a:p>
          <a:p>
            <a:r>
              <a:rPr lang="pt-BR" sz="2400" dirty="0"/>
              <a:t>Pode apresentar requisitos ambíguos.</a:t>
            </a:r>
          </a:p>
          <a:p>
            <a:r>
              <a:rPr lang="pt-BR" sz="2400" dirty="0"/>
              <a:t>Requisitos de diversos tipos e perspectivas correm o risco de serem misturados.</a:t>
            </a:r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9243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Natural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dirty="0"/>
              <a:t>Invente um formato-padrão e garanta que todas as definições de requisitos aderem a esse formato.</a:t>
            </a:r>
          </a:p>
          <a:p>
            <a:r>
              <a:rPr lang="pt-BR" sz="2000" dirty="0"/>
              <a:t>Use uma linguagem consistente para distinguir entre os requisitos obrigatórios e os desejáveis. Os obrigatórios são requisitos aos quais o sistema tem de dar suporte e geralmente são escritos usando-se 'deve’ Requisitos desejáveis não são essenciais e são escritos usando-se 'pode’.</a:t>
            </a:r>
          </a:p>
          <a:p>
            <a:r>
              <a:rPr lang="pt-BR" sz="2000" dirty="0"/>
              <a:t>Use uma forma de destacar as partes fundamentais do requisito (negrito, itálico ou cores).</a:t>
            </a:r>
          </a:p>
          <a:p>
            <a:r>
              <a:rPr lang="pt-BR" sz="2000" dirty="0"/>
              <a:t>Não assuma que os leitores compreendem a linguagem técnica da engenharia de software.</a:t>
            </a:r>
          </a:p>
          <a:p>
            <a:r>
              <a:rPr lang="pt-BR" sz="2000" dirty="0"/>
              <a:t>Sempre que possível, tente associar uma lógica a cada um dos requisitos de usuário.</a:t>
            </a:r>
          </a:p>
        </p:txBody>
      </p:sp>
    </p:spTree>
    <p:extLst>
      <p:ext uri="{BB962C8B-B14F-4D97-AF65-F5344CB8AC3E}">
        <p14:creationId xmlns:p14="http://schemas.microsoft.com/office/powerpoint/2010/main" val="119047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Requisito em Linguagem Natural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sistema deve medir o açúcar no sangue e fornecer insulina, se necessário, a cada dez minutos. </a:t>
            </a:r>
            <a:r>
              <a:rPr lang="pt-BR" sz="2800" i="1" dirty="0"/>
              <a:t>(Mudanças de açúcar no sangue são relativamente lentas, portanto, medições mais frequentes são desnecessárias; medições menos frequentes podem levar a níveis de açúcar desnecessariamente elevados.)</a:t>
            </a:r>
          </a:p>
        </p:txBody>
      </p:sp>
    </p:spTree>
    <p:extLst>
      <p:ext uri="{BB962C8B-B14F-4D97-AF65-F5344CB8AC3E}">
        <p14:creationId xmlns:p14="http://schemas.microsoft.com/office/powerpoint/2010/main" val="245278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natural estruturada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É uma forma de escrever os requisitos do sistema na qual a liberdade do escritor dos requisitos é limitada e todos os requisitos são escritos em uma forma-padrão. </a:t>
            </a:r>
          </a:p>
          <a:p>
            <a:r>
              <a:rPr lang="pt-BR" sz="2400" dirty="0"/>
              <a:t>Essa abordagem mantém grande parte da expressividade e compreensão da linguagem natural, mas garante certa uniformidade imposta sobre a especificação.</a:t>
            </a:r>
          </a:p>
        </p:txBody>
      </p:sp>
    </p:spTree>
    <p:extLst>
      <p:ext uri="{BB962C8B-B14F-4D97-AF65-F5344CB8AC3E}">
        <p14:creationId xmlns:p14="http://schemas.microsoft.com/office/powerpoint/2010/main" val="53259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natural estruturada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Pode-se documentar os requisitos de usuário inicialmente escritos em cartões, um requisito por cartão.</a:t>
            </a:r>
          </a:p>
          <a:p>
            <a:r>
              <a:rPr lang="pt-BR" sz="2400" dirty="0"/>
              <a:t>Pode-se colocar um número de campos em cada cartão, algo como a lógica dos requisitos, as dependências de outros requisitos, a origem dos requisitos, materiais de apoio, e assim por diante.</a:t>
            </a:r>
          </a:p>
        </p:txBody>
      </p:sp>
    </p:spTree>
    <p:extLst>
      <p:ext uri="{BB962C8B-B14F-4D97-AF65-F5344CB8AC3E}">
        <p14:creationId xmlns:p14="http://schemas.microsoft.com/office/powerpoint/2010/main" val="2173990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Especificação Estruturada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122268"/>
              </p:ext>
            </p:extLst>
          </p:nvPr>
        </p:nvGraphicFramePr>
        <p:xfrm>
          <a:off x="323850" y="1828800"/>
          <a:ext cx="1171575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sz="3600" dirty="0"/>
                        <a:t>Titulo do Requisito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600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dirty="0"/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6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/>
                        <a:t>Requisitos Relacionados</a:t>
                      </a:r>
                      <a:endParaRPr lang="pt-BR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600" dirty="0"/>
                        <a:t>Entradas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dirty="0"/>
                        <a:t>Pré-condição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600" dirty="0"/>
                        <a:t>Fonte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dirty="0"/>
                        <a:t>Pós-condições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600" dirty="0"/>
                        <a:t>Saídas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dirty="0"/>
                        <a:t>Efeitos</a:t>
                      </a:r>
                      <a:r>
                        <a:rPr lang="pt-BR" sz="3600" baseline="0" dirty="0"/>
                        <a:t> colaterais</a:t>
                      </a:r>
                      <a:endParaRPr lang="pt-BR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600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745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Especificação Estruturada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522333"/>
              </p:ext>
            </p:extLst>
          </p:nvPr>
        </p:nvGraphicFramePr>
        <p:xfrm>
          <a:off x="323850" y="1828800"/>
          <a:ext cx="1171575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2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sz="2400" dirty="0"/>
                        <a:t>Bomba</a:t>
                      </a:r>
                      <a:r>
                        <a:rPr lang="pt-BR" sz="2400" baseline="0" dirty="0"/>
                        <a:t> de insulina/Software de Controle/SRS/3.3.2</a:t>
                      </a:r>
                      <a:endParaRPr lang="pt-BR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Calcula doses de insulina: nível seguro de açúcar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Calcula a dose de insulina a ser fornecida quando o nível de açúcar está na zona de segurança entre três e sete unidades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Entradas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Leitura atual de açúcar (r2), duas leituras anteriores (r0 e r1)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Fonte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Leitura atual da taxa</a:t>
                      </a:r>
                      <a:r>
                        <a:rPr lang="pt-BR" sz="2400" baseline="0" dirty="0"/>
                        <a:t> de açúcar pelo sensor. Outras leituras da memória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Saídas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CompDose</a:t>
                      </a:r>
                      <a:r>
                        <a:rPr lang="pt-BR" sz="2400" dirty="0"/>
                        <a:t> – a dose de insulina a ser fornecida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Loop principal de controle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27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Especificação Estruturada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9203"/>
              </p:ext>
            </p:extLst>
          </p:nvPr>
        </p:nvGraphicFramePr>
        <p:xfrm>
          <a:off x="323850" y="1657350"/>
          <a:ext cx="1171575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sz="2000" dirty="0"/>
                        <a:t>Bomba</a:t>
                      </a:r>
                      <a:r>
                        <a:rPr lang="pt-BR" sz="2000" baseline="0" dirty="0"/>
                        <a:t> de insulina/Software de Controle/SRS/3.3.2</a:t>
                      </a:r>
                      <a:endParaRPr lang="pt-B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CompDose</a:t>
                      </a:r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é zero se o nível de açúcar está estável ou em queda ou se o nível está aumentando, mas a taxa de aumento está</a:t>
                      </a:r>
                    </a:p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diminuindo Se o nível está aumentando e a taxa de aumento está aumentando, então </a:t>
                      </a:r>
                      <a:r>
                        <a:rPr lang="pt-BR" sz="2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CompDose</a:t>
                      </a:r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é calculado dividindo-se a diferença entre o nível atual de açúcar e o nível anterior por quatro e arredondando-se o resultado. Se o resultado é</a:t>
                      </a:r>
                    </a:p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arredondado para zero, então </a:t>
                      </a:r>
                      <a:r>
                        <a:rPr lang="pt-BR" sz="2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CompDose</a:t>
                      </a:r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é definida como a dose mínima que pode ser fornecida.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Duas leituras anteriores, de modo que a taxa de variação do</a:t>
                      </a:r>
                      <a:r>
                        <a:rPr lang="pt-BR" sz="2000" baseline="0" dirty="0"/>
                        <a:t> nível de açúcar pode ser calculada.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O reservatório</a:t>
                      </a:r>
                      <a:r>
                        <a:rPr lang="pt-BR" sz="2000" baseline="0" dirty="0"/>
                        <a:t> de insulina contém, no mínimo, o máximo de dose única permitida de insulina.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Pós-condições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R0 é substituída por r1 e r1 é substituída</a:t>
                      </a:r>
                      <a:r>
                        <a:rPr lang="pt-BR" sz="2000" baseline="0" dirty="0"/>
                        <a:t> por r2.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Efeitos</a:t>
                      </a:r>
                      <a:r>
                        <a:rPr lang="pt-BR" sz="2000" baseline="0" dirty="0"/>
                        <a:t> colaterais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Nenhum.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58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Conceituais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Linguagens especiais de modelagem relacionadas com a perspectiva apropriada devem ser utilizadas.</a:t>
            </a:r>
          </a:p>
          <a:p>
            <a:r>
              <a:rPr lang="pt-BR" sz="2400" dirty="0"/>
              <a:t>O modelo retrata os requisitos de forma muito mais compacta.</a:t>
            </a:r>
          </a:p>
          <a:p>
            <a:r>
              <a:rPr lang="pt-BR" sz="2400" dirty="0"/>
              <a:t>Oferecem um menor grau de ambiguidade.</a:t>
            </a:r>
          </a:p>
          <a:p>
            <a:pPr lvl="1"/>
            <a:endParaRPr lang="pt-BR" sz="2000" dirty="0"/>
          </a:p>
          <a:p>
            <a:r>
              <a:rPr lang="pt-BR" sz="2400" dirty="0"/>
              <a:t>Exige conhecimentos específicos de modelagem.</a:t>
            </a:r>
          </a:p>
        </p:txBody>
      </p:sp>
    </p:spTree>
    <p:extLst>
      <p:ext uri="{BB962C8B-B14F-4D97-AF65-F5344CB8AC3E}">
        <p14:creationId xmlns:p14="http://schemas.microsoft.com/office/powerpoint/2010/main" val="95331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Documento de requisitos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documento de requisitos de software, às vezes chamado Especificação de Requisitos de Software (SRS- do inglês </a:t>
            </a:r>
            <a:r>
              <a:rPr lang="pt-BR" sz="2400" i="1" dirty="0"/>
              <a:t>Software </a:t>
            </a:r>
            <a:r>
              <a:rPr lang="pt-BR" sz="2400" i="1" dirty="0" err="1"/>
              <a:t>Requirements</a:t>
            </a:r>
            <a:r>
              <a:rPr lang="pt-BR" sz="2400" i="1" dirty="0"/>
              <a:t> </a:t>
            </a:r>
            <a:r>
              <a:rPr lang="pt-BR" sz="2400" i="1" dirty="0" err="1"/>
              <a:t>Specification</a:t>
            </a:r>
            <a:r>
              <a:rPr lang="pt-BR" sz="2400" i="1" dirty="0"/>
              <a:t>), </a:t>
            </a:r>
            <a:r>
              <a:rPr lang="pt-BR" sz="2400" dirty="0"/>
              <a:t>é uma declaração oficial de o que os desenvolvedores do sistema devem implementar.</a:t>
            </a:r>
          </a:p>
        </p:txBody>
      </p:sp>
    </p:spTree>
    <p:extLst>
      <p:ext uri="{BB962C8B-B14F-4D97-AF65-F5344CB8AC3E}">
        <p14:creationId xmlns:p14="http://schemas.microsoft.com/office/powerpoint/2010/main" val="1742241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Conceituais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Diagrama de caso de uso:</a:t>
            </a:r>
          </a:p>
          <a:p>
            <a:pPr lvl="1"/>
            <a:r>
              <a:rPr lang="pt-BR" sz="2000" dirty="0"/>
              <a:t>Permite obter uma rápida visão geral das funcionalidades do sistema especificado, e como essas funções se relacionam.</a:t>
            </a:r>
          </a:p>
          <a:p>
            <a:r>
              <a:rPr lang="pt-BR" sz="2400" dirty="0"/>
              <a:t>Diagramas de classes:</a:t>
            </a:r>
          </a:p>
          <a:p>
            <a:pPr lvl="1"/>
            <a:r>
              <a:rPr lang="pt-BR" sz="2000" dirty="0"/>
              <a:t>Documenta requisitos com respeito à estrutura estática dos dados, dependência estruturais entre o sistema e o contexto do sistema.</a:t>
            </a:r>
          </a:p>
        </p:txBody>
      </p:sp>
    </p:spTree>
    <p:extLst>
      <p:ext uri="{BB962C8B-B14F-4D97-AF65-F5344CB8AC3E}">
        <p14:creationId xmlns:p14="http://schemas.microsoft.com/office/powerpoint/2010/main" val="2664510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Conceituais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Diagramas de atividades:</a:t>
            </a:r>
          </a:p>
          <a:p>
            <a:pPr lvl="1"/>
            <a:r>
              <a:rPr lang="pt-BR" sz="2000" dirty="0"/>
              <a:t>Documenta processos de negócio, ou dependências sequenciais do sistema em relação a processos no contexto do sistema. Também podem modelar o caráter sequencial dos casos de uso.</a:t>
            </a:r>
          </a:p>
          <a:p>
            <a:r>
              <a:rPr lang="pt-BR" sz="2400" dirty="0"/>
              <a:t>Diagramas de estados:</a:t>
            </a:r>
          </a:p>
          <a:p>
            <a:pPr lvl="1"/>
            <a:r>
              <a:rPr lang="pt-BR" sz="2000" dirty="0"/>
              <a:t>Documentam comportamentos de um sistema desencadeado por determinados eventos, como foco nos estados individuais em que o sistema pode se encontrar, seus eventos e suas condições que desencadeiam uma transição de estados. </a:t>
            </a:r>
          </a:p>
        </p:txBody>
      </p:sp>
    </p:spTree>
    <p:extLst>
      <p:ext uri="{BB962C8B-B14F-4D97-AF65-F5344CB8AC3E}">
        <p14:creationId xmlns:p14="http://schemas.microsoft.com/office/powerpoint/2010/main" val="2826309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Documentos Híbridos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Contêm uma combinação de linguagem natural e modelos conceituais.</a:t>
            </a:r>
          </a:p>
          <a:p>
            <a:r>
              <a:rPr lang="pt-BR" sz="2400" dirty="0"/>
              <a:t>Explora as vantagens de ambos formatos.</a:t>
            </a:r>
          </a:p>
          <a:p>
            <a:r>
              <a:rPr lang="pt-BR" sz="2400" dirty="0"/>
              <a:t>Modelos podem ser complementados por comentários em linguagem natural.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71489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– Documente 4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Sistema de pedidos online para uma fábrica de camisetas personalizadas. </a:t>
            </a:r>
          </a:p>
          <a:p>
            <a:pPr lvl="1"/>
            <a:r>
              <a:rPr lang="pt-BR" sz="2400" dirty="0"/>
              <a:t>O cliente pode fazer pedidos em um site enviando a arte da camiseta além de informar o tamanho, cor e tipo de tecido da camiseta.</a:t>
            </a:r>
          </a:p>
          <a:p>
            <a:pPr lvl="1"/>
            <a:r>
              <a:rPr lang="pt-BR" sz="2400" dirty="0"/>
              <a:t>O departamento de produção só inicia a fabricação das camisetas pedidas após a confirmação do pagamento e da validação da qualidade da arte enviada pelo cliente.</a:t>
            </a:r>
          </a:p>
        </p:txBody>
      </p:sp>
    </p:spTree>
    <p:extLst>
      <p:ext uri="{BB962C8B-B14F-4D97-AF65-F5344CB8AC3E}">
        <p14:creationId xmlns:p14="http://schemas.microsoft.com/office/powerpoint/2010/main" val="186336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de Usuário e de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Deve incluir tanto os requisitos de usuário para um sistema quanto uma especificação detalhada dos requisitos de sistema. </a:t>
            </a:r>
          </a:p>
          <a:p>
            <a:r>
              <a:rPr lang="pt-BR" sz="2400" dirty="0"/>
              <a:t>Em alguns casos, os requisitos de usuário e de sistema são integrados em uma única descrição. Em outros, os requisitos de usuário são definidos em uma introdução à especificação de requisitos de sistema. </a:t>
            </a:r>
          </a:p>
          <a:p>
            <a:r>
              <a:rPr lang="pt-BR" sz="2400" dirty="0"/>
              <a:t>Se houver um grande número de requisitos, os requisitos detalhados de sistema podem ser apresentados em um documento separado.</a:t>
            </a:r>
          </a:p>
        </p:txBody>
      </p:sp>
    </p:spTree>
    <p:extLst>
      <p:ext uri="{BB962C8B-B14F-4D97-AF65-F5344CB8AC3E}">
        <p14:creationId xmlns:p14="http://schemas.microsoft.com/office/powerpoint/2010/main" val="35270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ágeis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Nos métodos ágeis de desenvolvimento os requisitos mudam tão rapidamente que um documento de requisitos já está ultrapassado assim que termina de ser escrito. </a:t>
            </a:r>
          </a:p>
          <a:p>
            <a:r>
              <a:rPr lang="pt-BR" sz="2400" dirty="0"/>
              <a:t>Em vez de um documento formal, abordagens como a Extreme </a:t>
            </a:r>
            <a:r>
              <a:rPr lang="pt-BR" sz="2400" dirty="0" err="1"/>
              <a:t>Programming</a:t>
            </a:r>
            <a:r>
              <a:rPr lang="pt-BR" sz="2400" dirty="0"/>
              <a:t> coletam os requisitos de usuário de forma incremental e escrevem-nos em cartões como estórias de usuário. O usuário então prioriza os requisitos para implementação no próximo incremento do sistema.</a:t>
            </a:r>
          </a:p>
          <a:p>
            <a:r>
              <a:rPr lang="pt-BR" sz="2400" dirty="0"/>
              <a:t>Ainda assim, é útil escrever um pequeno documento de apoio no qual estejam definidos os requisitos de negócio e de confiança para o sistema.</a:t>
            </a:r>
          </a:p>
        </p:txBody>
      </p:sp>
    </p:spTree>
    <p:extLst>
      <p:ext uri="{BB962C8B-B14F-4D97-AF65-F5344CB8AC3E}">
        <p14:creationId xmlns:p14="http://schemas.microsoft.com/office/powerpoint/2010/main" val="266227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Usuários do documento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diversidade de possíveis usuários é um indicativo de que o documento de requisitos precisa ser um compromisso com a comunicação dos requisitos para os clientes, a definição dos requisitos em detalhes precisos para os desenvolvedores e testadores e a inclusão de informações sobre a possível evolução do sistema.</a:t>
            </a:r>
          </a:p>
        </p:txBody>
      </p:sp>
    </p:spTree>
    <p:extLst>
      <p:ext uri="{BB962C8B-B14F-4D97-AF65-F5344CB8AC3E}">
        <p14:creationId xmlns:p14="http://schemas.microsoft.com/office/powerpoint/2010/main" val="39641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Usuários do documento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dirty="0"/>
              <a:t>Clientes do Sistema</a:t>
            </a:r>
          </a:p>
          <a:p>
            <a:pPr lvl="1"/>
            <a:r>
              <a:rPr lang="pt-BR" sz="1800" dirty="0"/>
              <a:t>Especificam e leem os requisitos para verificar se estes satisfazem suas necessidades. Os clientes especificam as alterações nos requisitos.</a:t>
            </a:r>
          </a:p>
          <a:p>
            <a:r>
              <a:rPr lang="pt-BR" sz="2000" dirty="0"/>
              <a:t>Gerentes</a:t>
            </a:r>
          </a:p>
          <a:p>
            <a:pPr lvl="1"/>
            <a:r>
              <a:rPr lang="pt-BR" sz="1800" dirty="0"/>
              <a:t>Usam o documento de requisitos para planejar uma proposta para o sistema e para planejar o processo de desenvolvimento do sistema.</a:t>
            </a:r>
          </a:p>
          <a:p>
            <a:r>
              <a:rPr lang="pt-BR" sz="2000" dirty="0"/>
              <a:t>Engenheiros do sistema</a:t>
            </a:r>
          </a:p>
          <a:p>
            <a:pPr lvl="1"/>
            <a:r>
              <a:rPr lang="pt-BR" sz="1800" dirty="0"/>
              <a:t>Usam os requisitos para entender o sistema que será desenvolvido.</a:t>
            </a:r>
          </a:p>
          <a:p>
            <a:r>
              <a:rPr lang="pt-BR" sz="2000" dirty="0"/>
              <a:t>Engenheiros de teste de sistema</a:t>
            </a:r>
          </a:p>
          <a:p>
            <a:pPr lvl="1"/>
            <a:r>
              <a:rPr lang="pt-BR" sz="1800" dirty="0"/>
              <a:t>Usam os requisitos para desenvolver testes de validação do sistema.</a:t>
            </a:r>
          </a:p>
          <a:p>
            <a:r>
              <a:rPr lang="pt-BR" sz="2000" dirty="0"/>
              <a:t>Engenheiros de manutenção de sistema</a:t>
            </a:r>
          </a:p>
          <a:p>
            <a:pPr lvl="1"/>
            <a:r>
              <a:rPr lang="pt-BR" sz="1800" dirty="0"/>
              <a:t>Usam os requisitos para entender o sistema e os relacionamentos entre suas partes.</a:t>
            </a:r>
          </a:p>
        </p:txBody>
      </p:sp>
    </p:spTree>
    <p:extLst>
      <p:ext uri="{BB962C8B-B14F-4D97-AF65-F5344CB8AC3E}">
        <p14:creationId xmlns:p14="http://schemas.microsoft.com/office/powerpoint/2010/main" val="395480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do documento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Sistemas críticos precisam ter requisitos detalhados, porque a segurança e  a proteção devem ser analisadas em detalhes. </a:t>
            </a:r>
          </a:p>
          <a:p>
            <a:r>
              <a:rPr lang="pt-BR" sz="2400" dirty="0"/>
              <a:t>Quando o sistema está sendo desenvolvido por terceiros, as especificações de sistema devem ser detalhadas e precisas. </a:t>
            </a:r>
          </a:p>
          <a:p>
            <a:r>
              <a:rPr lang="pt-BR" sz="2400" dirty="0"/>
              <a:t>Se um processo de desenvolvimento iterativo (modelo espiral ou métodos ágeis) é usado, o documento de requisitos pode ser muito menos detalhado e quaisquer ambiguidades podem ser resolvidas durante o desenvolvimento do sistema.</a:t>
            </a:r>
          </a:p>
        </p:txBody>
      </p:sp>
    </p:spTree>
    <p:extLst>
      <p:ext uri="{BB962C8B-B14F-4D97-AF65-F5344CB8AC3E}">
        <p14:creationId xmlns:p14="http://schemas.microsoft.com/office/powerpoint/2010/main" val="244124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de um documento de requisitos bem elaborado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Requisitos formam a base para o desenvolvimento do sistema.</a:t>
            </a:r>
          </a:p>
          <a:p>
            <a:r>
              <a:rPr lang="pt-BR" sz="2400" dirty="0"/>
              <a:t>Requisitos têm relevância legal.</a:t>
            </a:r>
          </a:p>
          <a:p>
            <a:r>
              <a:rPr lang="pt-BR" sz="2400" dirty="0"/>
              <a:t>Documento de requisitos são complexos</a:t>
            </a:r>
          </a:p>
          <a:p>
            <a:r>
              <a:rPr lang="pt-BR" sz="2400" dirty="0"/>
              <a:t>Requisitos devem ser acessíveis para todas as partes envolvidas.</a:t>
            </a:r>
          </a:p>
        </p:txBody>
      </p:sp>
    </p:spTree>
    <p:extLst>
      <p:ext uri="{BB962C8B-B14F-4D97-AF65-F5344CB8AC3E}">
        <p14:creationId xmlns:p14="http://schemas.microsoft.com/office/powerpoint/2010/main" val="190676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Um especificação de requisitos é uma coleção de requisitos representada de forma sistemática, tipicamente para um sistema ou componente, atendendo a determinados critérios.</a:t>
            </a:r>
          </a:p>
          <a:p>
            <a:endParaRPr lang="pt-BR" sz="2800" dirty="0"/>
          </a:p>
          <a:p>
            <a:r>
              <a:rPr lang="pt-BR" sz="2800" dirty="0"/>
              <a:t>Os requisitos de usuário e de sistema devem ser claros, inequívocos, de fácil compreensão, completos e consistentes.</a:t>
            </a:r>
          </a:p>
        </p:txBody>
      </p:sp>
    </p:spTree>
    <p:extLst>
      <p:ext uri="{BB962C8B-B14F-4D97-AF65-F5344CB8AC3E}">
        <p14:creationId xmlns:p14="http://schemas.microsoft.com/office/powerpoint/2010/main" val="318785381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4305</TotalTime>
  <Words>1444</Words>
  <Application>Microsoft Office PowerPoint</Application>
  <PresentationFormat>Widescreen</PresentationFormat>
  <Paragraphs>129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Schoolbook</vt:lpstr>
      <vt:lpstr>Wingdings 2</vt:lpstr>
      <vt:lpstr>View</vt:lpstr>
      <vt:lpstr>Engenharia de Software II</vt:lpstr>
      <vt:lpstr>Documento de requisitos de software</vt:lpstr>
      <vt:lpstr>Requisitos de Usuário e de Sistema</vt:lpstr>
      <vt:lpstr>Métodos ágeis</vt:lpstr>
      <vt:lpstr>Usuários do documento de requisitos</vt:lpstr>
      <vt:lpstr>Usuários do documento de requisitos</vt:lpstr>
      <vt:lpstr>Detalhes do documento de requisitos</vt:lpstr>
      <vt:lpstr>Importância de um documento de requisitos bem elaborado</vt:lpstr>
      <vt:lpstr>Especificação de Requisitos</vt:lpstr>
      <vt:lpstr>Tipos de Documentação</vt:lpstr>
      <vt:lpstr>Linguagem Natural</vt:lpstr>
      <vt:lpstr>Linguagem Natural</vt:lpstr>
      <vt:lpstr>Exemplo de Requisito em Linguagem Natural</vt:lpstr>
      <vt:lpstr>Linguagem natural estruturada</vt:lpstr>
      <vt:lpstr>Linguagem natural estruturada</vt:lpstr>
      <vt:lpstr>Exemplo de Especificação Estruturada</vt:lpstr>
      <vt:lpstr>Exemplo de Especificação Estruturada</vt:lpstr>
      <vt:lpstr>Exemplo de Especificação Estruturada</vt:lpstr>
      <vt:lpstr>Modelos Conceituais</vt:lpstr>
      <vt:lpstr>Modelos Conceituais</vt:lpstr>
      <vt:lpstr>Modelos Conceituais</vt:lpstr>
      <vt:lpstr>Documentos Híbridos</vt:lpstr>
      <vt:lpstr>Atividade – Documente 4 requisitos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MicroInformática</dc:title>
  <dc:creator>Ely Prado</dc:creator>
  <cp:lastModifiedBy>Helio barolo</cp:lastModifiedBy>
  <cp:revision>76</cp:revision>
  <dcterms:created xsi:type="dcterms:W3CDTF">2016-01-26T16:32:46Z</dcterms:created>
  <dcterms:modified xsi:type="dcterms:W3CDTF">2019-09-04T15:46:26Z</dcterms:modified>
</cp:coreProperties>
</file>