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1" r:id="rId3"/>
    <p:sldId id="257" r:id="rId4"/>
    <p:sldId id="262" r:id="rId5"/>
    <p:sldId id="259" r:id="rId6"/>
    <p:sldId id="268" r:id="rId7"/>
    <p:sldId id="263" r:id="rId8"/>
    <p:sldId id="264" r:id="rId9"/>
    <p:sldId id="266" r:id="rId10"/>
    <p:sldId id="267" r:id="rId11"/>
    <p:sldId id="271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A89D381-869D-4F79-98CE-B28470C98399}">
          <p14:sldIdLst>
            <p14:sldId id="256"/>
            <p14:sldId id="261"/>
            <p14:sldId id="257"/>
            <p14:sldId id="262"/>
            <p14:sldId id="259"/>
            <p14:sldId id="268"/>
            <p14:sldId id="263"/>
            <p14:sldId id="264"/>
            <p14:sldId id="266"/>
            <p14:sldId id="267"/>
            <p14:sldId id="271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A8512-6EF5-4585-9CA1-C23D36ED13EA}" v="4" dt="2023-10-19T11:55:47.652"/>
    <p1510:client id="{BCDB7956-A322-4AAE-9E30-9A3D002BF307}" v="9" dt="2023-10-19T11:27:38.778"/>
    <p1510:client id="{CA1F14D0-F9D9-4085-8A26-EDBFBCA67A5C}" v="1" dt="2023-10-19T13:29:02.214"/>
    <p1510:client id="{E04C8C1D-A246-492B-8BBF-ACB681FEB869}" v="17" dt="2023-10-19T12:19:0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5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3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7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5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9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5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5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B6E-CBE6-4B19-A960-C858BA84FD58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DEEF-3919-473C-8E67-054FC9495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12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ncp.gov.br/api/pncp/swagger-ui/index.html?configUrl=/pncp-api/v3/api-docs/swagger-confi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2C97-EB5C-4AE5-AB99-64975CDA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4089"/>
            <a:ext cx="9144000" cy="1463449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Ensaio sobre dados do Portal Nacional de Contratações Públicas (PNCP)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D5B94-0AD9-404D-A469-0190ABC7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2080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0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A0E18-D119-4445-9A75-DA75322F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Exemplos de informações a serem obtidas</a:t>
            </a:r>
            <a:br>
              <a:rPr lang="pt-BR" dirty="0"/>
            </a:br>
            <a:r>
              <a:rPr lang="pt-BR" dirty="0"/>
              <a:t>(???)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52DFE-CFDF-4348-99DB-15C89A86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783" y="2438400"/>
            <a:ext cx="10603344" cy="414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Análises de aspectos relacionados ao contratante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Grau de adesão de entes/órgãos ao PNCP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Proporção entre valores contratados por órgãos municipais/estaduais/federais, em recorte de tempo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Agregações sobre valores contratados, em comparação entre estratos (ex. estados com população semelhante, capitais, municípios pequenos em determinada UF, órgãos estaduais de mesma finalidade, etc.)</a:t>
            </a: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Natureza jurídica dos maiores compradores (esfera de poder,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direta/indireta)</a:t>
            </a: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Maiores empresas fornecedoras e correlação com o setor da empresa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(atividade econômica)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A0E18-D119-4445-9A75-DA75322F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62" y="1179110"/>
            <a:ext cx="112014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Exemplos de informações a serem obtidas</a:t>
            </a:r>
            <a:br>
              <a:rPr lang="pt-BR" dirty="0"/>
            </a:br>
            <a:r>
              <a:rPr lang="pt-BR" dirty="0"/>
              <a:t>(???)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52DFE-CFDF-4348-99DB-15C89A86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420927" cy="4889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Análises de aspectos relacionados ao objeto</a:t>
            </a: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Seleção de objetos específicos para fazer comparação (ex. combustível, serviços terceirizados, alimentos in natura,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sobre prazos (alterações em relação à 8.666/93), valores,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Frequência de compras de pronta entrega (compra por empenho) x frequência de serviços </a:t>
            </a:r>
          </a:p>
          <a:p>
            <a:pPr marL="0" indent="0">
              <a:buNone/>
            </a:pPr>
            <a:endParaRPr lang="pt-BR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0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6A17E-8895-4BA3-B37F-F89DB027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418" y="459573"/>
            <a:ext cx="8610600" cy="1293028"/>
          </a:xfrm>
        </p:spPr>
        <p:txBody>
          <a:bodyPr/>
          <a:lstStyle/>
          <a:p>
            <a:r>
              <a:rPr lang="pt-BR" b="1" dirty="0"/>
              <a:t>Plus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B0E52-5C74-45F2-B706-386606EDB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sz="2800" b="1" dirty="0">
                <a:latin typeface="Calibri"/>
                <a:cs typeface="Calibri"/>
              </a:rPr>
              <a:t>Análises de aspectos relacionados ao fornecedor  (!!!XXX)</a:t>
            </a:r>
            <a:endParaRPr lang="en-US" sz="2800" dirty="0">
              <a:latin typeface="Calibri"/>
              <a:cs typeface="Calibri"/>
            </a:endParaRPr>
          </a:p>
          <a:p>
            <a:r>
              <a:rPr lang="pt-BR" sz="2400" dirty="0">
                <a:latin typeface="Calibri"/>
                <a:cs typeface="Calibri"/>
              </a:rPr>
              <a:t>Agregações sobre valores contratados x porte de empresa</a:t>
            </a:r>
            <a:endParaRPr lang="en-US" sz="2400" dirty="0">
              <a:latin typeface="Calibri"/>
              <a:cs typeface="Calibri"/>
            </a:endParaRPr>
          </a:p>
          <a:p>
            <a:r>
              <a:rPr lang="pt-BR" sz="2400" dirty="0">
                <a:latin typeface="Calibri"/>
                <a:cs typeface="Calibri"/>
              </a:rPr>
              <a:t>Consolidações sobre  UF dos maiores fornecedores </a:t>
            </a:r>
            <a:endParaRPr lang="en-US" sz="2400" dirty="0">
              <a:latin typeface="Calibri"/>
              <a:cs typeface="Calibri"/>
            </a:endParaRPr>
          </a:p>
          <a:p>
            <a:r>
              <a:rPr lang="pt-BR" sz="2400" dirty="0">
                <a:latin typeface="Calibri"/>
                <a:cs typeface="Calibri"/>
              </a:rPr>
              <a:t>Tempo de funcionamento de empresas x valores contratados </a:t>
            </a:r>
            <a:endParaRPr lang="pt-BR" sz="2400" dirty="0"/>
          </a:p>
          <a:p>
            <a:pPr marL="0" indent="0">
              <a:buNone/>
            </a:pPr>
            <a:endParaRPr lang="pt-BR" sz="2800" b="1" dirty="0">
              <a:latin typeface="Calibri"/>
              <a:cs typeface="Calibri"/>
            </a:endParaRPr>
          </a:p>
          <a:p>
            <a:r>
              <a:rPr lang="pt-BR" sz="2800" b="1" dirty="0">
                <a:latin typeface="Calibri"/>
                <a:cs typeface="Calibri"/>
              </a:rPr>
              <a:t>Automatizações para obtenção de arquivos (editais e avisos, ata de registro de preços e contratos) relacionados aos procedimentos de compras filtrados em seleção prévia</a:t>
            </a:r>
          </a:p>
          <a:p>
            <a:pPr marL="457200" lvl="1" indent="0">
              <a:buNone/>
            </a:pPr>
            <a:r>
              <a:rPr lang="pt-BR" dirty="0" err="1"/>
              <a:t>Ex</a:t>
            </a:r>
            <a:r>
              <a:rPr lang="pt-BR" dirty="0"/>
              <a:t>:	</a:t>
            </a:r>
          </a:p>
          <a:p>
            <a:pPr marL="457200" lvl="1" indent="0">
              <a:buNone/>
            </a:pPr>
            <a:r>
              <a:rPr lang="pt-BR" dirty="0"/>
              <a:t>Obtenção de todos os arquivos relacionados às contratações realizadas pela Enap, no período de janeiro a outubro/2023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Obtenção de todos os arquivos relacionados às contratações realizadas pelo município de Fortaleza que, na descrição do objeto, contenha a expressão “medicamentos”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Obtenção de arquivos a partir de seleção gráfica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1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E646E2-7FDE-48B4-826A-80AA969B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60945"/>
            <a:ext cx="10176164" cy="4657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dirty="0"/>
              <a:t>Vamos?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693905B-67FB-4CE2-944C-4E07D8C1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8"/>
          <a:stretch/>
        </p:blipFill>
        <p:spPr>
          <a:xfrm>
            <a:off x="6648617" y="370267"/>
            <a:ext cx="4358551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466ECA51-F8EE-4F96-8E94-87694419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08"/>
          <a:stretch/>
        </p:blipFill>
        <p:spPr>
          <a:xfrm>
            <a:off x="195937" y="1461301"/>
            <a:ext cx="11560924" cy="24641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E30B6A-C714-4F2F-AB53-EF27DE20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177877"/>
            <a:ext cx="10515600" cy="1325563"/>
          </a:xfrm>
        </p:spPr>
        <p:txBody>
          <a:bodyPr/>
          <a:lstStyle/>
          <a:p>
            <a:r>
              <a:rPr lang="pt-BR" dirty="0" err="1"/>
              <a:t>ContextUALIZAÇÃO</a:t>
            </a: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DF5481C-3BDF-45CB-A2A2-F91DD038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7" y="4165364"/>
            <a:ext cx="11560924" cy="20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30B6A-C714-4F2F-AB53-EF27DE20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177877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E98F4C01-F10F-4B10-B0D1-6B34089D7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74" y="198794"/>
            <a:ext cx="9710787" cy="4351338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8C7CA2-AFEF-4C87-92CC-D813D870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6" y="3577124"/>
            <a:ext cx="8898681" cy="3176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70D4D32-0097-452A-A229-09309BF47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038" y="1255098"/>
            <a:ext cx="7764331" cy="28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9C7460-7E3B-4BC7-A66D-53D9AA73F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8" r="9999" b="12699"/>
          <a:stretch/>
        </p:blipFill>
        <p:spPr>
          <a:xfrm>
            <a:off x="667951" y="184611"/>
            <a:ext cx="10589336" cy="22758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6D334C-B962-4CA3-AB9A-1A0528624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7"/>
          <a:stretch/>
        </p:blipFill>
        <p:spPr>
          <a:xfrm>
            <a:off x="675518" y="2530763"/>
            <a:ext cx="10581769" cy="2170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85989D-8F95-4EB2-99AD-847DBF36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03" y="4858072"/>
            <a:ext cx="11828794" cy="1424028"/>
          </a:xfrm>
          <a:prstGeom prst="rect">
            <a:avLst/>
          </a:prstGeom>
        </p:spPr>
      </p:pic>
      <p:pic>
        <p:nvPicPr>
          <p:cNvPr id="1026" name="Picture 2" descr="Óculos meme Thug Life - Turn Down for What em Promoção na ...">
            <a:extLst>
              <a:ext uri="{FF2B5EF4-FFF2-40B4-BE49-F238E27FC236}">
                <a16:creationId xmlns:a16="http://schemas.microsoft.com/office/drawing/2014/main" id="{F8B3DBB1-B5E0-44F2-BA7C-C2EA6589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487" y="5230166"/>
            <a:ext cx="1336710" cy="13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CF8A-B3B6-4ABF-8E55-18FDF89A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41873" cy="650875"/>
          </a:xfrm>
        </p:spPr>
        <p:txBody>
          <a:bodyPr>
            <a:normAutofit/>
          </a:bodyPr>
          <a:lstStyle/>
          <a:p>
            <a:r>
              <a:rPr lang="pt-BR" dirty="0"/>
              <a:t>https://www.gov.br/pncp/pt-br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8916F-A796-4BB0-BAB8-722F0CE2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C94292-EF16-4563-887A-83E9D204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40" y="1016000"/>
            <a:ext cx="10437920" cy="56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7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EE33C0-E09B-48CF-A8B7-F043E97B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16" y="0"/>
            <a:ext cx="8566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943E22-A516-401D-91A7-6BF2E054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1" y="1420562"/>
            <a:ext cx="9590825" cy="52473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92EA59-7D76-4F61-BB8B-D537F6F0BFFD}"/>
              </a:ext>
            </a:extLst>
          </p:cNvPr>
          <p:cNvSpPr txBox="1"/>
          <p:nvPr/>
        </p:nvSpPr>
        <p:spPr>
          <a:xfrm>
            <a:off x="2719018" y="632799"/>
            <a:ext cx="10202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https://pncp.gov.br/api/pncp/swagger-ui/index.html?configUrl=/pncp-api/v3/api-docs/swagger-config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80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08B3-2767-40E2-9F7F-30224F6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BE8E3-D0D6-4232-BC9C-06BD01E3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304141-6C43-4464-955D-2FC7654C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768"/>
            <a:ext cx="8251518" cy="59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6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D1D60-45F2-43AE-966B-9C521A89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CC528-D874-4DD7-93BA-021C4311E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Realizar primeiras leituras sobre os dados inseridos no PNCP, após a obrigatoriedade de inserção de dados sobre contratações operadas por órgãos de todos os entes públicos.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0" i="0" dirty="0">
                <a:effectLst/>
                <a:latin typeface="rawline"/>
              </a:rPr>
              <a:t>Os Municípios com até 20.000 (vinte mil) habitantes terão o prazo de 6 (seis) anos para adotarem o PNCP</a:t>
            </a:r>
          </a:p>
        </p:txBody>
      </p:sp>
      <p:pic>
        <p:nvPicPr>
          <p:cNvPr id="5" name="Picture 2" descr="A importância da coleta de dados">
            <a:extLst>
              <a:ext uri="{FF2B5EF4-FFF2-40B4-BE49-F238E27FC236}">
                <a16:creationId xmlns:a16="http://schemas.microsoft.com/office/drawing/2014/main" id="{B2D18374-55D3-4BFF-B057-1335C14209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7950" y="2458244"/>
            <a:ext cx="4762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9529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6678d9fe-0921-417d-8411-5f1c18defbbb}" enabled="0" method="" siteId="{6678d9fe-0921-417d-8411-5f1c18defb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169</TotalTime>
  <Words>386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rawline</vt:lpstr>
      <vt:lpstr>Roboto</vt:lpstr>
      <vt:lpstr>Trilha de Vapor</vt:lpstr>
      <vt:lpstr>Ensaio sobre dados do Portal Nacional de Contratações Públicas (PNCP)</vt:lpstr>
      <vt:lpstr>ContextUALIZAÇÃO</vt:lpstr>
      <vt:lpstr>Apresentação do PowerPoint</vt:lpstr>
      <vt:lpstr>Apresentação do PowerPoint</vt:lpstr>
      <vt:lpstr>https://www.gov.br/pncp/pt-br</vt:lpstr>
      <vt:lpstr>Apresentação do PowerPoint</vt:lpstr>
      <vt:lpstr>Apresentação do PowerPoint</vt:lpstr>
      <vt:lpstr>Apresentação do PowerPoint</vt:lpstr>
      <vt:lpstr>Proposta do projeto</vt:lpstr>
      <vt:lpstr>Exemplos de informações a serem obtidas (???)</vt:lpstr>
      <vt:lpstr>Exemplos de informações a serem obtidas (???)</vt:lpstr>
      <vt:lpstr>Plus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Ensaio sobre dados de contratos do Portal Nacional de Contratações Públicas (PNCP)</dc:title>
  <dc:creator>Darliara do Socorro Andrade de Assis Dias</dc:creator>
  <cp:lastModifiedBy>Joyce Lustosa Belga</cp:lastModifiedBy>
  <cp:revision>2</cp:revision>
  <dcterms:created xsi:type="dcterms:W3CDTF">2023-10-18T23:11:42Z</dcterms:created>
  <dcterms:modified xsi:type="dcterms:W3CDTF">2023-10-19T13:29:02Z</dcterms:modified>
</cp:coreProperties>
</file>