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1" r:id="rId7"/>
    <p:sldId id="262" r:id="rId8"/>
    <p:sldId id="267" r:id="rId9"/>
    <p:sldId id="268" r:id="rId10"/>
    <p:sldId id="259" r:id="rId11"/>
    <p:sldId id="263" r:id="rId12"/>
    <p:sldId id="266" r:id="rId13"/>
    <p:sldId id="265" r:id="rId14"/>
    <p:sldId id="269" r:id="rId15"/>
    <p:sldId id="264" r:id="rId16"/>
    <p:sldId id="260" r:id="rId1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sourotransparente.gov.br/temas/estados-e-municipios/transferencias-a-estados-e-municipios" TargetMode="External"/><Relationship Id="rId3" Type="http://schemas.openxmlformats.org/officeDocument/2006/relationships/hyperlink" Target="https://dados.gov.br/dados/conjuntos-dados/bpc-por-municipio-pagador" TargetMode="External"/><Relationship Id="rId7" Type="http://schemas.openxmlformats.org/officeDocument/2006/relationships/hyperlink" Target="https://sidra.ibge.gov.br/pesquisa/pib-munic" TargetMode="External"/><Relationship Id="rId2" Type="http://schemas.openxmlformats.org/officeDocument/2006/relationships/hyperlink" Target="https://dados.gov.br/dados/conjuntos-dados/bolsa-familia---mi-social" TargetMode="External"/><Relationship Id="rId1" Type="http://schemas.openxmlformats.org/officeDocument/2006/relationships/hyperlink" Target="https://dados.gov.br/dados/conjuntos-dados/cadastro-unico---familiaspessoas-por-faixas-de-renda-per-capita---mi-social" TargetMode="External"/><Relationship Id="rId6" Type="http://schemas.openxmlformats.org/officeDocument/2006/relationships/hyperlink" Target="https://dados.gov.br/dados/conjuntos-dados/programa-cisternas" TargetMode="External"/><Relationship Id="rId5" Type="http://schemas.openxmlformats.org/officeDocument/2006/relationships/hyperlink" Target="https://dados.gov.br/dados/conjuntos-dados/programa-de-aquisicao-de-alimentos-paa---mi-social" TargetMode="External"/><Relationship Id="rId4" Type="http://schemas.openxmlformats.org/officeDocument/2006/relationships/hyperlink" Target="https://dados.gov.br/dados/conjuntos-dados/indice-de-gestao-descentralizada---igd---mi-socia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sidra.ibge.gov.br/pesquisa/pib-munic" TargetMode="External"/><Relationship Id="rId3" Type="http://schemas.openxmlformats.org/officeDocument/2006/relationships/hyperlink" Target="https://dados.gov.br/dados/conjuntos-dados/bpc-por-municipio-pagador" TargetMode="External"/><Relationship Id="rId7" Type="http://schemas.openxmlformats.org/officeDocument/2006/relationships/hyperlink" Target="https://dados.gov.br/dados/conjuntos-dados/programa-cisternas" TargetMode="External"/><Relationship Id="rId2" Type="http://schemas.openxmlformats.org/officeDocument/2006/relationships/hyperlink" Target="https://dados.gov.br/dados/conjuntos-dados/bolsa-familia---mi-social" TargetMode="External"/><Relationship Id="rId1" Type="http://schemas.openxmlformats.org/officeDocument/2006/relationships/hyperlink" Target="https://dados.gov.br/dados/conjuntos-dados/cadastro-unico---familiaspessoas-por-faixas-de-renda-per-capita---mi-social" TargetMode="External"/><Relationship Id="rId6" Type="http://schemas.openxmlformats.org/officeDocument/2006/relationships/hyperlink" Target="https://dados.gov.br/dados/conjuntos-dados/programa-de-aquisicao-de-alimentos-paa---mi-social" TargetMode="External"/><Relationship Id="rId5" Type="http://schemas.openxmlformats.org/officeDocument/2006/relationships/hyperlink" Target="https://www.tesourotransparente.gov.br/temas/estados-e-municipios/transferencias-a-estados-e-municipios" TargetMode="External"/><Relationship Id="rId4" Type="http://schemas.openxmlformats.org/officeDocument/2006/relationships/hyperlink" Target="https://dados.gov.br/dados/conjuntos-dados/indice-de-gestao-descentralizada---igd---mi-socia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1800" noProof="0" dirty="0"/>
            <a:t>Avaliar a qualidade dos dados abertos disponibilizados pelo MDS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1800" noProof="0" dirty="0"/>
            <a:t>Promover análise dos dados disponibilizados selecionados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1800" noProof="0" dirty="0"/>
            <a:t>Identificar a presença das Política Públicas Sociais (PPS) nos municípios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rela de classificação estrutura de tópicos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 estrutura de tópicos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liar estrutura de tópicos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pt-BR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Cadastro Único</a:t>
          </a:r>
          <a:endParaRPr lang="pt-BR" noProof="0" dirty="0">
            <a:solidFill>
              <a:schemeClr val="bg1"/>
            </a:solidFill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algn="ctr" rtl="0"/>
          <a:endParaRPr lang="pt-BR" noProof="0" dirty="0">
            <a:solidFill>
              <a:schemeClr val="bg1"/>
            </a:solidFill>
          </a:endParaRPr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algn="ctr" rtl="0"/>
          <a:endParaRPr lang="pt-BR" noProof="0" dirty="0">
            <a:solidFill>
              <a:schemeClr val="bg1"/>
            </a:solidFill>
          </a:endParaRPr>
        </a:p>
      </dgm:t>
    </dgm:pt>
    <dgm:pt modelId="{997899B8-4178-45B1-A587-E63BB39E0D1C}">
      <dgm:prSet/>
      <dgm:spPr/>
      <dgm:t>
        <a:bodyPr/>
        <a:lstStyle/>
        <a:p>
          <a:pPr algn="ctr" rtl="0">
            <a:lnSpc>
              <a:spcPct val="100000"/>
            </a:lnSpc>
          </a:pPr>
          <a:r>
            <a:rPr lang="pt-BR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Programa Bolsa Família</a:t>
          </a:r>
          <a:endParaRPr lang="pt-BR" dirty="0">
            <a:solidFill>
              <a:schemeClr val="bg1"/>
            </a:solidFill>
          </a:endParaRPr>
        </a:p>
      </dgm:t>
    </dgm:pt>
    <dgm:pt modelId="{D5913FB1-CF68-4446-B8DA-69249F73CF37}" type="parTrans" cxnId="{8421B5DB-8F36-4104-A25A-6CF6B0D17B97}">
      <dgm:prSet/>
      <dgm:spPr/>
      <dgm:t>
        <a:bodyPr/>
        <a:lstStyle/>
        <a:p>
          <a:pPr algn="ctr"/>
          <a:endParaRPr lang="pt-BR">
            <a:solidFill>
              <a:schemeClr val="bg1"/>
            </a:solidFill>
          </a:endParaRPr>
        </a:p>
      </dgm:t>
    </dgm:pt>
    <dgm:pt modelId="{9267AA36-12DA-46B3-8BCE-735A9BDA492F}" type="sibTrans" cxnId="{8421B5DB-8F36-4104-A25A-6CF6B0D17B97}">
      <dgm:prSet/>
      <dgm:spPr/>
      <dgm:t>
        <a:bodyPr/>
        <a:lstStyle/>
        <a:p>
          <a:pPr algn="ctr"/>
          <a:endParaRPr lang="pt-BR">
            <a:solidFill>
              <a:schemeClr val="bg1"/>
            </a:solidFill>
          </a:endParaRPr>
        </a:p>
      </dgm:t>
    </dgm:pt>
    <dgm:pt modelId="{BD7C049E-3C30-4EC5-BC19-47EAB6F096A7}">
      <dgm:prSet/>
      <dgm:spPr/>
      <dgm:t>
        <a:bodyPr/>
        <a:lstStyle/>
        <a:p>
          <a:pPr algn="ctr" rtl="0">
            <a:lnSpc>
              <a:spcPct val="100000"/>
            </a:lnSpc>
          </a:pPr>
          <a:r>
            <a:rPr lang="pt-BR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Benefício de Prestação Continuada</a:t>
          </a:r>
          <a:endParaRPr lang="pt-BR" dirty="0">
            <a:solidFill>
              <a:schemeClr val="bg1"/>
            </a:solidFill>
          </a:endParaRPr>
        </a:p>
      </dgm:t>
    </dgm:pt>
    <dgm:pt modelId="{D822881B-4DF4-49C8-A916-E041D41F29A6}" type="parTrans" cxnId="{91F5D191-9317-498A-BC63-DF0101E7BCDC}">
      <dgm:prSet/>
      <dgm:spPr/>
      <dgm:t>
        <a:bodyPr/>
        <a:lstStyle/>
        <a:p>
          <a:pPr algn="ctr"/>
          <a:endParaRPr lang="pt-BR">
            <a:solidFill>
              <a:schemeClr val="bg1"/>
            </a:solidFill>
          </a:endParaRPr>
        </a:p>
      </dgm:t>
    </dgm:pt>
    <dgm:pt modelId="{43C267AD-0124-4546-AF71-B0268BA31198}" type="sibTrans" cxnId="{91F5D191-9317-498A-BC63-DF0101E7BCDC}">
      <dgm:prSet/>
      <dgm:spPr/>
      <dgm:t>
        <a:bodyPr/>
        <a:lstStyle/>
        <a:p>
          <a:pPr algn="ctr"/>
          <a:endParaRPr lang="pt-BR">
            <a:solidFill>
              <a:schemeClr val="bg1"/>
            </a:solidFill>
          </a:endParaRPr>
        </a:p>
      </dgm:t>
    </dgm:pt>
    <dgm:pt modelId="{A223A832-2512-44D6-A65C-9FBE2071379D}">
      <dgm:prSet/>
      <dgm:spPr/>
      <dgm:t>
        <a:bodyPr/>
        <a:lstStyle/>
        <a:p>
          <a:pPr algn="ctr" rtl="0">
            <a:lnSpc>
              <a:spcPct val="100000"/>
            </a:lnSpc>
          </a:pPr>
          <a:r>
            <a:rPr lang="pt-BR" b="1" i="0" dirty="0">
              <a:solidFill>
                <a:schemeClr val="bg1"/>
              </a:solidFill>
              <a:effectLst/>
              <a:latin typeface="Inter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Índice de Gestão Descentralizada do Município (IGD-M)</a:t>
          </a:r>
          <a:endParaRPr lang="pt-BR" b="1" i="0" dirty="0">
            <a:solidFill>
              <a:schemeClr val="bg1"/>
            </a:solidFill>
            <a:effectLst/>
            <a:latin typeface="Inter"/>
          </a:endParaRPr>
        </a:p>
      </dgm:t>
    </dgm:pt>
    <dgm:pt modelId="{78F0A8F7-7875-467D-86FD-8B466EE2BA3E}" type="parTrans" cxnId="{07D2C058-887C-48C5-9D60-10268373DF43}">
      <dgm:prSet/>
      <dgm:spPr/>
      <dgm:t>
        <a:bodyPr/>
        <a:lstStyle/>
        <a:p>
          <a:pPr algn="ctr"/>
          <a:endParaRPr lang="pt-BR">
            <a:solidFill>
              <a:schemeClr val="bg1"/>
            </a:solidFill>
          </a:endParaRPr>
        </a:p>
      </dgm:t>
    </dgm:pt>
    <dgm:pt modelId="{ECD29542-CA1F-40D9-81FA-5E315E10CB4A}" type="sibTrans" cxnId="{07D2C058-887C-48C5-9D60-10268373DF43}">
      <dgm:prSet/>
      <dgm:spPr/>
      <dgm:t>
        <a:bodyPr/>
        <a:lstStyle/>
        <a:p>
          <a:pPr algn="ctr"/>
          <a:endParaRPr lang="pt-BR">
            <a:solidFill>
              <a:schemeClr val="bg1"/>
            </a:solidFill>
          </a:endParaRPr>
        </a:p>
      </dgm:t>
    </dgm:pt>
    <dgm:pt modelId="{96FD0B52-A2DF-4F01-A01B-BD9C44476503}">
      <dgm:prSet/>
      <dgm:spPr>
        <a:solidFill>
          <a:srgbClr val="FFC000"/>
        </a:solidFill>
      </dgm:spPr>
      <dgm:t>
        <a:bodyPr/>
        <a:lstStyle/>
        <a:p>
          <a:pPr algn="ctr" rtl="0">
            <a:lnSpc>
              <a:spcPct val="100000"/>
            </a:lnSpc>
          </a:pPr>
          <a:r>
            <a:rPr lang="pt-BR" b="0" i="0" strike="sngStrike">
              <a:solidFill>
                <a:schemeClr val="bg1"/>
              </a:solidFill>
              <a:effectLst/>
              <a:latin typeface="Inter"/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Programa de Aquisição de Alimentos (PAA)</a:t>
          </a:r>
          <a:endParaRPr lang="pt-BR" b="1" i="0" strike="sngStrike" dirty="0">
            <a:solidFill>
              <a:schemeClr val="bg1"/>
            </a:solidFill>
            <a:effectLst/>
            <a:latin typeface="Inter"/>
          </a:endParaRPr>
        </a:p>
      </dgm:t>
    </dgm:pt>
    <dgm:pt modelId="{9C0E1CB4-DD37-499B-8B40-CFB421CD206D}" type="parTrans" cxnId="{3E74AFA1-6F44-40DE-AAC6-ECE2B8C5322A}">
      <dgm:prSet/>
      <dgm:spPr/>
      <dgm:t>
        <a:bodyPr/>
        <a:lstStyle/>
        <a:p>
          <a:pPr algn="ctr"/>
          <a:endParaRPr lang="pt-BR">
            <a:solidFill>
              <a:schemeClr val="bg1"/>
            </a:solidFill>
          </a:endParaRPr>
        </a:p>
      </dgm:t>
    </dgm:pt>
    <dgm:pt modelId="{FEE0A3CE-5C39-47BF-8BAD-28ABC3D6E73E}" type="sibTrans" cxnId="{3E74AFA1-6F44-40DE-AAC6-ECE2B8C5322A}">
      <dgm:prSet/>
      <dgm:spPr/>
      <dgm:t>
        <a:bodyPr/>
        <a:lstStyle/>
        <a:p>
          <a:pPr algn="ctr"/>
          <a:endParaRPr lang="pt-BR">
            <a:solidFill>
              <a:schemeClr val="bg1"/>
            </a:solidFill>
          </a:endParaRPr>
        </a:p>
      </dgm:t>
    </dgm:pt>
    <dgm:pt modelId="{642F2070-8134-4FB8-BFB3-F24690B1669C}">
      <dgm:prSet/>
      <dgm:spPr>
        <a:solidFill>
          <a:srgbClr val="FFC000"/>
        </a:solidFill>
      </dgm:spPr>
      <dgm:t>
        <a:bodyPr/>
        <a:lstStyle/>
        <a:p>
          <a:pPr algn="ctr" rtl="0">
            <a:lnSpc>
              <a:spcPct val="100000"/>
            </a:lnSpc>
          </a:pPr>
          <a:r>
            <a:rPr lang="pt-BR" strike="sngStrike" dirty="0">
              <a:solidFill>
                <a:schemeClr val="bg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Programa Cisternas</a:t>
          </a:r>
          <a:endParaRPr lang="pt-BR" strike="sngStrike" dirty="0">
            <a:solidFill>
              <a:schemeClr val="bg1"/>
            </a:solidFill>
          </a:endParaRPr>
        </a:p>
      </dgm:t>
    </dgm:pt>
    <dgm:pt modelId="{43058209-34B7-4BF3-AD3B-421801AF0852}" type="parTrans" cxnId="{A2DBDA00-DC71-437C-A4D0-35D07726255F}">
      <dgm:prSet/>
      <dgm:spPr/>
      <dgm:t>
        <a:bodyPr/>
        <a:lstStyle/>
        <a:p>
          <a:pPr algn="ctr"/>
          <a:endParaRPr lang="pt-BR">
            <a:solidFill>
              <a:schemeClr val="bg1"/>
            </a:solidFill>
          </a:endParaRPr>
        </a:p>
      </dgm:t>
    </dgm:pt>
    <dgm:pt modelId="{B17F8094-774C-4CF6-966C-0B8F66BDF7E0}" type="sibTrans" cxnId="{A2DBDA00-DC71-437C-A4D0-35D07726255F}">
      <dgm:prSet/>
      <dgm:spPr/>
      <dgm:t>
        <a:bodyPr/>
        <a:lstStyle/>
        <a:p>
          <a:pPr algn="ctr"/>
          <a:endParaRPr lang="pt-BR">
            <a:solidFill>
              <a:schemeClr val="bg1"/>
            </a:solidFill>
          </a:endParaRPr>
        </a:p>
      </dgm:t>
    </dgm:pt>
    <dgm:pt modelId="{36424540-170D-4CFF-B122-90C004A41695}">
      <dgm:prSet/>
      <dgm:spPr>
        <a:solidFill>
          <a:srgbClr val="FF0000"/>
        </a:solidFill>
      </dgm:spPr>
      <dgm:t>
        <a:bodyPr/>
        <a:lstStyle/>
        <a:p>
          <a:pPr algn="ctr" rtl="0">
            <a:lnSpc>
              <a:spcPct val="100000"/>
            </a:lnSpc>
          </a:pPr>
          <a:r>
            <a:rPr lang="pt-BR" dirty="0">
              <a:solidFill>
                <a:schemeClr val="bg1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PIB municipal</a:t>
          </a:r>
          <a:r>
            <a:rPr lang="pt-BR" dirty="0">
              <a:solidFill>
                <a:schemeClr val="bg1"/>
              </a:solidFill>
            </a:rPr>
            <a:t> - 2020</a:t>
          </a:r>
        </a:p>
      </dgm:t>
    </dgm:pt>
    <dgm:pt modelId="{BBCE6384-9CAF-4B20-920D-16BA3C747A16}" type="parTrans" cxnId="{3663793B-998F-45D1-B023-C920D8882CC8}">
      <dgm:prSet/>
      <dgm:spPr/>
      <dgm:t>
        <a:bodyPr/>
        <a:lstStyle/>
        <a:p>
          <a:pPr algn="ctr"/>
          <a:endParaRPr lang="pt-BR"/>
        </a:p>
      </dgm:t>
    </dgm:pt>
    <dgm:pt modelId="{F921B830-CBEB-4932-9361-3E4BCCDB63F3}" type="sibTrans" cxnId="{3663793B-998F-45D1-B023-C920D8882CC8}">
      <dgm:prSet/>
      <dgm:spPr/>
      <dgm:t>
        <a:bodyPr/>
        <a:lstStyle/>
        <a:p>
          <a:pPr algn="ctr"/>
          <a:endParaRPr lang="pt-BR"/>
        </a:p>
      </dgm:t>
    </dgm:pt>
    <dgm:pt modelId="{4037CA3F-8775-4676-A8B8-8752F896AA80}">
      <dgm:prSet/>
      <dgm:spPr>
        <a:solidFill>
          <a:srgbClr val="FF0000"/>
        </a:solidFill>
      </dgm:spPr>
      <dgm:t>
        <a:bodyPr/>
        <a:lstStyle/>
        <a:p>
          <a:pPr algn="ctr" rtl="0">
            <a:lnSpc>
              <a:spcPct val="100000"/>
            </a:lnSpc>
          </a:pPr>
          <a:r>
            <a:rPr lang="pt-BR" b="1" i="0" dirty="0">
              <a:solidFill>
                <a:schemeClr val="bg1"/>
              </a:solidFill>
              <a:effectLst/>
              <a:latin typeface="Inter"/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Fundo de Participação dos Municípios</a:t>
          </a:r>
          <a:endParaRPr lang="pt-BR" b="1" i="0" dirty="0">
            <a:solidFill>
              <a:schemeClr val="bg1"/>
            </a:solidFill>
            <a:effectLst/>
            <a:latin typeface="Inter"/>
          </a:endParaRPr>
        </a:p>
      </dgm:t>
    </dgm:pt>
    <dgm:pt modelId="{C6B6D12C-2DFB-46E8-A793-294B9320A117}" type="parTrans" cxnId="{404174E6-756B-4179-8806-A69A53B3C381}">
      <dgm:prSet/>
      <dgm:spPr/>
      <dgm:t>
        <a:bodyPr/>
        <a:lstStyle/>
        <a:p>
          <a:endParaRPr lang="pt-BR"/>
        </a:p>
      </dgm:t>
    </dgm:pt>
    <dgm:pt modelId="{883498BA-AA9D-4EA5-9CB6-28A2734EDDCA}" type="sibTrans" cxnId="{404174E6-756B-4179-8806-A69A53B3C381}">
      <dgm:prSet/>
      <dgm:spPr/>
      <dgm:t>
        <a:bodyPr/>
        <a:lstStyle/>
        <a:p>
          <a:endParaRPr lang="pt-BR"/>
        </a:p>
      </dgm:t>
    </dgm:pt>
    <dgm:pt modelId="{4DC682E9-10BB-4699-8151-122074D9AB68}" type="pres">
      <dgm:prSet presAssocID="{7E5AA53B-3EEE-4DE4-BB81-9044890C2946}" presName="linear" presStyleCnt="0">
        <dgm:presLayoutVars>
          <dgm:animLvl val="lvl"/>
          <dgm:resizeHandles val="exact"/>
        </dgm:presLayoutVars>
      </dgm:prSet>
      <dgm:spPr/>
    </dgm:pt>
    <dgm:pt modelId="{5F5BBA55-22F3-4412-953C-F30882647063}" type="pres">
      <dgm:prSet presAssocID="{6750AC01-D39D-4F3A-9DC8-2A211EE986A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CA7DBC-E2D0-4D25-B2FF-76F2C3FC9D2E}" type="pres">
      <dgm:prSet presAssocID="{CA077D98-8478-47EA-B6A9-99ACE60C64D4}" presName="spacer" presStyleCnt="0"/>
      <dgm:spPr/>
    </dgm:pt>
    <dgm:pt modelId="{17034A94-4F9C-4C52-8C8B-4E2B65A5EE57}" type="pres">
      <dgm:prSet presAssocID="{997899B8-4178-45B1-A587-E63BB39E0D1C}" presName="parentText" presStyleLbl="node1" presStyleIdx="1" presStyleCnt="8" custLinFactNeighborY="22776">
        <dgm:presLayoutVars>
          <dgm:chMax val="0"/>
          <dgm:bulletEnabled val="1"/>
        </dgm:presLayoutVars>
      </dgm:prSet>
      <dgm:spPr/>
    </dgm:pt>
    <dgm:pt modelId="{269CA2ED-C1FB-4B6A-B35F-5C3512F3133D}" type="pres">
      <dgm:prSet presAssocID="{9267AA36-12DA-46B3-8BCE-735A9BDA492F}" presName="spacer" presStyleCnt="0"/>
      <dgm:spPr/>
    </dgm:pt>
    <dgm:pt modelId="{70F494AD-521E-4D08-BBA0-41BA99EA34E4}" type="pres">
      <dgm:prSet presAssocID="{BD7C049E-3C30-4EC5-BC19-47EAB6F096A7}" presName="parentText" presStyleLbl="node1" presStyleIdx="2" presStyleCnt="8" custLinFactNeighborY="22776">
        <dgm:presLayoutVars>
          <dgm:chMax val="0"/>
          <dgm:bulletEnabled val="1"/>
        </dgm:presLayoutVars>
      </dgm:prSet>
      <dgm:spPr/>
    </dgm:pt>
    <dgm:pt modelId="{0A131B19-4F18-4CB7-BC70-98C4A27A8269}" type="pres">
      <dgm:prSet presAssocID="{43C267AD-0124-4546-AF71-B0268BA31198}" presName="spacer" presStyleCnt="0"/>
      <dgm:spPr/>
    </dgm:pt>
    <dgm:pt modelId="{88F0F155-3D8A-45C1-9719-5919E7F7407D}" type="pres">
      <dgm:prSet presAssocID="{A223A832-2512-44D6-A65C-9FBE2071379D}" presName="parentText" presStyleLbl="node1" presStyleIdx="3" presStyleCnt="8" custLinFactNeighborY="51626">
        <dgm:presLayoutVars>
          <dgm:chMax val="0"/>
          <dgm:bulletEnabled val="1"/>
        </dgm:presLayoutVars>
      </dgm:prSet>
      <dgm:spPr/>
    </dgm:pt>
    <dgm:pt modelId="{58E4CF1B-2097-45DB-9FEB-35522B6639CF}" type="pres">
      <dgm:prSet presAssocID="{ECD29542-CA1F-40D9-81FA-5E315E10CB4A}" presName="spacer" presStyleCnt="0"/>
      <dgm:spPr/>
    </dgm:pt>
    <dgm:pt modelId="{2325BCC2-F9B6-4760-A768-F5E26A3BC104}" type="pres">
      <dgm:prSet presAssocID="{4037CA3F-8775-4676-A8B8-8752F896AA80}" presName="parentText" presStyleLbl="node1" presStyleIdx="4" presStyleCnt="8" custLinFactNeighborY="51626">
        <dgm:presLayoutVars>
          <dgm:chMax val="0"/>
          <dgm:bulletEnabled val="1"/>
        </dgm:presLayoutVars>
      </dgm:prSet>
      <dgm:spPr/>
    </dgm:pt>
    <dgm:pt modelId="{12148DB8-8840-4755-AB0A-82D0A8E8EDDA}" type="pres">
      <dgm:prSet presAssocID="{883498BA-AA9D-4EA5-9CB6-28A2734EDDCA}" presName="spacer" presStyleCnt="0"/>
      <dgm:spPr/>
    </dgm:pt>
    <dgm:pt modelId="{F92E2999-781D-4E20-95ED-49F2D3D1B618}" type="pres">
      <dgm:prSet presAssocID="{96FD0B52-A2DF-4F01-A01B-BD9C44476503}" presName="parentText" presStyleLbl="node1" presStyleIdx="5" presStyleCnt="8" custLinFactY="417872" custLinFactNeighborX="-1669" custLinFactNeighborY="500000">
        <dgm:presLayoutVars>
          <dgm:chMax val="0"/>
          <dgm:bulletEnabled val="1"/>
        </dgm:presLayoutVars>
      </dgm:prSet>
      <dgm:spPr/>
    </dgm:pt>
    <dgm:pt modelId="{BACD67CD-75F9-4128-AE40-D626192C0510}" type="pres">
      <dgm:prSet presAssocID="{FEE0A3CE-5C39-47BF-8BAD-28ABC3D6E73E}" presName="spacer" presStyleCnt="0"/>
      <dgm:spPr/>
    </dgm:pt>
    <dgm:pt modelId="{0D71341F-5159-4CE2-862F-6A01E43A2718}" type="pres">
      <dgm:prSet presAssocID="{642F2070-8134-4FB8-BFB3-F24690B1669C}" presName="parentText" presStyleLbl="node1" presStyleIdx="6" presStyleCnt="8" custLinFactY="5748" custLinFactNeighborY="100000">
        <dgm:presLayoutVars>
          <dgm:chMax val="0"/>
          <dgm:bulletEnabled val="1"/>
        </dgm:presLayoutVars>
      </dgm:prSet>
      <dgm:spPr/>
    </dgm:pt>
    <dgm:pt modelId="{51BE2685-6AED-4335-AE71-C667DBF6F8A3}" type="pres">
      <dgm:prSet presAssocID="{B17F8094-774C-4CF6-966C-0B8F66BDF7E0}" presName="spacer" presStyleCnt="0"/>
      <dgm:spPr/>
    </dgm:pt>
    <dgm:pt modelId="{447A84E1-36DA-42EA-A2F9-9101F4EA503C}" type="pres">
      <dgm:prSet presAssocID="{36424540-170D-4CFF-B122-90C004A41695}" presName="parentText" presStyleLbl="node1" presStyleIdx="7" presStyleCnt="8" custLinFactY="-188619" custLinFactNeighborY="-200000">
        <dgm:presLayoutVars>
          <dgm:chMax val="0"/>
          <dgm:bulletEnabled val="1"/>
        </dgm:presLayoutVars>
      </dgm:prSet>
      <dgm:spPr/>
    </dgm:pt>
  </dgm:ptLst>
  <dgm:cxnLst>
    <dgm:cxn modelId="{23BBAE00-5BF7-4203-B905-437195CF946D}" type="presOf" srcId="{997899B8-4178-45B1-A587-E63BB39E0D1C}" destId="{17034A94-4F9C-4C52-8C8B-4E2B65A5EE57}" srcOrd="0" destOrd="0" presId="urn:microsoft.com/office/officeart/2005/8/layout/vList2"/>
    <dgm:cxn modelId="{A2DBDA00-DC71-437C-A4D0-35D07726255F}" srcId="{7E5AA53B-3EEE-4DE4-BB81-9044890C2946}" destId="{642F2070-8134-4FB8-BFB3-F24690B1669C}" srcOrd="6" destOrd="0" parTransId="{43058209-34B7-4BF3-AD3B-421801AF0852}" sibTransId="{B17F8094-774C-4CF6-966C-0B8F66BDF7E0}"/>
    <dgm:cxn modelId="{68F3FF11-5C9B-419C-8471-9097710AFD38}" type="presOf" srcId="{36424540-170D-4CFF-B122-90C004A41695}" destId="{447A84E1-36DA-42EA-A2F9-9101F4EA503C}" srcOrd="0" destOrd="0" presId="urn:microsoft.com/office/officeart/2005/8/layout/vList2"/>
    <dgm:cxn modelId="{185EE127-9096-48AF-9F6E-3DF49074A9D8}" type="presOf" srcId="{642F2070-8134-4FB8-BFB3-F24690B1669C}" destId="{0D71341F-5159-4CE2-862F-6A01E43A2718}" srcOrd="0" destOrd="0" presId="urn:microsoft.com/office/officeart/2005/8/layout/vList2"/>
    <dgm:cxn modelId="{B53B4E39-430F-486E-BF7D-B3D0FCBD9C53}" type="presOf" srcId="{96FD0B52-A2DF-4F01-A01B-BD9C44476503}" destId="{F92E2999-781D-4E20-95ED-49F2D3D1B618}" srcOrd="0" destOrd="0" presId="urn:microsoft.com/office/officeart/2005/8/layout/vList2"/>
    <dgm:cxn modelId="{3663793B-998F-45D1-B023-C920D8882CC8}" srcId="{7E5AA53B-3EEE-4DE4-BB81-9044890C2946}" destId="{36424540-170D-4CFF-B122-90C004A41695}" srcOrd="7" destOrd="0" parTransId="{BBCE6384-9CAF-4B20-920D-16BA3C747A16}" sibTransId="{F921B830-CBEB-4932-9361-3E4BCCDB63F3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D19AD943-DF64-4989-91B7-E753F8CBEE4C}" type="presOf" srcId="{7E5AA53B-3EEE-4DE4-BB81-9044890C2946}" destId="{4DC682E9-10BB-4699-8151-122074D9AB68}" srcOrd="0" destOrd="0" presId="urn:microsoft.com/office/officeart/2005/8/layout/vList2"/>
    <dgm:cxn modelId="{07D2C058-887C-48C5-9D60-10268373DF43}" srcId="{7E5AA53B-3EEE-4DE4-BB81-9044890C2946}" destId="{A223A832-2512-44D6-A65C-9FBE2071379D}" srcOrd="3" destOrd="0" parTransId="{78F0A8F7-7875-467D-86FD-8B466EE2BA3E}" sibTransId="{ECD29542-CA1F-40D9-81FA-5E315E10CB4A}"/>
    <dgm:cxn modelId="{B14DCF82-0F98-4EA5-96B3-D21C927CB115}" type="presOf" srcId="{6750AC01-D39D-4F3A-9DC8-2A211EE986A2}" destId="{5F5BBA55-22F3-4412-953C-F30882647063}" srcOrd="0" destOrd="0" presId="urn:microsoft.com/office/officeart/2005/8/layout/vList2"/>
    <dgm:cxn modelId="{91F5D191-9317-498A-BC63-DF0101E7BCDC}" srcId="{7E5AA53B-3EEE-4DE4-BB81-9044890C2946}" destId="{BD7C049E-3C30-4EC5-BC19-47EAB6F096A7}" srcOrd="2" destOrd="0" parTransId="{D822881B-4DF4-49C8-A916-E041D41F29A6}" sibTransId="{43C267AD-0124-4546-AF71-B0268BA31198}"/>
    <dgm:cxn modelId="{3E74AFA1-6F44-40DE-AAC6-ECE2B8C5322A}" srcId="{7E5AA53B-3EEE-4DE4-BB81-9044890C2946}" destId="{96FD0B52-A2DF-4F01-A01B-BD9C44476503}" srcOrd="5" destOrd="0" parTransId="{9C0E1CB4-DD37-499B-8B40-CFB421CD206D}" sibTransId="{FEE0A3CE-5C39-47BF-8BAD-28ABC3D6E73E}"/>
    <dgm:cxn modelId="{86105CA2-A29B-4F6B-8DD6-429927273EF9}" type="presOf" srcId="{4037CA3F-8775-4676-A8B8-8752F896AA80}" destId="{2325BCC2-F9B6-4760-A768-F5E26A3BC104}" srcOrd="0" destOrd="0" presId="urn:microsoft.com/office/officeart/2005/8/layout/vList2"/>
    <dgm:cxn modelId="{44619BA6-7E55-4A7F-B138-19A2D4FA2604}" type="presOf" srcId="{BD7C049E-3C30-4EC5-BC19-47EAB6F096A7}" destId="{70F494AD-521E-4D08-BBA0-41BA99EA34E4}" srcOrd="0" destOrd="0" presId="urn:microsoft.com/office/officeart/2005/8/layout/vList2"/>
    <dgm:cxn modelId="{CD4052D5-51F4-4C98-8D0E-833C18A342C2}" type="presOf" srcId="{A223A832-2512-44D6-A65C-9FBE2071379D}" destId="{88F0F155-3D8A-45C1-9719-5919E7F7407D}" srcOrd="0" destOrd="0" presId="urn:microsoft.com/office/officeart/2005/8/layout/vList2"/>
    <dgm:cxn modelId="{8421B5DB-8F36-4104-A25A-6CF6B0D17B97}" srcId="{7E5AA53B-3EEE-4DE4-BB81-9044890C2946}" destId="{997899B8-4178-45B1-A587-E63BB39E0D1C}" srcOrd="1" destOrd="0" parTransId="{D5913FB1-CF68-4446-B8DA-69249F73CF37}" sibTransId="{9267AA36-12DA-46B3-8BCE-735A9BDA492F}"/>
    <dgm:cxn modelId="{404174E6-756B-4179-8806-A69A53B3C381}" srcId="{7E5AA53B-3EEE-4DE4-BB81-9044890C2946}" destId="{4037CA3F-8775-4676-A8B8-8752F896AA80}" srcOrd="4" destOrd="0" parTransId="{C6B6D12C-2DFB-46E8-A793-294B9320A117}" sibTransId="{883498BA-AA9D-4EA5-9CB6-28A2734EDDCA}"/>
    <dgm:cxn modelId="{0861BC39-8CAE-4523-92A6-CACFF957EAEC}" type="presParOf" srcId="{4DC682E9-10BB-4699-8151-122074D9AB68}" destId="{5F5BBA55-22F3-4412-953C-F30882647063}" srcOrd="0" destOrd="0" presId="urn:microsoft.com/office/officeart/2005/8/layout/vList2"/>
    <dgm:cxn modelId="{05289A03-BDC2-4765-9679-4EFE81CA022B}" type="presParOf" srcId="{4DC682E9-10BB-4699-8151-122074D9AB68}" destId="{B6CA7DBC-E2D0-4D25-B2FF-76F2C3FC9D2E}" srcOrd="1" destOrd="0" presId="urn:microsoft.com/office/officeart/2005/8/layout/vList2"/>
    <dgm:cxn modelId="{E282202A-8CFE-4260-A9A3-0160962CF5C7}" type="presParOf" srcId="{4DC682E9-10BB-4699-8151-122074D9AB68}" destId="{17034A94-4F9C-4C52-8C8B-4E2B65A5EE57}" srcOrd="2" destOrd="0" presId="urn:microsoft.com/office/officeart/2005/8/layout/vList2"/>
    <dgm:cxn modelId="{0A725210-3ED7-41E7-BBE6-A7DD9B538A90}" type="presParOf" srcId="{4DC682E9-10BB-4699-8151-122074D9AB68}" destId="{269CA2ED-C1FB-4B6A-B35F-5C3512F3133D}" srcOrd="3" destOrd="0" presId="urn:microsoft.com/office/officeart/2005/8/layout/vList2"/>
    <dgm:cxn modelId="{BA880BAB-5E43-486D-B660-0416450688FA}" type="presParOf" srcId="{4DC682E9-10BB-4699-8151-122074D9AB68}" destId="{70F494AD-521E-4D08-BBA0-41BA99EA34E4}" srcOrd="4" destOrd="0" presId="urn:microsoft.com/office/officeart/2005/8/layout/vList2"/>
    <dgm:cxn modelId="{4E3F4400-8F43-4C71-A2FF-D68625189782}" type="presParOf" srcId="{4DC682E9-10BB-4699-8151-122074D9AB68}" destId="{0A131B19-4F18-4CB7-BC70-98C4A27A8269}" srcOrd="5" destOrd="0" presId="urn:microsoft.com/office/officeart/2005/8/layout/vList2"/>
    <dgm:cxn modelId="{04E915E6-9F50-4C65-9A57-4EE87ED0CF41}" type="presParOf" srcId="{4DC682E9-10BB-4699-8151-122074D9AB68}" destId="{88F0F155-3D8A-45C1-9719-5919E7F7407D}" srcOrd="6" destOrd="0" presId="urn:microsoft.com/office/officeart/2005/8/layout/vList2"/>
    <dgm:cxn modelId="{8C08366B-10D4-417E-B04D-532A67C43B2D}" type="presParOf" srcId="{4DC682E9-10BB-4699-8151-122074D9AB68}" destId="{58E4CF1B-2097-45DB-9FEB-35522B6639CF}" srcOrd="7" destOrd="0" presId="urn:microsoft.com/office/officeart/2005/8/layout/vList2"/>
    <dgm:cxn modelId="{1B5DABD5-CB8F-43EA-ADEF-3EE42E49886A}" type="presParOf" srcId="{4DC682E9-10BB-4699-8151-122074D9AB68}" destId="{2325BCC2-F9B6-4760-A768-F5E26A3BC104}" srcOrd="8" destOrd="0" presId="urn:microsoft.com/office/officeart/2005/8/layout/vList2"/>
    <dgm:cxn modelId="{E01A9E09-1607-4D8A-8DA7-14FCAD195577}" type="presParOf" srcId="{4DC682E9-10BB-4699-8151-122074D9AB68}" destId="{12148DB8-8840-4755-AB0A-82D0A8E8EDDA}" srcOrd="9" destOrd="0" presId="urn:microsoft.com/office/officeart/2005/8/layout/vList2"/>
    <dgm:cxn modelId="{C861C776-E13E-4925-A986-527F6A387202}" type="presParOf" srcId="{4DC682E9-10BB-4699-8151-122074D9AB68}" destId="{F92E2999-781D-4E20-95ED-49F2D3D1B618}" srcOrd="10" destOrd="0" presId="urn:microsoft.com/office/officeart/2005/8/layout/vList2"/>
    <dgm:cxn modelId="{2594BC27-47CD-44B0-B2E2-4CF05DEA1053}" type="presParOf" srcId="{4DC682E9-10BB-4699-8151-122074D9AB68}" destId="{BACD67CD-75F9-4128-AE40-D626192C0510}" srcOrd="11" destOrd="0" presId="urn:microsoft.com/office/officeart/2005/8/layout/vList2"/>
    <dgm:cxn modelId="{FACFE8C8-559A-4E69-82DD-6B63108802F2}" type="presParOf" srcId="{4DC682E9-10BB-4699-8151-122074D9AB68}" destId="{0D71341F-5159-4CE2-862F-6A01E43A2718}" srcOrd="12" destOrd="0" presId="urn:microsoft.com/office/officeart/2005/8/layout/vList2"/>
    <dgm:cxn modelId="{99828DB0-F94E-4B27-9828-1BDCCFE963AC}" type="presParOf" srcId="{4DC682E9-10BB-4699-8151-122074D9AB68}" destId="{51BE2685-6AED-4335-AE71-C667DBF6F8A3}" srcOrd="13" destOrd="0" presId="urn:microsoft.com/office/officeart/2005/8/layout/vList2"/>
    <dgm:cxn modelId="{CCB27766-736C-42C8-AD94-99098C737678}" type="presParOf" srcId="{4DC682E9-10BB-4699-8151-122074D9AB68}" destId="{447A84E1-36DA-42EA-A2F9-9101F4EA503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41890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09314"/>
          <a:ext cx="3222832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Avaliar a qualidade dos dados abertos disponibilizados pelo MDS</a:t>
          </a:r>
        </a:p>
      </dsp:txBody>
      <dsp:txXfrm>
        <a:off x="54818" y="2709314"/>
        <a:ext cx="3222832" cy="810000"/>
      </dsp:txXfrm>
    </dsp:sp>
    <dsp:sp modelId="{CE9DF0E8-B0DE-4E1E-9FF4-6006AD8428DB}">
      <dsp:nvSpPr>
        <dsp:cNvPr id="0" name=""/>
        <dsp:cNvSpPr/>
      </dsp:nvSpPr>
      <dsp:spPr>
        <a:xfrm>
          <a:off x="4310064" y="441890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09314"/>
          <a:ext cx="3222832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Promover análise dos dados disponibilizados selecionados</a:t>
          </a:r>
        </a:p>
      </dsp:txBody>
      <dsp:txXfrm>
        <a:off x="3841646" y="2709314"/>
        <a:ext cx="3222832" cy="810000"/>
      </dsp:txXfrm>
    </dsp:sp>
    <dsp:sp modelId="{6DB1FE51-13D0-4A38-AD6E-48D4371A1AF3}">
      <dsp:nvSpPr>
        <dsp:cNvPr id="0" name=""/>
        <dsp:cNvSpPr/>
      </dsp:nvSpPr>
      <dsp:spPr>
        <a:xfrm>
          <a:off x="8096892" y="441890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09314"/>
          <a:ext cx="3222832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Identificar a presença das Política Públicas Sociais (PPS) nos municípios</a:t>
          </a:r>
        </a:p>
      </dsp:txBody>
      <dsp:txXfrm>
        <a:off x="7628474" y="2709314"/>
        <a:ext cx="3222832" cy="81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BBA55-22F3-4412-953C-F30882647063}">
      <dsp:nvSpPr>
        <dsp:cNvPr id="0" name=""/>
        <dsp:cNvSpPr/>
      </dsp:nvSpPr>
      <dsp:spPr>
        <a:xfrm>
          <a:off x="0" y="102174"/>
          <a:ext cx="6014875" cy="4409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Cadastro Único</a:t>
          </a:r>
          <a:endParaRPr lang="pt-BR" sz="1700" kern="1200" noProof="0" dirty="0">
            <a:solidFill>
              <a:schemeClr val="bg1"/>
            </a:solidFill>
          </a:endParaRPr>
        </a:p>
      </dsp:txBody>
      <dsp:txXfrm>
        <a:off x="21528" y="123702"/>
        <a:ext cx="5971819" cy="397942"/>
      </dsp:txXfrm>
    </dsp:sp>
    <dsp:sp modelId="{17034A94-4F9C-4C52-8C8B-4E2B65A5EE57}">
      <dsp:nvSpPr>
        <dsp:cNvPr id="0" name=""/>
        <dsp:cNvSpPr/>
      </dsp:nvSpPr>
      <dsp:spPr>
        <a:xfrm>
          <a:off x="0" y="603284"/>
          <a:ext cx="6014875" cy="4409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Programa Bolsa Família</a:t>
          </a:r>
          <a:endParaRPr lang="pt-BR" sz="1700" kern="1200" dirty="0">
            <a:solidFill>
              <a:schemeClr val="bg1"/>
            </a:solidFill>
          </a:endParaRPr>
        </a:p>
      </dsp:txBody>
      <dsp:txXfrm>
        <a:off x="21528" y="624812"/>
        <a:ext cx="5971819" cy="397942"/>
      </dsp:txXfrm>
    </dsp:sp>
    <dsp:sp modelId="{70F494AD-521E-4D08-BBA0-41BA99EA34E4}">
      <dsp:nvSpPr>
        <dsp:cNvPr id="0" name=""/>
        <dsp:cNvSpPr/>
      </dsp:nvSpPr>
      <dsp:spPr>
        <a:xfrm>
          <a:off x="0" y="1093242"/>
          <a:ext cx="6014875" cy="4409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Benefício de Prestação Continuada</a:t>
          </a:r>
          <a:endParaRPr lang="pt-BR" sz="1700" kern="1200" dirty="0">
            <a:solidFill>
              <a:schemeClr val="bg1"/>
            </a:solidFill>
          </a:endParaRPr>
        </a:p>
      </dsp:txBody>
      <dsp:txXfrm>
        <a:off x="21528" y="1114770"/>
        <a:ext cx="5971819" cy="397942"/>
      </dsp:txXfrm>
    </dsp:sp>
    <dsp:sp modelId="{88F0F155-3D8A-45C1-9719-5919E7F7407D}">
      <dsp:nvSpPr>
        <dsp:cNvPr id="0" name=""/>
        <dsp:cNvSpPr/>
      </dsp:nvSpPr>
      <dsp:spPr>
        <a:xfrm>
          <a:off x="0" y="1597326"/>
          <a:ext cx="6014875" cy="4409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i="0" kern="1200" dirty="0">
              <a:solidFill>
                <a:schemeClr val="bg1"/>
              </a:solidFill>
              <a:effectLst/>
              <a:latin typeface="Inter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Índice de Gestão Descentralizada do Município (IGD-M)</a:t>
          </a:r>
          <a:endParaRPr lang="pt-BR" sz="1700" b="1" i="0" kern="1200" dirty="0">
            <a:solidFill>
              <a:schemeClr val="bg1"/>
            </a:solidFill>
            <a:effectLst/>
            <a:latin typeface="Inter"/>
          </a:endParaRPr>
        </a:p>
      </dsp:txBody>
      <dsp:txXfrm>
        <a:off x="21528" y="1618854"/>
        <a:ext cx="5971819" cy="397942"/>
      </dsp:txXfrm>
    </dsp:sp>
    <dsp:sp modelId="{2325BCC2-F9B6-4760-A768-F5E26A3BC104}">
      <dsp:nvSpPr>
        <dsp:cNvPr id="0" name=""/>
        <dsp:cNvSpPr/>
      </dsp:nvSpPr>
      <dsp:spPr>
        <a:xfrm>
          <a:off x="0" y="2087285"/>
          <a:ext cx="6014875" cy="440998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i="0" kern="1200" dirty="0">
              <a:solidFill>
                <a:schemeClr val="bg1"/>
              </a:solidFill>
              <a:effectLst/>
              <a:latin typeface="Inter"/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Fundo de Participação dos Municípios</a:t>
          </a:r>
          <a:endParaRPr lang="pt-BR" sz="1700" b="1" i="0" kern="1200" dirty="0">
            <a:solidFill>
              <a:schemeClr val="bg1"/>
            </a:solidFill>
            <a:effectLst/>
            <a:latin typeface="Inter"/>
          </a:endParaRPr>
        </a:p>
      </dsp:txBody>
      <dsp:txXfrm>
        <a:off x="21528" y="2108813"/>
        <a:ext cx="5971819" cy="397942"/>
      </dsp:txXfrm>
    </dsp:sp>
    <dsp:sp modelId="{F92E2999-781D-4E20-95ED-49F2D3D1B618}">
      <dsp:nvSpPr>
        <dsp:cNvPr id="0" name=""/>
        <dsp:cNvSpPr/>
      </dsp:nvSpPr>
      <dsp:spPr>
        <a:xfrm>
          <a:off x="0" y="3634059"/>
          <a:ext cx="6014875" cy="440998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strike="sngStrike" kern="1200">
              <a:solidFill>
                <a:schemeClr val="bg1"/>
              </a:solidFill>
              <a:effectLst/>
              <a:latin typeface="Inter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Programa de Aquisição de Alimentos (PAA)</a:t>
          </a:r>
          <a:endParaRPr lang="pt-BR" sz="1700" b="1" i="0" strike="sngStrike" kern="1200" dirty="0">
            <a:solidFill>
              <a:schemeClr val="bg1"/>
            </a:solidFill>
            <a:effectLst/>
            <a:latin typeface="Inter"/>
          </a:endParaRPr>
        </a:p>
      </dsp:txBody>
      <dsp:txXfrm>
        <a:off x="21528" y="3655587"/>
        <a:ext cx="5971819" cy="397942"/>
      </dsp:txXfrm>
    </dsp:sp>
    <dsp:sp modelId="{0D71341F-5159-4CE2-862F-6A01E43A2718}">
      <dsp:nvSpPr>
        <dsp:cNvPr id="0" name=""/>
        <dsp:cNvSpPr/>
      </dsp:nvSpPr>
      <dsp:spPr>
        <a:xfrm>
          <a:off x="0" y="3116234"/>
          <a:ext cx="6014875" cy="440998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strike="sngStrike" kern="1200" dirty="0">
              <a:solidFill>
                <a:schemeClr val="bg1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Programa Cisternas</a:t>
          </a:r>
          <a:endParaRPr lang="pt-BR" sz="1700" strike="sngStrike" kern="1200" dirty="0">
            <a:solidFill>
              <a:schemeClr val="bg1"/>
            </a:solidFill>
          </a:endParaRPr>
        </a:p>
      </dsp:txBody>
      <dsp:txXfrm>
        <a:off x="21528" y="3137762"/>
        <a:ext cx="5971819" cy="397942"/>
      </dsp:txXfrm>
    </dsp:sp>
    <dsp:sp modelId="{447A84E1-36DA-42EA-A2F9-9101F4EA503C}">
      <dsp:nvSpPr>
        <dsp:cNvPr id="0" name=""/>
        <dsp:cNvSpPr/>
      </dsp:nvSpPr>
      <dsp:spPr>
        <a:xfrm>
          <a:off x="0" y="2602157"/>
          <a:ext cx="6014875" cy="440998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solidFill>
                <a:schemeClr val="bg1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PIB municipal</a:t>
          </a:r>
          <a:r>
            <a:rPr lang="pt-BR" sz="1700" kern="1200" dirty="0">
              <a:solidFill>
                <a:schemeClr val="bg1"/>
              </a:solidFill>
            </a:rPr>
            <a:t> - 2020</a:t>
          </a:r>
        </a:p>
      </dsp:txBody>
      <dsp:txXfrm>
        <a:off x="21528" y="2623685"/>
        <a:ext cx="5971819" cy="397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Lista de Rót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22/10/2023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22/10/2023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211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598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482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26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44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863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0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22/10/2023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22/10/2023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22/10/2023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22/10/2023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22/10/2023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22/10/2023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22/10/2023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22/10/2023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22/10/2023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22/10/2023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22/10/2023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22/10/2023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gov.br/dados/organizacoes/visualizar/ministerio-do-desenvolvimento-e-assistencia-social-familia-e-combate-a-fom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dos.gov.br/dados/conjuntos-dados/cadastro-unico---familiaspessoas-por-faixas-de-renda-per-capita---mi-socia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datransparencia.gov.br/download-de-dados/bpc" TargetMode="External"/><Relationship Id="rId3" Type="http://schemas.openxmlformats.org/officeDocument/2006/relationships/hyperlink" Target="https://dados.gov.br/dados/conjuntos-dados/bolsa-familia---mi-social" TargetMode="External"/><Relationship Id="rId7" Type="http://schemas.openxmlformats.org/officeDocument/2006/relationships/hyperlink" Target="https://dados.gov.br/dados/conjuntos-dados/bpc-por-municipio-pagad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licacoes.cidadania.gov.br/vis/data3/v.php?q%5b%5d=r6Bzao6sg7BtxKW25rV%2FfmhihJFrl21kmK19Zm91ZXGmaX7Ksk66wqbPXarF4LtUfL5na6lqi35XjsXFU6qzZY6rf3JsaKmi3qdtwqmixcRbkn2pj6x9ZXaCo6%2Fmnr%2B3mlyX12WbbWWGpX5kbHRnY5meucGcTcXWn9ZdmMvfbrF3rpam7J6ItJiZysZupaOUye6yb3e7qqectG6xmKC8garSoqF9u8NmcX9seKlZrrybTZfXZZ90a5urbaikraNa7avCvJpVf6GpnHJqlLWHorG1mqzinHyOrV%2BMmGuTZ2SNq3lmZWiapuyebbysmcOBmNihVNq2s5Wou5p135q5wZxokseU1rCYmLbAqalrsFvcmsCzV6S%2FxqGKfamPrH1renhVm%2BedbY6tX4iRa6htU9HjsqJcvKev55x1dnejiZJjoXdty%2FC6ma6xmGm5r39%2FZ2WAi2SabV%2BPpG2ZqLuaWueuubpXksXFVOd4mb7nwJl3rpam7J6IiZ2Ow9SYpXim0uhwr128p6%2FnnHVuV013iVuSXVN9m21UXGhdWplZdbGYoLyBqtKioX27w2ZteGZ4qVmuvJtNl9dlm21lm6ttqKSto1rtq8K8mlV%2FoamcbmOOtYeisbWarOKcfI6tX4iRZZNnZI2reWZlaJqm7J5tvKyZw4GY2KFcfaZtXJ%2BpqJ%2BZsLWzpU2X12WfdGqbq22VqqxVeu9rgoVva4eBp9KioX3vv6mqq11iua9%2Fg25kkZuh36qYz%2BSwY3y%2BZ2%2BwcXZ4aF2HjWWTXZjJ7rJUqr2hppmeu7JgTXeBU5NsZYabbVRcaFVamWRtdpqOysZT4aWYy5uNqm55ZXG3aW2vpZF3oamcbmOVuX1UsLCaqJmtv8OlkH%2BJc%2BBvZI2yh26qvaKf66KwfXejiZJjomZdjqt9YG5xVZ%2FlrLJupaLDzVPPq5eGm21UXHFkbJlZbW5XTXeBXIpdU32nf1RcaFVamVltd1iqkseU1rCYmOGuoK%2BtcHXfmrnBnGiS1KjXuYeewZJUaWiJm%2FGabbKcTZjEotetlMvjrqGhtqmpmZ2ybn2fvNKoLeehwOSuVIG7mKnlmr9uX03A1ZjXXWR9qm2dsK2iWqtZdnGLbpi0U5ddh77zrlSgrVV73Ki6vpibv8Kgz6unzJuxmVyJnJ%2Fnna5um5J3tJQt95fCm3VUpbyap5ltbX1XlsvGoIpyU4aeoXV%2FaGJazZrFr1eRvIF03rKUyeTHlf%2Fv%2BN3oWZCvm47K1aXLqVOFm7aoobVVcZlobberksSBa4pmVqPcwaOuaGZ0mYi9s6mOGgj2DaxThZt1iH2OemXNeo6hYE2GgWWKaFOxvJBUa2hnY%2FWpiMqzqYmRZJ9qY5WofWWQeGV0qWmHfmeHkg%3D%3D" TargetMode="External"/><Relationship Id="rId5" Type="http://schemas.openxmlformats.org/officeDocument/2006/relationships/hyperlink" Target="https://aplicacoes.cidadania.gov.br/vis/data3/data-explorer.php" TargetMode="External"/><Relationship Id="rId4" Type="http://schemas.openxmlformats.org/officeDocument/2006/relationships/hyperlink" Target="https://dados.gov.br/dados/conjuntos-dados/indice-de-gestao-descentralizada---igd---mi-soci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.previdencia.gov.br/site/arquivos/office/3_090608-155706-828.pdf" TargetMode="External"/><Relationship Id="rId7" Type="http://schemas.openxmlformats.org/officeDocument/2006/relationships/hyperlink" Target="https://www.ibge.gov.br/estatisticas/economicas/contas-nacionais/9088-produto-interno-bruto-dos-municipio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licacoes.mds.gov.br/snas/vigilancia/index2.php" TargetMode="External"/><Relationship Id="rId5" Type="http://schemas.openxmlformats.org/officeDocument/2006/relationships/hyperlink" Target="https://dados.gov.br/dados/conjuntos-dados/registro-mensal-de-atendimentos-rma" TargetMode="External"/><Relationship Id="rId4" Type="http://schemas.openxmlformats.org/officeDocument/2006/relationships/hyperlink" Target="https://www.tesourotransparente.gov.br/ckan/dataset/transferencias-obrigatorias-da-uniao-por-municipio/resource/d69ff32a-6681-4114-81f0-233bb6b17f58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478324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Presença das políticas públicas sociais nos municípios brasileiros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686492"/>
            <a:ext cx="10993546" cy="62509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Projeto Final – curso </a:t>
            </a:r>
            <a:r>
              <a:rPr lang="pt-BR" dirty="0" err="1">
                <a:solidFill>
                  <a:srgbClr val="7CEBFF"/>
                </a:solidFill>
              </a:rPr>
              <a:t>Bootcamp</a:t>
            </a:r>
            <a:r>
              <a:rPr lang="pt-BR" dirty="0">
                <a:solidFill>
                  <a:srgbClr val="7CEBFF"/>
                </a:solidFill>
              </a:rPr>
              <a:t> em Análise de Dados</a:t>
            </a:r>
          </a:p>
          <a:p>
            <a:pPr rtl="0"/>
            <a:r>
              <a:rPr lang="pt-BR" dirty="0">
                <a:solidFill>
                  <a:srgbClr val="7CEBFF"/>
                </a:solidFill>
              </a:rPr>
              <a:t>Escola Nacional de Administração Pública (ENAP)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Análises a serem feitas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9E7D37-F0F4-FD7A-F0FE-C62BDA33A5C7}"/>
              </a:ext>
            </a:extLst>
          </p:cNvPr>
          <p:cNvSpPr txBox="1"/>
          <p:nvPr/>
        </p:nvSpPr>
        <p:spPr>
          <a:xfrm>
            <a:off x="261257" y="1929162"/>
            <a:ext cx="115224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Analisar entre as PPS selecionadas as que possuem maior cobertura nos municípios brasileiros: Programa Bolsa Família, Índice de Gestão Descentralizada do Município (IGD-M), Benefício de Prestação Continuada e 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Registro Mensal Atendimento (RMA) do Centro de Referência de Assistência Social (CRAS).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Propor índice para calcular os municípios em que as PPS estão mais presentes a partir da combinação das coberturas de cada PPS (PBF e RMA/CRAS em relação ao </a:t>
            </a:r>
            <a:r>
              <a:rPr lang="pt-BR" dirty="0" err="1"/>
              <a:t>CadÚnico</a:t>
            </a:r>
            <a:r>
              <a:rPr lang="pt-BR" dirty="0"/>
              <a:t>, BPC em relação ao FPM e IGD pelo resultado direto)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Avaliar as relações existentes entre o índice de presença das PPS nos municípios e o PIB municipal, bem como as relações entre os próprios programas/indicadores selecionados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partir dos dados do </a:t>
            </a:r>
            <a:r>
              <a:rPr lang="pt-BR" dirty="0" err="1"/>
              <a:t>CadÚnico</a:t>
            </a:r>
            <a:r>
              <a:rPr lang="pt-BR" dirty="0"/>
              <a:t> avaliar ao longo do tempo a mobilidade das famílias pelas faixas de pobreza (extrema pobreza, pobreza e baixa renda), tanto o percentual de cada faixa da pobreza em relação ao total do somatório das faixas, quanto em relação ao número absoluto de famílias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Avaliar as relações existentes entre o índice de presença das PPS nos municípios e a avaliação do </a:t>
            </a:r>
            <a:r>
              <a:rPr lang="pt-BR" dirty="0" err="1"/>
              <a:t>CadÚnico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Identificar as melhorias a serem promovidas nos conjuntos de dados abertos disponibilizados pelo MDS</a:t>
            </a:r>
          </a:p>
        </p:txBody>
      </p:sp>
    </p:spTree>
    <p:extLst>
      <p:ext uri="{BB962C8B-B14F-4D97-AF65-F5344CB8AC3E}">
        <p14:creationId xmlns:p14="http://schemas.microsoft.com/office/powerpoint/2010/main" val="65750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Metodologia para cálculo do ÍNDICE DE PARTICIPAÇÃO DAS PPS NOS MUNICÍPIOS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9E7D37-F0F4-FD7A-F0FE-C62BDA33A5C7}"/>
              </a:ext>
            </a:extLst>
          </p:cNvPr>
          <p:cNvSpPr txBox="1"/>
          <p:nvPr/>
        </p:nvSpPr>
        <p:spPr>
          <a:xfrm>
            <a:off x="2491408" y="3244334"/>
            <a:ext cx="534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Colocar aqui a planilha com a metodologia quando todos os intervalos estiverem definidos</a:t>
            </a:r>
          </a:p>
        </p:txBody>
      </p:sp>
    </p:spTree>
    <p:extLst>
      <p:ext uri="{BB962C8B-B14F-4D97-AF65-F5344CB8AC3E}">
        <p14:creationId xmlns:p14="http://schemas.microsoft.com/office/powerpoint/2010/main" val="38808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88" y="527443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/>
              <a:t>Venham </a:t>
            </a:r>
            <a:r>
              <a:rPr lang="pt-BR" dirty="0"/>
              <a:t>me ajudar nessa missão!</a:t>
            </a:r>
          </a:p>
        </p:txBody>
      </p:sp>
      <p:pic>
        <p:nvPicPr>
          <p:cNvPr id="11" name="Imagem 10" descr="Gato com olhos verdes&#10;&#10;Descrição gerada automaticamente">
            <a:extLst>
              <a:ext uri="{FF2B5EF4-FFF2-40B4-BE49-F238E27FC236}">
                <a16:creationId xmlns:a16="http://schemas.microsoft.com/office/drawing/2014/main" id="{9C213D97-44EE-B2B7-20FC-CAB338008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580" y="2314574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8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2196790"/>
            <a:ext cx="3081576" cy="969198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rgbClr val="FFFFFF"/>
                </a:solidFill>
              </a:rPr>
              <a:t>ObrigadA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justificativa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439773-F062-C3A3-E55B-5C4366D5FE4B}"/>
              </a:ext>
            </a:extLst>
          </p:cNvPr>
          <p:cNvSpPr txBox="1"/>
          <p:nvPr/>
        </p:nvSpPr>
        <p:spPr>
          <a:xfrm>
            <a:off x="303472" y="2096429"/>
            <a:ext cx="114053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Política de Dados Abertos do Poder Executivo federal, instituída pelo Decreto nº 8.777/2016, define regras para promover a abertura de dados governamentais no âmbito dos órgãos e entidades federais, como ministérios, autarquias, agências reguladoras e fundações públicas (Lei de Acesso à Informação (LAI) - Lei nº 12.527/2012)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Ministério do Desenvolvimento e Assistência Social, Família e Combate à Fome (MDS) publica 44 conjuntos de dados relacionados a diferentes Políticas Públicas Sociais (PPS) de sua responsabilidade, tais como Cadastro Único, Programa Bolsa Família, Benefício de Prestação Continuada, Programa de Aquisição de Alimentos, Programa Cisternas, dentre outros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Esses conjuntos de dados podem ser utilizados para a realização de diversas análises do campo do desenvolvimento e assistência social e, se utilizados em conjunto, podem apresentar um retrato da participação dessas PPS nos municípios brasileiros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Além do diagnóstico a ser obtido por meio da análise, será possível avaliar a qualidade do dado disponibilizado e, se necessário, promover melhorias nos conjuntos de dados para fortalecer a transparência e a Política de Dados Abertos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objetivos</a:t>
            </a: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54186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premissas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9E7D37-F0F4-FD7A-F0FE-C62BDA33A5C7}"/>
              </a:ext>
            </a:extLst>
          </p:cNvPr>
          <p:cNvSpPr txBox="1"/>
          <p:nvPr/>
        </p:nvSpPr>
        <p:spPr>
          <a:xfrm>
            <a:off x="391886" y="2118733"/>
            <a:ext cx="112189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Para os cálculos utilizando recortes populacionais, como pessoas e/ou famílias, serão utilizados os dados do Cadastro Único, instrumento que identifica e caracteriza as famílias de baixa renda, proporcionando um mapa da parcela mais pobre e vulnerável da população brasileira. É a porta de entrada para várias PPS. A escolha se deve pelo fato dos dados estarem atualizados e ser possível fazer o recorte da população alvo das PPS.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Serão utilizados apenas os dados das PPS que estão disponibilizados pelo MDS no </a:t>
            </a:r>
            <a:r>
              <a:rPr lang="pt-BR" dirty="0">
                <a:hlinkClick r:id="rId3"/>
              </a:rPr>
              <a:t>Portal de Dados Abertos</a:t>
            </a:r>
            <a:r>
              <a:rPr lang="pt-BR" dirty="0"/>
              <a:t>. Caso o dado disponibilizado no portal esteja defasado em relação ao dado disponibilizado em outro acesso aberto, será utilizado o dado mais atual possível e reportado no projeto a necessidade de promover o ajuste no Portal de Dados abertos.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Os períodos a serem avaliados para cada política seguem abaixo: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dirty="0"/>
              <a:t>Cadastro Único para Programas Sociais (</a:t>
            </a:r>
            <a:r>
              <a:rPr lang="pt-BR" dirty="0" err="1"/>
              <a:t>CadÚnico</a:t>
            </a:r>
            <a:r>
              <a:rPr lang="pt-BR" dirty="0"/>
              <a:t>): os dados mais recentes disponibilizados em ambiente aberto são de </a:t>
            </a:r>
            <a:r>
              <a:rPr lang="pt-BR" b="1" dirty="0"/>
              <a:t>agosto de 202</a:t>
            </a:r>
            <a:r>
              <a:rPr lang="pt-BR" dirty="0"/>
              <a:t>3, e será obtido por meio do conjunto de dados </a:t>
            </a:r>
            <a:r>
              <a:rPr lang="pt-BR" dirty="0">
                <a:hlinkClick r:id="rId4"/>
              </a:rPr>
              <a:t>Cadastro Único - Famílias/Pessoas por faixas de renda per capita - MI Social </a:t>
            </a:r>
            <a:r>
              <a:rPr lang="pt-BR" dirty="0"/>
              <a:t>disponibilizado no Portal de Dados Abertos.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81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premissas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9E7D37-F0F4-FD7A-F0FE-C62BDA33A5C7}"/>
              </a:ext>
            </a:extLst>
          </p:cNvPr>
          <p:cNvSpPr txBox="1"/>
          <p:nvPr/>
        </p:nvSpPr>
        <p:spPr>
          <a:xfrm>
            <a:off x="-239486" y="2063155"/>
            <a:ext cx="1203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dirty="0"/>
              <a:t>Programa Bolsa Família (PBF): os dois últimos dados disponibilizados em dados abertos são os dos meses de setembro e outubro de 2023. Para a preparação da folha de pagamento do programa são utilizados os dados do </a:t>
            </a:r>
            <a:r>
              <a:rPr lang="pt-BR" dirty="0" err="1"/>
              <a:t>CadÚnico</a:t>
            </a:r>
            <a:r>
              <a:rPr lang="pt-BR" dirty="0"/>
              <a:t> do mês anterior. Desta forma, optou-se por utilizar os dados do PBF de </a:t>
            </a:r>
            <a:r>
              <a:rPr lang="pt-BR" b="1" dirty="0"/>
              <a:t>setembro de 2023</a:t>
            </a:r>
            <a:r>
              <a:rPr lang="pt-BR" dirty="0"/>
              <a:t>, e será obtido por meio do conjunto de dados </a:t>
            </a:r>
            <a:r>
              <a:rPr lang="pt-BR" dirty="0">
                <a:hlinkClick r:id="rId3"/>
              </a:rPr>
              <a:t>Bolsa Família – MI Social </a:t>
            </a:r>
            <a:r>
              <a:rPr lang="pt-BR" dirty="0"/>
              <a:t>disponível no Portal de Dados Abertos. </a:t>
            </a:r>
          </a:p>
          <a:p>
            <a:pPr lvl="1" algn="just"/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dirty="0"/>
              <a:t>Índice de Gestão Descentralizada do Município (IGD-M): o cálculo do IGD é composto por 4 fatores: 1) taxa de atualização cadastral e taxas de acompanhamento das condicionalidades de saúde e educação; 2) adesão ao Sistema Único de Assistência Social (Suas); 3) prestação de contas; e 4) parecer das contas do uso dos recursos. Apenas o fator I está disponibilizado no Portal de dados abertos, sendo o mais atual o de </a:t>
            </a:r>
            <a:r>
              <a:rPr lang="pt-BR" b="1" dirty="0"/>
              <a:t>julho/2023, </a:t>
            </a:r>
            <a:r>
              <a:rPr lang="pt-BR" dirty="0"/>
              <a:t>por meio do conjunto de dados 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  <a:hlinkClick r:id="rId4"/>
              </a:rPr>
              <a:t>Índice de Gestão Descentralizada - IGD - MI Social</a:t>
            </a:r>
            <a:r>
              <a:rPr lang="pt-BR" dirty="0">
                <a:solidFill>
                  <a:srgbClr val="000000"/>
                </a:solidFill>
                <a:latin typeface="Inter"/>
              </a:rPr>
              <a:t>. Como os dados 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estão apresentando inconsistências, serão utilizados os dados disponibilizados no 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  <a:hlinkClick r:id="rId5"/>
              </a:rPr>
              <a:t>Vis Data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, por meio do conjunto de dados </a:t>
            </a:r>
            <a:r>
              <a:rPr lang="pt-BR" b="0" i="0" dirty="0">
                <a:solidFill>
                  <a:srgbClr val="212529"/>
                </a:solidFill>
                <a:effectLst/>
                <a:latin typeface="Oswald" panose="00000500000000000000" pitchFamily="2" charset="0"/>
                <a:hlinkClick r:id="rId6"/>
              </a:rPr>
              <a:t> IGD-E PBF – Taxas</a:t>
            </a:r>
            <a:r>
              <a:rPr lang="pt-BR" b="0" i="0" dirty="0">
                <a:solidFill>
                  <a:srgbClr val="212529"/>
                </a:solidFill>
                <a:effectLst/>
                <a:latin typeface="Oswald" panose="00000500000000000000" pitchFamily="2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pt-B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Benefício de Prestação Continuada (BPC)</a:t>
            </a:r>
            <a:r>
              <a:rPr lang="pt-BR" dirty="0">
                <a:solidFill>
                  <a:srgbClr val="000000"/>
                </a:solidFill>
                <a:latin typeface="Inter"/>
              </a:rPr>
              <a:t>: os dados mais atuais disponibilizados se referem aos meses de janeiro a junho de 2023, acessado por meio do conjunto de dados 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  <a:hlinkClick r:id="rId7"/>
              </a:rPr>
              <a:t>BPC – Pagamentos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 que direciona para o Portal da Transparência para acesso ao conjunto de 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  <a:hlinkClick r:id="rId8"/>
              </a:rPr>
              <a:t>dados Despesas – Transfer</a:t>
            </a:r>
            <a:r>
              <a:rPr lang="pt-BR" dirty="0">
                <a:solidFill>
                  <a:srgbClr val="000000"/>
                </a:solidFill>
                <a:latin typeface="Inter"/>
                <a:hlinkClick r:id="rId8"/>
              </a:rPr>
              <a:t>ências – Programas Sociais – BPC.</a:t>
            </a:r>
            <a:endParaRPr lang="pt-B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pt-B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6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premissas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9E7D37-F0F4-FD7A-F0FE-C62BDA33A5C7}"/>
              </a:ext>
            </a:extLst>
          </p:cNvPr>
          <p:cNvSpPr txBox="1"/>
          <p:nvPr/>
        </p:nvSpPr>
        <p:spPr>
          <a:xfrm>
            <a:off x="-239486" y="1932528"/>
            <a:ext cx="1203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Fundo de Participação do Município (FPM): como o público alvo do BPC é para apenas uma parcela da população brasileira (Pessoas com deficiência e Idosos a partir de 65 anos que preencham as regras do programa) e não há a obrigatoriedade de estar cadastrada no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"/>
              </a:rPr>
              <a:t>CadÚnico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, para avaliar a presença do BPC nos municípios brasileiros será realizada uma comparação com o valor repassado por meio do FMP. Esta é uma comparação tradicional realizada para reforçar o papel da Previdência social, conforme explicado no informe 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  <a:hlinkClick r:id="rId3"/>
              </a:rPr>
              <a:t>Previdência Social e Redistribuição de Renda Intermunicipal.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 Com o objetivo de comparar com o mesmo período do BPC., serão utilizados os dados de janeiro a junho de 2023, disponibilizados por meio do conjunto de dados 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  <a:hlinkClick r:id="rId4"/>
              </a:rPr>
              <a:t>FPM por município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, no Portal do Tesouro Nacional Transparente.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Inter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Registro Mensal Atendimento (RMA) do Centro de Referência de Assistência Social (CRAS): os dados disponibilizados no Portal de Dados abertos por meio do conjunto de 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  <a:hlinkClick r:id="rId5"/>
              </a:rPr>
              <a:t>dados Registro Mensal de Atendimentos – RMA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 tiveram sua última atualização em 26/08/2021. Desta forma serão utilizados os dados disponibilizados no Portal da Secretaria Nacional da Assistência Social (SNAS) por mei</a:t>
            </a:r>
            <a:r>
              <a:rPr lang="pt-BR" dirty="0">
                <a:solidFill>
                  <a:srgbClr val="000000"/>
                </a:solidFill>
                <a:latin typeface="Inter"/>
              </a:rPr>
              <a:t>o do conjunto de dados </a:t>
            </a:r>
            <a:r>
              <a:rPr lang="pt-BR" dirty="0">
                <a:solidFill>
                  <a:srgbClr val="000000"/>
                </a:solidFill>
                <a:latin typeface="Inter"/>
                <a:hlinkClick r:id="rId6"/>
              </a:rPr>
              <a:t>RMA 2022 CRAS</a:t>
            </a:r>
            <a:r>
              <a:rPr lang="pt-BR" dirty="0">
                <a:solidFill>
                  <a:srgbClr val="000000"/>
                </a:solidFill>
                <a:latin typeface="Inter"/>
              </a:rPr>
              <a:t>, de modo a analisar os atendimentos de um ano inteiro. Isso se justifica pela flutuação entre de atendimento e/ou registro a cada mês. </a:t>
            </a:r>
            <a:endParaRPr lang="pt-B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pt-BR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dirty="0"/>
              <a:t>Produto Interno Bruto Municipal (</a:t>
            </a:r>
            <a:r>
              <a:rPr lang="pt-BR" dirty="0" err="1"/>
              <a:t>PibM</a:t>
            </a:r>
            <a:r>
              <a:rPr lang="pt-BR" dirty="0"/>
              <a:t>): serão utilizados os dados disponibilizados por meio do conjunto de dados </a:t>
            </a:r>
            <a:r>
              <a:rPr lang="pt-BR" b="0" i="0" dirty="0">
                <a:solidFill>
                  <a:srgbClr val="333333"/>
                </a:solidFill>
                <a:effectLst/>
                <a:latin typeface="Rawline"/>
                <a:hlinkClick r:id="rId7"/>
              </a:rPr>
              <a:t>PIB por Unidade da Federação, 2020</a:t>
            </a:r>
            <a:r>
              <a:rPr lang="pt-BR" b="0" i="0" dirty="0">
                <a:solidFill>
                  <a:srgbClr val="333333"/>
                </a:solidFill>
                <a:effectLst/>
                <a:latin typeface="Rawline"/>
              </a:rPr>
              <a:t> por ser o dado mais atual disponibilizado.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0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88" y="527443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Dados a serem utilizados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961011"/>
              </p:ext>
            </p:extLst>
          </p:nvPr>
        </p:nvGraphicFramePr>
        <p:xfrm>
          <a:off x="1639228" y="1649315"/>
          <a:ext cx="6014875" cy="4075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o Explicativo: Seta para a Esquerda 3">
            <a:extLst>
              <a:ext uri="{FF2B5EF4-FFF2-40B4-BE49-F238E27FC236}">
                <a16:creationId xmlns:a16="http://schemas.microsoft.com/office/drawing/2014/main" id="{F203AB03-F28A-0FDB-D06D-D60EFBA980BB}"/>
              </a:ext>
            </a:extLst>
          </p:cNvPr>
          <p:cNvSpPr/>
          <p:nvPr/>
        </p:nvSpPr>
        <p:spPr>
          <a:xfrm>
            <a:off x="7210339" y="4920640"/>
            <a:ext cx="3865107" cy="635972"/>
          </a:xfrm>
          <a:prstGeom prst="left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Retirar da análise por não terem caráter universal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Portal de dados abertos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09C7F4-65DF-BB1D-F4C7-539EDAB5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102" y="2180496"/>
            <a:ext cx="7743794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913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Análise inicial dados do Cadastro único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7443ED-B478-6C65-15C3-1A2D8E9C0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95" y="1909054"/>
            <a:ext cx="7673009" cy="46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677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05AAE2DFB2C64F989438F40D30F728" ma:contentTypeVersion="15" ma:contentTypeDescription="Crie um novo documento." ma:contentTypeScope="" ma:versionID="0002d089023b8c7413d50c490a1efbd8">
  <xsd:schema xmlns:xsd="http://www.w3.org/2001/XMLSchema" xmlns:xs="http://www.w3.org/2001/XMLSchema" xmlns:p="http://schemas.microsoft.com/office/2006/metadata/properties" xmlns:ns3="963fa9f9-40ab-448e-b42a-1d4110447f7a" xmlns:ns4="3c2e026b-76d2-43c1-ac1a-32eb56193873" targetNamespace="http://schemas.microsoft.com/office/2006/metadata/properties" ma:root="true" ma:fieldsID="28d0779454ab3d610259cb42a4389db2" ns3:_="" ns4:_="">
    <xsd:import namespace="963fa9f9-40ab-448e-b42a-1d4110447f7a"/>
    <xsd:import namespace="3c2e026b-76d2-43c1-ac1a-32eb5619387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3fa9f9-40ab-448e-b42a-1d4110447f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2e026b-76d2-43c1-ac1a-32eb561938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2e026b-76d2-43c1-ac1a-32eb56193873" xsi:nil="true"/>
  </documentManagement>
</p:properties>
</file>

<file path=customXml/itemProps1.xml><?xml version="1.0" encoding="utf-8"?>
<ds:datastoreItem xmlns:ds="http://schemas.openxmlformats.org/officeDocument/2006/customXml" ds:itemID="{5F0559C8-767D-4A74-92F9-A501DA721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3fa9f9-40ab-448e-b42a-1d4110447f7a"/>
    <ds:schemaRef ds:uri="3c2e026b-76d2-43c1-ac1a-32eb561938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38FCA8-E658-4196-83EF-1736E1EE54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0F5495-2F0D-490B-96DD-7010B4A28C06}">
  <ds:schemaRefs>
    <ds:schemaRef ds:uri="http://schemas.openxmlformats.org/package/2006/metadata/core-properties"/>
    <ds:schemaRef ds:uri="http://purl.org/dc/terms/"/>
    <ds:schemaRef ds:uri="http://purl.org/dc/dcmitype/"/>
    <ds:schemaRef ds:uri="963fa9f9-40ab-448e-b42a-1d4110447f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3c2e026b-76d2-43c1-ac1a-32eb5619387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{AB007785-7BB4-42A6-A2BA-70D164EFF410}tf56390039_win32</Template>
  <TotalTime>982</TotalTime>
  <Words>1300</Words>
  <Application>Microsoft Office PowerPoint</Application>
  <PresentationFormat>Widescreen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Gill Sans MT</vt:lpstr>
      <vt:lpstr>Inter</vt:lpstr>
      <vt:lpstr>Oswald</vt:lpstr>
      <vt:lpstr>Rawline</vt:lpstr>
      <vt:lpstr>Wingdings</vt:lpstr>
      <vt:lpstr>Wingdings 2</vt:lpstr>
      <vt:lpstr>Personalizado</vt:lpstr>
      <vt:lpstr>Presença das políticas públicas sociais nos municípios brasileiros</vt:lpstr>
      <vt:lpstr>justificativa</vt:lpstr>
      <vt:lpstr>objetivos</vt:lpstr>
      <vt:lpstr>premissas</vt:lpstr>
      <vt:lpstr>premissas</vt:lpstr>
      <vt:lpstr>premissas</vt:lpstr>
      <vt:lpstr>Dados a serem utilizados</vt:lpstr>
      <vt:lpstr>Portal de dados abertos</vt:lpstr>
      <vt:lpstr>Análise inicial dados do Cadastro único</vt:lpstr>
      <vt:lpstr>Análises a serem feitas</vt:lpstr>
      <vt:lpstr>Metodologia para cálculo do ÍNDICE DE PARTICIPAÇÃO DAS PPS NOS MUNICÍPIOS</vt:lpstr>
      <vt:lpstr>Venham me ajudar nessa missão!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Presença das políticas públicas sociais nos municípios brasileiros</dc:title>
  <dc:creator>Mariana Nogueira de Resende Sousa</dc:creator>
  <cp:lastModifiedBy>Mariana Nogueira de Resende Sousa</cp:lastModifiedBy>
  <cp:revision>8</cp:revision>
  <dcterms:created xsi:type="dcterms:W3CDTF">2023-10-18T20:53:16Z</dcterms:created>
  <dcterms:modified xsi:type="dcterms:W3CDTF">2023-10-22T15:14:56Z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0x010100CA05AAE2DFB2C64F989438F40D30F728</vt:lpwstr>
  </property>
</Properties>
</file>