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18/12/2020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18/12/2020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Retenção </a:t>
            </a:r>
            <a:b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b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Intervenções indiferentes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258957" y="1630017"/>
            <a:ext cx="93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o limite do cartão;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Mudança na categoria do cartão.</a:t>
            </a:r>
          </a:p>
        </p:txBody>
      </p:sp>
    </p:spTree>
    <p:extLst>
      <p:ext uri="{BB962C8B-B14F-4D97-AF65-F5344CB8AC3E}">
        <p14:creationId xmlns:p14="http://schemas.microsoft.com/office/powerpoint/2010/main" val="36095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/>
          <a:p>
            <a:pPr lvl="0" algn="ctr" rtl="0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Aquisição X Retenção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/>
          </a:bodyPr>
          <a:lstStyle/>
          <a:p>
            <a:pPr lvl="0" rtl="0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Vantagens de Retenção de Clientes</a:t>
            </a:r>
            <a:endParaRPr lang="pt-br" sz="5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258957" y="1630017"/>
            <a:ext cx="93560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Menor custo comparado à aquisição de Clientes;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Clientes satisfeitos se tornam referências;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Clientes já conquistados compram com mais facilidade;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Clientes ativos contribuem com a evolução do negócio.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0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/>
          </a:bodyPr>
          <a:lstStyle/>
          <a:p>
            <a:pPr lvl="0" rtl="0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Situação Atual</a:t>
            </a:r>
            <a:endParaRPr lang="pt-br" sz="5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258957" y="1630017"/>
            <a:ext cx="935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Perda de 16,06% dos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68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258957" y="1630017"/>
            <a:ext cx="935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as razões que fazem os clientes deixarem a empresa;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Estabelecer um modelo de classificação para prever a perda de clientes.</a:t>
            </a:r>
          </a:p>
        </p:txBody>
      </p:sp>
    </p:spTree>
    <p:extLst>
      <p:ext uri="{BB962C8B-B14F-4D97-AF65-F5344CB8AC3E}">
        <p14:creationId xmlns:p14="http://schemas.microsoft.com/office/powerpoint/2010/main" val="75527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258957" y="1630017"/>
            <a:ext cx="9356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Light GBM;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todas 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Profundidade: 3;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Número de árvores: 60.</a:t>
            </a:r>
          </a:p>
        </p:txBody>
      </p:sp>
    </p:spTree>
    <p:extLst>
      <p:ext uri="{BB962C8B-B14F-4D97-AF65-F5344CB8AC3E}">
        <p14:creationId xmlns:p14="http://schemas.microsoft.com/office/powerpoint/2010/main" val="123266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2F9535F-9D51-4DDF-848A-1F9A3305B24F}"/>
              </a:ext>
            </a:extLst>
          </p:cNvPr>
          <p:cNvSpPr/>
          <p:nvPr/>
        </p:nvSpPr>
        <p:spPr>
          <a:xfrm>
            <a:off x="649357" y="3776870"/>
            <a:ext cx="10760765" cy="10734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Aplicação do modelo ao treino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258957" y="1630017"/>
            <a:ext cx="364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Score de 0,96;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Precision score: 0,77;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Recall score: 0,58;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71F2C80-F660-4899-BEE8-79385ABE7FBF}"/>
              </a:ext>
            </a:extLst>
          </p:cNvPr>
          <p:cNvSpPr txBox="1">
            <a:spLocks/>
          </p:cNvSpPr>
          <p:nvPr/>
        </p:nvSpPr>
        <p:spPr>
          <a:xfrm>
            <a:off x="6246378" y="1469254"/>
            <a:ext cx="5389033" cy="6548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Matriz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confusão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E02F0B2-44BD-4CF5-B246-064649B8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69937"/>
            <a:ext cx="5389033" cy="372278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2F9535F-9D51-4DDF-848A-1F9A3305B24F}"/>
              </a:ext>
            </a:extLst>
          </p:cNvPr>
          <p:cNvSpPr/>
          <p:nvPr/>
        </p:nvSpPr>
        <p:spPr>
          <a:xfrm>
            <a:off x="649357" y="3776870"/>
            <a:ext cx="10760765" cy="10734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Aplicação do modelo ao teste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258957" y="1630017"/>
            <a:ext cx="364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Score de 0,95;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Precision score: 0,75;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Recall score: 0,59.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71F2C80-F660-4899-BEE8-79385ABE7FBF}"/>
              </a:ext>
            </a:extLst>
          </p:cNvPr>
          <p:cNvSpPr txBox="1">
            <a:spLocks/>
          </p:cNvSpPr>
          <p:nvPr/>
        </p:nvSpPr>
        <p:spPr>
          <a:xfrm>
            <a:off x="6246378" y="1469254"/>
            <a:ext cx="5389033" cy="6548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Matriz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confusão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E02F0B2-44BD-4CF5-B246-064649B8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69937"/>
            <a:ext cx="5389033" cy="372278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47EEF1A-DBDB-4CF4-94BD-40BDDF68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277574"/>
            <a:ext cx="5384800" cy="37198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2F9535F-9D51-4DDF-848A-1F9A3305B24F}"/>
              </a:ext>
            </a:extLst>
          </p:cNvPr>
          <p:cNvSpPr/>
          <p:nvPr/>
        </p:nvSpPr>
        <p:spPr>
          <a:xfrm>
            <a:off x="649357" y="3776870"/>
            <a:ext cx="10760765" cy="10734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782"/>
            <a:ext cx="10058400" cy="718930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Intervenções propostas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64BAF7-D04A-440C-B626-EAB688221B20}"/>
              </a:ext>
            </a:extLst>
          </p:cNvPr>
          <p:cNvSpPr txBox="1"/>
          <p:nvPr/>
        </p:nvSpPr>
        <p:spPr>
          <a:xfrm>
            <a:off x="1106557" y="1630017"/>
            <a:ext cx="4532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Incentivar o uso do “rotativo” (avaliar com o setor de negócios a viabilidade);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Entre os clientes com rotativo menor que $500,00 a taxa de saída é de 38%;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a média (16%) fosse mantida nessa faixa de rotativo, a média geral cairia para 10%.</a:t>
            </a:r>
          </a:p>
        </p:txBody>
      </p:sp>
      <p:pic>
        <p:nvPicPr>
          <p:cNvPr id="8" name="Imagem 7" descr="Gráfico, Gráfico de bolhas&#10;&#10;Descrição gerada automaticamente">
            <a:extLst>
              <a:ext uri="{FF2B5EF4-FFF2-40B4-BE49-F238E27FC236}">
                <a16:creationId xmlns:a16="http://schemas.microsoft.com/office/drawing/2014/main" id="{04DC996A-47B1-47C0-AE01-FCFFFB12E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907765"/>
            <a:ext cx="5384800" cy="3570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6806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215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Retenção  de  Clientes</vt:lpstr>
      <vt:lpstr>Aquisição X Retenção   </vt:lpstr>
      <vt:lpstr>Vantagens de Retenção de Clientes</vt:lpstr>
      <vt:lpstr>Situação Atual</vt:lpstr>
      <vt:lpstr>Objetivo</vt:lpstr>
      <vt:lpstr>Construção do modelo</vt:lpstr>
      <vt:lpstr>Aplicação do modelo ao treino</vt:lpstr>
      <vt:lpstr>Aplicação do modelo ao teste</vt:lpstr>
      <vt:lpstr>Intervenções propostas</vt:lpstr>
      <vt:lpstr>Intervenções indiferentes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Retenção  de  Clientes</dc:title>
  <dc:creator>heliomar martins souza</dc:creator>
  <cp:lastModifiedBy>heliomar martins souza</cp:lastModifiedBy>
  <cp:revision>7</cp:revision>
  <dcterms:created xsi:type="dcterms:W3CDTF">2020-12-18T17:31:50Z</dcterms:created>
  <dcterms:modified xsi:type="dcterms:W3CDTF">2020-12-19T01:11:17Z</dcterms:modified>
</cp:coreProperties>
</file>