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69" r:id="rId19"/>
    <p:sldId id="268" r:id="rId20"/>
    <p:sldId id="267" r:id="rId21"/>
    <p:sldId id="273" r:id="rId22"/>
    <p:sldId id="274" r:id="rId23"/>
    <p:sldId id="275" r:id="rId24"/>
    <p:sldId id="270" r:id="rId25"/>
    <p:sldId id="277" r:id="rId26"/>
    <p:sldId id="276" r:id="rId27"/>
    <p:sldId id="278" r:id="rId28"/>
    <p:sldId id="279" r:id="rId29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AA480-4684-4EAD-BD20-9E207B89E24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F882A8E9-FFE6-4109-B10F-466B36E05A73}">
          <p14:sldIdLst>
            <p14:sldId id="266"/>
            <p14:sldId id="271"/>
            <p14:sldId id="272"/>
            <p14:sldId id="269"/>
            <p14:sldId id="268"/>
            <p14:sldId id="267"/>
            <p14:sldId id="273"/>
            <p14:sldId id="274"/>
            <p14:sldId id="275"/>
            <p14:sldId id="270"/>
            <p14:sldId id="277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howGuides="1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ves" userId="239a6a9d-6a66-4532-8482-7241ac27d9ab" providerId="ADAL" clId="{946F48EA-5445-4D2E-BECC-80412CAACD12}"/>
    <pc:docChg chg="modSld">
      <pc:chgData name="Yves" userId="239a6a9d-6a66-4532-8482-7241ac27d9ab" providerId="ADAL" clId="{946F48EA-5445-4D2E-BECC-80412CAACD12}" dt="2021-02-17T15:45:26.966" v="37"/>
      <pc:docMkLst>
        <pc:docMk/>
      </pc:docMkLst>
      <pc:sldChg chg="modSp mod">
        <pc:chgData name="Yves" userId="239a6a9d-6a66-4532-8482-7241ac27d9ab" providerId="ADAL" clId="{946F48EA-5445-4D2E-BECC-80412CAACD12}" dt="2021-02-17T15:45:26.966" v="37"/>
        <pc:sldMkLst>
          <pc:docMk/>
          <pc:sldMk cId="2215664209" sldId="277"/>
        </pc:sldMkLst>
        <pc:graphicFrameChg chg="mod modGraphic">
          <ac:chgData name="Yves" userId="239a6a9d-6a66-4532-8482-7241ac27d9ab" providerId="ADAL" clId="{946F48EA-5445-4D2E-BECC-80412CAACD12}" dt="2021-02-17T15:45:26.966" v="37"/>
          <ac:graphicFrameMkLst>
            <pc:docMk/>
            <pc:sldMk cId="2215664209" sldId="277"/>
            <ac:graphicFrameMk id="6" creationId="{7FF09E05-51E0-4017-BA72-460EB8B5E56E}"/>
          </ac:graphicFrameMkLst>
        </pc:graphicFrameChg>
      </pc:sldChg>
    </pc:docChg>
  </pc:docChgLst>
  <pc:docChgLst>
    <pc:chgData name="Yves Clement" userId="239a6a9d-6a66-4532-8482-7241ac27d9ab" providerId="ADAL" clId="{51E716E3-73CF-4C7B-958C-8E703F808904}"/>
    <pc:docChg chg="modSld">
      <pc:chgData name="Yves Clement" userId="239a6a9d-6a66-4532-8482-7241ac27d9ab" providerId="ADAL" clId="{51E716E3-73CF-4C7B-958C-8E703F808904}" dt="2020-02-14T09:34:18.051" v="7" actId="20577"/>
      <pc:docMkLst>
        <pc:docMk/>
      </pc:docMkLst>
      <pc:sldChg chg="modSp">
        <pc:chgData name="Yves Clement" userId="239a6a9d-6a66-4532-8482-7241ac27d9ab" providerId="ADAL" clId="{51E716E3-73CF-4C7B-958C-8E703F808904}" dt="2020-02-14T09:20:22.350" v="3" actId="20577"/>
        <pc:sldMkLst>
          <pc:docMk/>
          <pc:sldMk cId="2007177656" sldId="276"/>
        </pc:sldMkLst>
        <pc:spChg chg="mod">
          <ac:chgData name="Yves Clement" userId="239a6a9d-6a66-4532-8482-7241ac27d9ab" providerId="ADAL" clId="{51E716E3-73CF-4C7B-958C-8E703F808904}" dt="2020-02-14T09:20:22.350" v="3" actId="20577"/>
          <ac:spMkLst>
            <pc:docMk/>
            <pc:sldMk cId="2007177656" sldId="276"/>
            <ac:spMk id="2" creationId="{15C998C7-316A-41D6-8282-065CA9F7FC5A}"/>
          </ac:spMkLst>
        </pc:spChg>
      </pc:sldChg>
      <pc:sldChg chg="modSp">
        <pc:chgData name="Yves Clement" userId="239a6a9d-6a66-4532-8482-7241ac27d9ab" providerId="ADAL" clId="{51E716E3-73CF-4C7B-958C-8E703F808904}" dt="2020-02-14T09:00:08.709" v="1" actId="20577"/>
        <pc:sldMkLst>
          <pc:docMk/>
          <pc:sldMk cId="2215664209" sldId="277"/>
        </pc:sldMkLst>
        <pc:graphicFrameChg chg="modGraphic">
          <ac:chgData name="Yves Clement" userId="239a6a9d-6a66-4532-8482-7241ac27d9ab" providerId="ADAL" clId="{51E716E3-73CF-4C7B-958C-8E703F808904}" dt="2020-02-14T09:00:08.709" v="1" actId="20577"/>
          <ac:graphicFrameMkLst>
            <pc:docMk/>
            <pc:sldMk cId="2215664209" sldId="277"/>
            <ac:graphicFrameMk id="6" creationId="{7FF09E05-51E0-4017-BA72-460EB8B5E56E}"/>
          </ac:graphicFrameMkLst>
        </pc:graphicFrameChg>
      </pc:sldChg>
      <pc:sldChg chg="modSp">
        <pc:chgData name="Yves Clement" userId="239a6a9d-6a66-4532-8482-7241ac27d9ab" providerId="ADAL" clId="{51E716E3-73CF-4C7B-958C-8E703F808904}" dt="2020-02-14T09:34:18.051" v="7" actId="20577"/>
        <pc:sldMkLst>
          <pc:docMk/>
          <pc:sldMk cId="3901380764" sldId="278"/>
        </pc:sldMkLst>
        <pc:spChg chg="mod">
          <ac:chgData name="Yves Clement" userId="239a6a9d-6a66-4532-8482-7241ac27d9ab" providerId="ADAL" clId="{51E716E3-73CF-4C7B-958C-8E703F808904}" dt="2020-02-14T09:34:18.051" v="7" actId="20577"/>
          <ac:spMkLst>
            <pc:docMk/>
            <pc:sldMk cId="3901380764" sldId="278"/>
            <ac:spMk id="2" creationId="{2CEC5E25-66F7-4C1C-B637-16B027B9881A}"/>
          </ac:spMkLst>
        </pc:spChg>
      </pc:sldChg>
    </pc:docChg>
  </pc:docChgLst>
  <pc:docChgLst>
    <pc:chgData name="Yves" userId="239a6a9d-6a66-4532-8482-7241ac27d9ab" providerId="ADAL" clId="{E71FA7F8-0A66-4B8C-B516-5DBC863EACB9}"/>
    <pc:docChg chg="modSld">
      <pc:chgData name="Yves" userId="239a6a9d-6a66-4532-8482-7241ac27d9ab" providerId="ADAL" clId="{E71FA7F8-0A66-4B8C-B516-5DBC863EACB9}" dt="2021-03-26T14:43:04.049" v="25" actId="20577"/>
      <pc:docMkLst>
        <pc:docMk/>
      </pc:docMkLst>
      <pc:sldChg chg="modSp mod">
        <pc:chgData name="Yves" userId="239a6a9d-6a66-4532-8482-7241ac27d9ab" providerId="ADAL" clId="{E71FA7F8-0A66-4B8C-B516-5DBC863EACB9}" dt="2021-03-26T14:42:07.761" v="21" actId="20577"/>
        <pc:sldMkLst>
          <pc:docMk/>
          <pc:sldMk cId="3642102787" sldId="269"/>
        </pc:sldMkLst>
        <pc:spChg chg="mod">
          <ac:chgData name="Yves" userId="239a6a9d-6a66-4532-8482-7241ac27d9ab" providerId="ADAL" clId="{E71FA7F8-0A66-4B8C-B516-5DBC863EACB9}" dt="2021-03-26T14:42:07.761" v="21" actId="20577"/>
          <ac:spMkLst>
            <pc:docMk/>
            <pc:sldMk cId="3642102787" sldId="269"/>
            <ac:spMk id="2" creationId="{EF7CE73B-6BFD-4A95-9B14-1A65B521869D}"/>
          </ac:spMkLst>
        </pc:spChg>
      </pc:sldChg>
      <pc:sldChg chg="modSp mod">
        <pc:chgData name="Yves" userId="239a6a9d-6a66-4532-8482-7241ac27d9ab" providerId="ADAL" clId="{E71FA7F8-0A66-4B8C-B516-5DBC863EACB9}" dt="2021-03-26T14:41:45.553" v="5" actId="20577"/>
        <pc:sldMkLst>
          <pc:docMk/>
          <pc:sldMk cId="1845096822" sldId="272"/>
        </pc:sldMkLst>
        <pc:spChg chg="mod">
          <ac:chgData name="Yves" userId="239a6a9d-6a66-4532-8482-7241ac27d9ab" providerId="ADAL" clId="{E71FA7F8-0A66-4B8C-B516-5DBC863EACB9}" dt="2021-03-26T14:41:45.553" v="5" actId="20577"/>
          <ac:spMkLst>
            <pc:docMk/>
            <pc:sldMk cId="1845096822" sldId="272"/>
            <ac:spMk id="2" creationId="{346311CA-CAF7-4430-8E76-42B0ED95CF51}"/>
          </ac:spMkLst>
        </pc:spChg>
      </pc:sldChg>
      <pc:sldChg chg="modSp mod">
        <pc:chgData name="Yves" userId="239a6a9d-6a66-4532-8482-7241ac27d9ab" providerId="ADAL" clId="{E71FA7F8-0A66-4B8C-B516-5DBC863EACB9}" dt="2021-03-26T14:43:04.049" v="25" actId="20577"/>
        <pc:sldMkLst>
          <pc:docMk/>
          <pc:sldMk cId="3901380764" sldId="278"/>
        </pc:sldMkLst>
        <pc:spChg chg="mod">
          <ac:chgData name="Yves" userId="239a6a9d-6a66-4532-8482-7241ac27d9ab" providerId="ADAL" clId="{E71FA7F8-0A66-4B8C-B516-5DBC863EACB9}" dt="2021-03-26T14:43:04.049" v="25" actId="20577"/>
          <ac:spMkLst>
            <pc:docMk/>
            <pc:sldMk cId="3901380764" sldId="278"/>
            <ac:spMk id="2" creationId="{2CEC5E25-66F7-4C1C-B637-16B027B988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26/03/2021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26/03/2021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ETL - Workshop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5566F-D345-4160-829E-D8314892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https://en.wikipedia.org/wiki/Change_data_capture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6508B9-BC08-4CB8-AD69-4D1752C2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C7BB7-6C97-4454-8F42-83A2FE17C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F6FF-26C6-4318-8E9C-0A3D22F374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243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82AF9-0A4B-4F7F-BCAC-589AFF4D4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Datasources</a:t>
            </a:r>
            <a:endParaRPr lang="en-US" dirty="0"/>
          </a:p>
          <a:p>
            <a:pPr lvl="1"/>
            <a:r>
              <a:rPr lang="en-US" dirty="0"/>
              <a:t>RDBMS</a:t>
            </a:r>
          </a:p>
          <a:p>
            <a:pPr lvl="2"/>
            <a:r>
              <a:rPr lang="en-US" dirty="0"/>
              <a:t>Oracle</a:t>
            </a:r>
          </a:p>
          <a:p>
            <a:pPr lvl="2"/>
            <a:r>
              <a:rPr lang="en-US" dirty="0"/>
              <a:t>PostgreSQL</a:t>
            </a:r>
          </a:p>
          <a:p>
            <a:pPr lvl="2"/>
            <a:r>
              <a:rPr lang="en-US" dirty="0"/>
              <a:t>Microsoft SQL</a:t>
            </a:r>
          </a:p>
          <a:p>
            <a:pPr lvl="2"/>
            <a:r>
              <a:rPr lang="en-US" dirty="0"/>
              <a:t>MySQL / MariaDB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Screen scraping</a:t>
            </a:r>
          </a:p>
          <a:p>
            <a:pPr lvl="1"/>
            <a:r>
              <a:rPr lang="en-US" dirty="0"/>
              <a:t>Web </a:t>
            </a:r>
            <a:r>
              <a:rPr lang="en-US" dirty="0" err="1"/>
              <a:t>spidering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NoSQL</a:t>
            </a:r>
          </a:p>
          <a:p>
            <a:pPr lvl="2"/>
            <a:r>
              <a:rPr lang="en-US" dirty="0"/>
              <a:t>MongoDB (</a:t>
            </a:r>
            <a:r>
              <a:rPr lang="en-US" dirty="0" err="1"/>
              <a:t>json</a:t>
            </a:r>
            <a:r>
              <a:rPr lang="en-US" dirty="0"/>
              <a:t> data store)</a:t>
            </a:r>
          </a:p>
          <a:p>
            <a:pPr lvl="2"/>
            <a:r>
              <a:rPr lang="en-US" dirty="0" err="1"/>
              <a:t>ElasticSearch</a:t>
            </a:r>
            <a:endParaRPr lang="en-US" dirty="0"/>
          </a:p>
          <a:p>
            <a:pPr lvl="2"/>
            <a:r>
              <a:rPr lang="en-US" dirty="0"/>
              <a:t>Hadoop / </a:t>
            </a:r>
            <a:r>
              <a:rPr lang="en-US" dirty="0" err="1"/>
              <a:t>Hbase</a:t>
            </a:r>
            <a:endParaRPr lang="en-US" dirty="0"/>
          </a:p>
          <a:p>
            <a:pPr lvl="2"/>
            <a:r>
              <a:rPr lang="en-US" dirty="0" err="1"/>
              <a:t>MapR</a:t>
            </a:r>
            <a:endParaRPr lang="en-US" dirty="0"/>
          </a:p>
          <a:p>
            <a:pPr lvl="2"/>
            <a:r>
              <a:rPr lang="en-US" dirty="0"/>
              <a:t>Cassandra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Files</a:t>
            </a:r>
          </a:p>
          <a:p>
            <a:pPr lvl="2"/>
            <a:r>
              <a:rPr lang="en-US" dirty="0"/>
              <a:t>XML</a:t>
            </a:r>
          </a:p>
          <a:p>
            <a:pPr lvl="2"/>
            <a:r>
              <a:rPr lang="en-US" dirty="0"/>
              <a:t>JSON</a:t>
            </a:r>
          </a:p>
          <a:p>
            <a:pPr lvl="2"/>
            <a:r>
              <a:rPr lang="en-US" dirty="0"/>
              <a:t>CSV/TSV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4BD18-BA2F-4BC0-AD84-7E428653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6CDC0-4DF4-404F-806A-767C21654B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CB14-781D-4937-BD54-38D2F841B3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95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AAC09-E8B1-4A9B-90C9-C29A58ED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pPr lvl="1"/>
            <a:r>
              <a:rPr lang="en-US" dirty="0"/>
              <a:t>Don’t read all the data again </a:t>
            </a:r>
            <a:r>
              <a:rPr lang="en-US" dirty="0" err="1"/>
              <a:t>everytime</a:t>
            </a:r>
            <a:endParaRPr lang="en-US" dirty="0"/>
          </a:p>
          <a:p>
            <a:pPr lvl="1"/>
            <a:r>
              <a:rPr lang="en-US" dirty="0"/>
              <a:t>Detection of inserts / updates /deletes</a:t>
            </a:r>
          </a:p>
          <a:p>
            <a:pPr lvl="1"/>
            <a:r>
              <a:rPr lang="en-US" dirty="0"/>
              <a:t>Extraction of big data volumes (initial loads vs increments)</a:t>
            </a:r>
          </a:p>
          <a:p>
            <a:pPr lvl="1"/>
            <a:r>
              <a:rPr lang="en-US" dirty="0"/>
              <a:t>Slow or unstable network</a:t>
            </a:r>
          </a:p>
          <a:p>
            <a:pPr marL="3556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55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CDC to the rescue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ED5A-46EE-4325-B63B-E41ADDC2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– CHANGE DATA CAPTURE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06F06-A64D-4FD0-9088-6BCC45551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6CCB-2F0F-4021-89C8-3B94D6088B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147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311CA-CAF7-4430-8E76-42B0ED95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Intrusive - CDC</a:t>
            </a:r>
          </a:p>
          <a:p>
            <a:pPr lvl="1"/>
            <a:r>
              <a:rPr lang="en-US" dirty="0"/>
              <a:t>SQL queries : Impact on the source system</a:t>
            </a:r>
          </a:p>
          <a:p>
            <a:pPr lvl="1"/>
            <a:r>
              <a:rPr lang="en-US" dirty="0"/>
              <a:t>Trigger – based</a:t>
            </a:r>
          </a:p>
          <a:p>
            <a:pPr lvl="1"/>
            <a:r>
              <a:rPr lang="en-US" dirty="0"/>
              <a:t>Snapshot – based</a:t>
            </a:r>
          </a:p>
          <a:p>
            <a:pPr lvl="1"/>
            <a:r>
              <a:rPr lang="en-US" dirty="0"/>
              <a:t>Source Data -based</a:t>
            </a:r>
          </a:p>
          <a:p>
            <a:r>
              <a:rPr lang="en-US" dirty="0"/>
              <a:t>Non-intrusive - CDC</a:t>
            </a:r>
          </a:p>
          <a:p>
            <a:pPr lvl="1"/>
            <a:r>
              <a:rPr lang="en-US" dirty="0"/>
              <a:t>Database log shipping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003B5-66CA-4BA1-A98D-5869D66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DATA CAPTURE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BE3D0-AEE2-48F0-AAC0-088221FB7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07D3-7113-4AB0-BEF4-8AD0F42AA6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509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CE73B-6BFD-4A95-9B14-1A65B521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dirty="0"/>
              <a:t>CREATION_DATE / LAST_UPDATE_DATE timestamp</a:t>
            </a:r>
          </a:p>
          <a:p>
            <a:pPr lvl="1"/>
            <a:r>
              <a:rPr lang="en-US" dirty="0"/>
              <a:t>CREATION_DATE = timestamp of creation</a:t>
            </a:r>
          </a:p>
          <a:p>
            <a:pPr lvl="1"/>
            <a:r>
              <a:rPr lang="en-US" dirty="0"/>
              <a:t>LAST_UPDATE_DATE = timestamp of last update</a:t>
            </a:r>
          </a:p>
          <a:p>
            <a:pPr lvl="1"/>
            <a:r>
              <a:rPr lang="en-US" dirty="0"/>
              <a:t>Possibility to detect inserts and updates!</a:t>
            </a:r>
          </a:p>
          <a:p>
            <a:pPr lvl="1"/>
            <a:r>
              <a:rPr lang="en-US" dirty="0"/>
              <a:t>If only CREATION_DATE is available -&gt; only insert detection is possible</a:t>
            </a:r>
          </a:p>
          <a:p>
            <a:pPr lvl="1"/>
            <a:endParaRPr lang="en-US" dirty="0"/>
          </a:p>
          <a:p>
            <a:r>
              <a:rPr lang="en-US" dirty="0"/>
              <a:t>Database auto-increment column (sequence)</a:t>
            </a:r>
          </a:p>
          <a:p>
            <a:pPr lvl="1"/>
            <a:r>
              <a:rPr lang="en-US" dirty="0"/>
              <a:t>Possible to check which records have been added, since the last time the source system was checked</a:t>
            </a:r>
          </a:p>
          <a:p>
            <a:pPr lvl="1"/>
            <a:r>
              <a:rPr lang="en-US" dirty="0"/>
              <a:t>Only insert detection is possible!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D9919-BCE5-461D-B4DB-4BBDD4F5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Source-Based CDC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2BE61-D079-415D-9420-F8376B002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FCBF-2060-49BD-B30B-CD77EBD52D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210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2A66EC-4814-4FD5-9174-0BBBC062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Difference between inserts and updates</a:t>
            </a:r>
          </a:p>
          <a:p>
            <a:pPr lvl="1"/>
            <a:r>
              <a:rPr lang="en-US" dirty="0"/>
              <a:t>Only possible when insert / update timestamp is available</a:t>
            </a:r>
          </a:p>
          <a:p>
            <a:pPr lvl="1"/>
            <a:endParaRPr lang="en-US" dirty="0"/>
          </a:p>
          <a:p>
            <a:r>
              <a:rPr lang="en-US" b="1" dirty="0"/>
              <a:t>Deleted records detection</a:t>
            </a:r>
          </a:p>
          <a:p>
            <a:pPr lvl="1"/>
            <a:r>
              <a:rPr lang="en-US" dirty="0"/>
              <a:t>This is not possible. Only if a logical delete flag is available in the source system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Multi update detection</a:t>
            </a:r>
          </a:p>
          <a:p>
            <a:pPr lvl="1"/>
            <a:r>
              <a:rPr lang="en-US" dirty="0"/>
              <a:t>When a records is updated multiple time, the intermediate updates are lost.</a:t>
            </a:r>
          </a:p>
          <a:p>
            <a:pPr lvl="1"/>
            <a:endParaRPr lang="en-US" dirty="0"/>
          </a:p>
          <a:p>
            <a:r>
              <a:rPr lang="en-US" b="1" dirty="0"/>
              <a:t>Real-time possibilities</a:t>
            </a:r>
          </a:p>
          <a:p>
            <a:pPr lvl="1"/>
            <a:r>
              <a:rPr lang="en-US" dirty="0"/>
              <a:t>Timestamp or sequence-based data extraction is always a batch operation and not suited for real-time </a:t>
            </a:r>
            <a:r>
              <a:rPr lang="en-US" dirty="0" err="1"/>
              <a:t>dataloads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FD007-BBF1-454F-B0FE-14B9DCF3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– SOURCE-BASED REMARKS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5244A-F6BC-4800-894B-AE669FBB8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043C-49E8-47F8-9425-3793BE1544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05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9B01E4-73EA-4A21-AF54-EA36F332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Database trigger on INSERT / UPDATE / DELETE</a:t>
            </a:r>
          </a:p>
          <a:p>
            <a:pPr lvl="2"/>
            <a:r>
              <a:rPr lang="en-US" dirty="0"/>
              <a:t>A copy of the change is put aside in a temporary table</a:t>
            </a:r>
          </a:p>
          <a:p>
            <a:pPr lvl="2"/>
            <a:r>
              <a:rPr lang="en-US" dirty="0"/>
              <a:t>Copy the changed data to the staging area of the Datawarehouse</a:t>
            </a:r>
          </a:p>
          <a:p>
            <a:pPr lvl="2"/>
            <a:r>
              <a:rPr lang="en-US" dirty="0"/>
              <a:t>Replication to the </a:t>
            </a:r>
            <a:r>
              <a:rPr lang="en-US" dirty="0" err="1"/>
              <a:t>datawarehouse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4145B-F868-4901-A169-8123B9B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Trigger based CDC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C432-5D9A-45FD-B428-053C7727F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E30F-691B-4A77-869F-8425C2AAAD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667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9B01E4-73EA-4A21-AF54-EA36F332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When no CREATION_DATE of LAST_UPDATE_DATE is available</a:t>
            </a:r>
          </a:p>
          <a:p>
            <a:pPr lvl="1"/>
            <a:endParaRPr lang="en-US" dirty="0"/>
          </a:p>
          <a:p>
            <a:pPr marL="355600" lvl="1" indent="0">
              <a:buNone/>
            </a:pPr>
            <a:r>
              <a:rPr lang="en-US" dirty="0"/>
              <a:t>A full extract of the source is needed and needs to be compared with the previous version of the extract which is saved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4145B-F868-4901-A169-8123B9B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SNAPSHOT based CDC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C432-5D9A-45FD-B428-053C7727F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E30F-691B-4A77-869F-8425C2AAAD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6A5901-C800-4106-BEB0-D01FF7BA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53932"/>
              </p:ext>
            </p:extLst>
          </p:nvPr>
        </p:nvGraphicFramePr>
        <p:xfrm>
          <a:off x="3503712" y="3645024"/>
          <a:ext cx="36576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196641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43937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00133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961668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05802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407154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snapshot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snapshot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9613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141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1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644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48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Greeen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Insert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62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73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9B01E4-73EA-4A21-AF54-EA36F332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200" dirty="0"/>
              <a:t>Full outer join op Primary Key (PK)</a:t>
            </a:r>
          </a:p>
          <a:p>
            <a:r>
              <a:rPr lang="en-US" sz="3200" dirty="0"/>
              <a:t>Assign a flag for insert / update /delete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select * from</a:t>
            </a:r>
          </a:p>
          <a:p>
            <a:pPr marL="0" indent="0">
              <a:buNone/>
            </a:pPr>
            <a:r>
              <a:rPr lang="en-US" sz="3200" dirty="0"/>
              <a:t>	(select case</a:t>
            </a:r>
          </a:p>
          <a:p>
            <a:pPr marL="0" indent="0">
              <a:buNone/>
            </a:pPr>
            <a:r>
              <a:rPr lang="en-US" sz="3200" dirty="0"/>
              <a:t>		when t2.id is null then ‘D’</a:t>
            </a:r>
          </a:p>
          <a:p>
            <a:pPr marL="0" indent="0">
              <a:buNone/>
            </a:pPr>
            <a:r>
              <a:rPr lang="en-US" sz="3200" dirty="0"/>
              <a:t>		when t1.id is null then ‘I’</a:t>
            </a:r>
          </a:p>
          <a:p>
            <a:pPr marL="0" indent="0">
              <a:buNone/>
            </a:pPr>
            <a:r>
              <a:rPr lang="en-US" sz="3200" dirty="0"/>
              <a:t>		when t1.color &lt;&gt; t2.color then ‘U’</a:t>
            </a:r>
          </a:p>
          <a:p>
            <a:pPr marL="0" indent="0">
              <a:buNone/>
            </a:pPr>
            <a:r>
              <a:rPr lang="en-US" sz="3200" dirty="0"/>
              <a:t>		else ‘N’</a:t>
            </a:r>
          </a:p>
          <a:p>
            <a:pPr marL="0" indent="0">
              <a:buNone/>
            </a:pPr>
            <a:r>
              <a:rPr lang="en-US" sz="3200" dirty="0"/>
              <a:t>		end as flag</a:t>
            </a:r>
          </a:p>
          <a:p>
            <a:pPr marL="0" indent="0">
              <a:buNone/>
            </a:pPr>
            <a:r>
              <a:rPr lang="en-US" sz="3200" dirty="0"/>
              <a:t>	        , case</a:t>
            </a:r>
          </a:p>
          <a:p>
            <a:pPr marL="0" indent="0">
              <a:buNone/>
            </a:pPr>
            <a:r>
              <a:rPr lang="en-US" sz="3200" dirty="0"/>
              <a:t>		when t2.id is null then t1.id</a:t>
            </a:r>
          </a:p>
          <a:p>
            <a:pPr marL="0" indent="0">
              <a:buNone/>
            </a:pPr>
            <a:r>
              <a:rPr lang="en-US" sz="3200" dirty="0"/>
              <a:t>		else t2.id</a:t>
            </a:r>
          </a:p>
          <a:p>
            <a:pPr marL="0" indent="0">
              <a:buNone/>
            </a:pPr>
            <a:r>
              <a:rPr lang="en-US" sz="3200" dirty="0"/>
              <a:t>		end as id</a:t>
            </a:r>
          </a:p>
          <a:p>
            <a:pPr marL="0" indent="0">
              <a:buNone/>
            </a:pPr>
            <a:r>
              <a:rPr lang="en-US" sz="3200" dirty="0"/>
              <a:t>	        , t2.color</a:t>
            </a:r>
          </a:p>
          <a:p>
            <a:pPr marL="0" indent="0">
              <a:buNone/>
            </a:pPr>
            <a:r>
              <a:rPr lang="en-US" sz="3200" dirty="0"/>
              <a:t>	from snapshot_1 t1</a:t>
            </a:r>
          </a:p>
          <a:p>
            <a:pPr marL="0" indent="0">
              <a:buNone/>
            </a:pPr>
            <a:r>
              <a:rPr lang="en-US" sz="3200" dirty="0"/>
              <a:t>	full outer join snapshot_2 t2</a:t>
            </a:r>
          </a:p>
          <a:p>
            <a:pPr marL="0" indent="0">
              <a:buNone/>
            </a:pPr>
            <a:r>
              <a:rPr lang="fr-FR" sz="3200" dirty="0"/>
              <a:t>	on t1.id = t2.id</a:t>
            </a:r>
          </a:p>
          <a:p>
            <a:pPr marL="0" indent="0">
              <a:buNone/>
            </a:pPr>
            <a:r>
              <a:rPr lang="en-US" sz="3200" dirty="0"/>
              <a:t>	) a</a:t>
            </a:r>
          </a:p>
          <a:p>
            <a:pPr marL="0" indent="0">
              <a:buNone/>
            </a:pPr>
            <a:r>
              <a:rPr lang="en-US" sz="3200" dirty="0"/>
              <a:t>	where flag &lt;&gt; 'N’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4145B-F868-4901-A169-8123B9B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SNAPSHOT based CDC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C432-5D9A-45FD-B428-053C7727F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E30F-691B-4A77-869F-8425C2AAAD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E86AE-8F42-4FF8-9F00-7B670F19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73" y="1646984"/>
            <a:ext cx="5207173" cy="36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3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9B01E4-73EA-4A21-AF54-EA36F332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Most advanced option for CDC</a:t>
            </a:r>
          </a:p>
          <a:p>
            <a:pPr lvl="1"/>
            <a:r>
              <a:rPr lang="en-US" dirty="0"/>
              <a:t>Database replication</a:t>
            </a:r>
          </a:p>
          <a:p>
            <a:pPr lvl="1"/>
            <a:r>
              <a:rPr lang="en-US" dirty="0"/>
              <a:t>Database logs</a:t>
            </a:r>
          </a:p>
          <a:p>
            <a:pPr lvl="2"/>
            <a:r>
              <a:rPr lang="en-US" dirty="0"/>
              <a:t>Binary log formats</a:t>
            </a:r>
          </a:p>
          <a:p>
            <a:pPr lvl="3"/>
            <a:r>
              <a:rPr lang="en-US" dirty="0"/>
              <a:t>Must be converted to human readable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4145B-F868-4901-A169-8123B9B0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LOG based CDC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6C432-5D9A-45FD-B428-053C7727F8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E30F-691B-4A77-869F-8425C2AAAD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6131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  <a:p>
            <a:r>
              <a:rPr lang="en-US" dirty="0"/>
              <a:t>Transformation/data cleaning</a:t>
            </a:r>
          </a:p>
          <a:p>
            <a:r>
              <a:rPr lang="en-US" dirty="0"/>
              <a:t>Load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2" descr="Image result for what is ETL wiki">
            <a:extLst>
              <a:ext uri="{FF2B5EF4-FFF2-40B4-BE49-F238E27FC236}">
                <a16:creationId xmlns:a16="http://schemas.microsoft.com/office/drawing/2014/main" id="{A3B9BBEE-4EC6-469C-8F05-26118DFB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646984"/>
            <a:ext cx="61912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229957-BD2E-4E8D-B6C3-057E8129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Vendor specific software</a:t>
            </a:r>
          </a:p>
          <a:p>
            <a:pPr lvl="3"/>
            <a:r>
              <a:rPr lang="en-US" dirty="0"/>
              <a:t>Oracle </a:t>
            </a:r>
            <a:r>
              <a:rPr lang="en-US" dirty="0" err="1"/>
              <a:t>GoldenGate</a:t>
            </a:r>
            <a:r>
              <a:rPr lang="en-US" dirty="0"/>
              <a:t> €€€</a:t>
            </a:r>
          </a:p>
          <a:p>
            <a:pPr lvl="3"/>
            <a:r>
              <a:rPr lang="en-US" dirty="0"/>
              <a:t>MS SQL Redgate</a:t>
            </a:r>
          </a:p>
          <a:p>
            <a:pPr lvl="3"/>
            <a:r>
              <a:rPr lang="en-US" dirty="0"/>
              <a:t>PostgreSQL replication</a:t>
            </a:r>
          </a:p>
          <a:p>
            <a:pPr lvl="3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B1E7B-A8A7-4D98-92CD-6CDC6D93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alternatives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1AD60-4693-43B5-B64E-584FED102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1F8A-F7B7-4B7A-8229-38AD339BB8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283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F09E05-51E0-4017-BA72-460EB8B5E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299937"/>
              </p:ext>
            </p:extLst>
          </p:nvPr>
        </p:nvGraphicFramePr>
        <p:xfrm>
          <a:off x="2855640" y="1844824"/>
          <a:ext cx="5760640" cy="2870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6496">
                  <a:extLst>
                    <a:ext uri="{9D8B030D-6E8A-4147-A177-3AD203B41FA5}">
                      <a16:colId xmlns:a16="http://schemas.microsoft.com/office/drawing/2014/main" val="2427602612"/>
                    </a:ext>
                  </a:extLst>
                </a:gridCol>
                <a:gridCol w="926645">
                  <a:extLst>
                    <a:ext uri="{9D8B030D-6E8A-4147-A177-3AD203B41FA5}">
                      <a16:colId xmlns:a16="http://schemas.microsoft.com/office/drawing/2014/main" val="1731314351"/>
                    </a:ext>
                  </a:extLst>
                </a:gridCol>
                <a:gridCol w="864868">
                  <a:extLst>
                    <a:ext uri="{9D8B030D-6E8A-4147-A177-3AD203B41FA5}">
                      <a16:colId xmlns:a16="http://schemas.microsoft.com/office/drawing/2014/main" val="2698018935"/>
                    </a:ext>
                  </a:extLst>
                </a:gridCol>
                <a:gridCol w="972862">
                  <a:extLst>
                    <a:ext uri="{9D8B030D-6E8A-4147-A177-3AD203B41FA5}">
                      <a16:colId xmlns:a16="http://schemas.microsoft.com/office/drawing/2014/main" val="1621267586"/>
                    </a:ext>
                  </a:extLst>
                </a:gridCol>
                <a:gridCol w="509769">
                  <a:extLst>
                    <a:ext uri="{9D8B030D-6E8A-4147-A177-3AD203B41FA5}">
                      <a16:colId xmlns:a16="http://schemas.microsoft.com/office/drawing/2014/main" val="1741255798"/>
                    </a:ext>
                  </a:extLst>
                </a:gridCol>
              </a:tblGrid>
              <a:tr h="596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DATA SOURCE BASED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SNAPSHOTBASED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TRIGGER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LOG BASED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4222971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Insert / update detection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591943"/>
                  </a:ext>
                </a:extLst>
              </a:tr>
              <a:tr h="2987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Multiple update detection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35132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delete detection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33100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non – intrusive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156991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Real - time 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5373668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DBMS independent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683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DBA necessary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5477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84EA48-3FA8-460F-98E7-D0F57C96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D362-40EF-4655-B081-A5D32C0C9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A9A6-3196-4E6E-BECF-1C4E99F2C5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566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C998C7-316A-41D6-8282-065CA9F7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sequence of rules and functions which are executed on the data</a:t>
            </a:r>
          </a:p>
          <a:p>
            <a:r>
              <a:rPr lang="en-US" dirty="0"/>
              <a:t>Some data doesn’t need transformation</a:t>
            </a:r>
          </a:p>
          <a:p>
            <a:pPr lvl="1"/>
            <a:r>
              <a:rPr lang="en-US" dirty="0"/>
              <a:t>Pass-through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Only useful information is filtered</a:t>
            </a:r>
          </a:p>
          <a:p>
            <a:pPr lvl="1"/>
            <a:r>
              <a:rPr lang="en-US" dirty="0"/>
              <a:t>Missing / incorrect data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967E2C-28F3-415D-A0E1-5BF98F8F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02FAE-73A0-414D-B950-6848C67E7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6C72-3B86-4786-B24E-98E9004F7C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717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EC5E25-66F7-4C1C-B637-16B027B9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Filtering </a:t>
            </a:r>
            <a:r>
              <a:rPr lang="en-US"/>
              <a:t>of data</a:t>
            </a:r>
            <a:endParaRPr lang="en-US" dirty="0"/>
          </a:p>
          <a:p>
            <a:r>
              <a:rPr lang="en-US" dirty="0"/>
              <a:t>Data translation (Foreign Key lookups)</a:t>
            </a:r>
          </a:p>
          <a:p>
            <a:pPr lvl="1"/>
            <a:r>
              <a:rPr lang="en-US" dirty="0"/>
              <a:t>1 = M = Male</a:t>
            </a:r>
          </a:p>
          <a:p>
            <a:pPr lvl="1"/>
            <a:r>
              <a:rPr lang="en-US" dirty="0"/>
              <a:t>2 = F = Female</a:t>
            </a:r>
          </a:p>
          <a:p>
            <a:r>
              <a:rPr lang="en-US" dirty="0"/>
              <a:t>Value mapping</a:t>
            </a:r>
          </a:p>
          <a:p>
            <a:pPr lvl="1"/>
            <a:r>
              <a:rPr lang="en-US" dirty="0"/>
              <a:t>Male/male/ M = 1</a:t>
            </a:r>
          </a:p>
          <a:p>
            <a:pPr lvl="1"/>
            <a:r>
              <a:rPr lang="en-US" dirty="0"/>
              <a:t>Female / female / F = 2</a:t>
            </a:r>
          </a:p>
          <a:p>
            <a:r>
              <a:rPr lang="en-US" dirty="0"/>
              <a:t>Mathematical operations</a:t>
            </a:r>
          </a:p>
          <a:p>
            <a:r>
              <a:rPr lang="en-US" dirty="0"/>
              <a:t>Analytical operations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Compute aggregates</a:t>
            </a:r>
          </a:p>
          <a:p>
            <a:pPr lvl="1"/>
            <a:r>
              <a:rPr lang="en-US" dirty="0"/>
              <a:t>Count / Sum / Min / Max / </a:t>
            </a:r>
            <a:r>
              <a:rPr lang="en-US" dirty="0" err="1"/>
              <a:t>Avg</a:t>
            </a:r>
            <a:r>
              <a:rPr lang="en-US" dirty="0"/>
              <a:t> / …</a:t>
            </a:r>
          </a:p>
          <a:p>
            <a:r>
              <a:rPr lang="en-US" dirty="0"/>
              <a:t>Surrogate key generation</a:t>
            </a:r>
          </a:p>
          <a:p>
            <a:r>
              <a:rPr lang="en-US" dirty="0"/>
              <a:t>Transpose / pivoting of data</a:t>
            </a:r>
          </a:p>
          <a:p>
            <a:r>
              <a:rPr lang="en-US" dirty="0"/>
              <a:t>Split or concatenate data fields</a:t>
            </a:r>
          </a:p>
          <a:p>
            <a:r>
              <a:rPr lang="en-US" dirty="0"/>
              <a:t>Data validation (go / no go)</a:t>
            </a:r>
          </a:p>
          <a:p>
            <a:pPr lvl="1"/>
            <a:r>
              <a:rPr lang="en-US" dirty="0"/>
              <a:t>Credit cards numbers / mail address validation / </a:t>
            </a:r>
            <a:r>
              <a:rPr lang="en-US" dirty="0" err="1"/>
              <a:t>Phonenumber</a:t>
            </a:r>
            <a:r>
              <a:rPr lang="en-US" dirty="0"/>
              <a:t> validation</a:t>
            </a:r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D48EB-D533-47BA-B1A8-34476E9C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CFA47-6452-4EE8-B4BB-5E45B792D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25D0-ABF0-4E3A-B896-7D4886ABB8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38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635A2-4838-40B9-A2B8-437DDEF5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options</a:t>
            </a:r>
          </a:p>
          <a:p>
            <a:r>
              <a:rPr lang="en-US" dirty="0"/>
              <a:t>Depends on the project</a:t>
            </a:r>
          </a:p>
          <a:p>
            <a:pPr lvl="1"/>
            <a:r>
              <a:rPr lang="en-US" dirty="0"/>
              <a:t>Per hour / daily / Weekly load of data</a:t>
            </a:r>
          </a:p>
          <a:p>
            <a:r>
              <a:rPr lang="en-US" dirty="0"/>
              <a:t>Formats</a:t>
            </a:r>
          </a:p>
          <a:p>
            <a:pPr lvl="1"/>
            <a:r>
              <a:rPr lang="en-US" dirty="0"/>
              <a:t>DBMS / </a:t>
            </a:r>
            <a:r>
              <a:rPr lang="en-US" dirty="0" err="1"/>
              <a:t>Datawarehouse</a:t>
            </a:r>
            <a:endParaRPr lang="en-US" dirty="0"/>
          </a:p>
          <a:p>
            <a:pPr lvl="1"/>
            <a:r>
              <a:rPr lang="en-US" dirty="0"/>
              <a:t>CSV / XML / JSON</a:t>
            </a:r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r>
              <a:rPr lang="en-US" dirty="0"/>
              <a:t>More </a:t>
            </a:r>
            <a:r>
              <a:rPr lang="en-US"/>
              <a:t>about this later….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DA324-4F71-4227-8B44-514192CD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8B6FF-ED20-42C8-AC26-4A77DF53E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B3C9-59A3-49BB-B730-2A910E2B85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75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EC588-8CFE-4BED-85B3-E6C0A3D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1785-3C79-452E-BD96-4E2EBA97B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4482-85A3-4C1F-BFC7-3CE30BB8B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Image result for what is ETL wiki">
            <a:extLst>
              <a:ext uri="{FF2B5EF4-FFF2-40B4-BE49-F238E27FC236}">
                <a16:creationId xmlns:a16="http://schemas.microsoft.com/office/drawing/2014/main" id="{70122E55-0B86-4816-A78C-6BBFB81319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01" y="2213608"/>
            <a:ext cx="5534797" cy="23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701774-4CDD-4790-9813-C3E22B3E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526AE-3B48-4D12-BFA3-53DF18031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5F57-FBB5-48CF-B083-B0FB12434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File:Datawarehouse.png">
            <a:extLst>
              <a:ext uri="{FF2B5EF4-FFF2-40B4-BE49-F238E27FC236}">
                <a16:creationId xmlns:a16="http://schemas.microsoft.com/office/drawing/2014/main" id="{9547524F-DCEB-4748-9BEB-8BA8C771C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50" y="1152525"/>
            <a:ext cx="6583699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CB477A-AAA0-44A7-8901-F6A37F6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is ETL?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6612A-080F-455E-9196-8EC827E01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F248-922F-478D-91CF-53B7D0CCB1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Image result for what is ETL wiki">
            <a:extLst>
              <a:ext uri="{FF2B5EF4-FFF2-40B4-BE49-F238E27FC236}">
                <a16:creationId xmlns:a16="http://schemas.microsoft.com/office/drawing/2014/main" id="{5D2AB743-5A3C-4DF2-AB8B-AC28826E7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532731"/>
            <a:ext cx="61912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FB3FA-2252-4374-9753-3A11ECDE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16830-DA0B-42C8-8571-5BA9A4B4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3EE7-B44E-4786-8E02-D8086DD31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34D8-A283-45B5-8243-089937FAE4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098" name="Picture 2" descr="Image result for what is ETL wiki">
            <a:extLst>
              <a:ext uri="{FF2B5EF4-FFF2-40B4-BE49-F238E27FC236}">
                <a16:creationId xmlns:a16="http://schemas.microsoft.com/office/drawing/2014/main" id="{23771EC4-32BB-4ADE-927A-1467E14F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243014"/>
            <a:ext cx="9978145" cy="38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F8C44-B8DB-4D8D-98ED-ABC2274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9" y="1129417"/>
            <a:ext cx="12192000" cy="4428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Commercial</a:t>
            </a:r>
          </a:p>
          <a:p>
            <a:pPr lvl="1"/>
            <a:r>
              <a:rPr lang="en-US" dirty="0"/>
              <a:t>SAP Data Services</a:t>
            </a:r>
          </a:p>
          <a:p>
            <a:pPr lvl="1"/>
            <a:r>
              <a:rPr lang="en-US" dirty="0"/>
              <a:t>Oracle Data Integrator</a:t>
            </a:r>
          </a:p>
          <a:p>
            <a:pPr lvl="1"/>
            <a:r>
              <a:rPr lang="en-US" dirty="0"/>
              <a:t>Microsoft SSIS</a:t>
            </a:r>
          </a:p>
          <a:p>
            <a:pPr lvl="1"/>
            <a:r>
              <a:rPr lang="en-US" dirty="0"/>
              <a:t>IBM DataStage</a:t>
            </a:r>
          </a:p>
          <a:p>
            <a:pPr lvl="1"/>
            <a:r>
              <a:rPr lang="en-US" dirty="0" err="1"/>
              <a:t>Informatica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Pentaho</a:t>
            </a:r>
          </a:p>
          <a:p>
            <a:pPr lvl="1"/>
            <a:r>
              <a:rPr lang="en-US" dirty="0" err="1"/>
              <a:t>CloverETL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E046B-778F-49D8-88EE-19DA66BB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5F0AA-B9A1-435C-A847-0974E4B4B5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4E23-BFB6-4C74-87B2-591A5B6CB6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266" name="Picture 2" descr="Image result for etl tools vendors logos">
            <a:extLst>
              <a:ext uri="{FF2B5EF4-FFF2-40B4-BE49-F238E27FC236}">
                <a16:creationId xmlns:a16="http://schemas.microsoft.com/office/drawing/2014/main" id="{ED661238-BB2F-446C-A656-1146D2D4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669567"/>
            <a:ext cx="7306077" cy="352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0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84737-E089-4B47-BE6C-24FA4B2C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Pentaho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EBDA7-C16E-4E75-ABE8-AA618E170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5D57-55D5-4EF4-866B-EDAE67FA57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122" name="Picture 2" descr="Image result for what is ETL wiki">
            <a:extLst>
              <a:ext uri="{FF2B5EF4-FFF2-40B4-BE49-F238E27FC236}">
                <a16:creationId xmlns:a16="http://schemas.microsoft.com/office/drawing/2014/main" id="{531524D3-281D-4CDA-8B18-545514DDE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84" y="1152525"/>
            <a:ext cx="5986031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5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86BB4F-E93E-42B4-A5CF-168D889F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29565-B959-42D5-8287-F8DBF625A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0906-C907-4A7F-A7C0-FA75C0293E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6" name="Picture 2" descr="Image result for MS SSIS example">
            <a:extLst>
              <a:ext uri="{FF2B5EF4-FFF2-40B4-BE49-F238E27FC236}">
                <a16:creationId xmlns:a16="http://schemas.microsoft.com/office/drawing/2014/main" id="{590C5765-7C18-4615-A9F4-0A9B1FAA1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586136"/>
            <a:ext cx="56959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MS SSIS example">
            <a:extLst>
              <a:ext uri="{FF2B5EF4-FFF2-40B4-BE49-F238E27FC236}">
                <a16:creationId xmlns:a16="http://schemas.microsoft.com/office/drawing/2014/main" id="{BAAD4ECB-9912-4BCE-96E9-CC15DD26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484784"/>
            <a:ext cx="6104655" cy="376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19877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49b243c3-5758-488d-a165-3d321439e892" ContentTypeId="0x0101006E2CD5CB49756845926F97DAE5E2F535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3f990481-ab93-40a5-af1d-fa0a4386ebd9">
      <Terms xmlns="http://schemas.microsoft.com/office/infopath/2007/PartnerControls"/>
    </TaxKeywordTaxHTField>
    <e664db7c9a45466298be567ee28e7b46 xmlns="3f990481-ab93-40a5-af1d-fa0a4386ebd9">
      <Terms xmlns="http://schemas.microsoft.com/office/infopath/2007/PartnerControls"/>
    </e664db7c9a45466298be567ee28e7b46>
    <deedde69bc2d47abb0d3d990fb400d55 xmlns="3f990481-ab93-40a5-af1d-fa0a4386ebd9">
      <Terms xmlns="http://schemas.microsoft.com/office/infopath/2007/PartnerControls"/>
    </deedde69bc2d47abb0d3d990fb400d55>
    <TaxCatchAll xmlns="3f990481-ab93-40a5-af1d-fa0a4386ebd9"/>
    <jcbb0a9beef243af8bd213591b9d1662 xmlns="3f990481-ab93-40a5-af1d-fa0a4386ebd9">
      <Terms xmlns="http://schemas.microsoft.com/office/infopath/2007/PartnerControls"/>
    </jcbb0a9beef243af8bd213591b9d1662>
    <l98a91fe36af4d71ba4ebc7e897e6da3 xmlns="3f990481-ab93-40a5-af1d-fa0a4386ebd9">
      <Terms xmlns="http://schemas.microsoft.com/office/infopath/2007/PartnerControls"/>
    </l98a91fe36af4d71ba4ebc7e897e6da3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M Document" ma:contentTypeID="0x0101006E2CD5CB49756845926F97DAE5E2F535000DCB65DDB7669E45BCF75FB6A30E49C0" ma:contentTypeVersion="8" ma:contentTypeDescription="" ma:contentTypeScope="" ma:versionID="83bbbb7fdd22f8a3739ad7eca2ef86b3">
  <xsd:schema xmlns:xsd="http://www.w3.org/2001/XMLSchema" xmlns:xs="http://www.w3.org/2001/XMLSchema" xmlns:p="http://schemas.microsoft.com/office/2006/metadata/properties" xmlns:ns2="3f990481-ab93-40a5-af1d-fa0a4386ebd9" targetNamespace="http://schemas.microsoft.com/office/2006/metadata/properties" ma:root="true" ma:fieldsID="eacd6abfd4a16e6611d5f16827c24345" ns2:_="">
    <xsd:import namespace="3f990481-ab93-40a5-af1d-fa0a4386ebd9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deedde69bc2d47abb0d3d990fb400d55" minOccurs="0"/>
                <xsd:element ref="ns2:e664db7c9a45466298be567ee28e7b46" minOccurs="0"/>
                <xsd:element ref="ns2:jcbb0a9beef243af8bd213591b9d1662" minOccurs="0"/>
                <xsd:element ref="ns2:l98a91fe36af4d71ba4ebc7e897e6da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90481-ab93-40a5-af1d-fa0a4386ebd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6" nillable="true" ma:taxonomy="true" ma:internalName="TaxKeywordTaxHTField" ma:taxonomyFieldName="TaxKeyword" ma:displayName="Ondernemingstrefwoorden" ma:fieldId="{23f27201-bee3-471e-b2e7-b64fd8b7ca38}" ma:taxonomyMulti="true" ma:sspId="49b243c3-5758-488d-a165-3d321439e892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7" nillable="true" ma:displayName="Taxonomy Catch All Column" ma:description="" ma:hidden="true" ma:list="{6d1aa748-1d6f-4019-9d6c-138de019a28e}" ma:internalName="TaxCatchAll" ma:showField="CatchAllData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description="" ma:hidden="true" ma:list="{6d1aa748-1d6f-4019-9d6c-138de019a28e}" ma:internalName="TaxCatchAllLabel" ma:readOnly="true" ma:showField="CatchAllDataLabel" ma:web="bc2573cf-ac6e-42ca-97a9-253e92cb3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eedde69bc2d47abb0d3d990fb400d55" ma:index="12" nillable="true" ma:taxonomy="true" ma:internalName="deedde69bc2d47abb0d3d990fb400d55" ma:taxonomyFieldName="TMDocumentType" ma:displayName="Document Type" ma:default="" ma:fieldId="{deedde69-bc2d-47ab-b0d3-d990fb400d55}" ma:sspId="49b243c3-5758-488d-a165-3d321439e892" ma:termSetId="ea0ce270-e5c3-483c-bfdb-d714406b86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664db7c9a45466298be567ee28e7b46" ma:index="14" nillable="true" ma:taxonomy="true" ma:internalName="e664db7c9a45466298be567ee28e7b46" ma:taxonomyFieldName="TMRubriek" ma:displayName="Rubriek" ma:default="" ma:fieldId="{e664db7c-9a45-4662-98be-567ee28e7b46}" ma:sspId="49b243c3-5758-488d-a165-3d321439e892" ma:termSetId="cf2145ad-4fa0-4d3a-a112-5d06a1c88d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bb0a9beef243af8bd213591b9d1662" ma:index="16" nillable="true" ma:taxonomy="true" ma:internalName="jcbb0a9beef243af8bd213591b9d1662" ma:taxonomyFieldName="TMAcademieJaar" ma:displayName="Academiejaar" ma:default="" ma:fieldId="{3cbb0a9b-eef2-43af-8bd2-13591b9d1662}" ma:sspId="49b243c3-5758-488d-a165-3d321439e892" ma:termSetId="faa59a2e-9c1e-4550-a638-3eb90797f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98a91fe36af4d71ba4ebc7e897e6da3" ma:index="18" nillable="true" ma:taxonomy="true" ma:internalName="l98a91fe36af4d71ba4ebc7e897e6da3" ma:taxonomyFieldName="TMSubRubriek" ma:displayName="Subrubriek" ma:default="" ma:fieldId="{598a91fe-36af-4d71-ba4e-bc7e897e6da3}" ma:sspId="49b243c3-5758-488d-a165-3d321439e892" ma:termSetId="b9936c4b-d546-430d-aa8d-c6cc13d3aff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F9BC90-F127-449E-A415-9E04C76966FA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C13BCFD-9570-4B4F-BFE3-356B8E06C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79AF1-9348-42A5-8BA2-CB56386F0208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f990481-ab93-40a5-af1d-fa0a4386ebd9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C926A749-CFE7-4FA7-9620-C0C4F7BBD1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90481-ab93-40a5-af1d-fa0a4386e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856</Words>
  <Application>Microsoft Office PowerPoint</Application>
  <PresentationFormat>Widescreen</PresentationFormat>
  <Paragraphs>257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Verdana</vt:lpstr>
      <vt:lpstr>TM_presentatie_eng</vt:lpstr>
      <vt:lpstr>DATA INTEGRATION</vt:lpstr>
      <vt:lpstr>What is ETL?</vt:lpstr>
      <vt:lpstr>WHAT IS ETL?</vt:lpstr>
      <vt:lpstr>WHAT IS ETL?</vt:lpstr>
      <vt:lpstr>WHat is ETL?</vt:lpstr>
      <vt:lpstr>WHAT IS ETL?</vt:lpstr>
      <vt:lpstr>ETL TOOLS</vt:lpstr>
      <vt:lpstr>EXAMPLE Pentaho interface</vt:lpstr>
      <vt:lpstr>Microsoft SSIS</vt:lpstr>
      <vt:lpstr>EXTRACTION</vt:lpstr>
      <vt:lpstr>EXTRACTION</vt:lpstr>
      <vt:lpstr>EXTRACTION – CHANGE DATA CAPTURE</vt:lpstr>
      <vt:lpstr>CHANGE DATA CAPTURE</vt:lpstr>
      <vt:lpstr>CDC - Source-Based CDC</vt:lpstr>
      <vt:lpstr>CDC – SOURCE-BASED REMARKS</vt:lpstr>
      <vt:lpstr>CDC - Trigger based CDC</vt:lpstr>
      <vt:lpstr>CDC - SNAPSHOT based CDC</vt:lpstr>
      <vt:lpstr>CDC - SNAPSHOT based CDC</vt:lpstr>
      <vt:lpstr>CDC - LOG based CDC</vt:lpstr>
      <vt:lpstr>CDC - alternatives</vt:lpstr>
      <vt:lpstr>CDC - OVERVIEW</vt:lpstr>
      <vt:lpstr>TRANSFORM</vt:lpstr>
      <vt:lpstr>TRANSFORM</vt:lpstr>
      <vt:lpstr>LOAD 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presentatie TM</dc:title>
  <dc:creator>Pelemans Erika</dc:creator>
  <cp:lastModifiedBy>ikke ikke nie</cp:lastModifiedBy>
  <cp:revision>27</cp:revision>
  <dcterms:created xsi:type="dcterms:W3CDTF">2015-06-12T09:51:19Z</dcterms:created>
  <dcterms:modified xsi:type="dcterms:W3CDTF">2021-03-26T14:43:05Z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0x0101006E2CD5CB49756845926F97DAE5E2F535000DCB65DDB7669E45BCF75FB6A30E49C0</vt:lpwstr>
  </property>
  <property fmtid="{D5CDD505-2E9C-101B-9397-08002B2CF9AE}" pid="3" name="TaxKeyword">
    <vt:lpwstr/>
  </property>
  <property fmtid="{D5CDD505-2E9C-101B-9397-08002B2CF9AE}" pid="4" name="TMDocumentType">
    <vt:lpwstr/>
  </property>
  <property fmtid="{D5CDD505-2E9C-101B-9397-08002B2CF9AE}" pid="5" name="TMRubriek">
    <vt:lpwstr/>
  </property>
  <property fmtid="{D5CDD505-2E9C-101B-9397-08002B2CF9AE}" pid="6" name="Marcom rubriek">
    <vt:lpwstr>Template</vt:lpwstr>
  </property>
  <property fmtid="{D5CDD505-2E9C-101B-9397-08002B2CF9AE}" pid="7" name="Template subrubriek">
    <vt:lpwstr>Presentatie</vt:lpwstr>
  </property>
  <property fmtid="{D5CDD505-2E9C-101B-9397-08002B2CF9AE}" pid="8" name="vzw">
    <vt:lpwstr>TM</vt:lpwstr>
  </property>
  <property fmtid="{D5CDD505-2E9C-101B-9397-08002B2CF9AE}" pid="9" name="Template subrubriek0">
    <vt:lpwstr>Presentatie</vt:lpwstr>
  </property>
  <property fmtid="{D5CDD505-2E9C-101B-9397-08002B2CF9AE}" pid="10" name="SharedWithUsers">
    <vt:lpwstr>737;#Bart Van Coillie;#1725;#Heidi Celis</vt:lpwstr>
  </property>
  <property fmtid="{D5CDD505-2E9C-101B-9397-08002B2CF9AE}" pid="11" name="TMAcademieJaar">
    <vt:lpwstr/>
  </property>
</Properties>
</file>