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48" r:id="rId3"/>
    <p:sldId id="349" r:id="rId4"/>
    <p:sldId id="350" r:id="rId5"/>
    <p:sldId id="351" r:id="rId6"/>
    <p:sldId id="352" r:id="rId7"/>
    <p:sldId id="353" r:id="rId8"/>
    <p:sldId id="400" r:id="rId9"/>
    <p:sldId id="389" r:id="rId10"/>
    <p:sldId id="354" r:id="rId11"/>
    <p:sldId id="356" r:id="rId12"/>
    <p:sldId id="357" r:id="rId13"/>
    <p:sldId id="358" r:id="rId14"/>
    <p:sldId id="359" r:id="rId15"/>
    <p:sldId id="362" r:id="rId16"/>
    <p:sldId id="363" r:id="rId17"/>
    <p:sldId id="365" r:id="rId18"/>
    <p:sldId id="367" r:id="rId19"/>
    <p:sldId id="368" r:id="rId20"/>
    <p:sldId id="370" r:id="rId21"/>
    <p:sldId id="371" r:id="rId22"/>
    <p:sldId id="372" r:id="rId23"/>
    <p:sldId id="374" r:id="rId24"/>
    <p:sldId id="375" r:id="rId25"/>
    <p:sldId id="376" r:id="rId26"/>
    <p:sldId id="377" r:id="rId27"/>
    <p:sldId id="378" r:id="rId28"/>
    <p:sldId id="379" r:id="rId29"/>
    <p:sldId id="380" r:id="rId30"/>
    <p:sldId id="381" r:id="rId31"/>
    <p:sldId id="382" r:id="rId32"/>
    <p:sldId id="384" r:id="rId33"/>
    <p:sldId id="385" r:id="rId34"/>
    <p:sldId id="387" r:id="rId35"/>
    <p:sldId id="391" r:id="rId36"/>
    <p:sldId id="392" r:id="rId37"/>
    <p:sldId id="393" r:id="rId38"/>
    <p:sldId id="394" r:id="rId39"/>
    <p:sldId id="395" r:id="rId40"/>
    <p:sldId id="396" r:id="rId41"/>
    <p:sldId id="397" r:id="rId42"/>
    <p:sldId id="398" r:id="rId43"/>
    <p:sldId id="399" r:id="rId44"/>
    <p:sldId id="388" r:id="rId4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BB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63" autoAdjust="0"/>
    <p:restoredTop sz="94660"/>
  </p:normalViewPr>
  <p:slideViewPr>
    <p:cSldViewPr snapToGrid="0">
      <p:cViewPr>
        <p:scale>
          <a:sx n="92" d="100"/>
          <a:sy n="92" d="100"/>
        </p:scale>
        <p:origin x="-533"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Modifiez le style du titre</a:t>
            </a:r>
            <a:endParaRPr kumimoji="0" lang="en-US"/>
          </a:p>
        </p:txBody>
      </p:sp>
      <p:sp>
        <p:nvSpPr>
          <p:cNvPr id="17" name="Sous-titr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Modifiez le style des sous-titres du masque</a:t>
            </a:r>
            <a:endParaRPr kumimoji="0" lang="en-US"/>
          </a:p>
        </p:txBody>
      </p:sp>
      <p:grpSp>
        <p:nvGrpSpPr>
          <p:cNvPr id="2" name="Groupe 1"/>
          <p:cNvGrpSpPr/>
          <p:nvPr/>
        </p:nvGrpSpPr>
        <p:grpSpPr>
          <a:xfrm>
            <a:off x="-5019" y="4953000"/>
            <a:ext cx="12197020"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5E398299-90A1-499D-BB0A-35DCAC77E5F2}" type="datetimeFigureOut">
              <a:rPr lang="fr-FR" smtClean="0"/>
              <a:t>16/09/2024</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1E2D60E6-3D5A-4230-84E9-B02536191740}"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609600" y="1481330"/>
            <a:ext cx="10972800" cy="4386071"/>
          </a:xfrm>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5E398299-90A1-499D-BB0A-35DCAC77E5F2}" type="datetimeFigureOut">
              <a:rPr lang="fr-FR" smtClean="0"/>
              <a:t>16/09/2024</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1E2D60E6-3D5A-4230-84E9-B02536191740}"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125351" y="274641"/>
            <a:ext cx="2369960" cy="5592761"/>
          </a:xfrm>
        </p:spPr>
        <p:txBody>
          <a:bodyPr vert="eaVert"/>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609600" y="274641"/>
            <a:ext cx="8432800" cy="5592760"/>
          </a:xfrm>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5E398299-90A1-499D-BB0A-35DCAC77E5F2}" type="datetimeFigureOut">
              <a:rPr lang="fr-FR" smtClean="0"/>
              <a:t>16/09/2024</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1E2D60E6-3D5A-4230-84E9-B02536191740}"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5E398299-90A1-499D-BB0A-35DCAC77E5F2}" type="datetimeFigureOut">
              <a:rPr lang="fr-FR" smtClean="0"/>
              <a:t>16/09/2024</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1E2D60E6-3D5A-4230-84E9-B02536191740}" type="slidenum">
              <a:rPr lang="fr-FR" smtClean="0"/>
              <a:t>‹N°›</a:t>
            </a:fld>
            <a:endParaRPr lang="fr-FR"/>
          </a:p>
        </p:txBody>
      </p:sp>
      <p:sp>
        <p:nvSpPr>
          <p:cNvPr id="7" name="Titre 6"/>
          <p:cNvSpPr>
            <a:spLocks noGrp="1"/>
          </p:cNvSpPr>
          <p:nvPr>
            <p:ph type="title"/>
          </p:nvPr>
        </p:nvSpPr>
        <p:spPr/>
        <p:txBody>
          <a:bodyPr rtlCol="0"/>
          <a:lstStyle>
            <a:extLst/>
          </a:lstStyle>
          <a:p>
            <a:r>
              <a:rPr kumimoji="0" lang="fr-FR" smtClean="0"/>
              <a:t>Modifiez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extLst/>
          </a:lstStyle>
          <a:p>
            <a:fld id="{5E398299-90A1-499D-BB0A-35DCAC77E5F2}" type="datetimeFigureOut">
              <a:rPr lang="fr-FR" smtClean="0"/>
              <a:t>16/09/2024</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1E2D60E6-3D5A-4230-84E9-B02536191740}" type="slidenum">
              <a:rPr lang="fr-FR" smtClean="0"/>
              <a:t>‹N°›</a:t>
            </a:fld>
            <a:endParaRPr lang="fr-FR"/>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5E398299-90A1-499D-BB0A-35DCAC77E5F2}" type="datetimeFigureOut">
              <a:rPr lang="fr-FR" smtClean="0"/>
              <a:t>16/09/2024</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1E2D60E6-3D5A-4230-84E9-B02536191740}" type="slidenum">
              <a:rPr lang="fr-FR" smtClean="0"/>
              <a:t>‹N°›</a:t>
            </a:fld>
            <a:endParaRPr lang="fr-FR"/>
          </a:p>
        </p:txBody>
      </p:sp>
      <p:sp>
        <p:nvSpPr>
          <p:cNvPr id="8" name="Titre 7"/>
          <p:cNvSpPr>
            <a:spLocks noGrp="1"/>
          </p:cNvSpPr>
          <p:nvPr>
            <p:ph type="title"/>
          </p:nvPr>
        </p:nvSpPr>
        <p:spPr/>
        <p:txBody>
          <a:bodyPr rtlCol="0"/>
          <a:lstStyle>
            <a:extLst/>
          </a:lstStyle>
          <a:p>
            <a:r>
              <a:rPr kumimoji="0" lang="fr-FR" smtClean="0"/>
              <a:t>Modifiez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10972800" cy="1143000"/>
          </a:xfrm>
        </p:spPr>
        <p:txBody>
          <a:bodyPr anchor="ctr"/>
          <a:lstStyle>
            <a:lvl1pPr>
              <a:defRPr/>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5E398299-90A1-499D-BB0A-35DCAC77E5F2}" type="datetimeFigureOut">
              <a:rPr lang="fr-FR" smtClean="0"/>
              <a:t>16/09/2024</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1E2D60E6-3D5A-4230-84E9-B02536191740}"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5E398299-90A1-499D-BB0A-35DCAC77E5F2}" type="datetimeFigureOut">
              <a:rPr lang="fr-FR" smtClean="0"/>
              <a:t>16/09/2024</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1E2D60E6-3D5A-4230-84E9-B02536191740}" type="slidenum">
              <a:rPr lang="fr-FR" smtClean="0"/>
              <a:t>‹N°›</a:t>
            </a:fld>
            <a:endParaRPr lang="fr-FR"/>
          </a:p>
        </p:txBody>
      </p:sp>
      <p:sp>
        <p:nvSpPr>
          <p:cNvPr id="6" name="Titre 5"/>
          <p:cNvSpPr>
            <a:spLocks noGrp="1"/>
          </p:cNvSpPr>
          <p:nvPr>
            <p:ph type="title"/>
          </p:nvPr>
        </p:nvSpPr>
        <p:spPr/>
        <p:txBody>
          <a:bodyPr rtlCol="0"/>
          <a:lstStyle>
            <a:extLst/>
          </a:lstStyle>
          <a:p>
            <a:r>
              <a:rPr kumimoji="0" lang="fr-FR" smtClean="0"/>
              <a:t>Modifiez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5E398299-90A1-499D-BB0A-35DCAC77E5F2}" type="datetimeFigureOut">
              <a:rPr lang="fr-FR" smtClean="0"/>
              <a:t>16/09/2024</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1E2D60E6-3D5A-4230-84E9-B02536191740}"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Modifiez le style du titre</a:t>
            </a:r>
            <a:endParaRPr kumimoji="0" lang="en-US"/>
          </a:p>
        </p:txBody>
      </p:sp>
      <p:sp>
        <p:nvSpPr>
          <p:cNvPr id="3" name="Espace réservé du texte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Modifiez les styles du texte du masque</a:t>
            </a:r>
          </a:p>
        </p:txBody>
      </p:sp>
      <p:sp>
        <p:nvSpPr>
          <p:cNvPr id="4" name="Espace réservé du contenu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8969376" y="6407944"/>
            <a:ext cx="2560320" cy="365760"/>
          </a:xfrm>
        </p:spPr>
        <p:txBody>
          <a:bodyPr/>
          <a:lstStyle>
            <a:extLst/>
          </a:lstStyle>
          <a:p>
            <a:fld id="{5E398299-90A1-499D-BB0A-35DCAC77E5F2}" type="datetimeFigureOut">
              <a:rPr lang="fr-FR" smtClean="0"/>
              <a:t>16/09/2024</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1E2D60E6-3D5A-4230-84E9-B02536191740}"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Modifiez les styles du texte du masque</a:t>
            </a:r>
          </a:p>
        </p:txBody>
      </p:sp>
      <p:sp>
        <p:nvSpPr>
          <p:cNvPr id="3" name="Espace réservé pour une image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5E398299-90A1-499D-BB0A-35DCAC77E5F2}" type="datetimeFigureOut">
              <a:rPr lang="fr-FR" smtClean="0"/>
              <a:t>16/09/2024</a:t>
            </a:fld>
            <a:endParaRPr lang="fr-FR"/>
          </a:p>
        </p:txBody>
      </p:sp>
      <p:sp>
        <p:nvSpPr>
          <p:cNvPr id="6" name="Espace réservé du pied de page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1E2D60E6-3D5A-4230-84E9-B02536191740}" type="slidenum">
              <a:rPr lang="fr-FR" smtClean="0"/>
              <a:t>‹N°›</a:t>
            </a:fld>
            <a:endParaRPr lang="fr-FR"/>
          </a:p>
        </p:txBody>
      </p:sp>
      <p:sp>
        <p:nvSpPr>
          <p:cNvPr id="2" name="Titr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Modifiez le style du titre</a:t>
            </a:r>
            <a:endParaRPr kumimoji="0" lang="en-US"/>
          </a:p>
        </p:txBody>
      </p:sp>
      <p:sp>
        <p:nvSpPr>
          <p:cNvPr id="8" name="Forme libre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Modifiez le style du titre</a:t>
            </a:r>
            <a:endParaRPr kumimoji="0" lang="en-US"/>
          </a:p>
        </p:txBody>
      </p:sp>
      <p:sp>
        <p:nvSpPr>
          <p:cNvPr id="30" name="Espace réservé du texte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5E398299-90A1-499D-BB0A-35DCAC77E5F2}" type="datetimeFigureOut">
              <a:rPr lang="fr-FR" smtClean="0"/>
              <a:t>16/09/2024</a:t>
            </a:fld>
            <a:endParaRPr lang="fr-FR"/>
          </a:p>
        </p:txBody>
      </p:sp>
      <p:sp>
        <p:nvSpPr>
          <p:cNvPr id="22" name="Espace réservé du pied de page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1E2D60E6-3D5A-4230-84E9-B02536191740}"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w3.org/Style/Examples/007/fonts.fr.html" TargetMode="External"/><Relationship Id="rId2" Type="http://schemas.openxmlformats.org/officeDocument/2006/relationships/hyperlink" Target="https://www.fontsquirrel.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caniuse.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htmlcolorcodes.com/" TargetMode="External"/><Relationship Id="rId2" Type="http://schemas.openxmlformats.org/officeDocument/2006/relationships/hyperlink" Target="https://www.w3.org/wiki/CSS/Properties/color/keywords#Basic_Colors"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fr/docs/Web/CSS/Reference#Index_des_mots-cl%C3%A9s" TargetMode="External"/><Relationship Id="rId2" Type="http://schemas.openxmlformats.org/officeDocument/2006/relationships/hyperlink" Target="https://meiert.com/en/indices/css-properties/"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s://upload.wikimedia.org/wikipedia/commons/thumb/d/d5/CSS3_logo_and_wordmark.svg/170px-CSS3_logo_and_wordmark.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3398" y="2003423"/>
            <a:ext cx="1479164"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2124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sz="half" idx="1"/>
          </p:nvPr>
        </p:nvSpPr>
        <p:spPr>
          <a:xfrm>
            <a:off x="1210887" y="1438102"/>
            <a:ext cx="10268989" cy="4754880"/>
          </a:xfrm>
          <a:prstGeom prst="rect">
            <a:avLst/>
          </a:prstGeom>
        </p:spPr>
        <p:txBody>
          <a:bodyPr>
            <a:normAutofit lnSpcReduction="10000"/>
          </a:bodyPr>
          <a:lstStyle/>
          <a:p>
            <a:pPr marL="85725" lvl="1" indent="0">
              <a:buNone/>
            </a:pPr>
            <a:r>
              <a:rPr lang="fr-FR" dirty="0" smtClean="0">
                <a:solidFill>
                  <a:srgbClr val="36BB9D"/>
                </a:solidFill>
              </a:rPr>
              <a:t>Balises</a:t>
            </a:r>
          </a:p>
          <a:p>
            <a:pPr marL="85725" lvl="1" indent="0">
              <a:buNone/>
            </a:pPr>
            <a:endParaRPr lang="fr-FR" dirty="0" smtClean="0">
              <a:solidFill>
                <a:srgbClr val="36BB9D"/>
              </a:solidFill>
            </a:endParaRPr>
          </a:p>
          <a:p>
            <a:pPr marL="268605" lvl="2" indent="0">
              <a:buFont typeface="Wingdings" charset="2"/>
              <a:buNone/>
            </a:pPr>
            <a:r>
              <a:rPr lang="fr-FR" dirty="0" err="1" smtClean="0"/>
              <a:t>Nom_balise</a:t>
            </a:r>
            <a:endParaRPr lang="fr-FR" dirty="0" smtClean="0"/>
          </a:p>
          <a:p>
            <a:pPr marL="268605" lvl="2" indent="0">
              <a:buFont typeface="Wingdings" charset="2"/>
              <a:buNone/>
            </a:pPr>
            <a:r>
              <a:rPr lang="fr-FR" dirty="0" smtClean="0"/>
              <a:t>{</a:t>
            </a:r>
            <a:endParaRPr lang="fr-FR" dirty="0"/>
          </a:p>
          <a:p>
            <a:pPr marL="268605" lvl="2" indent="0">
              <a:buFont typeface="Wingdings" charset="2"/>
              <a:buNone/>
            </a:pPr>
            <a:r>
              <a:rPr lang="fr-FR" dirty="0"/>
              <a:t>	</a:t>
            </a:r>
            <a:r>
              <a:rPr lang="fr-FR" dirty="0" err="1"/>
              <a:t>propriétés:valeur</a:t>
            </a:r>
            <a:r>
              <a:rPr lang="fr-FR" dirty="0"/>
              <a:t>;</a:t>
            </a:r>
          </a:p>
          <a:p>
            <a:pPr marL="268605" lvl="2" indent="0">
              <a:buFont typeface="Wingdings" charset="2"/>
              <a:buNone/>
            </a:pPr>
            <a:r>
              <a:rPr lang="fr-FR" dirty="0" smtClean="0"/>
              <a:t>}</a:t>
            </a:r>
          </a:p>
          <a:p>
            <a:pPr marL="268605" lvl="2" indent="0">
              <a:buFont typeface="Wingdings" charset="2"/>
              <a:buNone/>
            </a:pPr>
            <a:endParaRPr lang="fr-FR" dirty="0"/>
          </a:p>
          <a:p>
            <a:pPr marL="320040" lvl="1" indent="0">
              <a:buFont typeface="Wingdings" charset="2"/>
              <a:buNone/>
            </a:pPr>
            <a:r>
              <a:rPr lang="fr-FR" dirty="0"/>
              <a:t>L’inconvénient de cette méthode est que le style est nécessairement applicable à chaque fois que la balise est affichée dans la page html.</a:t>
            </a:r>
          </a:p>
          <a:p>
            <a:pPr marL="320040" lvl="1" indent="0">
              <a:buFont typeface="Wingdings" charset="2"/>
              <a:buNone/>
            </a:pPr>
            <a:r>
              <a:rPr lang="fr-FR" dirty="0" smtClean="0"/>
              <a:t>Pour un </a:t>
            </a:r>
            <a:r>
              <a:rPr lang="fr-FR" dirty="0"/>
              <a:t>paragraphe par exemple, il est possible que la couleur du texte ne soit pas toujours la même.</a:t>
            </a:r>
          </a:p>
          <a:p>
            <a:pPr marL="320040" lvl="1" indent="0">
              <a:buFont typeface="Wingdings" charset="2"/>
              <a:buNone/>
            </a:pPr>
            <a:r>
              <a:rPr lang="fr-FR" dirty="0"/>
              <a:t>Il est donc possible de créer son propre </a:t>
            </a:r>
            <a:r>
              <a:rPr lang="fr-FR" dirty="0">
                <a:solidFill>
                  <a:srgbClr val="36BB9D"/>
                </a:solidFill>
              </a:rPr>
              <a:t>sélecteur</a:t>
            </a:r>
            <a:r>
              <a:rPr lang="fr-FR" dirty="0"/>
              <a:t>.</a:t>
            </a:r>
          </a:p>
          <a:p>
            <a:pPr marL="268605" lvl="2" indent="0">
              <a:buFont typeface="Wingdings" charset="2"/>
              <a:buNone/>
            </a:pPr>
            <a:endParaRPr lang="fr-FR" dirty="0"/>
          </a:p>
          <a:p>
            <a:pPr marL="320040" lvl="1" indent="0">
              <a:buNone/>
            </a:pPr>
            <a:endParaRPr lang="fr-FR" dirty="0" smtClean="0"/>
          </a:p>
          <a:p>
            <a:pPr marL="320040" lvl="1" indent="0">
              <a:buNone/>
            </a:pPr>
            <a:endParaRPr lang="fr-FR" dirty="0" smtClean="0"/>
          </a:p>
          <a:p>
            <a:pPr marL="320040" lvl="1" indent="0">
              <a:buNone/>
            </a:pPr>
            <a:endParaRPr lang="fr-FR" dirty="0" smtClean="0"/>
          </a:p>
        </p:txBody>
      </p:sp>
      <p:sp>
        <p:nvSpPr>
          <p:cNvPr id="6"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a:solidFill>
                  <a:srgbClr val="0070C0"/>
                </a:solidFill>
                <a:effectLst>
                  <a:outerShdw blurRad="31750" dist="25400" dir="5400000" algn="tl" rotWithShape="0">
                    <a:srgbClr val="000000">
                      <a:alpha val="25000"/>
                    </a:srgbClr>
                  </a:outerShdw>
                </a:effectLst>
                <a:latin typeface="Verdana Pro" panose="020B0604030504040204" pitchFamily="34" charset="0"/>
              </a:rPr>
              <a:t>Comment appliquer un style?</a:t>
            </a:r>
          </a:p>
        </p:txBody>
      </p:sp>
      <p:sp>
        <p:nvSpPr>
          <p:cNvPr id="9" name="Espace réservé du contenu 1"/>
          <p:cNvSpPr txBox="1">
            <a:spLocks/>
          </p:cNvSpPr>
          <p:nvPr/>
        </p:nvSpPr>
        <p:spPr>
          <a:xfrm>
            <a:off x="4811035" y="2087920"/>
            <a:ext cx="2101056" cy="1512168"/>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45720" indent="0">
              <a:buFont typeface="Wingdings" charset="2"/>
              <a:buNone/>
            </a:pPr>
            <a:r>
              <a:rPr lang="fr-FR" sz="1600" i="1" u="sng" dirty="0" smtClean="0"/>
              <a:t>Exemple : </a:t>
            </a:r>
          </a:p>
          <a:p>
            <a:pPr marL="45720" indent="0">
              <a:buFont typeface="Wingdings" charset="2"/>
              <a:buNone/>
            </a:pPr>
            <a:r>
              <a:rPr lang="fr-FR" sz="1600" dirty="0" smtClean="0"/>
              <a:t>p</a:t>
            </a:r>
          </a:p>
          <a:p>
            <a:pPr marL="45720" indent="0">
              <a:buFont typeface="Wingdings" charset="2"/>
              <a:buNone/>
            </a:pPr>
            <a:r>
              <a:rPr lang="fr-FR" sz="1600" dirty="0" smtClean="0"/>
              <a:t>{</a:t>
            </a:r>
          </a:p>
          <a:p>
            <a:pPr marL="45720" indent="0">
              <a:buFont typeface="Wingdings" charset="2"/>
              <a:buNone/>
            </a:pPr>
            <a:r>
              <a:rPr lang="fr-FR" sz="1600" dirty="0" smtClean="0"/>
              <a:t>    </a:t>
            </a:r>
            <a:r>
              <a:rPr lang="fr-FR" sz="1600" dirty="0" err="1" smtClean="0"/>
              <a:t>color</a:t>
            </a:r>
            <a:r>
              <a:rPr lang="fr-FR" sz="1600" dirty="0" smtClean="0"/>
              <a:t>: </a:t>
            </a:r>
            <a:r>
              <a:rPr lang="fr-FR" sz="1600" dirty="0" err="1" smtClean="0"/>
              <a:t>blue</a:t>
            </a:r>
            <a:r>
              <a:rPr lang="fr-FR" sz="1600" dirty="0" smtClean="0"/>
              <a:t>;</a:t>
            </a:r>
          </a:p>
          <a:p>
            <a:pPr marL="45720" indent="0">
              <a:buFont typeface="Wingdings" charset="2"/>
              <a:buNone/>
            </a:pPr>
            <a:r>
              <a:rPr lang="fr-FR" sz="1600" dirty="0" smtClean="0"/>
              <a:t>}</a:t>
            </a:r>
            <a:endParaRPr lang="fr-FR" sz="1600" dirty="0"/>
          </a:p>
        </p:txBody>
      </p:sp>
      <p:sp>
        <p:nvSpPr>
          <p:cNvPr id="10" name="Espace réservé du contenu 1"/>
          <p:cNvSpPr txBox="1">
            <a:spLocks/>
          </p:cNvSpPr>
          <p:nvPr/>
        </p:nvSpPr>
        <p:spPr>
          <a:xfrm>
            <a:off x="6912091" y="2087920"/>
            <a:ext cx="3168352" cy="1512168"/>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45720" indent="0">
              <a:buFont typeface="Wingdings" charset="2"/>
              <a:buNone/>
            </a:pPr>
            <a:r>
              <a:rPr lang="fr-FR" sz="1600" i="1" u="sng" dirty="0" smtClean="0"/>
              <a:t>Exemple avec 2 sélecteurs : </a:t>
            </a:r>
          </a:p>
          <a:p>
            <a:pPr marL="45720" indent="0">
              <a:buFont typeface="Wingdings" charset="2"/>
              <a:buNone/>
            </a:pPr>
            <a:r>
              <a:rPr lang="fr-FR" sz="1600" dirty="0" smtClean="0"/>
              <a:t>p,h1</a:t>
            </a:r>
          </a:p>
          <a:p>
            <a:pPr marL="45720" indent="0">
              <a:buFont typeface="Wingdings" charset="2"/>
              <a:buNone/>
            </a:pPr>
            <a:r>
              <a:rPr lang="fr-FR" sz="1600" dirty="0" smtClean="0"/>
              <a:t>{</a:t>
            </a:r>
          </a:p>
          <a:p>
            <a:pPr marL="45720" indent="0">
              <a:buFont typeface="Wingdings" charset="2"/>
              <a:buNone/>
            </a:pPr>
            <a:r>
              <a:rPr lang="fr-FR" sz="1600" dirty="0" smtClean="0"/>
              <a:t>    </a:t>
            </a:r>
            <a:r>
              <a:rPr lang="fr-FR" sz="1600" dirty="0" err="1" smtClean="0"/>
              <a:t>color</a:t>
            </a:r>
            <a:r>
              <a:rPr lang="fr-FR" sz="1600" dirty="0" smtClean="0"/>
              <a:t>: </a:t>
            </a:r>
            <a:r>
              <a:rPr lang="fr-FR" sz="1600" dirty="0" err="1" smtClean="0"/>
              <a:t>blue</a:t>
            </a:r>
            <a:r>
              <a:rPr lang="fr-FR" sz="1600" dirty="0" smtClean="0"/>
              <a:t>;</a:t>
            </a:r>
          </a:p>
          <a:p>
            <a:pPr marL="45720" indent="0">
              <a:buFont typeface="Wingdings" charset="2"/>
              <a:buNone/>
            </a:pPr>
            <a:r>
              <a:rPr lang="fr-FR" sz="1600" dirty="0" smtClean="0"/>
              <a:t>}</a:t>
            </a:r>
            <a:endParaRPr lang="fr-FR" sz="1600"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4234" y="2616183"/>
            <a:ext cx="2586799" cy="983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0950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821575" y="1501429"/>
            <a:ext cx="10515600" cy="4791307"/>
          </a:xfrm>
        </p:spPr>
        <p:txBody>
          <a:bodyPr>
            <a:normAutofit lnSpcReduction="10000"/>
          </a:bodyPr>
          <a:lstStyle/>
          <a:p>
            <a:pPr marL="0" indent="0">
              <a:buNone/>
            </a:pPr>
            <a:r>
              <a:rPr lang="fr-FR" dirty="0" smtClean="0">
                <a:solidFill>
                  <a:srgbClr val="36BB9D"/>
                </a:solidFill>
              </a:rPr>
              <a:t>Class et id</a:t>
            </a:r>
          </a:p>
          <a:p>
            <a:pPr marL="457200" lvl="1" indent="0">
              <a:buNone/>
            </a:pPr>
            <a:r>
              <a:rPr lang="fr-FR" dirty="0" smtClean="0"/>
              <a:t>Il s’agit </a:t>
            </a:r>
            <a:r>
              <a:rPr lang="fr-FR" dirty="0" smtClean="0">
                <a:solidFill>
                  <a:srgbClr val="36BB9D"/>
                </a:solidFill>
              </a:rPr>
              <a:t>d’attributs</a:t>
            </a:r>
            <a:r>
              <a:rPr lang="fr-FR" dirty="0" smtClean="0"/>
              <a:t> </a:t>
            </a:r>
            <a:r>
              <a:rPr lang="fr-FR" dirty="0" smtClean="0">
                <a:solidFill>
                  <a:srgbClr val="36BB9D"/>
                </a:solidFill>
              </a:rPr>
              <a:t>spéciaux</a:t>
            </a:r>
            <a:r>
              <a:rPr lang="fr-FR" dirty="0" smtClean="0"/>
              <a:t> qui sont utilisables sur l’ensemble des balises HTML.</a:t>
            </a:r>
          </a:p>
          <a:p>
            <a:pPr lvl="1">
              <a:buFont typeface="Wingdings" panose="05000000000000000000" pitchFamily="2" charset="2"/>
              <a:buChar char="§"/>
            </a:pPr>
            <a:r>
              <a:rPr lang="fr-FR" dirty="0" smtClean="0"/>
              <a:t>Attribut class :</a:t>
            </a:r>
          </a:p>
          <a:p>
            <a:pPr marL="320040" lvl="1" indent="0">
              <a:buNone/>
            </a:pPr>
            <a:endParaRPr lang="fr-FR" dirty="0"/>
          </a:p>
          <a:p>
            <a:pPr marL="320040" lvl="1" indent="0">
              <a:buNone/>
            </a:pPr>
            <a:endParaRPr lang="fr-FR" dirty="0" smtClean="0"/>
          </a:p>
          <a:p>
            <a:pPr marL="914400" lvl="2" indent="0">
              <a:buNone/>
            </a:pPr>
            <a:endParaRPr lang="fr-FR" sz="2400" dirty="0"/>
          </a:p>
          <a:p>
            <a:pPr marL="449263" lvl="2" indent="0">
              <a:buNone/>
            </a:pPr>
            <a:endParaRPr lang="fr-FR" sz="2400" dirty="0" smtClean="0"/>
          </a:p>
          <a:p>
            <a:pPr marL="449263" lvl="2" indent="0">
              <a:buNone/>
            </a:pPr>
            <a:r>
              <a:rPr lang="fr-FR" sz="2400" dirty="0" smtClean="0"/>
              <a:t>L’avantage </a:t>
            </a:r>
            <a:r>
              <a:rPr lang="fr-FR" sz="2400" dirty="0"/>
              <a:t>de cette méthode est que l’on peut  utiliser le style sur n’importe quelle balise de son choix en appelant l’attribut class</a:t>
            </a:r>
            <a:r>
              <a:rPr lang="fr-FR" sz="2400" dirty="0" smtClean="0"/>
              <a:t>.</a:t>
            </a:r>
          </a:p>
          <a:p>
            <a:pPr marL="449263" lvl="2" indent="0">
              <a:buNone/>
            </a:pPr>
            <a:r>
              <a:rPr lang="fr-FR" sz="2400" dirty="0"/>
              <a:t>On les utilise essentiellement pour définir l'aspect des mots, phrases et paragraphes.</a:t>
            </a:r>
          </a:p>
          <a:p>
            <a:pPr marL="320040" lvl="1" indent="0">
              <a:buNone/>
            </a:pPr>
            <a:endParaRPr lang="fr-FR" dirty="0" smtClean="0"/>
          </a:p>
          <a:p>
            <a:pPr marL="320040" lvl="1" indent="0">
              <a:buNone/>
            </a:pPr>
            <a:endParaRPr lang="fr-FR" sz="1400" dirty="0"/>
          </a:p>
        </p:txBody>
      </p:sp>
      <p:sp>
        <p:nvSpPr>
          <p:cNvPr id="8" name="Espace réservé du contenu 1"/>
          <p:cNvSpPr txBox="1">
            <a:spLocks/>
          </p:cNvSpPr>
          <p:nvPr/>
        </p:nvSpPr>
        <p:spPr>
          <a:xfrm>
            <a:off x="3626344" y="2481135"/>
            <a:ext cx="2400267" cy="1512168"/>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0" lvl="1" indent="0">
              <a:buNone/>
            </a:pPr>
            <a:r>
              <a:rPr lang="fr-FR" sz="1400" dirty="0"/>
              <a:t>Fichier CSS</a:t>
            </a:r>
          </a:p>
          <a:p>
            <a:pPr marL="0" lvl="1" indent="0">
              <a:buNone/>
            </a:pPr>
            <a:r>
              <a:rPr lang="fr-FR" sz="1500" dirty="0"/>
              <a:t>.</a:t>
            </a:r>
            <a:r>
              <a:rPr lang="fr-FR" sz="1500" dirty="0" err="1"/>
              <a:t>mon_style_p</a:t>
            </a:r>
            <a:endParaRPr lang="fr-FR" sz="1500" dirty="0"/>
          </a:p>
          <a:p>
            <a:pPr marL="0" lvl="1" indent="0">
              <a:buNone/>
            </a:pPr>
            <a:r>
              <a:rPr lang="fr-FR" sz="1500" dirty="0"/>
              <a:t>{</a:t>
            </a:r>
          </a:p>
          <a:p>
            <a:pPr marL="0" lvl="1" indent="0">
              <a:buNone/>
            </a:pPr>
            <a:r>
              <a:rPr lang="fr-FR" sz="1500" dirty="0"/>
              <a:t>    </a:t>
            </a:r>
            <a:r>
              <a:rPr lang="fr-FR" sz="1500" dirty="0" err="1"/>
              <a:t>color</a:t>
            </a:r>
            <a:r>
              <a:rPr lang="fr-FR" sz="1500" dirty="0"/>
              <a:t>: </a:t>
            </a:r>
            <a:r>
              <a:rPr lang="fr-FR" sz="1500" dirty="0" err="1" smtClean="0"/>
              <a:t>grey</a:t>
            </a:r>
            <a:r>
              <a:rPr lang="fr-FR" sz="1500" dirty="0" smtClean="0"/>
              <a:t>;</a:t>
            </a:r>
            <a:endParaRPr lang="fr-FR" sz="1500" dirty="0"/>
          </a:p>
          <a:p>
            <a:pPr marL="0" lvl="1" indent="0">
              <a:buNone/>
            </a:pPr>
            <a:r>
              <a:rPr lang="fr-FR" sz="1500" dirty="0"/>
              <a:t>}</a:t>
            </a:r>
          </a:p>
        </p:txBody>
      </p:sp>
      <p:sp>
        <p:nvSpPr>
          <p:cNvPr id="9" name="Espace réservé du contenu 1"/>
          <p:cNvSpPr txBox="1">
            <a:spLocks/>
          </p:cNvSpPr>
          <p:nvPr/>
        </p:nvSpPr>
        <p:spPr>
          <a:xfrm>
            <a:off x="5386390" y="2481135"/>
            <a:ext cx="5170775" cy="1512168"/>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0" lvl="1" indent="0">
              <a:buNone/>
            </a:pPr>
            <a:r>
              <a:rPr lang="fr-FR" sz="1400" dirty="0"/>
              <a:t>Fichier </a:t>
            </a:r>
            <a:r>
              <a:rPr lang="fr-FR" sz="1400" dirty="0" smtClean="0"/>
              <a:t>HTML</a:t>
            </a:r>
          </a:p>
          <a:p>
            <a:pPr marL="0" lvl="1" indent="0">
              <a:buNone/>
            </a:pPr>
            <a:r>
              <a:rPr lang="fr-FR" sz="1500" dirty="0"/>
              <a:t>&lt;p class="</a:t>
            </a:r>
            <a:r>
              <a:rPr lang="fr-FR" sz="1500" dirty="0" err="1"/>
              <a:t>mon_style_p</a:t>
            </a:r>
            <a:r>
              <a:rPr lang="fr-FR" sz="1500" dirty="0"/>
              <a:t>"&gt;Mon premier style sur l'attribut </a:t>
            </a:r>
            <a:r>
              <a:rPr lang="fr-FR" sz="1500" dirty="0" smtClean="0"/>
              <a:t>class</a:t>
            </a:r>
          </a:p>
          <a:p>
            <a:pPr marL="0" lvl="1" indent="0">
              <a:buNone/>
            </a:pPr>
            <a:r>
              <a:rPr lang="fr-FR" sz="1500" dirty="0" smtClean="0"/>
              <a:t>&lt;/</a:t>
            </a:r>
            <a:r>
              <a:rPr lang="fr-FR" sz="1500" dirty="0"/>
              <a:t>p&gt;</a:t>
            </a:r>
          </a:p>
        </p:txBody>
      </p:sp>
      <p:sp>
        <p:nvSpPr>
          <p:cNvPr id="10" name="Espace réservé du contenu 1"/>
          <p:cNvSpPr txBox="1">
            <a:spLocks/>
          </p:cNvSpPr>
          <p:nvPr/>
        </p:nvSpPr>
        <p:spPr>
          <a:xfrm>
            <a:off x="1583500" y="5763347"/>
            <a:ext cx="9601067" cy="605433"/>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0" lvl="1" indent="0">
              <a:buNone/>
            </a:pPr>
            <a:endParaRPr lang="fr-FR" sz="1500"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6833" y="3144530"/>
            <a:ext cx="2911580" cy="1084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a:solidFill>
                  <a:srgbClr val="0070C0"/>
                </a:solidFill>
                <a:effectLst>
                  <a:outerShdw blurRad="31750" dist="25400" dir="5400000" algn="tl" rotWithShape="0">
                    <a:srgbClr val="000000">
                      <a:alpha val="25000"/>
                    </a:srgbClr>
                  </a:outerShdw>
                </a:effectLst>
                <a:latin typeface="Verdana Pro" panose="020B0604030504040204" pitchFamily="34" charset="0"/>
              </a:rPr>
              <a:t>Comment appliquer un style?</a:t>
            </a:r>
          </a:p>
        </p:txBody>
      </p:sp>
    </p:spTree>
    <p:extLst>
      <p:ext uri="{BB962C8B-B14F-4D97-AF65-F5344CB8AC3E}">
        <p14:creationId xmlns:p14="http://schemas.microsoft.com/office/powerpoint/2010/main" val="11257129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846513" y="1335174"/>
            <a:ext cx="10515600" cy="4932621"/>
          </a:xfrm>
        </p:spPr>
        <p:txBody>
          <a:bodyPr>
            <a:normAutofit/>
          </a:bodyPr>
          <a:lstStyle/>
          <a:p>
            <a:pPr lvl="1">
              <a:buFont typeface="Wingdings" panose="05000000000000000000" pitchFamily="2" charset="2"/>
              <a:buChar char="§"/>
            </a:pPr>
            <a:r>
              <a:rPr lang="fr-FR" dirty="0" smtClean="0"/>
              <a:t>Attribut id :</a:t>
            </a:r>
          </a:p>
          <a:p>
            <a:pPr lvl="2">
              <a:buFont typeface="Palatino Linotype" panose="02040502050505030304" pitchFamily="18" charset="0"/>
              <a:buChar char="₋"/>
            </a:pPr>
            <a:r>
              <a:rPr lang="fr-FR" dirty="0" smtClean="0"/>
              <a:t>Fonctionne de la même manière que class mais il ne peut être appelé qu’une seule fois.</a:t>
            </a:r>
          </a:p>
          <a:p>
            <a:pPr lvl="2">
              <a:buFont typeface="Palatino Linotype" panose="02040502050505030304" pitchFamily="18" charset="0"/>
              <a:buChar char="₋"/>
            </a:pPr>
            <a:r>
              <a:rPr lang="fr-FR" dirty="0" smtClean="0"/>
              <a:t>On les utilise essentiellement pour </a:t>
            </a:r>
            <a:r>
              <a:rPr lang="fr-FR" dirty="0"/>
              <a:t>placer des blocs dans la </a:t>
            </a:r>
            <a:r>
              <a:rPr lang="fr-FR" dirty="0" smtClean="0"/>
              <a:t>page HTML.</a:t>
            </a:r>
            <a:endParaRPr lang="fr-FR" dirty="0"/>
          </a:p>
          <a:p>
            <a:pPr lvl="1">
              <a:buFont typeface="Calibri" panose="020F0502020204030204" pitchFamily="34" charset="0"/>
              <a:buChar char="…"/>
            </a:pPr>
            <a:endParaRPr lang="fr-FR" dirty="0" smtClean="0"/>
          </a:p>
          <a:p>
            <a:pPr lvl="1">
              <a:buFont typeface="Calibri" panose="020F0502020204030204" pitchFamily="34" charset="0"/>
              <a:buChar char="…"/>
            </a:pPr>
            <a:endParaRPr lang="fr-FR" dirty="0"/>
          </a:p>
          <a:p>
            <a:pPr lvl="1">
              <a:buFont typeface="Calibri" panose="020F0502020204030204" pitchFamily="34" charset="0"/>
              <a:buChar char="…"/>
            </a:pPr>
            <a:endParaRPr lang="fr-FR" dirty="0" smtClean="0"/>
          </a:p>
          <a:p>
            <a:pPr lvl="1">
              <a:buFont typeface="Calibri" panose="020F0502020204030204" pitchFamily="34" charset="0"/>
              <a:buChar char="…"/>
            </a:pPr>
            <a:endParaRPr lang="fr-FR" dirty="0" smtClean="0"/>
          </a:p>
          <a:p>
            <a:pPr marL="320040" lvl="1" indent="0">
              <a:buNone/>
            </a:pPr>
            <a:endParaRPr lang="fr-FR" dirty="0"/>
          </a:p>
          <a:p>
            <a:pPr marL="320040" lvl="1" indent="0">
              <a:buNone/>
            </a:pPr>
            <a:endParaRPr lang="fr-FR" sz="1400" dirty="0"/>
          </a:p>
        </p:txBody>
      </p:sp>
      <p:sp>
        <p:nvSpPr>
          <p:cNvPr id="8" name="Espace réservé du contenu 1"/>
          <p:cNvSpPr txBox="1">
            <a:spLocks/>
          </p:cNvSpPr>
          <p:nvPr/>
        </p:nvSpPr>
        <p:spPr>
          <a:xfrm>
            <a:off x="2142700" y="3020195"/>
            <a:ext cx="2400267" cy="1512168"/>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0" lvl="1" indent="0">
              <a:buNone/>
            </a:pPr>
            <a:r>
              <a:rPr lang="fr-FR" sz="1400" dirty="0"/>
              <a:t>Fichier CSS</a:t>
            </a:r>
          </a:p>
          <a:p>
            <a:pPr marL="0" lvl="1" indent="0">
              <a:buNone/>
            </a:pPr>
            <a:r>
              <a:rPr lang="fr-FR" sz="1400" dirty="0" smtClean="0"/>
              <a:t>#</a:t>
            </a:r>
            <a:r>
              <a:rPr lang="fr-FR" sz="1400" dirty="0" err="1" smtClean="0"/>
              <a:t>mon_style_a</a:t>
            </a:r>
            <a:endParaRPr lang="fr-FR" sz="1400" dirty="0"/>
          </a:p>
          <a:p>
            <a:pPr marL="0" lvl="1" indent="0">
              <a:buNone/>
            </a:pPr>
            <a:r>
              <a:rPr lang="fr-FR" sz="1400" dirty="0"/>
              <a:t>{</a:t>
            </a:r>
          </a:p>
          <a:p>
            <a:pPr marL="0" lvl="1" indent="0">
              <a:buNone/>
            </a:pPr>
            <a:r>
              <a:rPr lang="fr-FR" sz="1400" dirty="0"/>
              <a:t>    </a:t>
            </a:r>
            <a:r>
              <a:rPr lang="fr-FR" sz="1400" dirty="0" err="1"/>
              <a:t>color</a:t>
            </a:r>
            <a:r>
              <a:rPr lang="fr-FR" sz="1400" dirty="0"/>
              <a:t>: </a:t>
            </a:r>
            <a:r>
              <a:rPr lang="fr-FR" sz="1400" dirty="0" err="1" smtClean="0"/>
              <a:t>red</a:t>
            </a:r>
            <a:r>
              <a:rPr lang="fr-FR" sz="1400" dirty="0" smtClean="0"/>
              <a:t>;</a:t>
            </a:r>
            <a:endParaRPr lang="fr-FR" sz="1400" dirty="0"/>
          </a:p>
          <a:p>
            <a:pPr marL="0" lvl="1" indent="0">
              <a:buNone/>
            </a:pPr>
            <a:r>
              <a:rPr lang="fr-FR" sz="1400" dirty="0"/>
              <a:t>}</a:t>
            </a:r>
          </a:p>
        </p:txBody>
      </p:sp>
      <p:sp>
        <p:nvSpPr>
          <p:cNvPr id="9" name="Espace réservé du contenu 1"/>
          <p:cNvSpPr txBox="1">
            <a:spLocks/>
          </p:cNvSpPr>
          <p:nvPr/>
        </p:nvSpPr>
        <p:spPr>
          <a:xfrm>
            <a:off x="4189062" y="3013365"/>
            <a:ext cx="6686683" cy="1075307"/>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0" lvl="1" indent="0">
              <a:buNone/>
            </a:pPr>
            <a:r>
              <a:rPr lang="fr-FR" sz="1400" dirty="0"/>
              <a:t>Fichier </a:t>
            </a:r>
            <a:r>
              <a:rPr lang="fr-FR" sz="1400" dirty="0" smtClean="0"/>
              <a:t>HTML</a:t>
            </a:r>
          </a:p>
          <a:p>
            <a:pPr marL="0" lvl="1" indent="0">
              <a:buNone/>
            </a:pPr>
            <a:r>
              <a:rPr lang="fr-FR" sz="1400" dirty="0" smtClean="0"/>
              <a:t>&lt;a id="</a:t>
            </a:r>
            <a:r>
              <a:rPr lang="fr-FR" sz="1400" dirty="0" err="1" smtClean="0"/>
              <a:t>mon_style_a</a:t>
            </a:r>
            <a:r>
              <a:rPr lang="fr-FR" sz="1400" dirty="0" smtClean="0"/>
              <a:t>"  </a:t>
            </a:r>
            <a:r>
              <a:rPr lang="fr-FR" sz="1400" dirty="0" err="1" smtClean="0"/>
              <a:t>href</a:t>
            </a:r>
            <a:r>
              <a:rPr lang="fr-FR" sz="1400" dirty="0" smtClean="0"/>
              <a:t>="ma_page.html"&gt;Mon premier style sur l'attribut id</a:t>
            </a:r>
          </a:p>
          <a:p>
            <a:pPr marL="0" lvl="1" indent="0">
              <a:buNone/>
            </a:pPr>
            <a:r>
              <a:rPr lang="fr-FR" sz="1400" dirty="0" smtClean="0"/>
              <a:t>&lt;/a&gt;</a:t>
            </a:r>
            <a:endParaRPr lang="fr-FR" sz="1400" dirty="0"/>
          </a:p>
        </p:txBody>
      </p:sp>
      <p:sp>
        <p:nvSpPr>
          <p:cNvPr id="10" name="Espace réservé du contenu 1"/>
          <p:cNvSpPr txBox="1">
            <a:spLocks/>
          </p:cNvSpPr>
          <p:nvPr/>
        </p:nvSpPr>
        <p:spPr>
          <a:xfrm>
            <a:off x="1583500" y="5763347"/>
            <a:ext cx="9601067" cy="605433"/>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0" lvl="1" indent="0">
              <a:buNone/>
            </a:pPr>
            <a:endParaRPr lang="fr-FR" sz="15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2701" y="4644580"/>
            <a:ext cx="2976331" cy="1346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Comment appliquer un style?</a:t>
            </a:r>
            <a:endParaRPr lang="fr-FR" sz="3200" b="1" dirty="0">
              <a:solidFill>
                <a:srgbClr val="0070C0"/>
              </a:solidFill>
              <a:latin typeface="Verdana Pro" panose="020B0604030504040204" pitchFamily="34" charset="0"/>
            </a:endParaRPr>
          </a:p>
        </p:txBody>
      </p:sp>
    </p:spTree>
    <p:extLst>
      <p:ext uri="{BB962C8B-B14F-4D97-AF65-F5344CB8AC3E}">
        <p14:creationId xmlns:p14="http://schemas.microsoft.com/office/powerpoint/2010/main" val="38369094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838200" y="1412008"/>
            <a:ext cx="10515600" cy="4556531"/>
          </a:xfrm>
        </p:spPr>
        <p:txBody>
          <a:bodyPr>
            <a:normAutofit/>
          </a:bodyPr>
          <a:lstStyle/>
          <a:p>
            <a:pPr marL="0" indent="0">
              <a:buNone/>
            </a:pPr>
            <a:r>
              <a:rPr lang="fr-FR" dirty="0" smtClean="0">
                <a:solidFill>
                  <a:srgbClr val="36BB9D"/>
                </a:solidFill>
              </a:rPr>
              <a:t>Balises universelles</a:t>
            </a:r>
          </a:p>
          <a:p>
            <a:pPr marL="0" indent="0">
              <a:buNone/>
            </a:pPr>
            <a:r>
              <a:rPr lang="fr-FR" sz="2400" dirty="0" smtClean="0"/>
              <a:t>Elles sont nécessaires en cas de mise en évidence des parties de texte qui ne sont pas encadrées par des balises ou d’un bloc de texte.</a:t>
            </a:r>
          </a:p>
          <a:p>
            <a:pPr lvl="2">
              <a:buFont typeface="Palatino Linotype" panose="02040502050505030304" pitchFamily="18" charset="0"/>
              <a:buChar char="₋"/>
            </a:pPr>
            <a:r>
              <a:rPr lang="fr-FR" dirty="0" smtClean="0"/>
              <a:t>&lt;</a:t>
            </a:r>
            <a:r>
              <a:rPr lang="fr-FR" dirty="0" err="1" smtClean="0"/>
              <a:t>span</a:t>
            </a:r>
            <a:r>
              <a:rPr lang="fr-FR" dirty="0" smtClean="0"/>
              <a:t>&gt;&lt;/</a:t>
            </a:r>
            <a:r>
              <a:rPr lang="fr-FR" dirty="0" err="1" smtClean="0"/>
              <a:t>span</a:t>
            </a:r>
            <a:r>
              <a:rPr lang="fr-FR" dirty="0" smtClean="0"/>
              <a:t>&gt; : utilisée pour des parties de texte dans un paragraphe.</a:t>
            </a:r>
          </a:p>
          <a:p>
            <a:pPr lvl="2">
              <a:buFont typeface="Palatino Linotype" panose="02040502050505030304" pitchFamily="18" charset="0"/>
              <a:buChar char="₋"/>
            </a:pPr>
            <a:r>
              <a:rPr lang="fr-FR" dirty="0" smtClean="0"/>
              <a:t>&lt;div&gt;&lt;/div&gt; : utilisée pour des blocs de textes.</a:t>
            </a:r>
          </a:p>
          <a:p>
            <a:pPr lvl="1">
              <a:buFont typeface="Calibri" panose="020F0502020204030204" pitchFamily="34" charset="0"/>
              <a:buChar char="…"/>
            </a:pPr>
            <a:endParaRPr lang="fr-FR" dirty="0"/>
          </a:p>
          <a:p>
            <a:pPr lvl="1">
              <a:buFont typeface="Calibri" panose="020F0502020204030204" pitchFamily="34" charset="0"/>
              <a:buChar char="…"/>
            </a:pPr>
            <a:endParaRPr lang="fr-FR" dirty="0" smtClean="0"/>
          </a:p>
          <a:p>
            <a:pPr lvl="1">
              <a:buFont typeface="Calibri" panose="020F0502020204030204" pitchFamily="34" charset="0"/>
              <a:buChar char="…"/>
            </a:pPr>
            <a:endParaRPr lang="fr-FR" dirty="0" smtClean="0"/>
          </a:p>
          <a:p>
            <a:pPr marL="320040" lvl="1" indent="0">
              <a:buNone/>
            </a:pPr>
            <a:endParaRPr lang="fr-FR" dirty="0"/>
          </a:p>
          <a:p>
            <a:pPr marL="320040" lvl="1" indent="0">
              <a:buNone/>
            </a:pPr>
            <a:endParaRPr lang="fr-FR" sz="1400" dirty="0"/>
          </a:p>
        </p:txBody>
      </p:sp>
      <p:sp>
        <p:nvSpPr>
          <p:cNvPr id="10" name="Espace réservé du contenu 1"/>
          <p:cNvSpPr txBox="1">
            <a:spLocks/>
          </p:cNvSpPr>
          <p:nvPr/>
        </p:nvSpPr>
        <p:spPr>
          <a:xfrm>
            <a:off x="1583500" y="5763347"/>
            <a:ext cx="9601067" cy="605433"/>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0" lvl="1" indent="0">
              <a:buNone/>
            </a:pPr>
            <a:endParaRPr lang="fr-FR" sz="1500" dirty="0"/>
          </a:p>
        </p:txBody>
      </p:sp>
      <p:sp>
        <p:nvSpPr>
          <p:cNvPr id="7" name="Espace réservé du contenu 1"/>
          <p:cNvSpPr txBox="1">
            <a:spLocks/>
          </p:cNvSpPr>
          <p:nvPr/>
        </p:nvSpPr>
        <p:spPr>
          <a:xfrm>
            <a:off x="1348658" y="4241384"/>
            <a:ext cx="2400267" cy="1512168"/>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0" lvl="1" indent="0">
              <a:buNone/>
            </a:pPr>
            <a:r>
              <a:rPr lang="fr-FR" sz="1500" dirty="0"/>
              <a:t>Fichier CSS</a:t>
            </a:r>
          </a:p>
          <a:p>
            <a:pPr marL="0" lvl="1" indent="0">
              <a:buNone/>
            </a:pPr>
            <a:r>
              <a:rPr lang="fr-FR" sz="1500" dirty="0" smtClean="0"/>
              <a:t>.</a:t>
            </a:r>
            <a:r>
              <a:rPr lang="fr-FR" sz="1500" dirty="0" err="1" smtClean="0"/>
              <a:t>mon_style</a:t>
            </a:r>
            <a:endParaRPr lang="fr-FR" sz="1500" dirty="0"/>
          </a:p>
          <a:p>
            <a:pPr marL="0" lvl="1" indent="0">
              <a:buNone/>
            </a:pPr>
            <a:r>
              <a:rPr lang="fr-FR" sz="1500" dirty="0"/>
              <a:t>{</a:t>
            </a:r>
          </a:p>
          <a:p>
            <a:pPr marL="0" lvl="1" indent="0">
              <a:buNone/>
            </a:pPr>
            <a:r>
              <a:rPr lang="fr-FR" sz="1500" dirty="0"/>
              <a:t>    </a:t>
            </a:r>
            <a:r>
              <a:rPr lang="fr-FR" sz="1500" dirty="0" err="1"/>
              <a:t>color</a:t>
            </a:r>
            <a:r>
              <a:rPr lang="fr-FR" sz="1500" dirty="0"/>
              <a:t>: </a:t>
            </a:r>
            <a:r>
              <a:rPr lang="fr-FR" sz="1500" dirty="0" smtClean="0"/>
              <a:t>green;</a:t>
            </a:r>
            <a:endParaRPr lang="fr-FR" sz="1500" dirty="0"/>
          </a:p>
          <a:p>
            <a:pPr marL="0" lvl="1" indent="0">
              <a:buNone/>
            </a:pPr>
            <a:r>
              <a:rPr lang="fr-FR" sz="1500" dirty="0"/>
              <a:t>}</a:t>
            </a:r>
          </a:p>
        </p:txBody>
      </p:sp>
      <p:sp>
        <p:nvSpPr>
          <p:cNvPr id="11" name="Espace réservé du contenu 1"/>
          <p:cNvSpPr txBox="1">
            <a:spLocks/>
          </p:cNvSpPr>
          <p:nvPr/>
        </p:nvSpPr>
        <p:spPr>
          <a:xfrm>
            <a:off x="3748925" y="4204383"/>
            <a:ext cx="6974715" cy="1512168"/>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0" lvl="1" indent="0">
              <a:buNone/>
            </a:pPr>
            <a:r>
              <a:rPr lang="fr-FR" sz="1400" dirty="0"/>
              <a:t>Fichier </a:t>
            </a:r>
            <a:r>
              <a:rPr lang="fr-FR" sz="1400" dirty="0" smtClean="0"/>
              <a:t>HTML</a:t>
            </a:r>
          </a:p>
          <a:p>
            <a:pPr marL="0" lvl="1" indent="0">
              <a:buNone/>
            </a:pPr>
            <a:r>
              <a:rPr lang="fr-FR" sz="1400" dirty="0"/>
              <a:t>&lt;</a:t>
            </a:r>
            <a:r>
              <a:rPr lang="fr-FR" sz="1400" dirty="0" smtClean="0"/>
              <a:t>p&gt;Utilisons les balises &lt;</a:t>
            </a:r>
            <a:r>
              <a:rPr lang="fr-FR" sz="1400" dirty="0" err="1" smtClean="0"/>
              <a:t>span</a:t>
            </a:r>
            <a:r>
              <a:rPr lang="fr-FR" sz="1400" dirty="0" smtClean="0"/>
              <a:t> </a:t>
            </a:r>
            <a:r>
              <a:rPr lang="fr-FR" sz="1400" dirty="0"/>
              <a:t>class</a:t>
            </a:r>
            <a:r>
              <a:rPr lang="fr-FR" sz="1400" dirty="0" smtClean="0"/>
              <a:t>="</a:t>
            </a:r>
            <a:r>
              <a:rPr lang="fr-FR" sz="1400" dirty="0" err="1" smtClean="0"/>
              <a:t>mon_style</a:t>
            </a:r>
            <a:r>
              <a:rPr lang="fr-FR" sz="1400" dirty="0" smtClean="0"/>
              <a:t>"&gt; universelles&lt;/</a:t>
            </a:r>
            <a:r>
              <a:rPr lang="fr-FR" sz="1400" dirty="0" err="1"/>
              <a:t>span</a:t>
            </a:r>
            <a:r>
              <a:rPr lang="fr-FR" sz="1400" dirty="0"/>
              <a:t>&gt; </a:t>
            </a:r>
            <a:r>
              <a:rPr lang="fr-FR" sz="1400" dirty="0" smtClean="0"/>
              <a:t>!</a:t>
            </a:r>
          </a:p>
          <a:p>
            <a:pPr marL="0" lvl="1" indent="0">
              <a:buNone/>
            </a:pPr>
            <a:r>
              <a:rPr lang="fr-FR" sz="1400" dirty="0" smtClean="0"/>
              <a:t>&lt;/</a:t>
            </a:r>
            <a:r>
              <a:rPr lang="fr-FR" sz="1400" dirty="0"/>
              <a:t>p</a:t>
            </a:r>
            <a:r>
              <a:rPr lang="fr-FR" sz="1400" dirty="0" smtClean="0"/>
              <a:t>&gt;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5491" y="5134654"/>
            <a:ext cx="2880320" cy="1523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Comment appliquer un style?</a:t>
            </a:r>
            <a:endParaRPr lang="fr-FR" sz="3200" b="1" dirty="0">
              <a:solidFill>
                <a:srgbClr val="0070C0"/>
              </a:solidFill>
              <a:latin typeface="Verdana Pro" panose="020B0604030504040204" pitchFamily="34" charset="0"/>
            </a:endParaRPr>
          </a:p>
        </p:txBody>
      </p:sp>
    </p:spTree>
    <p:extLst>
      <p:ext uri="{BB962C8B-B14F-4D97-AF65-F5344CB8AC3E}">
        <p14:creationId xmlns:p14="http://schemas.microsoft.com/office/powerpoint/2010/main" val="32935842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21575" y="1451552"/>
            <a:ext cx="10515600" cy="4351338"/>
          </a:xfrm>
        </p:spPr>
        <p:txBody>
          <a:bodyPr/>
          <a:lstStyle/>
          <a:p>
            <a:pPr marL="0" indent="0">
              <a:buNone/>
            </a:pPr>
            <a:r>
              <a:rPr lang="fr-FR" dirty="0" smtClean="0">
                <a:solidFill>
                  <a:srgbClr val="36BB9D"/>
                </a:solidFill>
              </a:rPr>
              <a:t>Sélecteurs avancés</a:t>
            </a:r>
            <a:endParaRPr lang="fr-FR" dirty="0">
              <a:solidFill>
                <a:srgbClr val="36BB9D"/>
              </a:solidFill>
            </a:endParaRPr>
          </a:p>
          <a:p>
            <a:pPr marL="45720" indent="0">
              <a:buNone/>
            </a:pPr>
            <a:endParaRPr lang="fr-FR" dirty="0" smtClean="0">
              <a:solidFill>
                <a:schemeClr val="accent4"/>
              </a:solidFill>
            </a:endParaRPr>
          </a:p>
        </p:txBody>
      </p:sp>
      <p:graphicFrame>
        <p:nvGraphicFramePr>
          <p:cNvPr id="4" name="Tableau 3"/>
          <p:cNvGraphicFramePr>
            <a:graphicFrameLocks noGrp="1"/>
          </p:cNvGraphicFramePr>
          <p:nvPr>
            <p:extLst>
              <p:ext uri="{D42A27DB-BD31-4B8C-83A1-F6EECF244321}">
                <p14:modId xmlns:p14="http://schemas.microsoft.com/office/powerpoint/2010/main" val="4087306194"/>
              </p:ext>
            </p:extLst>
          </p:nvPr>
        </p:nvGraphicFramePr>
        <p:xfrm>
          <a:off x="1610686" y="1916085"/>
          <a:ext cx="8589030" cy="4699000"/>
        </p:xfrm>
        <a:graphic>
          <a:graphicData uri="http://schemas.openxmlformats.org/drawingml/2006/table">
            <a:tbl>
              <a:tblPr firstRow="1" bandRow="1">
                <a:tableStyleId>{F5AB1C69-6EDB-4FF4-983F-18BD219EF322}</a:tableStyleId>
              </a:tblPr>
              <a:tblGrid>
                <a:gridCol w="3662121"/>
                <a:gridCol w="4926909"/>
              </a:tblGrid>
              <a:tr h="370840">
                <a:tc>
                  <a:txBody>
                    <a:bodyPr/>
                    <a:lstStyle/>
                    <a:p>
                      <a:r>
                        <a:rPr lang="fr-FR" sz="1600" dirty="0" smtClean="0"/>
                        <a:t>Sélecteur</a:t>
                      </a:r>
                      <a:endParaRPr lang="fr-FR" sz="1600" dirty="0"/>
                    </a:p>
                  </a:txBody>
                  <a:tcPr marL="121920" marR="121920"/>
                </a:tc>
                <a:tc>
                  <a:txBody>
                    <a:bodyPr/>
                    <a:lstStyle/>
                    <a:p>
                      <a:r>
                        <a:rPr lang="fr-FR" sz="1600" dirty="0" smtClean="0"/>
                        <a:t>Exemple</a:t>
                      </a:r>
                      <a:endParaRPr lang="fr-FR" sz="1600" dirty="0"/>
                    </a:p>
                  </a:txBody>
                  <a:tcPr marL="121920" marR="121920"/>
                </a:tc>
              </a:tr>
              <a:tr h="370840">
                <a:tc>
                  <a:txBody>
                    <a:bodyPr/>
                    <a:lstStyle/>
                    <a:p>
                      <a:r>
                        <a:rPr lang="fr-FR" sz="1300" dirty="0" smtClean="0"/>
                        <a:t>Universel</a:t>
                      </a:r>
                      <a:r>
                        <a:rPr lang="fr-FR" sz="1300" baseline="0" dirty="0" smtClean="0"/>
                        <a:t> : </a:t>
                      </a:r>
                      <a:r>
                        <a:rPr lang="fr-FR" sz="1300" dirty="0" smtClean="0"/>
                        <a:t>*</a:t>
                      </a:r>
                    </a:p>
                    <a:p>
                      <a:r>
                        <a:rPr lang="fr-FR" sz="1300" dirty="0" smtClean="0"/>
                        <a:t>Sélectionne toutes</a:t>
                      </a:r>
                      <a:r>
                        <a:rPr lang="fr-FR" sz="1300" baseline="0" dirty="0" smtClean="0"/>
                        <a:t> les balises existantes.</a:t>
                      </a:r>
                      <a:endParaRPr lang="fr-FR" sz="1300" dirty="0"/>
                    </a:p>
                  </a:txBody>
                  <a:tcPr marL="121920" marR="121920"/>
                </a:tc>
                <a:tc>
                  <a:txBody>
                    <a:bodyPr/>
                    <a:lstStyle/>
                    <a:p>
                      <a:r>
                        <a:rPr lang="fr-FR" sz="1300" dirty="0" smtClean="0"/>
                        <a:t>*</a:t>
                      </a:r>
                    </a:p>
                    <a:p>
                      <a:r>
                        <a:rPr lang="fr-FR" sz="1300" dirty="0" smtClean="0"/>
                        <a:t>{</a:t>
                      </a:r>
                    </a:p>
                    <a:p>
                      <a:r>
                        <a:rPr lang="fr-FR" sz="1300" dirty="0" smtClean="0"/>
                        <a:t>    </a:t>
                      </a:r>
                      <a:r>
                        <a:rPr lang="fr-FR" sz="1300" dirty="0" err="1" smtClean="0"/>
                        <a:t>color:blue</a:t>
                      </a:r>
                      <a:r>
                        <a:rPr lang="fr-FR" sz="1300" dirty="0" smtClean="0"/>
                        <a:t>;</a:t>
                      </a:r>
                    </a:p>
                    <a:p>
                      <a:r>
                        <a:rPr lang="fr-FR" sz="1300" dirty="0" smtClean="0"/>
                        <a:t>}</a:t>
                      </a:r>
                      <a:endParaRPr lang="fr-FR" sz="1300" dirty="0"/>
                    </a:p>
                  </a:txBody>
                  <a:tcPr marL="121920" marR="121920"/>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300" kern="1200" dirty="0" smtClean="0"/>
                        <a:t>une balise contenue dans une autre : balise1 balise2</a:t>
                      </a:r>
                    </a:p>
                  </a:txBody>
                  <a:tcPr marL="121920" marR="121920"/>
                </a:tc>
                <a:tc>
                  <a:txBody>
                    <a:bodyPr/>
                    <a:lstStyle/>
                    <a:p>
                      <a:r>
                        <a:rPr lang="fr-FR" sz="1300" dirty="0" smtClean="0"/>
                        <a:t>h1 </a:t>
                      </a:r>
                      <a:r>
                        <a:rPr lang="fr-FR" sz="1300" dirty="0" err="1" smtClean="0"/>
                        <a:t>em</a:t>
                      </a:r>
                      <a:endParaRPr lang="fr-FR" sz="1300" dirty="0" smtClean="0"/>
                    </a:p>
                    <a:p>
                      <a:r>
                        <a:rPr lang="fr-FR" sz="1300" dirty="0" smtClean="0"/>
                        <a:t>{</a:t>
                      </a:r>
                    </a:p>
                    <a:p>
                      <a:r>
                        <a:rPr lang="fr-FR" sz="1300" dirty="0" smtClean="0"/>
                        <a:t>    </a:t>
                      </a:r>
                      <a:r>
                        <a:rPr lang="fr-FR" sz="1300" dirty="0" err="1" smtClean="0"/>
                        <a:t>color:blue</a:t>
                      </a:r>
                      <a:r>
                        <a:rPr lang="fr-FR" sz="1300" dirty="0" smtClean="0"/>
                        <a:t>;</a:t>
                      </a:r>
                    </a:p>
                    <a:p>
                      <a:r>
                        <a:rPr lang="fr-FR" sz="1300" dirty="0" smtClean="0"/>
                        <a:t>}</a:t>
                      </a:r>
                    </a:p>
                    <a:p>
                      <a:r>
                        <a:rPr lang="fr-FR" sz="1300" dirty="0" smtClean="0"/>
                        <a:t>Sélectionne toutes les</a:t>
                      </a:r>
                      <a:r>
                        <a:rPr lang="fr-FR" sz="1300" baseline="0" dirty="0" smtClean="0"/>
                        <a:t> balises </a:t>
                      </a:r>
                      <a:r>
                        <a:rPr lang="fr-FR" sz="1300" baseline="0" dirty="0" err="1" smtClean="0"/>
                        <a:t>em</a:t>
                      </a:r>
                      <a:r>
                        <a:rPr lang="fr-FR" sz="1300" baseline="0" dirty="0" smtClean="0"/>
                        <a:t> contenues dans h1.</a:t>
                      </a:r>
                      <a:endParaRPr lang="fr-FR" sz="1300" dirty="0"/>
                    </a:p>
                  </a:txBody>
                  <a:tcPr marL="121920" marR="121920"/>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300" kern="1200" dirty="0" smtClean="0"/>
                        <a:t>une balise qui en suit une autre : balise1+balise2</a:t>
                      </a:r>
                    </a:p>
                  </a:txBody>
                  <a:tcPr marL="121920" marR="121920"/>
                </a:tc>
                <a:tc>
                  <a:txBody>
                    <a:bodyPr/>
                    <a:lstStyle/>
                    <a:p>
                      <a:r>
                        <a:rPr lang="fr-FR" sz="1300" dirty="0" smtClean="0"/>
                        <a:t>h1 + p</a:t>
                      </a:r>
                    </a:p>
                    <a:p>
                      <a:r>
                        <a:rPr lang="fr-FR" sz="13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fr-FR" sz="1300" dirty="0" smtClean="0"/>
                        <a:t>     </a:t>
                      </a:r>
                      <a:r>
                        <a:rPr lang="fr-FR" sz="1300" dirty="0" err="1" smtClean="0"/>
                        <a:t>color:blue</a:t>
                      </a:r>
                      <a:r>
                        <a:rPr lang="fr-FR" sz="1300" dirty="0" smtClean="0"/>
                        <a:t>;</a:t>
                      </a:r>
                    </a:p>
                    <a:p>
                      <a:r>
                        <a:rPr lang="fr-FR" sz="1300" dirty="0" smtClean="0"/>
                        <a:t>}</a:t>
                      </a:r>
                    </a:p>
                    <a:p>
                      <a:r>
                        <a:rPr lang="fr-FR" sz="1300" kern="1200" dirty="0" smtClean="0">
                          <a:effectLst/>
                        </a:rPr>
                        <a:t>Sélectionne la première balise</a:t>
                      </a:r>
                      <a:r>
                        <a:rPr lang="fr-FR" sz="1300" dirty="0" smtClean="0"/>
                        <a:t>&lt;p&gt;</a:t>
                      </a:r>
                      <a:r>
                        <a:rPr lang="fr-FR" sz="1300" kern="1200" dirty="0" smtClean="0">
                          <a:effectLst/>
                        </a:rPr>
                        <a:t>située après un titre</a:t>
                      </a:r>
                      <a:r>
                        <a:rPr lang="fr-FR" sz="1300" dirty="0" smtClean="0"/>
                        <a:t>&lt;h1&gt;</a:t>
                      </a:r>
                      <a:r>
                        <a:rPr lang="fr-FR" sz="1300" kern="1200" dirty="0" smtClean="0">
                          <a:effectLst/>
                        </a:rPr>
                        <a:t>.</a:t>
                      </a:r>
                      <a:endParaRPr lang="fr-FR" sz="1300" dirty="0"/>
                    </a:p>
                  </a:txBody>
                  <a:tcPr marL="121920" marR="121920"/>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300" kern="1200" dirty="0" smtClean="0"/>
                        <a:t>une balise qui possède un attribut :</a:t>
                      </a:r>
                    </a:p>
                    <a:p>
                      <a:pPr marL="0" marR="0" indent="0" algn="l" defTabSz="914400" rtl="0" eaLnBrk="1" fontAlgn="auto" latinLnBrk="0" hangingPunct="1">
                        <a:lnSpc>
                          <a:spcPct val="100000"/>
                        </a:lnSpc>
                        <a:spcBef>
                          <a:spcPts val="0"/>
                        </a:spcBef>
                        <a:spcAft>
                          <a:spcPts val="0"/>
                        </a:spcAft>
                        <a:buClrTx/>
                        <a:buSzTx/>
                        <a:buFontTx/>
                        <a:buNone/>
                        <a:tabLst/>
                        <a:defRPr/>
                      </a:pPr>
                      <a:r>
                        <a:rPr lang="fr-FR" sz="1300" kern="1200" dirty="0" smtClean="0"/>
                        <a:t>balise[attribut]</a:t>
                      </a:r>
                    </a:p>
                  </a:txBody>
                  <a:tcPr marL="121920" marR="121920"/>
                </a:tc>
                <a:tc>
                  <a:txBody>
                    <a:bodyPr/>
                    <a:lstStyle/>
                    <a:p>
                      <a:r>
                        <a:rPr lang="fr-FR" sz="1300" kern="1200" dirty="0" smtClean="0"/>
                        <a:t>a[</a:t>
                      </a:r>
                      <a:r>
                        <a:rPr lang="fr-FR" sz="1300" kern="1200" dirty="0" err="1" smtClean="0"/>
                        <a:t>title</a:t>
                      </a:r>
                      <a:r>
                        <a:rPr lang="fr-FR" sz="1300" kern="1200" dirty="0" smtClean="0"/>
                        <a:t>]</a:t>
                      </a:r>
                    </a:p>
                    <a:p>
                      <a:r>
                        <a:rPr lang="fr-FR" sz="1300" kern="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fr-FR" sz="1300" dirty="0" smtClean="0"/>
                        <a:t>     </a:t>
                      </a:r>
                      <a:r>
                        <a:rPr lang="fr-FR" sz="1300" dirty="0" err="1" smtClean="0"/>
                        <a:t>color:blue</a:t>
                      </a:r>
                      <a:r>
                        <a:rPr lang="fr-FR" sz="1300" dirty="0" smtClean="0"/>
                        <a:t>;</a:t>
                      </a:r>
                      <a:endParaRPr lang="fr-FR" sz="1300" kern="1200" dirty="0" smtClean="0"/>
                    </a:p>
                    <a:p>
                      <a:r>
                        <a:rPr lang="fr-FR" sz="1300" kern="1200" dirty="0" smtClean="0"/>
                        <a:t>}</a:t>
                      </a:r>
                    </a:p>
                    <a:p>
                      <a:r>
                        <a:rPr lang="fr-FR" sz="1300" kern="1200" dirty="0" smtClean="0"/>
                        <a:t>Sélectionne tous les liens ayant un attribut</a:t>
                      </a:r>
                      <a:r>
                        <a:rPr lang="fr-FR" sz="1300" kern="1200" baseline="0" dirty="0" smtClean="0"/>
                        <a:t> </a:t>
                      </a:r>
                      <a:r>
                        <a:rPr lang="fr-FR" sz="1300" kern="1200" baseline="0" dirty="0" err="1" smtClean="0"/>
                        <a:t>title</a:t>
                      </a:r>
                      <a:r>
                        <a:rPr lang="fr-FR" sz="1300" kern="1200" baseline="0" dirty="0" smtClean="0"/>
                        <a:t>.</a:t>
                      </a:r>
                      <a:endParaRPr lang="fr-FR" sz="1300" kern="1200" dirty="0">
                        <a:solidFill>
                          <a:schemeClr val="dk1"/>
                        </a:solidFill>
                        <a:latin typeface="+mn-lt"/>
                        <a:ea typeface="+mn-ea"/>
                        <a:cs typeface="+mn-cs"/>
                      </a:endParaRPr>
                    </a:p>
                  </a:txBody>
                  <a:tcPr marL="121920" marR="121920"/>
                </a:tc>
              </a:tr>
            </a:tbl>
          </a:graphicData>
        </a:graphic>
      </p:graphicFrame>
      <p:sp>
        <p:nvSpPr>
          <p:cNvPr id="5"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Comment appliquer un style?</a:t>
            </a:r>
            <a:endParaRPr lang="fr-FR" sz="3200" b="1" dirty="0">
              <a:solidFill>
                <a:srgbClr val="0070C0"/>
              </a:solidFill>
              <a:latin typeface="Verdana Pro" panose="020B0604030504040204" pitchFamily="34" charset="0"/>
            </a:endParaRPr>
          </a:p>
        </p:txBody>
      </p:sp>
    </p:spTree>
    <p:extLst>
      <p:ext uri="{BB962C8B-B14F-4D97-AF65-F5344CB8AC3E}">
        <p14:creationId xmlns:p14="http://schemas.microsoft.com/office/powerpoint/2010/main" val="40283789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468178"/>
            <a:ext cx="10515600" cy="4351338"/>
          </a:xfrm>
        </p:spPr>
        <p:txBody>
          <a:bodyPr/>
          <a:lstStyle/>
          <a:p>
            <a:pPr marL="457200" lvl="1" indent="0">
              <a:buNone/>
            </a:pPr>
            <a:r>
              <a:rPr lang="fr-FR" dirty="0" smtClean="0"/>
              <a:t>Le texte d’une page web peut être mis en forme grâce à : </a:t>
            </a:r>
          </a:p>
          <a:p>
            <a:pPr lvl="2">
              <a:buFont typeface="Calibri" panose="020F0502020204030204" pitchFamily="34" charset="0"/>
              <a:buChar char="…"/>
            </a:pPr>
            <a:r>
              <a:rPr lang="fr-FR" dirty="0" smtClean="0"/>
              <a:t>Taille.</a:t>
            </a:r>
          </a:p>
          <a:p>
            <a:pPr lvl="2">
              <a:buFont typeface="Calibri" panose="020F0502020204030204" pitchFamily="34" charset="0"/>
              <a:buChar char="…"/>
            </a:pPr>
            <a:r>
              <a:rPr lang="fr-FR" dirty="0" smtClean="0"/>
              <a:t>Police.</a:t>
            </a:r>
          </a:p>
          <a:p>
            <a:pPr lvl="2">
              <a:buFont typeface="Calibri" panose="020F0502020204030204" pitchFamily="34" charset="0"/>
              <a:buChar char="…"/>
            </a:pPr>
            <a:r>
              <a:rPr lang="fr-FR" dirty="0" smtClean="0"/>
              <a:t>Effets.</a:t>
            </a:r>
          </a:p>
          <a:p>
            <a:pPr lvl="2">
              <a:buFont typeface="Calibri" panose="020F0502020204030204" pitchFamily="34" charset="0"/>
              <a:buChar char="…"/>
            </a:pPr>
            <a:r>
              <a:rPr lang="fr-FR" dirty="0" smtClean="0"/>
              <a:t>Alignement.</a:t>
            </a:r>
          </a:p>
          <a:p>
            <a:pPr lvl="2">
              <a:buFont typeface="Calibri" panose="020F0502020204030204" pitchFamily="34" charset="0"/>
              <a:buChar char="…"/>
            </a:pPr>
            <a:r>
              <a:rPr lang="fr-FR" dirty="0" smtClean="0"/>
              <a:t>Eléments flottants.</a:t>
            </a:r>
            <a:endParaRPr lang="fr-FR" dirty="0"/>
          </a:p>
        </p:txBody>
      </p:sp>
      <p:sp>
        <p:nvSpPr>
          <p:cNvPr id="4"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Formater son texte</a:t>
            </a:r>
            <a:endParaRPr lang="fr-FR" sz="3200" b="1" dirty="0">
              <a:solidFill>
                <a:srgbClr val="0070C0"/>
              </a:solidFill>
              <a:latin typeface="Verdana Pro" panose="020B0604030504040204" pitchFamily="34" charset="0"/>
            </a:endParaRPr>
          </a:p>
        </p:txBody>
      </p:sp>
    </p:spTree>
    <p:extLst>
      <p:ext uri="{BB962C8B-B14F-4D97-AF65-F5344CB8AC3E}">
        <p14:creationId xmlns:p14="http://schemas.microsoft.com/office/powerpoint/2010/main" val="41656799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470296"/>
            <a:ext cx="10515600" cy="4351338"/>
          </a:xfrm>
        </p:spPr>
        <p:txBody>
          <a:bodyPr>
            <a:normAutofit fontScale="77500" lnSpcReduction="20000"/>
          </a:bodyPr>
          <a:lstStyle/>
          <a:p>
            <a:pPr marL="457200" lvl="1" indent="0">
              <a:buNone/>
            </a:pPr>
            <a:r>
              <a:rPr lang="fr-FR" sz="3000" dirty="0">
                <a:solidFill>
                  <a:srgbClr val="36BB9D"/>
                </a:solidFill>
              </a:rPr>
              <a:t>Taille</a:t>
            </a:r>
          </a:p>
          <a:p>
            <a:pPr lvl="2"/>
            <a:r>
              <a:rPr lang="fr-FR" dirty="0"/>
              <a:t>Propriété CSS : </a:t>
            </a:r>
            <a:r>
              <a:rPr lang="fr-FR" dirty="0" smtClean="0"/>
              <a:t>font-size</a:t>
            </a:r>
          </a:p>
          <a:p>
            <a:pPr lvl="2"/>
            <a:r>
              <a:rPr lang="fr-FR" dirty="0" smtClean="0"/>
              <a:t>Elle peut être :</a:t>
            </a:r>
          </a:p>
          <a:p>
            <a:pPr lvl="3">
              <a:buFont typeface="Arial" panose="020B0604020202020204" pitchFamily="34" charset="0"/>
              <a:buChar char="•"/>
            </a:pPr>
            <a:r>
              <a:rPr lang="fr-FR" b="1" dirty="0" smtClean="0">
                <a:solidFill>
                  <a:srgbClr val="36BB9D"/>
                </a:solidFill>
              </a:rPr>
              <a:t>Absolue</a:t>
            </a:r>
            <a:r>
              <a:rPr lang="fr-FR" b="1" dirty="0" smtClean="0">
                <a:solidFill>
                  <a:schemeClr val="accent6"/>
                </a:solidFill>
              </a:rPr>
              <a:t> : </a:t>
            </a:r>
            <a:r>
              <a:rPr lang="fr-FR" dirty="0" smtClean="0"/>
              <a:t>pixels (px), centimètres (cm), millimètres (mm). A utiliser quand on est certain de l’affichage que l’on souhaite car la taille est fixe, en fonction de la résolution de l’écran, il pourra être illisible. La taille standard du texte est de 16px.</a:t>
            </a:r>
          </a:p>
          <a:p>
            <a:pPr marL="731520" lvl="3" indent="0">
              <a:buNone/>
            </a:pPr>
            <a:r>
              <a:rPr lang="fr-FR" u="sng" dirty="0" smtClean="0"/>
              <a:t>Exemple : </a:t>
            </a:r>
          </a:p>
          <a:p>
            <a:pPr marL="960120" lvl="4" indent="0">
              <a:buNone/>
            </a:pPr>
            <a:r>
              <a:rPr lang="fr-FR" dirty="0"/>
              <a:t>p</a:t>
            </a:r>
          </a:p>
          <a:p>
            <a:pPr marL="960120" lvl="4" indent="0">
              <a:buNone/>
            </a:pPr>
            <a:r>
              <a:rPr lang="fr-FR" dirty="0"/>
              <a:t>{</a:t>
            </a:r>
          </a:p>
          <a:p>
            <a:pPr marL="960120" lvl="4" indent="0">
              <a:buNone/>
            </a:pPr>
            <a:r>
              <a:rPr lang="fr-FR" dirty="0"/>
              <a:t>    font-size: 7</a:t>
            </a:r>
            <a:r>
              <a:rPr lang="fr-FR" dirty="0" smtClean="0"/>
              <a:t>px</a:t>
            </a:r>
            <a:r>
              <a:rPr lang="fr-FR" dirty="0"/>
              <a:t>; /* </a:t>
            </a:r>
            <a:r>
              <a:rPr lang="fr-FR" dirty="0" smtClean="0"/>
              <a:t>paragraphe 7 pixels </a:t>
            </a:r>
            <a:r>
              <a:rPr lang="fr-FR" dirty="0"/>
              <a:t>*/</a:t>
            </a:r>
          </a:p>
          <a:p>
            <a:pPr marL="960120" lvl="4" indent="0">
              <a:buNone/>
            </a:pPr>
            <a:r>
              <a:rPr lang="fr-FR" dirty="0"/>
              <a:t>}</a:t>
            </a:r>
          </a:p>
          <a:p>
            <a:pPr marL="731520" lvl="3" indent="0">
              <a:buNone/>
            </a:pPr>
            <a:endParaRPr lang="fr-FR" dirty="0" smtClean="0"/>
          </a:p>
          <a:p>
            <a:pPr lvl="3"/>
            <a:r>
              <a:rPr lang="fr-FR" b="1" dirty="0">
                <a:solidFill>
                  <a:srgbClr val="36BB9D"/>
                </a:solidFill>
              </a:rPr>
              <a:t>Relative</a:t>
            </a:r>
            <a:r>
              <a:rPr lang="fr-FR" b="1" dirty="0">
                <a:solidFill>
                  <a:schemeClr val="accent6"/>
                </a:solidFill>
              </a:rPr>
              <a:t> : </a:t>
            </a:r>
            <a:r>
              <a:rPr lang="fr-FR" dirty="0"/>
              <a:t>pourcentage</a:t>
            </a:r>
            <a:r>
              <a:rPr lang="fr-FR" dirty="0" smtClean="0"/>
              <a:t>(%,</a:t>
            </a:r>
            <a:r>
              <a:rPr lang="fr-FR" dirty="0" err="1" smtClean="0"/>
              <a:t>vw,vh,vmin,vmax</a:t>
            </a:r>
            <a:r>
              <a:rPr lang="fr-FR" dirty="0" smtClean="0"/>
              <a:t>), </a:t>
            </a:r>
            <a:r>
              <a:rPr lang="fr-FR" dirty="0"/>
              <a:t>unité de mesure (</a:t>
            </a:r>
            <a:r>
              <a:rPr lang="fr-FR" dirty="0" err="1" smtClean="0"/>
              <a:t>em,rem</a:t>
            </a:r>
            <a:r>
              <a:rPr lang="fr-FR" dirty="0" smtClean="0"/>
              <a:t>), </a:t>
            </a:r>
            <a:r>
              <a:rPr lang="fr-FR" dirty="0"/>
              <a:t>mot clés. Permet une meilleure adaptabilité aux préférences utilisateur.</a:t>
            </a:r>
          </a:p>
          <a:p>
            <a:pPr lvl="4"/>
            <a:r>
              <a:rPr lang="fr-FR" dirty="0" smtClean="0"/>
              <a:t>%,</a:t>
            </a:r>
            <a:r>
              <a:rPr lang="fr-FR" dirty="0" err="1"/>
              <a:t>vw,vh,vmin,vmax</a:t>
            </a:r>
            <a:r>
              <a:rPr lang="fr-FR" dirty="0" smtClean="0"/>
              <a:t> </a:t>
            </a:r>
            <a:r>
              <a:rPr lang="fr-FR" dirty="0"/>
              <a:t>: appliquera le pourcentage par rapport à la taille totale de la page.</a:t>
            </a:r>
          </a:p>
          <a:p>
            <a:pPr lvl="4"/>
            <a:r>
              <a:rPr lang="fr-FR" dirty="0" err="1" smtClean="0"/>
              <a:t>em,rem</a:t>
            </a:r>
            <a:r>
              <a:rPr lang="fr-FR" dirty="0" smtClean="0"/>
              <a:t> </a:t>
            </a:r>
            <a:r>
              <a:rPr lang="fr-FR" dirty="0"/>
              <a:t>: 1em </a:t>
            </a:r>
            <a:r>
              <a:rPr lang="fr-FR" dirty="0" smtClean="0"/>
              <a:t>ou 1rem = </a:t>
            </a:r>
            <a:r>
              <a:rPr lang="fr-FR" dirty="0"/>
              <a:t>taille normale (16px), on peut augmenter ou réduire le chiffre (décimal)</a:t>
            </a:r>
          </a:p>
          <a:p>
            <a:pPr marL="960120" lvl="4" indent="0">
              <a:buNone/>
            </a:pPr>
            <a:r>
              <a:rPr lang="fr-FR" dirty="0"/>
              <a:t>     0.8em (texte plus petit) ou 2.5em (texte plus grand).</a:t>
            </a:r>
          </a:p>
          <a:p>
            <a:pPr lvl="4"/>
            <a:r>
              <a:rPr lang="fr-FR" dirty="0"/>
              <a:t>Mots clés :  xx-</a:t>
            </a:r>
            <a:r>
              <a:rPr lang="fr-FR" dirty="0" err="1"/>
              <a:t>small</a:t>
            </a:r>
            <a:r>
              <a:rPr lang="fr-FR" dirty="0"/>
              <a:t>, x-</a:t>
            </a:r>
            <a:r>
              <a:rPr lang="fr-FR" dirty="0" err="1"/>
              <a:t>small</a:t>
            </a:r>
            <a:r>
              <a:rPr lang="fr-FR" dirty="0"/>
              <a:t>, </a:t>
            </a:r>
            <a:r>
              <a:rPr lang="fr-FR" dirty="0" err="1"/>
              <a:t>small</a:t>
            </a:r>
            <a:r>
              <a:rPr lang="fr-FR" dirty="0"/>
              <a:t>, medium, large, x-large, xx-large.</a:t>
            </a:r>
          </a:p>
          <a:p>
            <a:pPr marL="731520" lvl="3" indent="0">
              <a:buNone/>
            </a:pPr>
            <a:endParaRPr lang="fr-FR" dirty="0" smtClean="0"/>
          </a:p>
          <a:p>
            <a:pPr marL="502920" lvl="2" indent="0">
              <a:buNone/>
            </a:pPr>
            <a:endParaRPr lang="fr-FR" u="sng"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0701" y="3285768"/>
            <a:ext cx="73660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ZoneTexte 3"/>
          <p:cNvSpPr txBox="1"/>
          <p:nvPr/>
        </p:nvSpPr>
        <p:spPr>
          <a:xfrm>
            <a:off x="6102631" y="3515438"/>
            <a:ext cx="1920213" cy="369332"/>
          </a:xfrm>
          <a:prstGeom prst="rect">
            <a:avLst/>
          </a:prstGeom>
          <a:noFill/>
        </p:spPr>
        <p:txBody>
          <a:bodyPr wrap="square" rtlCol="0">
            <a:spAutoFit/>
          </a:bodyPr>
          <a:lstStyle/>
          <a:p>
            <a:r>
              <a:rPr lang="fr-FR" dirty="0" smtClean="0"/>
              <a:t>&lt;p&gt;I&lt;/p&gt;</a:t>
            </a:r>
            <a:endParaRPr lang="fr-FR" dirty="0"/>
          </a:p>
        </p:txBody>
      </p:sp>
      <p:sp>
        <p:nvSpPr>
          <p:cNvPr id="6"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Formater son texte</a:t>
            </a:r>
            <a:endParaRPr lang="fr-FR" sz="3200" b="1" dirty="0">
              <a:solidFill>
                <a:srgbClr val="0070C0"/>
              </a:solidFill>
              <a:latin typeface="Verdana Pro" panose="020B0604030504040204" pitchFamily="34" charset="0"/>
            </a:endParaRPr>
          </a:p>
        </p:txBody>
      </p:sp>
    </p:spTree>
    <p:extLst>
      <p:ext uri="{BB962C8B-B14F-4D97-AF65-F5344CB8AC3E}">
        <p14:creationId xmlns:p14="http://schemas.microsoft.com/office/powerpoint/2010/main" val="241853958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29887" y="1368424"/>
            <a:ext cx="10515600" cy="5215256"/>
          </a:xfrm>
        </p:spPr>
        <p:txBody>
          <a:bodyPr>
            <a:normAutofit fontScale="70000" lnSpcReduction="20000"/>
          </a:bodyPr>
          <a:lstStyle/>
          <a:p>
            <a:pPr marL="0" indent="0">
              <a:buNone/>
            </a:pPr>
            <a:r>
              <a:rPr lang="fr-FR" dirty="0" smtClean="0">
                <a:solidFill>
                  <a:srgbClr val="36BB9D"/>
                </a:solidFill>
              </a:rPr>
              <a:t>Police</a:t>
            </a:r>
          </a:p>
          <a:p>
            <a:pPr marL="989013" lvl="3" indent="-274638">
              <a:buFont typeface="Arial" panose="020B0604020202020204" pitchFamily="34" charset="0"/>
              <a:buChar char="•"/>
            </a:pPr>
            <a:r>
              <a:rPr lang="fr-FR" dirty="0" smtClean="0"/>
              <a:t>Propriété CSS : font-</a:t>
            </a:r>
            <a:r>
              <a:rPr lang="fr-FR" dirty="0" err="1" smtClean="0"/>
              <a:t>family</a:t>
            </a:r>
            <a:endParaRPr lang="fr-FR" dirty="0" smtClean="0"/>
          </a:p>
          <a:p>
            <a:pPr marL="989013" lvl="3" indent="-274638">
              <a:buFont typeface="Arial" panose="020B0604020202020204" pitchFamily="34" charset="0"/>
              <a:buChar char="•"/>
            </a:pPr>
            <a:r>
              <a:rPr lang="fr-FR" dirty="0" smtClean="0"/>
              <a:t>Il faut que </a:t>
            </a:r>
            <a:r>
              <a:rPr lang="fr-FR" dirty="0"/>
              <a:t>l’utilisateur l’ait sur son </a:t>
            </a:r>
            <a:r>
              <a:rPr lang="fr-FR" dirty="0" smtClean="0"/>
              <a:t>ordinateur sinon le </a:t>
            </a:r>
            <a:r>
              <a:rPr lang="fr-FR" dirty="0"/>
              <a:t>navigateur prendra sa police par </a:t>
            </a:r>
            <a:r>
              <a:rPr lang="fr-FR" dirty="0" smtClean="0"/>
              <a:t>défaut. </a:t>
            </a:r>
          </a:p>
          <a:p>
            <a:pPr marL="714375" lvl="3" indent="0">
              <a:buNone/>
            </a:pPr>
            <a:r>
              <a:rPr lang="fr-FR" dirty="0" smtClean="0"/>
              <a:t>	  Pour éviter cela, il est recommandé d’indiquer plusieurs polices dans son CSS.</a:t>
            </a:r>
          </a:p>
          <a:p>
            <a:pPr marL="989013" lvl="3" indent="-274638">
              <a:buFont typeface="Arial" panose="020B0604020202020204" pitchFamily="34" charset="0"/>
              <a:buChar char="•"/>
            </a:pPr>
            <a:r>
              <a:rPr lang="fr-FR" dirty="0" smtClean="0"/>
              <a:t>Les polices les mieux gérées par les navigateurs car souvent les plus courantes sur les postes clients : </a:t>
            </a:r>
          </a:p>
          <a:p>
            <a:pPr lvl="5">
              <a:buFont typeface="Wingdings" panose="05000000000000000000" pitchFamily="2" charset="2"/>
              <a:buChar char="ü"/>
            </a:pPr>
            <a:r>
              <a:rPr lang="en-US" sz="1400" dirty="0"/>
              <a:t>Arial ;</a:t>
            </a:r>
          </a:p>
          <a:p>
            <a:pPr lvl="5">
              <a:buFont typeface="Wingdings" panose="05000000000000000000" pitchFamily="2" charset="2"/>
              <a:buChar char="ü"/>
            </a:pPr>
            <a:r>
              <a:rPr lang="en-US" sz="1400" dirty="0"/>
              <a:t>Arial Black ;</a:t>
            </a:r>
          </a:p>
          <a:p>
            <a:pPr lvl="5">
              <a:buFont typeface="Wingdings" panose="05000000000000000000" pitchFamily="2" charset="2"/>
              <a:buChar char="ü"/>
            </a:pPr>
            <a:r>
              <a:rPr lang="en-US" sz="1400" dirty="0"/>
              <a:t>Comic Sans MS ;</a:t>
            </a:r>
          </a:p>
          <a:p>
            <a:pPr lvl="5">
              <a:buFont typeface="Wingdings" panose="05000000000000000000" pitchFamily="2" charset="2"/>
              <a:buChar char="ü"/>
            </a:pPr>
            <a:r>
              <a:rPr lang="en-US" sz="1400" dirty="0"/>
              <a:t>Courier New ;</a:t>
            </a:r>
          </a:p>
          <a:p>
            <a:pPr lvl="5">
              <a:buFont typeface="Wingdings" panose="05000000000000000000" pitchFamily="2" charset="2"/>
              <a:buChar char="ü"/>
            </a:pPr>
            <a:r>
              <a:rPr lang="en-US" sz="1400" dirty="0"/>
              <a:t>Georgia ;</a:t>
            </a:r>
          </a:p>
          <a:p>
            <a:pPr lvl="5">
              <a:buFont typeface="Wingdings" panose="05000000000000000000" pitchFamily="2" charset="2"/>
              <a:buChar char="ü"/>
            </a:pPr>
            <a:r>
              <a:rPr lang="en-US" sz="1400" dirty="0"/>
              <a:t>Impact ;</a:t>
            </a:r>
          </a:p>
          <a:p>
            <a:pPr lvl="5">
              <a:buFont typeface="Wingdings" panose="05000000000000000000" pitchFamily="2" charset="2"/>
              <a:buChar char="ü"/>
            </a:pPr>
            <a:r>
              <a:rPr lang="en-US" sz="1400" dirty="0"/>
              <a:t>Times New Roman ;</a:t>
            </a:r>
          </a:p>
          <a:p>
            <a:pPr lvl="5">
              <a:buFont typeface="Wingdings" panose="05000000000000000000" pitchFamily="2" charset="2"/>
              <a:buChar char="ü"/>
            </a:pPr>
            <a:r>
              <a:rPr lang="en-US" sz="1400" dirty="0"/>
              <a:t>Trebuchet MS ;</a:t>
            </a:r>
          </a:p>
          <a:p>
            <a:pPr lvl="5">
              <a:buFont typeface="Wingdings" panose="05000000000000000000" pitchFamily="2" charset="2"/>
              <a:buChar char="ü"/>
            </a:pPr>
            <a:r>
              <a:rPr lang="en-US" sz="1400" dirty="0"/>
              <a:t>Verdana</a:t>
            </a:r>
            <a:r>
              <a:rPr lang="en-US" sz="1400" dirty="0" smtClean="0"/>
              <a:t>.</a:t>
            </a:r>
            <a:endParaRPr lang="en-US" sz="1400" dirty="0"/>
          </a:p>
          <a:p>
            <a:pPr marL="992188" lvl="3"/>
            <a:r>
              <a:rPr lang="fr-FR" dirty="0" smtClean="0"/>
              <a:t>Possibilité de télécharger </a:t>
            </a:r>
            <a:r>
              <a:rPr lang="fr-FR" dirty="0"/>
              <a:t>automatiquement la police, cela fonctionne correctement avec l’ensemble des navigateurs.</a:t>
            </a:r>
          </a:p>
          <a:p>
            <a:pPr marL="992188" lvl="3"/>
            <a:r>
              <a:rPr lang="fr-FR" dirty="0"/>
              <a:t>Le fichier de police ne doit pas excéder 1Mo.</a:t>
            </a:r>
          </a:p>
          <a:p>
            <a:pPr marL="992188" lvl="3"/>
            <a:r>
              <a:rPr lang="fr-FR" dirty="0"/>
              <a:t>Vérifier que la police ne soit pas soumise aux droits d’auteur sinon ne sera pas utilisable, il existe des sites qui proposent des polices gratuites : </a:t>
            </a:r>
            <a:r>
              <a:rPr lang="fr-FR" dirty="0">
                <a:hlinkClick r:id="rId2"/>
              </a:rPr>
              <a:t>https://</a:t>
            </a:r>
            <a:r>
              <a:rPr lang="fr-FR" dirty="0" smtClean="0">
                <a:hlinkClick r:id="rId2"/>
              </a:rPr>
              <a:t>www.fontsquirrel.com/</a:t>
            </a:r>
            <a:endParaRPr lang="fr-FR" dirty="0"/>
          </a:p>
          <a:p>
            <a:pPr marL="992188" lvl="3"/>
            <a:r>
              <a:rPr lang="fr-FR" dirty="0" smtClean="0"/>
              <a:t>Tous </a:t>
            </a:r>
            <a:r>
              <a:rPr lang="fr-FR" dirty="0"/>
              <a:t>les formats de fichiers fonts ne sont pas pris en compte par les navigateurs :</a:t>
            </a:r>
          </a:p>
          <a:p>
            <a:pPr lvl="5"/>
            <a:r>
              <a:rPr lang="fr-FR" dirty="0"/>
              <a:t>.</a:t>
            </a:r>
            <a:r>
              <a:rPr lang="fr-FR" dirty="0" err="1"/>
              <a:t>ttf</a:t>
            </a:r>
            <a:r>
              <a:rPr lang="fr-FR" dirty="0"/>
              <a:t> : </a:t>
            </a:r>
            <a:r>
              <a:rPr lang="fr-FR" i="1" dirty="0"/>
              <a:t>TrueType Font</a:t>
            </a:r>
            <a:r>
              <a:rPr lang="fr-FR" dirty="0"/>
              <a:t>.  IE9 et tous les autres navigateurs.</a:t>
            </a:r>
          </a:p>
          <a:p>
            <a:pPr lvl="5"/>
            <a:r>
              <a:rPr lang="fr-FR" dirty="0"/>
              <a:t>.</a:t>
            </a:r>
            <a:r>
              <a:rPr lang="fr-FR" dirty="0" err="1"/>
              <a:t>eot</a:t>
            </a:r>
            <a:r>
              <a:rPr lang="fr-FR" dirty="0"/>
              <a:t> : </a:t>
            </a:r>
            <a:r>
              <a:rPr lang="fr-FR" i="1" dirty="0"/>
              <a:t>Embedded </a:t>
            </a:r>
            <a:r>
              <a:rPr lang="fr-FR" i="1" dirty="0" err="1"/>
              <a:t>OpenType</a:t>
            </a:r>
            <a:r>
              <a:rPr lang="fr-FR" dirty="0"/>
              <a:t>. Internet Explorer toutes version (format propriétaire Microsoft).</a:t>
            </a:r>
          </a:p>
          <a:p>
            <a:pPr lvl="5"/>
            <a:r>
              <a:rPr lang="fr-FR" dirty="0"/>
              <a:t>.</a:t>
            </a:r>
            <a:r>
              <a:rPr lang="fr-FR" dirty="0" err="1"/>
              <a:t>otf</a:t>
            </a:r>
            <a:r>
              <a:rPr lang="fr-FR" dirty="0"/>
              <a:t>: </a:t>
            </a:r>
            <a:r>
              <a:rPr lang="fr-FR" i="1" dirty="0" err="1"/>
              <a:t>OpenType</a:t>
            </a:r>
            <a:r>
              <a:rPr lang="fr-FR" i="1" dirty="0"/>
              <a:t> Font</a:t>
            </a:r>
            <a:r>
              <a:rPr lang="fr-FR" dirty="0"/>
              <a:t>. Ne fonctionne pas sur Internet Explorer.</a:t>
            </a:r>
          </a:p>
          <a:p>
            <a:pPr lvl="5"/>
            <a:r>
              <a:rPr lang="fr-FR" dirty="0"/>
              <a:t>.</a:t>
            </a:r>
            <a:r>
              <a:rPr lang="fr-FR" dirty="0" err="1"/>
              <a:t>svg</a:t>
            </a:r>
            <a:r>
              <a:rPr lang="fr-FR" dirty="0"/>
              <a:t>: </a:t>
            </a:r>
            <a:r>
              <a:rPr lang="fr-FR" i="1" dirty="0"/>
              <a:t>SVG Font</a:t>
            </a:r>
            <a:r>
              <a:rPr lang="fr-FR" dirty="0"/>
              <a:t>. iPhones et iPads.</a:t>
            </a:r>
          </a:p>
          <a:p>
            <a:pPr lvl="5"/>
            <a:r>
              <a:rPr lang="fr-FR" dirty="0"/>
              <a:t>.</a:t>
            </a:r>
            <a:r>
              <a:rPr lang="fr-FR" dirty="0" err="1"/>
              <a:t>woff</a:t>
            </a:r>
            <a:r>
              <a:rPr lang="fr-FR" dirty="0"/>
              <a:t>: </a:t>
            </a:r>
            <a:r>
              <a:rPr lang="fr-FR" i="1" dirty="0"/>
              <a:t>Web Open Font Format</a:t>
            </a:r>
            <a:r>
              <a:rPr lang="fr-FR" dirty="0"/>
              <a:t>. IE9 et tous les autres navigateurs.</a:t>
            </a:r>
          </a:p>
          <a:p>
            <a:pPr marL="992188" lvl="3"/>
            <a:endParaRPr lang="fr-FR" dirty="0"/>
          </a:p>
          <a:p>
            <a:pPr lvl="4">
              <a:buFont typeface="Arial" panose="020B0604020202020204" pitchFamily="34" charset="0"/>
              <a:buChar char="•"/>
            </a:pPr>
            <a:endParaRPr lang="fr-FR" dirty="0"/>
          </a:p>
        </p:txBody>
      </p:sp>
      <p:sp>
        <p:nvSpPr>
          <p:cNvPr id="4"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Formater son texte</a:t>
            </a:r>
            <a:endParaRPr lang="fr-FR" sz="3200" b="1" dirty="0">
              <a:solidFill>
                <a:srgbClr val="0070C0"/>
              </a:solidFill>
              <a:latin typeface="Verdana Pro" panose="020B0604030504040204" pitchFamily="34" charset="0"/>
            </a:endParaRPr>
          </a:p>
        </p:txBody>
      </p:sp>
      <p:sp>
        <p:nvSpPr>
          <p:cNvPr id="6" name="Rectangle à coins arrondis 5"/>
          <p:cNvSpPr/>
          <p:nvPr/>
        </p:nvSpPr>
        <p:spPr>
          <a:xfrm>
            <a:off x="5444837" y="2975959"/>
            <a:ext cx="5511339" cy="83958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400" dirty="0" smtClean="0">
                <a:hlinkClick r:id="rId3"/>
              </a:rPr>
              <a:t>Plus d’informations : https</a:t>
            </a:r>
            <a:r>
              <a:rPr lang="fr-FR" sz="1400" dirty="0">
                <a:hlinkClick r:id="rId3"/>
              </a:rPr>
              <a:t>://www.w3.org/Style/Examples/007/fonts.fr.html</a:t>
            </a:r>
            <a:endParaRPr lang="fr-FR" sz="1400" dirty="0"/>
          </a:p>
        </p:txBody>
      </p:sp>
    </p:spTree>
    <p:extLst>
      <p:ext uri="{BB962C8B-B14F-4D97-AF65-F5344CB8AC3E}">
        <p14:creationId xmlns:p14="http://schemas.microsoft.com/office/powerpoint/2010/main" val="32461762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13263" y="1484803"/>
            <a:ext cx="10515600" cy="4351338"/>
          </a:xfrm>
        </p:spPr>
        <p:txBody>
          <a:bodyPr>
            <a:normAutofit/>
          </a:bodyPr>
          <a:lstStyle/>
          <a:p>
            <a:pPr marL="714375" lvl="3" indent="-241300">
              <a:buFont typeface="Arial" panose="020B0604020202020204" pitchFamily="34" charset="0"/>
              <a:buChar char="•"/>
            </a:pPr>
            <a:r>
              <a:rPr lang="fr-FR" dirty="0" smtClean="0"/>
              <a:t>Dans le fichier CSS, on déclare de la façon suivante :</a:t>
            </a:r>
          </a:p>
          <a:p>
            <a:pPr marL="731520" lvl="3" indent="0">
              <a:buNone/>
            </a:pPr>
            <a:r>
              <a:rPr lang="fr-FR" dirty="0"/>
              <a:t>@font-face </a:t>
            </a:r>
            <a:endParaRPr lang="fr-FR" dirty="0" smtClean="0"/>
          </a:p>
          <a:p>
            <a:pPr marL="731520" lvl="3" indent="0">
              <a:buNone/>
            </a:pPr>
            <a:r>
              <a:rPr lang="fr-FR" dirty="0" smtClean="0"/>
              <a:t>{</a:t>
            </a:r>
            <a:endParaRPr lang="fr-FR" dirty="0"/>
          </a:p>
          <a:p>
            <a:pPr marL="731520" lvl="3" indent="0">
              <a:buNone/>
            </a:pPr>
            <a:r>
              <a:rPr lang="fr-FR" dirty="0"/>
              <a:t>    font-</a:t>
            </a:r>
            <a:r>
              <a:rPr lang="fr-FR" dirty="0" err="1"/>
              <a:t>family</a:t>
            </a:r>
            <a:r>
              <a:rPr lang="fr-FR" dirty="0"/>
              <a:t>: </a:t>
            </a:r>
            <a:r>
              <a:rPr lang="fr-FR" dirty="0" smtClean="0"/>
              <a:t>‘</a:t>
            </a:r>
            <a:r>
              <a:rPr lang="fr-FR" dirty="0" err="1" smtClean="0"/>
              <a:t>MaPolice</a:t>
            </a:r>
            <a:r>
              <a:rPr lang="fr-FR" dirty="0" smtClean="0"/>
              <a:t>';</a:t>
            </a:r>
            <a:endParaRPr lang="fr-FR" dirty="0"/>
          </a:p>
          <a:p>
            <a:pPr marL="731520" lvl="3" indent="0">
              <a:buNone/>
            </a:pPr>
            <a:r>
              <a:rPr lang="fr-FR" dirty="0"/>
              <a:t>    </a:t>
            </a:r>
            <a:r>
              <a:rPr lang="fr-FR" dirty="0" err="1"/>
              <a:t>src</a:t>
            </a:r>
            <a:r>
              <a:rPr lang="fr-FR" dirty="0"/>
              <a:t>: url</a:t>
            </a:r>
            <a:r>
              <a:rPr lang="fr-FR" dirty="0" smtClean="0"/>
              <a:t>('</a:t>
            </a:r>
            <a:r>
              <a:rPr lang="fr-FR" dirty="0" err="1" smtClean="0"/>
              <a:t>MaPolice.eot</a:t>
            </a:r>
            <a:r>
              <a:rPr lang="fr-FR" dirty="0"/>
              <a:t>') </a:t>
            </a:r>
            <a:r>
              <a:rPr lang="fr-FR" dirty="0" smtClean="0"/>
              <a:t>,</a:t>
            </a:r>
          </a:p>
          <a:p>
            <a:pPr marL="731520" lvl="3" indent="0">
              <a:buNone/>
            </a:pPr>
            <a:r>
              <a:rPr lang="fr-FR" dirty="0"/>
              <a:t> </a:t>
            </a:r>
            <a:r>
              <a:rPr lang="fr-FR" dirty="0" smtClean="0"/>
              <a:t>          url('</a:t>
            </a:r>
            <a:r>
              <a:rPr lang="fr-FR" dirty="0"/>
              <a:t> </a:t>
            </a:r>
            <a:r>
              <a:rPr lang="fr-FR" dirty="0" err="1"/>
              <a:t>MaPolice</a:t>
            </a:r>
            <a:r>
              <a:rPr lang="fr-FR" dirty="0" err="1" smtClean="0"/>
              <a:t>.woff</a:t>
            </a:r>
            <a:r>
              <a:rPr lang="fr-FR" dirty="0" smtClean="0"/>
              <a:t>')</a:t>
            </a:r>
            <a:endParaRPr lang="fr-FR" dirty="0"/>
          </a:p>
          <a:p>
            <a:pPr marL="731520" lvl="3" indent="0">
              <a:buNone/>
            </a:pPr>
            <a:r>
              <a:rPr lang="fr-FR" dirty="0"/>
              <a:t>         </a:t>
            </a:r>
            <a:r>
              <a:rPr lang="fr-FR" dirty="0" smtClean="0"/>
              <a:t>  url</a:t>
            </a:r>
            <a:r>
              <a:rPr lang="fr-FR" dirty="0"/>
              <a:t>(</a:t>
            </a:r>
            <a:r>
              <a:rPr lang="fr-FR" dirty="0" smtClean="0"/>
              <a:t>'MaPolice.ttf'),</a:t>
            </a:r>
            <a:endParaRPr lang="fr-FR" dirty="0"/>
          </a:p>
          <a:p>
            <a:pPr marL="731520" lvl="3" indent="0">
              <a:buNone/>
            </a:pPr>
            <a:r>
              <a:rPr lang="fr-FR" dirty="0"/>
              <a:t>         </a:t>
            </a:r>
            <a:r>
              <a:rPr lang="fr-FR" dirty="0" smtClean="0"/>
              <a:t>  url</a:t>
            </a:r>
            <a:r>
              <a:rPr lang="fr-FR" dirty="0"/>
              <a:t>(</a:t>
            </a:r>
            <a:r>
              <a:rPr lang="fr-FR" dirty="0" smtClean="0"/>
              <a:t>'</a:t>
            </a:r>
            <a:r>
              <a:rPr lang="fr-FR" dirty="0" err="1" smtClean="0"/>
              <a:t>MaPolice.svg</a:t>
            </a:r>
            <a:r>
              <a:rPr lang="fr-FR" dirty="0"/>
              <a:t>') </a:t>
            </a:r>
            <a:r>
              <a:rPr lang="fr-FR" dirty="0" smtClean="0"/>
              <a:t>;</a:t>
            </a:r>
            <a:endParaRPr lang="fr-FR" dirty="0"/>
          </a:p>
          <a:p>
            <a:pPr marL="731520" lvl="3" indent="0">
              <a:buNone/>
            </a:pPr>
            <a:r>
              <a:rPr lang="fr-FR" dirty="0" smtClean="0"/>
              <a:t>}</a:t>
            </a:r>
          </a:p>
          <a:p>
            <a:pPr marL="731520" lvl="3" indent="0">
              <a:buNone/>
            </a:pPr>
            <a:r>
              <a:rPr lang="fr-FR" dirty="0" smtClean="0"/>
              <a:t>Les fichiers fonts doivent être dans le même répertoire que le CSS.</a:t>
            </a:r>
          </a:p>
          <a:p>
            <a:pPr marL="731520" lvl="3" indent="0">
              <a:buNone/>
            </a:pPr>
            <a:r>
              <a:rPr lang="fr-FR" dirty="0" smtClean="0"/>
              <a:t>Le but étant d’être compatible avec un maximum de supports, il est préférable de proposer au téléchargement un maximum de format de fichiers font.</a:t>
            </a:r>
            <a:endParaRPr lang="fr-FR" dirty="0"/>
          </a:p>
        </p:txBody>
      </p:sp>
      <p:sp>
        <p:nvSpPr>
          <p:cNvPr id="4"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Formater son texte</a:t>
            </a:r>
            <a:endParaRPr lang="fr-FR" sz="3200" b="1" dirty="0">
              <a:solidFill>
                <a:srgbClr val="0070C0"/>
              </a:solidFill>
              <a:latin typeface="Verdana Pro" panose="020B0604030504040204" pitchFamily="34" charset="0"/>
            </a:endParaRPr>
          </a:p>
        </p:txBody>
      </p:sp>
    </p:spTree>
    <p:extLst>
      <p:ext uri="{BB962C8B-B14F-4D97-AF65-F5344CB8AC3E}">
        <p14:creationId xmlns:p14="http://schemas.microsoft.com/office/powerpoint/2010/main" val="41534794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29887" y="1501429"/>
            <a:ext cx="10515600" cy="4351338"/>
          </a:xfrm>
        </p:spPr>
        <p:txBody>
          <a:bodyPr>
            <a:normAutofit/>
          </a:bodyPr>
          <a:lstStyle/>
          <a:p>
            <a:pPr marL="0" indent="0">
              <a:buNone/>
            </a:pPr>
            <a:r>
              <a:rPr lang="fr-FR" dirty="0" smtClean="0">
                <a:solidFill>
                  <a:srgbClr val="36BB9D"/>
                </a:solidFill>
              </a:rPr>
              <a:t>Effets</a:t>
            </a:r>
          </a:p>
          <a:p>
            <a:pPr lvl="1"/>
            <a:r>
              <a:rPr lang="fr-FR" dirty="0" smtClean="0"/>
              <a:t>Italique, oblique</a:t>
            </a:r>
          </a:p>
          <a:p>
            <a:pPr lvl="3"/>
            <a:r>
              <a:rPr lang="fr-FR" dirty="0" smtClean="0"/>
              <a:t>Propriété CSS : font-style</a:t>
            </a:r>
          </a:p>
          <a:p>
            <a:pPr lvl="4">
              <a:buFont typeface="Wingdings" panose="05000000000000000000" pitchFamily="2" charset="2"/>
              <a:buChar char="ü"/>
            </a:pPr>
            <a:r>
              <a:rPr lang="fr-FR" dirty="0" smtClean="0"/>
              <a:t>Italique : </a:t>
            </a:r>
            <a:r>
              <a:rPr lang="fr-FR" dirty="0" err="1" smtClean="0"/>
              <a:t>italic</a:t>
            </a:r>
            <a:endParaRPr lang="fr-FR" dirty="0" smtClean="0"/>
          </a:p>
          <a:p>
            <a:pPr lvl="4">
              <a:buFont typeface="Wingdings" panose="05000000000000000000" pitchFamily="2" charset="2"/>
              <a:buChar char="ü"/>
            </a:pPr>
            <a:r>
              <a:rPr lang="fr-FR" dirty="0" smtClean="0"/>
              <a:t>Oblique : </a:t>
            </a:r>
            <a:r>
              <a:rPr lang="fr-FR" dirty="0" err="1" smtClean="0"/>
              <a:t>oblic</a:t>
            </a:r>
            <a:r>
              <a:rPr lang="fr-FR" dirty="0" smtClean="0"/>
              <a:t> (légèrement différent </a:t>
            </a:r>
            <a:r>
              <a:rPr lang="fr-FR" dirty="0" err="1" smtClean="0"/>
              <a:t>d’italic</a:t>
            </a:r>
            <a:r>
              <a:rPr lang="fr-FR" dirty="0" smtClean="0"/>
              <a:t>)</a:t>
            </a:r>
          </a:p>
          <a:p>
            <a:pPr lvl="4">
              <a:buFont typeface="Wingdings" panose="05000000000000000000" pitchFamily="2" charset="2"/>
              <a:buChar char="ü"/>
            </a:pPr>
            <a:r>
              <a:rPr lang="fr-FR" dirty="0" smtClean="0"/>
              <a:t>Normal : normal</a:t>
            </a:r>
          </a:p>
          <a:p>
            <a:pPr marL="1371600" lvl="3" indent="0">
              <a:buNone/>
            </a:pPr>
            <a:endParaRPr lang="fr-FR" dirty="0" smtClean="0"/>
          </a:p>
          <a:p>
            <a:pPr lvl="1"/>
            <a:r>
              <a:rPr lang="fr-FR" dirty="0"/>
              <a:t>Gras</a:t>
            </a:r>
          </a:p>
          <a:p>
            <a:pPr lvl="3"/>
            <a:r>
              <a:rPr lang="fr-FR" dirty="0"/>
              <a:t>Propriété CSS : font-</a:t>
            </a:r>
            <a:r>
              <a:rPr lang="fr-FR" dirty="0" err="1"/>
              <a:t>weight</a:t>
            </a:r>
            <a:endParaRPr lang="fr-FR" dirty="0"/>
          </a:p>
          <a:p>
            <a:pPr lvl="4">
              <a:buFont typeface="Wingdings" panose="05000000000000000000" pitchFamily="2" charset="2"/>
              <a:buChar char="ü"/>
            </a:pPr>
            <a:r>
              <a:rPr lang="fr-FR" dirty="0" err="1"/>
              <a:t>bold</a:t>
            </a:r>
            <a:endParaRPr lang="fr-FR" dirty="0"/>
          </a:p>
          <a:p>
            <a:pPr marL="1371600" lvl="3" indent="0">
              <a:buNone/>
            </a:pPr>
            <a:endParaRPr lang="fr-FR" dirty="0"/>
          </a:p>
        </p:txBody>
      </p:sp>
      <p:sp>
        <p:nvSpPr>
          <p:cNvPr id="4"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Formater son texte</a:t>
            </a:r>
            <a:endParaRPr lang="fr-FR" sz="3200" b="1" dirty="0">
              <a:solidFill>
                <a:srgbClr val="0070C0"/>
              </a:solidFill>
              <a:latin typeface="Verdana Pro" panose="020B0604030504040204" pitchFamily="34" charset="0"/>
            </a:endParaRPr>
          </a:p>
        </p:txBody>
      </p:sp>
      <p:sp>
        <p:nvSpPr>
          <p:cNvPr id="6" name="Rectangle 5"/>
          <p:cNvSpPr/>
          <p:nvPr/>
        </p:nvSpPr>
        <p:spPr>
          <a:xfrm>
            <a:off x="7198821" y="1878677"/>
            <a:ext cx="2926080" cy="186205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marL="502920" lvl="2" indent="0">
              <a:buNone/>
            </a:pPr>
            <a:r>
              <a:rPr lang="fr-FR" dirty="0" smtClean="0"/>
              <a:t>h1</a:t>
            </a:r>
            <a:r>
              <a:rPr lang="fr-FR" dirty="0"/>
              <a:t>	</a:t>
            </a:r>
          </a:p>
          <a:p>
            <a:pPr marL="502920" lvl="2" indent="0">
              <a:buNone/>
            </a:pPr>
            <a:r>
              <a:rPr lang="fr-FR" dirty="0"/>
              <a:t>{</a:t>
            </a:r>
          </a:p>
          <a:p>
            <a:pPr marL="502920" lvl="2" indent="0">
              <a:buNone/>
            </a:pPr>
            <a:r>
              <a:rPr lang="fr-FR" dirty="0"/>
              <a:t>    font-style: </a:t>
            </a:r>
            <a:r>
              <a:rPr lang="fr-FR" dirty="0" err="1"/>
              <a:t>italic</a:t>
            </a:r>
            <a:r>
              <a:rPr lang="fr-FR" dirty="0"/>
              <a:t>;</a:t>
            </a:r>
          </a:p>
          <a:p>
            <a:pPr marL="502920" lvl="2" indent="0">
              <a:buNone/>
            </a:pPr>
            <a:r>
              <a:rPr lang="fr-FR" dirty="0"/>
              <a:t>}</a:t>
            </a:r>
          </a:p>
        </p:txBody>
      </p:sp>
      <p:sp>
        <p:nvSpPr>
          <p:cNvPr id="8" name="Rectangle 7"/>
          <p:cNvSpPr/>
          <p:nvPr/>
        </p:nvSpPr>
        <p:spPr>
          <a:xfrm>
            <a:off x="7198821" y="3488577"/>
            <a:ext cx="2926080" cy="186205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marL="502920" lvl="2" indent="0">
              <a:buNone/>
            </a:pPr>
            <a:r>
              <a:rPr lang="fr-FR" dirty="0" smtClean="0"/>
              <a:t>p</a:t>
            </a:r>
            <a:r>
              <a:rPr lang="fr-FR" dirty="0"/>
              <a:t>	</a:t>
            </a:r>
          </a:p>
          <a:p>
            <a:pPr marL="502920" lvl="2" indent="0">
              <a:buNone/>
            </a:pPr>
            <a:r>
              <a:rPr lang="fr-FR" dirty="0"/>
              <a:t>{</a:t>
            </a:r>
          </a:p>
          <a:p>
            <a:pPr marL="502920" lvl="2" indent="0">
              <a:buNone/>
            </a:pPr>
            <a:r>
              <a:rPr lang="fr-FR" dirty="0"/>
              <a:t>    font-</a:t>
            </a:r>
            <a:r>
              <a:rPr lang="fr-FR" dirty="0" err="1"/>
              <a:t>weight</a:t>
            </a:r>
            <a:r>
              <a:rPr lang="fr-FR" dirty="0"/>
              <a:t>: </a:t>
            </a:r>
            <a:r>
              <a:rPr lang="fr-FR" dirty="0" err="1"/>
              <a:t>bold</a:t>
            </a:r>
            <a:r>
              <a:rPr lang="fr-FR" dirty="0"/>
              <a:t>;</a:t>
            </a:r>
          </a:p>
          <a:p>
            <a:pPr marL="502920" lvl="2" indent="0">
              <a:buNone/>
            </a:pPr>
            <a:r>
              <a:rPr lang="fr-FR" dirty="0"/>
              <a:t>}</a:t>
            </a:r>
          </a:p>
        </p:txBody>
      </p:sp>
    </p:spTree>
    <p:extLst>
      <p:ext uri="{BB962C8B-B14F-4D97-AF65-F5344CB8AC3E}">
        <p14:creationId xmlns:p14="http://schemas.microsoft.com/office/powerpoint/2010/main" val="1986967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838200" y="1559618"/>
            <a:ext cx="10515600" cy="4351338"/>
          </a:xfrm>
        </p:spPr>
        <p:txBody>
          <a:bodyPr/>
          <a:lstStyle/>
          <a:p>
            <a:pPr lvl="1">
              <a:buFont typeface="Calibri" panose="020F0502020204030204" pitchFamily="34" charset="0"/>
              <a:buChar char="…"/>
            </a:pPr>
            <a:r>
              <a:rPr lang="fr-FR" dirty="0" smtClean="0"/>
              <a:t>Langage qui vient en complément de l’html.</a:t>
            </a:r>
          </a:p>
          <a:p>
            <a:pPr lvl="1">
              <a:buFont typeface="Calibri" panose="020F0502020204030204" pitchFamily="34" charset="0"/>
              <a:buChar char="…"/>
            </a:pPr>
            <a:r>
              <a:rPr lang="fr-FR" dirty="0" smtClean="0"/>
              <a:t>Permet de gérer et organiser l’apparence de la page web (texte, couleur, fond d’écran…).</a:t>
            </a:r>
          </a:p>
          <a:p>
            <a:pPr lvl="1">
              <a:buFont typeface="Calibri" panose="020F0502020204030204" pitchFamily="34" charset="0"/>
              <a:buChar char="…"/>
            </a:pPr>
            <a:r>
              <a:rPr lang="fr-FR" dirty="0" smtClean="0"/>
              <a:t>Tous les navigateurs ne connaissent pas l’ensemble des propriétés CSS, (plus il est ancien et plus cela est vrai) : de ce fait, ils ignorent la propriété à appliquer.</a:t>
            </a:r>
          </a:p>
          <a:p>
            <a:pPr marL="457200" lvl="1" indent="0">
              <a:buNone/>
            </a:pPr>
            <a:endParaRPr lang="fr-FR" dirty="0" smtClean="0"/>
          </a:p>
          <a:p>
            <a:pPr lvl="1">
              <a:buFont typeface="Calibri" panose="020F0502020204030204" pitchFamily="34" charset="0"/>
              <a:buChar char="…"/>
            </a:pPr>
            <a:r>
              <a:rPr lang="fr-FR" dirty="0" smtClean="0"/>
              <a:t>Pour rappel : le site </a:t>
            </a:r>
            <a:r>
              <a:rPr lang="fr-FR" u="sng" dirty="0">
                <a:hlinkClick r:id="rId2"/>
              </a:rPr>
              <a:t>www.caniuse.com</a:t>
            </a:r>
            <a:r>
              <a:rPr lang="fr-FR" dirty="0"/>
              <a:t> </a:t>
            </a:r>
            <a:r>
              <a:rPr lang="fr-FR" dirty="0" smtClean="0"/>
              <a:t>permet de vérifier la compatibilité avec les différents navigateurs.</a:t>
            </a:r>
            <a:endParaRPr lang="fr-FR" dirty="0"/>
          </a:p>
        </p:txBody>
      </p:sp>
      <p:sp>
        <p:nvSpPr>
          <p:cNvPr id="5" name="Titre 1">
            <a:extLst>
              <a:ext uri="{FF2B5EF4-FFF2-40B4-BE49-F238E27FC236}">
                <a16:creationId xmlns:a16="http://schemas.microsoft.com/office/drawing/2014/main" xmlns="" id="{FBFBC7D8-D334-447D-860E-3DF5C103BA1A}"/>
              </a:ext>
            </a:extLst>
          </p:cNvPr>
          <p:cNvSpPr>
            <a:spLocks noGrp="1"/>
          </p:cNvSpPr>
          <p:nvPr>
            <p:ph type="title"/>
          </p:nvPr>
        </p:nvSpPr>
        <p:spPr>
          <a:xfrm>
            <a:off x="1610687" y="143765"/>
            <a:ext cx="10100345" cy="871305"/>
          </a:xfrm>
          <a:solidFill>
            <a:schemeClr val="bg1"/>
          </a:solidFill>
        </p:spPr>
        <p:txBody>
          <a:bodyPr>
            <a:normAutofit/>
          </a:bodyPr>
          <a:lstStyle/>
          <a:p>
            <a:r>
              <a:rPr lang="fr-FR" sz="3200" dirty="0" smtClean="0">
                <a:solidFill>
                  <a:schemeClr val="accent4"/>
                </a:solidFill>
                <a:latin typeface="Verdana Pro" panose="020B0604030504040204" pitchFamily="34" charset="0"/>
              </a:rPr>
              <a:t>Qu’est-ce que CSS?</a:t>
            </a:r>
            <a:endParaRPr lang="fr-FR" sz="3200" dirty="0">
              <a:solidFill>
                <a:schemeClr val="accent4"/>
              </a:solidFill>
              <a:latin typeface="Verdana Pro" panose="020B0604030504040204" pitchFamily="34" charset="0"/>
            </a:endParaRPr>
          </a:p>
        </p:txBody>
      </p:sp>
    </p:spTree>
    <p:extLst>
      <p:ext uri="{BB962C8B-B14F-4D97-AF65-F5344CB8AC3E}">
        <p14:creationId xmlns:p14="http://schemas.microsoft.com/office/powerpoint/2010/main" val="35355879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21575" y="1584556"/>
            <a:ext cx="10515600" cy="4351338"/>
          </a:xfrm>
        </p:spPr>
        <p:txBody>
          <a:bodyPr>
            <a:normAutofit/>
          </a:bodyPr>
          <a:lstStyle/>
          <a:p>
            <a:pPr marL="0" lvl="1" indent="0">
              <a:buNone/>
            </a:pPr>
            <a:r>
              <a:rPr lang="fr-FR" sz="2800" dirty="0">
                <a:solidFill>
                  <a:srgbClr val="36BB9D"/>
                </a:solidFill>
              </a:rPr>
              <a:t>Soulignement</a:t>
            </a:r>
          </a:p>
          <a:p>
            <a:pPr lvl="3"/>
            <a:r>
              <a:rPr lang="fr-FR" dirty="0" smtClean="0"/>
              <a:t>Propriété CSS : </a:t>
            </a:r>
            <a:r>
              <a:rPr lang="fr-FR" dirty="0" err="1" smtClean="0"/>
              <a:t>text-decoration</a:t>
            </a:r>
            <a:endParaRPr lang="fr-FR" dirty="0" smtClean="0"/>
          </a:p>
          <a:p>
            <a:pPr lvl="4">
              <a:buFont typeface="Wingdings" panose="05000000000000000000" pitchFamily="2" charset="2"/>
              <a:buChar char="ü"/>
            </a:pPr>
            <a:r>
              <a:rPr lang="fr-FR" dirty="0" err="1" smtClean="0"/>
              <a:t>underline</a:t>
            </a:r>
            <a:r>
              <a:rPr lang="fr-FR" dirty="0" smtClean="0"/>
              <a:t> : </a:t>
            </a:r>
            <a:r>
              <a:rPr lang="fr-FR" dirty="0"/>
              <a:t>souligné.</a:t>
            </a:r>
          </a:p>
          <a:p>
            <a:pPr lvl="4">
              <a:buFont typeface="Wingdings" panose="05000000000000000000" pitchFamily="2" charset="2"/>
              <a:buChar char="ü"/>
            </a:pPr>
            <a:r>
              <a:rPr lang="fr-FR" dirty="0" smtClean="0"/>
              <a:t>line-</a:t>
            </a:r>
            <a:r>
              <a:rPr lang="fr-FR" dirty="0" err="1" smtClean="0"/>
              <a:t>through</a:t>
            </a:r>
            <a:r>
              <a:rPr lang="fr-FR" dirty="0" smtClean="0"/>
              <a:t> : </a:t>
            </a:r>
            <a:r>
              <a:rPr lang="fr-FR" dirty="0"/>
              <a:t>barré.</a:t>
            </a:r>
          </a:p>
          <a:p>
            <a:pPr lvl="4">
              <a:buFont typeface="Wingdings" panose="05000000000000000000" pitchFamily="2" charset="2"/>
              <a:buChar char="ü"/>
            </a:pPr>
            <a:r>
              <a:rPr lang="fr-FR" dirty="0" err="1" smtClean="0"/>
              <a:t>overline</a:t>
            </a:r>
            <a:r>
              <a:rPr lang="fr-FR" dirty="0" smtClean="0"/>
              <a:t> : </a:t>
            </a:r>
            <a:r>
              <a:rPr lang="fr-FR" dirty="0"/>
              <a:t>ligne au-dessus.</a:t>
            </a:r>
          </a:p>
          <a:p>
            <a:pPr lvl="4">
              <a:buFont typeface="Wingdings" panose="05000000000000000000" pitchFamily="2" charset="2"/>
              <a:buChar char="ü"/>
            </a:pPr>
            <a:r>
              <a:rPr lang="fr-FR" dirty="0" err="1"/>
              <a:t>b</a:t>
            </a:r>
            <a:r>
              <a:rPr lang="fr-FR" dirty="0" err="1" smtClean="0"/>
              <a:t>link</a:t>
            </a:r>
            <a:r>
              <a:rPr lang="fr-FR" dirty="0" smtClean="0"/>
              <a:t> : </a:t>
            </a:r>
            <a:r>
              <a:rPr lang="fr-FR" dirty="0"/>
              <a:t>clignotant. </a:t>
            </a:r>
            <a:r>
              <a:rPr lang="fr-FR" dirty="0" smtClean="0"/>
              <a:t>Ne fonctionnent pas sur Internet </a:t>
            </a:r>
            <a:r>
              <a:rPr lang="fr-FR" dirty="0"/>
              <a:t>Explorer et Google </a:t>
            </a:r>
            <a:r>
              <a:rPr lang="fr-FR" dirty="0" smtClean="0"/>
              <a:t>Chrome</a:t>
            </a:r>
            <a:r>
              <a:rPr lang="fr-FR" dirty="0"/>
              <a:t>.</a:t>
            </a:r>
          </a:p>
          <a:p>
            <a:pPr lvl="4">
              <a:buFont typeface="Wingdings" panose="05000000000000000000" pitchFamily="2" charset="2"/>
              <a:buChar char="ü"/>
            </a:pPr>
            <a:r>
              <a:rPr lang="fr-FR" dirty="0"/>
              <a:t>n</a:t>
            </a:r>
            <a:r>
              <a:rPr lang="fr-FR" dirty="0" smtClean="0"/>
              <a:t>one : </a:t>
            </a:r>
            <a:r>
              <a:rPr lang="fr-FR" dirty="0"/>
              <a:t>normal (par défaut).</a:t>
            </a:r>
          </a:p>
          <a:p>
            <a:pPr lvl="3"/>
            <a:endParaRPr lang="fr-FR" dirty="0" smtClean="0"/>
          </a:p>
        </p:txBody>
      </p:sp>
      <p:sp>
        <p:nvSpPr>
          <p:cNvPr id="4"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Formater son texte</a:t>
            </a:r>
            <a:endParaRPr lang="fr-FR" sz="3200" b="1" dirty="0">
              <a:solidFill>
                <a:srgbClr val="0070C0"/>
              </a:solidFill>
              <a:latin typeface="Verdana Pro" panose="020B0604030504040204" pitchFamily="34" charset="0"/>
            </a:endParaRPr>
          </a:p>
        </p:txBody>
      </p:sp>
      <p:sp>
        <p:nvSpPr>
          <p:cNvPr id="5" name="Rectangle 4"/>
          <p:cNvSpPr/>
          <p:nvPr/>
        </p:nvSpPr>
        <p:spPr>
          <a:xfrm>
            <a:off x="2277687" y="4256118"/>
            <a:ext cx="4247803" cy="1496291"/>
          </a:xfrm>
          <a:prstGeom prst="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marL="502920" lvl="2" indent="0">
              <a:buNone/>
            </a:pPr>
            <a:r>
              <a:rPr lang="fr-FR" dirty="0"/>
              <a:t>p	</a:t>
            </a:r>
          </a:p>
          <a:p>
            <a:pPr marL="502920" lvl="2" indent="0">
              <a:buNone/>
            </a:pPr>
            <a:r>
              <a:rPr lang="fr-FR" dirty="0"/>
              <a:t>{</a:t>
            </a:r>
          </a:p>
          <a:p>
            <a:pPr marL="502920" lvl="2" indent="0">
              <a:buNone/>
            </a:pPr>
            <a:r>
              <a:rPr lang="fr-FR" dirty="0"/>
              <a:t>	</a:t>
            </a:r>
            <a:r>
              <a:rPr lang="fr-FR" dirty="0" err="1"/>
              <a:t>text-decoration</a:t>
            </a:r>
            <a:r>
              <a:rPr lang="fr-FR" dirty="0"/>
              <a:t> : </a:t>
            </a:r>
            <a:r>
              <a:rPr lang="fr-FR" dirty="0" err="1"/>
              <a:t>underline</a:t>
            </a:r>
            <a:r>
              <a:rPr lang="fr-FR" dirty="0"/>
              <a:t>;</a:t>
            </a:r>
          </a:p>
          <a:p>
            <a:pPr marL="502920" lvl="2" indent="0">
              <a:buNone/>
            </a:pPr>
            <a:r>
              <a:rPr lang="fr-FR" dirty="0"/>
              <a:t>}</a:t>
            </a:r>
          </a:p>
        </p:txBody>
      </p:sp>
    </p:spTree>
    <p:extLst>
      <p:ext uri="{BB962C8B-B14F-4D97-AF65-F5344CB8AC3E}">
        <p14:creationId xmlns:p14="http://schemas.microsoft.com/office/powerpoint/2010/main" val="26366530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29887" y="1393364"/>
            <a:ext cx="10515600" cy="4351338"/>
          </a:xfrm>
        </p:spPr>
        <p:txBody>
          <a:bodyPr>
            <a:normAutofit/>
          </a:bodyPr>
          <a:lstStyle/>
          <a:p>
            <a:pPr marL="0" indent="0">
              <a:buNone/>
            </a:pPr>
            <a:r>
              <a:rPr lang="fr-FR" dirty="0" smtClean="0">
                <a:solidFill>
                  <a:srgbClr val="36BB9D"/>
                </a:solidFill>
              </a:rPr>
              <a:t>Alignement</a:t>
            </a:r>
          </a:p>
          <a:p>
            <a:pPr lvl="3"/>
            <a:r>
              <a:rPr lang="fr-FR" dirty="0" smtClean="0"/>
              <a:t>Propriété CSS : </a:t>
            </a:r>
            <a:r>
              <a:rPr lang="fr-FR" dirty="0" err="1"/>
              <a:t>text-align</a:t>
            </a:r>
            <a:endParaRPr lang="fr-FR" dirty="0" smtClean="0"/>
          </a:p>
          <a:p>
            <a:pPr lvl="4">
              <a:buFont typeface="Wingdings" panose="05000000000000000000" pitchFamily="2" charset="2"/>
              <a:buChar char="ü"/>
            </a:pPr>
            <a:r>
              <a:rPr lang="fr-FR" dirty="0" err="1"/>
              <a:t>l</a:t>
            </a:r>
            <a:r>
              <a:rPr lang="fr-FR" dirty="0" err="1" smtClean="0"/>
              <a:t>eft</a:t>
            </a:r>
            <a:r>
              <a:rPr lang="fr-FR" dirty="0" smtClean="0"/>
              <a:t> : aligné </a:t>
            </a:r>
            <a:r>
              <a:rPr lang="fr-FR" dirty="0"/>
              <a:t>à gauche </a:t>
            </a:r>
            <a:r>
              <a:rPr lang="fr-FR" dirty="0" smtClean="0"/>
              <a:t>(par défaut).</a:t>
            </a:r>
            <a:endParaRPr lang="fr-FR" dirty="0"/>
          </a:p>
          <a:p>
            <a:pPr lvl="4">
              <a:buFont typeface="Wingdings" panose="05000000000000000000" pitchFamily="2" charset="2"/>
              <a:buChar char="ü"/>
            </a:pPr>
            <a:r>
              <a:rPr lang="fr-FR" dirty="0"/>
              <a:t>center: </a:t>
            </a:r>
            <a:r>
              <a:rPr lang="fr-FR" dirty="0" smtClean="0"/>
              <a:t>centré.</a:t>
            </a:r>
            <a:endParaRPr lang="fr-FR" dirty="0"/>
          </a:p>
          <a:p>
            <a:pPr lvl="4">
              <a:buFont typeface="Wingdings" panose="05000000000000000000" pitchFamily="2" charset="2"/>
              <a:buChar char="ü"/>
            </a:pPr>
            <a:r>
              <a:rPr lang="fr-FR" dirty="0"/>
              <a:t>right: </a:t>
            </a:r>
            <a:r>
              <a:rPr lang="fr-FR" dirty="0" smtClean="0"/>
              <a:t>aligné </a:t>
            </a:r>
            <a:r>
              <a:rPr lang="fr-FR" dirty="0"/>
              <a:t>à droite</a:t>
            </a:r>
            <a:r>
              <a:rPr lang="fr-FR" dirty="0" smtClean="0"/>
              <a:t>.</a:t>
            </a:r>
            <a:endParaRPr lang="fr-FR" dirty="0"/>
          </a:p>
          <a:p>
            <a:pPr lvl="4">
              <a:buFont typeface="Wingdings" panose="05000000000000000000" pitchFamily="2" charset="2"/>
              <a:buChar char="ü"/>
            </a:pPr>
            <a:r>
              <a:rPr lang="fr-FR" dirty="0" err="1"/>
              <a:t>justify</a:t>
            </a:r>
            <a:r>
              <a:rPr lang="fr-FR" dirty="0"/>
              <a:t>: </a:t>
            </a:r>
            <a:r>
              <a:rPr lang="fr-FR" dirty="0" smtClean="0"/>
              <a:t> </a:t>
            </a:r>
            <a:r>
              <a:rPr lang="fr-FR" dirty="0"/>
              <a:t>justifié </a:t>
            </a:r>
            <a:r>
              <a:rPr lang="fr-FR" dirty="0" smtClean="0"/>
              <a:t> (prendre la </a:t>
            </a:r>
            <a:r>
              <a:rPr lang="fr-FR" dirty="0"/>
              <a:t>largeur </a:t>
            </a:r>
            <a:r>
              <a:rPr lang="fr-FR" dirty="0" smtClean="0"/>
              <a:t> maximale sans </a:t>
            </a:r>
            <a:r>
              <a:rPr lang="fr-FR" dirty="0"/>
              <a:t>laisser d'espace blanc à la fin des </a:t>
            </a:r>
            <a:r>
              <a:rPr lang="fr-FR" dirty="0" smtClean="0"/>
              <a:t>lignes).</a:t>
            </a:r>
          </a:p>
          <a:p>
            <a:pPr marL="2331720" lvl="6" indent="0">
              <a:buNone/>
            </a:pPr>
            <a:r>
              <a:rPr lang="fr-FR" dirty="0" smtClean="0"/>
              <a:t>p	</a:t>
            </a:r>
            <a:endParaRPr lang="fr-FR" dirty="0"/>
          </a:p>
          <a:p>
            <a:pPr marL="2331720" lvl="6" indent="0">
              <a:buNone/>
            </a:pPr>
            <a:r>
              <a:rPr lang="fr-FR" dirty="0" smtClean="0"/>
              <a:t>{</a:t>
            </a:r>
          </a:p>
          <a:p>
            <a:pPr marL="2331720" lvl="6" indent="0">
              <a:buNone/>
            </a:pPr>
            <a:r>
              <a:rPr lang="fr-FR" dirty="0"/>
              <a:t>	</a:t>
            </a:r>
            <a:r>
              <a:rPr lang="fr-FR" dirty="0" err="1" smtClean="0"/>
              <a:t>text-align</a:t>
            </a:r>
            <a:r>
              <a:rPr lang="fr-FR" dirty="0" smtClean="0"/>
              <a:t> : </a:t>
            </a:r>
            <a:r>
              <a:rPr lang="fr-FR" dirty="0" err="1"/>
              <a:t>justify</a:t>
            </a:r>
            <a:r>
              <a:rPr lang="fr-FR" dirty="0" smtClean="0"/>
              <a:t>;</a:t>
            </a:r>
            <a:endParaRPr lang="fr-FR" dirty="0"/>
          </a:p>
          <a:p>
            <a:pPr marL="2331720" lvl="6" indent="0">
              <a:buNone/>
            </a:pPr>
            <a:r>
              <a:rPr lang="fr-FR" dirty="0" smtClean="0"/>
              <a:t>}</a:t>
            </a:r>
          </a:p>
        </p:txBody>
      </p:sp>
      <p:sp>
        <p:nvSpPr>
          <p:cNvPr id="4"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Formater son texte</a:t>
            </a:r>
            <a:endParaRPr lang="fr-FR" sz="3200" b="1" dirty="0">
              <a:solidFill>
                <a:srgbClr val="0070C0"/>
              </a:solidFill>
              <a:latin typeface="Verdana Pro" panose="020B0604030504040204" pitchFamily="34" charset="0"/>
            </a:endParaRPr>
          </a:p>
        </p:txBody>
      </p:sp>
    </p:spTree>
    <p:extLst>
      <p:ext uri="{BB962C8B-B14F-4D97-AF65-F5344CB8AC3E}">
        <p14:creationId xmlns:p14="http://schemas.microsoft.com/office/powerpoint/2010/main" val="37822328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marL="0" indent="0">
              <a:buNone/>
            </a:pPr>
            <a:r>
              <a:rPr lang="fr-FR" dirty="0" smtClean="0">
                <a:solidFill>
                  <a:srgbClr val="36BB9D"/>
                </a:solidFill>
              </a:rPr>
              <a:t>Elément flottant</a:t>
            </a:r>
          </a:p>
          <a:p>
            <a:pPr lvl="3"/>
            <a:r>
              <a:rPr lang="fr-FR" dirty="0" smtClean="0"/>
              <a:t>Permet de placer un élément à droite ou à gauche d’un autre élément, cela peut être utile par exemple pour insérer une image en début d’un paragraphe.</a:t>
            </a:r>
          </a:p>
          <a:p>
            <a:pPr lvl="3"/>
            <a:r>
              <a:rPr lang="fr-FR" dirty="0" smtClean="0"/>
              <a:t>Propriété CSS : </a:t>
            </a:r>
            <a:r>
              <a:rPr lang="fr-FR" dirty="0" err="1" smtClean="0"/>
              <a:t>float</a:t>
            </a:r>
            <a:endParaRPr lang="fr-FR" dirty="0" smtClean="0"/>
          </a:p>
          <a:p>
            <a:pPr lvl="4">
              <a:buFont typeface="Wingdings" panose="05000000000000000000" pitchFamily="2" charset="2"/>
              <a:buChar char="ü"/>
            </a:pPr>
            <a:r>
              <a:rPr lang="fr-FR" dirty="0" err="1"/>
              <a:t>l</a:t>
            </a:r>
            <a:r>
              <a:rPr lang="fr-FR" dirty="0" err="1" smtClean="0"/>
              <a:t>eft</a:t>
            </a:r>
            <a:r>
              <a:rPr lang="fr-FR" dirty="0" smtClean="0"/>
              <a:t> : aligné </a:t>
            </a:r>
            <a:r>
              <a:rPr lang="fr-FR" dirty="0"/>
              <a:t>à gauche </a:t>
            </a:r>
            <a:r>
              <a:rPr lang="fr-FR" dirty="0" smtClean="0"/>
              <a:t>(par défaut).</a:t>
            </a:r>
            <a:endParaRPr lang="fr-FR" dirty="0"/>
          </a:p>
          <a:p>
            <a:pPr lvl="4">
              <a:buFont typeface="Wingdings" panose="05000000000000000000" pitchFamily="2" charset="2"/>
              <a:buChar char="ü"/>
            </a:pPr>
            <a:r>
              <a:rPr lang="fr-FR" dirty="0" smtClean="0"/>
              <a:t>right</a:t>
            </a:r>
            <a:r>
              <a:rPr lang="fr-FR" dirty="0"/>
              <a:t>: </a:t>
            </a:r>
            <a:r>
              <a:rPr lang="fr-FR" dirty="0" smtClean="0"/>
              <a:t>aligné </a:t>
            </a:r>
            <a:r>
              <a:rPr lang="fr-FR" dirty="0"/>
              <a:t>à droite</a:t>
            </a:r>
            <a:r>
              <a:rPr lang="fr-FR" dirty="0" smtClean="0"/>
              <a:t>.</a:t>
            </a:r>
            <a:endParaRPr lang="fr-FR" dirty="0"/>
          </a:p>
        </p:txBody>
      </p:sp>
      <p:sp>
        <p:nvSpPr>
          <p:cNvPr id="6"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Formater son texte</a:t>
            </a:r>
            <a:endParaRPr lang="fr-FR" sz="3200" b="1" dirty="0">
              <a:solidFill>
                <a:srgbClr val="0070C0"/>
              </a:solidFill>
              <a:latin typeface="Verdana Pro" panose="020B060403050404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2788" y="5080896"/>
            <a:ext cx="4078369" cy="1145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2785" y="3841129"/>
            <a:ext cx="6950243" cy="1055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537856" y="3841131"/>
            <a:ext cx="2044931" cy="1712421"/>
          </a:xfrm>
          <a:prstGeom prst="rect">
            <a:avLst/>
          </a:prstGeom>
          <a:noFill/>
          <a:ln>
            <a:noFill/>
          </a:ln>
        </p:spPr>
        <p:style>
          <a:lnRef idx="2">
            <a:schemeClr val="accent4"/>
          </a:lnRef>
          <a:fillRef idx="1">
            <a:schemeClr val="lt1"/>
          </a:fillRef>
          <a:effectRef idx="0">
            <a:schemeClr val="accent4"/>
          </a:effectRef>
          <a:fontRef idx="minor">
            <a:schemeClr val="dk1"/>
          </a:fontRef>
        </p:style>
        <p:txBody>
          <a:bodyPr rtlCol="0" anchor="ctr"/>
          <a:lstStyle/>
          <a:p>
            <a:pPr marL="502920" lvl="2" indent="0">
              <a:buNone/>
            </a:pPr>
            <a:r>
              <a:rPr lang="fr-FR" sz="1300" dirty="0"/>
              <a:t>.flottant</a:t>
            </a:r>
            <a:br>
              <a:rPr lang="fr-FR" sz="1300" dirty="0"/>
            </a:br>
            <a:r>
              <a:rPr lang="fr-FR" sz="1300" dirty="0"/>
              <a:t>{</a:t>
            </a:r>
            <a:br>
              <a:rPr lang="fr-FR" sz="1300" dirty="0"/>
            </a:br>
            <a:r>
              <a:rPr lang="fr-FR" sz="1300" dirty="0"/>
              <a:t>    </a:t>
            </a:r>
            <a:r>
              <a:rPr lang="fr-FR" sz="1300" dirty="0" err="1"/>
              <a:t>float</a:t>
            </a:r>
            <a:r>
              <a:rPr lang="fr-FR" sz="1300" dirty="0"/>
              <a:t>: </a:t>
            </a:r>
            <a:r>
              <a:rPr lang="fr-FR" sz="1300" dirty="0" err="1"/>
              <a:t>left</a:t>
            </a:r>
            <a:r>
              <a:rPr lang="fr-FR" sz="1300" dirty="0"/>
              <a:t>;</a:t>
            </a:r>
            <a:br>
              <a:rPr lang="fr-FR" sz="1300" dirty="0"/>
            </a:br>
            <a:r>
              <a:rPr lang="fr-FR" sz="1300" dirty="0"/>
              <a:t>}</a:t>
            </a:r>
          </a:p>
          <a:p>
            <a:pPr marL="502920" lvl="2" indent="0">
              <a:buNone/>
            </a:pPr>
            <a:r>
              <a:rPr lang="fr-FR" sz="1300" dirty="0"/>
              <a:t/>
            </a:r>
            <a:br>
              <a:rPr lang="fr-FR" sz="1300" dirty="0"/>
            </a:br>
            <a:r>
              <a:rPr lang="fr-FR" sz="1300" dirty="0"/>
              <a:t>.</a:t>
            </a:r>
            <a:r>
              <a:rPr lang="fr-FR" sz="1300" dirty="0" err="1"/>
              <a:t>stopflottant</a:t>
            </a:r>
            <a:r>
              <a:rPr lang="fr-FR" sz="1300" dirty="0"/>
              <a:t/>
            </a:r>
            <a:br>
              <a:rPr lang="fr-FR" sz="1300" dirty="0"/>
            </a:br>
            <a:r>
              <a:rPr lang="fr-FR" sz="1300" dirty="0"/>
              <a:t>{</a:t>
            </a:r>
            <a:br>
              <a:rPr lang="fr-FR" sz="1300" dirty="0"/>
            </a:br>
            <a:r>
              <a:rPr lang="fr-FR" sz="1300" dirty="0"/>
              <a:t>    </a:t>
            </a:r>
            <a:r>
              <a:rPr lang="fr-FR" sz="1300" dirty="0" err="1"/>
              <a:t>clear</a:t>
            </a:r>
            <a:r>
              <a:rPr lang="fr-FR" sz="1300" dirty="0"/>
              <a:t>: </a:t>
            </a:r>
            <a:r>
              <a:rPr lang="fr-FR" sz="1300" dirty="0" err="1"/>
              <a:t>both</a:t>
            </a:r>
            <a:r>
              <a:rPr lang="fr-FR" sz="1300" dirty="0"/>
              <a:t>;</a:t>
            </a:r>
            <a:br>
              <a:rPr lang="fr-FR" sz="1300" dirty="0"/>
            </a:br>
            <a:r>
              <a:rPr lang="fr-FR" sz="1300" dirty="0"/>
              <a:t>}</a:t>
            </a:r>
          </a:p>
        </p:txBody>
      </p:sp>
    </p:spTree>
    <p:extLst>
      <p:ext uri="{BB962C8B-B14F-4D97-AF65-F5344CB8AC3E}">
        <p14:creationId xmlns:p14="http://schemas.microsoft.com/office/powerpoint/2010/main" val="1000619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19201" y="1639303"/>
            <a:ext cx="8141163" cy="4379112"/>
          </a:xfrm>
        </p:spPr>
        <p:txBody>
          <a:bodyPr>
            <a:normAutofit fontScale="92500" lnSpcReduction="20000"/>
          </a:bodyPr>
          <a:lstStyle/>
          <a:p>
            <a:pPr marL="0" lvl="1" indent="0">
              <a:buNone/>
            </a:pPr>
            <a:r>
              <a:rPr lang="fr-FR" dirty="0" smtClean="0"/>
              <a:t>Il existe 16 couleurs normalisées W3C pour définir les couleurs de police ou de fond.</a:t>
            </a:r>
          </a:p>
          <a:p>
            <a:pPr marL="0" lvl="1" indent="0">
              <a:buNone/>
            </a:pPr>
            <a:r>
              <a:rPr lang="fr-FR" dirty="0" smtClean="0"/>
              <a:t>Plus d’informations : </a:t>
            </a:r>
            <a:r>
              <a:rPr lang="fr-FR" dirty="0">
                <a:hlinkClick r:id="rId2"/>
              </a:rPr>
              <a:t>https://</a:t>
            </a:r>
            <a:r>
              <a:rPr lang="fr-FR" dirty="0" smtClean="0">
                <a:hlinkClick r:id="rId2"/>
              </a:rPr>
              <a:t>www.w3.org/wiki/CSS/Properties/color/keywords#Basic_Colors</a:t>
            </a:r>
            <a:endParaRPr lang="fr-FR" dirty="0" smtClean="0"/>
          </a:p>
          <a:p>
            <a:pPr marL="0" lvl="1" indent="0">
              <a:buNone/>
            </a:pPr>
            <a:endParaRPr lang="fr-FR" dirty="0" smtClean="0"/>
          </a:p>
          <a:p>
            <a:pPr marL="0" lvl="1" indent="0">
              <a:buNone/>
            </a:pPr>
            <a:r>
              <a:rPr lang="fr-FR" dirty="0" smtClean="0"/>
              <a:t>Il est également possible de personnaliser vos propres couleurs en utilisant :</a:t>
            </a:r>
          </a:p>
          <a:p>
            <a:pPr marL="342900" lvl="1" indent="-342900">
              <a:buFont typeface="Palatino Linotype" panose="02040502050505030304" pitchFamily="18" charset="0"/>
              <a:buChar char="₋"/>
            </a:pPr>
            <a:r>
              <a:rPr lang="fr-FR" dirty="0" smtClean="0"/>
              <a:t>codes hexadécimaux des couleurs : exemple : black =&gt; #00000.</a:t>
            </a:r>
          </a:p>
          <a:p>
            <a:pPr marL="342900" lvl="1" indent="-342900">
              <a:buFont typeface="Palatino Linotype" panose="02040502050505030304" pitchFamily="18" charset="0"/>
              <a:buChar char="₋"/>
            </a:pPr>
            <a:r>
              <a:rPr lang="fr-FR" dirty="0" smtClean="0"/>
              <a:t>la méthode RGB (</a:t>
            </a:r>
            <a:r>
              <a:rPr lang="fr-FR" dirty="0" err="1" smtClean="0"/>
              <a:t>Red</a:t>
            </a:r>
            <a:r>
              <a:rPr lang="fr-FR" dirty="0" smtClean="0"/>
              <a:t>-Green-Blue) : où l’on « joue » avec les quantités de rouge, bleu et vert.</a:t>
            </a:r>
          </a:p>
          <a:p>
            <a:pPr marL="0" lvl="1" indent="0">
              <a:buNone/>
            </a:pPr>
            <a:endParaRPr lang="fr-FR" dirty="0" smtClean="0"/>
          </a:p>
          <a:p>
            <a:pPr marL="0" lvl="1" indent="0">
              <a:buNone/>
            </a:pPr>
            <a:r>
              <a:rPr lang="fr-FR" dirty="0" smtClean="0">
                <a:hlinkClick r:id="rId3"/>
              </a:rPr>
              <a:t>https</a:t>
            </a:r>
            <a:r>
              <a:rPr lang="fr-FR" dirty="0">
                <a:hlinkClick r:id="rId3"/>
              </a:rPr>
              <a:t>://htmlcolorcodes.com</a:t>
            </a:r>
            <a:r>
              <a:rPr lang="fr-FR" dirty="0" smtClean="0">
                <a:hlinkClick r:id="rId3"/>
              </a:rPr>
              <a:t>/</a:t>
            </a:r>
            <a:r>
              <a:rPr lang="fr-FR" dirty="0" smtClean="0"/>
              <a:t> est un nuancier qui vous permet d’avoir les codes hexadécimaux mais aussi le RGB.</a:t>
            </a:r>
            <a:endParaRPr lang="fr-FR" dirty="0"/>
          </a:p>
          <a:p>
            <a:pPr lvl="1">
              <a:buFont typeface="Wingdings" panose="05000000000000000000" pitchFamily="2" charset="2"/>
              <a:buChar char="§"/>
            </a:pPr>
            <a:endParaRPr lang="fr-FR" dirty="0"/>
          </a:p>
          <a:p>
            <a:pPr marL="320040" lvl="1" indent="0">
              <a:buNone/>
            </a:pPr>
            <a:endParaRPr lang="fr-FR" dirty="0" smtClean="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6" y="1579225"/>
            <a:ext cx="1993900" cy="456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r-FR" sz="3200" dirty="0">
              <a:solidFill>
                <a:schemeClr val="bg1"/>
              </a:solidFill>
              <a:latin typeface="Verdana Pro" panose="020B0604030504040204" pitchFamily="34" charset="0"/>
            </a:endParaRPr>
          </a:p>
        </p:txBody>
      </p:sp>
      <p:sp>
        <p:nvSpPr>
          <p:cNvPr id="9" name="Titre 1">
            <a:extLst>
              <a:ext uri="{FF2B5EF4-FFF2-40B4-BE49-F238E27FC236}">
                <a16:creationId xmlns:a16="http://schemas.microsoft.com/office/drawing/2014/main" xmlns="" id="{FBFBC7D8-D334-447D-860E-3DF5C103BA1A}"/>
              </a:ext>
            </a:extLst>
          </p:cNvPr>
          <p:cNvSpPr txBox="1">
            <a:spLocks/>
          </p:cNvSpPr>
          <p:nvPr/>
        </p:nvSpPr>
        <p:spPr>
          <a:xfrm>
            <a:off x="1610686"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Couleur et arrière plan</a:t>
            </a:r>
            <a:endParaRPr lang="fr-FR" sz="3200" b="1" dirty="0">
              <a:solidFill>
                <a:srgbClr val="0070C0"/>
              </a:solidFill>
              <a:latin typeface="Verdana Pro" panose="020B0604030504040204" pitchFamily="34" charset="0"/>
            </a:endParaRPr>
          </a:p>
        </p:txBody>
      </p:sp>
    </p:spTree>
    <p:extLst>
      <p:ext uri="{BB962C8B-B14F-4D97-AF65-F5344CB8AC3E}">
        <p14:creationId xmlns:p14="http://schemas.microsoft.com/office/powerpoint/2010/main" val="160408330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19200" y="1406547"/>
            <a:ext cx="9965365" cy="5210384"/>
          </a:xfrm>
        </p:spPr>
        <p:txBody>
          <a:bodyPr>
            <a:normAutofit/>
          </a:bodyPr>
          <a:lstStyle/>
          <a:p>
            <a:pPr marL="0" indent="0">
              <a:buNone/>
            </a:pPr>
            <a:r>
              <a:rPr lang="fr-FR" dirty="0" smtClean="0">
                <a:solidFill>
                  <a:srgbClr val="36BB9D"/>
                </a:solidFill>
              </a:rPr>
              <a:t>Couleur de texte</a:t>
            </a:r>
          </a:p>
          <a:p>
            <a:pPr lvl="1">
              <a:buFont typeface="Wingdings" panose="05000000000000000000" pitchFamily="2" charset="2"/>
              <a:buChar char="§"/>
            </a:pPr>
            <a:endParaRPr lang="fr-FR" dirty="0"/>
          </a:p>
          <a:p>
            <a:pPr marL="320040" lvl="1" indent="0">
              <a:buNone/>
            </a:pPr>
            <a:endParaRPr lang="fr-FR" dirty="0" smtClean="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344" y="2088382"/>
            <a:ext cx="31242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899" y="4261590"/>
            <a:ext cx="10761133" cy="168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Couleur et arrière plan</a:t>
            </a:r>
            <a:endParaRPr lang="fr-FR" sz="3200" b="1" dirty="0">
              <a:solidFill>
                <a:srgbClr val="0070C0"/>
              </a:solidFill>
              <a:latin typeface="Verdana Pro" panose="020B0604030504040204" pitchFamily="34" charset="0"/>
            </a:endParaRPr>
          </a:p>
        </p:txBody>
      </p:sp>
    </p:spTree>
    <p:extLst>
      <p:ext uri="{BB962C8B-B14F-4D97-AF65-F5344CB8AC3E}">
        <p14:creationId xmlns:p14="http://schemas.microsoft.com/office/powerpoint/2010/main" val="33368567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42931" y="1443215"/>
            <a:ext cx="9965365" cy="5090591"/>
          </a:xfrm>
        </p:spPr>
        <p:txBody>
          <a:bodyPr>
            <a:normAutofit/>
          </a:bodyPr>
          <a:lstStyle/>
          <a:p>
            <a:pPr marL="0" indent="0">
              <a:buNone/>
            </a:pPr>
            <a:r>
              <a:rPr lang="fr-FR" dirty="0" smtClean="0">
                <a:solidFill>
                  <a:srgbClr val="36BB9D"/>
                </a:solidFill>
              </a:rPr>
              <a:t>Couleur de fond</a:t>
            </a:r>
          </a:p>
          <a:p>
            <a:pPr lvl="1">
              <a:buFont typeface="Wingdings" panose="05000000000000000000" pitchFamily="2" charset="2"/>
              <a:buChar char="§"/>
            </a:pPr>
            <a:endParaRPr lang="fr-FR" dirty="0"/>
          </a:p>
          <a:p>
            <a:pPr marL="320040" lvl="1" indent="0">
              <a:buNone/>
            </a:pPr>
            <a:endParaRPr lang="fr-FR"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413" y="3965986"/>
            <a:ext cx="10820400"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414" y="2040731"/>
            <a:ext cx="336550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Couleur et arrière plan</a:t>
            </a:r>
            <a:endParaRPr lang="fr-FR" sz="3200" b="1" dirty="0">
              <a:solidFill>
                <a:srgbClr val="0070C0"/>
              </a:solidFill>
              <a:latin typeface="Verdana Pro" panose="020B0604030504040204" pitchFamily="34" charset="0"/>
            </a:endParaRPr>
          </a:p>
        </p:txBody>
      </p:sp>
    </p:spTree>
    <p:extLst>
      <p:ext uri="{BB962C8B-B14F-4D97-AF65-F5344CB8AC3E}">
        <p14:creationId xmlns:p14="http://schemas.microsoft.com/office/powerpoint/2010/main" val="6339810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42832" y="1589429"/>
            <a:ext cx="9965365" cy="3539527"/>
          </a:xfrm>
        </p:spPr>
        <p:txBody>
          <a:bodyPr>
            <a:normAutofit/>
          </a:bodyPr>
          <a:lstStyle/>
          <a:p>
            <a:pPr marL="0" indent="0">
              <a:buNone/>
            </a:pPr>
            <a:r>
              <a:rPr lang="fr-FR" dirty="0" smtClean="0">
                <a:solidFill>
                  <a:srgbClr val="36BB9D"/>
                </a:solidFill>
              </a:rPr>
              <a:t>Image de fond</a:t>
            </a:r>
            <a:endParaRPr lang="fr-FR" dirty="0">
              <a:solidFill>
                <a:srgbClr val="36BB9D"/>
              </a:solidFill>
            </a:endParaRPr>
          </a:p>
          <a:p>
            <a:pPr marL="320040" lvl="1" indent="0">
              <a:buNone/>
            </a:pPr>
            <a:endParaRPr lang="fr-FR"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899" y="2250953"/>
            <a:ext cx="5626100"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900" y="3791526"/>
            <a:ext cx="10786533"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Couleur et arrière plan</a:t>
            </a:r>
            <a:endParaRPr lang="fr-FR" sz="3200" b="1" dirty="0">
              <a:solidFill>
                <a:srgbClr val="0070C0"/>
              </a:solidFill>
              <a:latin typeface="Verdana Pro" panose="020B0604030504040204" pitchFamily="34" charset="0"/>
            </a:endParaRPr>
          </a:p>
        </p:txBody>
      </p:sp>
    </p:spTree>
    <p:extLst>
      <p:ext uri="{BB962C8B-B14F-4D97-AF65-F5344CB8AC3E}">
        <p14:creationId xmlns:p14="http://schemas.microsoft.com/office/powerpoint/2010/main" val="15235190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19200" y="2769836"/>
            <a:ext cx="9965365" cy="3539527"/>
          </a:xfrm>
        </p:spPr>
        <p:txBody>
          <a:bodyPr>
            <a:normAutofit/>
          </a:bodyPr>
          <a:lstStyle/>
          <a:p>
            <a:pPr marL="320040" lvl="1" indent="0">
              <a:buNone/>
            </a:pPr>
            <a:endParaRPr lang="fr-FR" dirty="0"/>
          </a:p>
          <a:p>
            <a:pPr marL="320040" lvl="1" indent="0">
              <a:buNone/>
            </a:pPr>
            <a:endParaRPr lang="fr-FR" dirty="0" smtClean="0"/>
          </a:p>
        </p:txBody>
      </p:sp>
      <p:graphicFrame>
        <p:nvGraphicFramePr>
          <p:cNvPr id="4" name="Tableau 3"/>
          <p:cNvGraphicFramePr>
            <a:graphicFrameLocks noGrp="1"/>
          </p:cNvGraphicFramePr>
          <p:nvPr>
            <p:extLst>
              <p:ext uri="{D42A27DB-BD31-4B8C-83A1-F6EECF244321}">
                <p14:modId xmlns:p14="http://schemas.microsoft.com/office/powerpoint/2010/main" val="11733370"/>
              </p:ext>
            </p:extLst>
          </p:nvPr>
        </p:nvGraphicFramePr>
        <p:xfrm>
          <a:off x="1917665" y="1592208"/>
          <a:ext cx="8128000" cy="3769360"/>
        </p:xfrm>
        <a:graphic>
          <a:graphicData uri="http://schemas.openxmlformats.org/drawingml/2006/table">
            <a:tbl>
              <a:tblPr firstRow="1" bandRow="1">
                <a:tableStyleId>{F5AB1C69-6EDB-4FF4-983F-18BD219EF322}</a:tableStyleId>
              </a:tblPr>
              <a:tblGrid>
                <a:gridCol w="4064000"/>
                <a:gridCol w="4064000"/>
              </a:tblGrid>
              <a:tr h="370840">
                <a:tc>
                  <a:txBody>
                    <a:bodyPr/>
                    <a:lstStyle/>
                    <a:p>
                      <a:r>
                        <a:rPr lang="fr-FR" sz="1200" dirty="0" smtClean="0"/>
                        <a:t>Propriétés</a:t>
                      </a:r>
                      <a:endParaRPr lang="fr-FR" sz="1200" dirty="0"/>
                    </a:p>
                  </a:txBody>
                  <a:tcPr marL="121920" marR="121920"/>
                </a:tc>
                <a:tc>
                  <a:txBody>
                    <a:bodyPr/>
                    <a:lstStyle/>
                    <a:p>
                      <a:r>
                        <a:rPr lang="fr-FR" sz="1200" dirty="0" smtClean="0"/>
                        <a:t>Rôle</a:t>
                      </a:r>
                      <a:endParaRPr lang="fr-FR" sz="1200" dirty="0"/>
                    </a:p>
                  </a:txBody>
                  <a:tcPr marL="121920" marR="121920"/>
                </a:tc>
              </a:tr>
              <a:tr h="370840">
                <a:tc gridSpan="2">
                  <a:txBody>
                    <a:bodyPr/>
                    <a:lstStyle/>
                    <a:p>
                      <a:r>
                        <a:rPr lang="fr-FR" sz="1200" kern="1200" dirty="0" smtClean="0">
                          <a:effectLst/>
                        </a:rPr>
                        <a:t>background-</a:t>
                      </a:r>
                      <a:r>
                        <a:rPr lang="fr-FR" sz="1200" kern="1200" dirty="0" err="1" smtClean="0">
                          <a:effectLst/>
                        </a:rPr>
                        <a:t>attachment</a:t>
                      </a:r>
                      <a:r>
                        <a:rPr lang="fr-FR" sz="1200" kern="1200" dirty="0" smtClean="0">
                          <a:effectLst/>
                        </a:rPr>
                        <a:t> : fixer le fond</a:t>
                      </a:r>
                      <a:endParaRPr lang="fr-FR" sz="1200" dirty="0"/>
                    </a:p>
                  </a:txBody>
                  <a:tcPr marL="121920" marR="121920"/>
                </a:tc>
                <a:tc hMerge="1">
                  <a:txBody>
                    <a:bodyPr/>
                    <a:lstStyle/>
                    <a:p>
                      <a:endParaRPr lang="fr-FR" dirty="0"/>
                    </a:p>
                  </a:txBody>
                  <a:tcPr/>
                </a:tc>
              </a:tr>
              <a:tr h="370840">
                <a:tc>
                  <a:txBody>
                    <a:bodyPr/>
                    <a:lstStyle/>
                    <a:p>
                      <a:r>
                        <a:rPr lang="fr-FR" sz="1200" kern="1200" dirty="0" err="1" smtClean="0">
                          <a:effectLst/>
                        </a:rPr>
                        <a:t>fixed</a:t>
                      </a:r>
                      <a:endParaRPr lang="fr-FR" sz="1200" kern="1200" dirty="0" smtClean="0">
                        <a:effectLst/>
                      </a:endParaRPr>
                    </a:p>
                    <a:p>
                      <a:r>
                        <a:rPr lang="fr-FR" sz="1200" kern="1200" dirty="0" smtClean="0">
                          <a:effectLst/>
                        </a:rPr>
                        <a:t>scroll</a:t>
                      </a:r>
                      <a:endParaRPr lang="fr-FR" sz="1200" dirty="0"/>
                    </a:p>
                  </a:txBody>
                  <a:tcPr marL="121920" marR="121920"/>
                </a:tc>
                <a:tc>
                  <a:txBody>
                    <a:bodyPr/>
                    <a:lstStyle/>
                    <a:p>
                      <a:r>
                        <a:rPr lang="fr-FR" sz="1200" dirty="0" smtClean="0"/>
                        <a:t>Image reste fixe.</a:t>
                      </a:r>
                    </a:p>
                    <a:p>
                      <a:r>
                        <a:rPr lang="fr-FR" sz="1200" dirty="0" smtClean="0"/>
                        <a:t>Image défile au</a:t>
                      </a:r>
                      <a:r>
                        <a:rPr lang="fr-FR" sz="1200" baseline="0" dirty="0" smtClean="0"/>
                        <a:t> scroll.</a:t>
                      </a:r>
                      <a:endParaRPr lang="fr-FR" sz="1200" dirty="0"/>
                    </a:p>
                  </a:txBody>
                  <a:tcPr marL="121920" marR="121920"/>
                </a:tc>
              </a:tr>
              <a:tr h="370840">
                <a:tc gridSpan="2">
                  <a:txBody>
                    <a:bodyPr/>
                    <a:lstStyle/>
                    <a:p>
                      <a:r>
                        <a:rPr lang="fr-FR" sz="1200" kern="1200" dirty="0" smtClean="0">
                          <a:effectLst/>
                        </a:rPr>
                        <a:t>background-</a:t>
                      </a:r>
                      <a:r>
                        <a:rPr lang="fr-FR" sz="1200" kern="1200" dirty="0" err="1" smtClean="0">
                          <a:effectLst/>
                        </a:rPr>
                        <a:t>repeat</a:t>
                      </a:r>
                      <a:r>
                        <a:rPr lang="fr-FR" sz="1200" kern="1200" dirty="0" smtClean="0">
                          <a:effectLst/>
                        </a:rPr>
                        <a:t> : répéter le fond</a:t>
                      </a:r>
                      <a:endParaRPr lang="fr-FR" sz="1200" dirty="0"/>
                    </a:p>
                  </a:txBody>
                  <a:tcPr marL="121920" marR="121920"/>
                </a:tc>
                <a:tc hMerge="1">
                  <a:txBody>
                    <a:bodyPr/>
                    <a:lstStyle/>
                    <a:p>
                      <a:endParaRPr lang="fr-FR" dirty="0"/>
                    </a:p>
                  </a:txBody>
                  <a:tcPr/>
                </a:tc>
              </a:tr>
              <a:tr h="370840">
                <a:tc>
                  <a:txBody>
                    <a:bodyPr/>
                    <a:lstStyle/>
                    <a:p>
                      <a:r>
                        <a:rPr lang="fr-FR" sz="1200" kern="1200" dirty="0" smtClean="0">
                          <a:effectLst/>
                        </a:rPr>
                        <a:t>no-</a:t>
                      </a:r>
                      <a:r>
                        <a:rPr lang="fr-FR" sz="1200" kern="1200" dirty="0" err="1" smtClean="0">
                          <a:effectLst/>
                        </a:rPr>
                        <a:t>repeat</a:t>
                      </a:r>
                      <a:endParaRPr lang="fr-FR" sz="1200" kern="1200" dirty="0" smtClean="0">
                        <a:effectLst/>
                      </a:endParaRPr>
                    </a:p>
                    <a:p>
                      <a:r>
                        <a:rPr lang="fr-FR" sz="1200" kern="1200" dirty="0" err="1" smtClean="0">
                          <a:effectLst/>
                        </a:rPr>
                        <a:t>repeat</a:t>
                      </a:r>
                      <a:r>
                        <a:rPr lang="fr-FR" sz="1200" kern="1200" dirty="0" smtClean="0">
                          <a:effectLst/>
                        </a:rPr>
                        <a:t>-x</a:t>
                      </a:r>
                    </a:p>
                    <a:p>
                      <a:r>
                        <a:rPr lang="fr-FR" sz="1200" kern="1200" dirty="0" err="1" smtClean="0">
                          <a:effectLst/>
                        </a:rPr>
                        <a:t>repeat</a:t>
                      </a:r>
                      <a:r>
                        <a:rPr lang="fr-FR" sz="1200" kern="1200" dirty="0" smtClean="0">
                          <a:effectLst/>
                        </a:rPr>
                        <a:t>-y</a:t>
                      </a:r>
                    </a:p>
                    <a:p>
                      <a:r>
                        <a:rPr lang="fr-FR" sz="1200" kern="1200" dirty="0" err="1" smtClean="0">
                          <a:effectLst/>
                        </a:rPr>
                        <a:t>repeat</a:t>
                      </a:r>
                      <a:endParaRPr lang="fr-FR" sz="1200" dirty="0"/>
                    </a:p>
                  </a:txBody>
                  <a:tcPr marL="121920" marR="121920"/>
                </a:tc>
                <a:tc>
                  <a:txBody>
                    <a:bodyPr/>
                    <a:lstStyle/>
                    <a:p>
                      <a:r>
                        <a:rPr lang="fr-FR" sz="1200" dirty="0" smtClean="0"/>
                        <a:t>Pas de</a:t>
                      </a:r>
                      <a:r>
                        <a:rPr lang="fr-FR" sz="1200" baseline="0" dirty="0" smtClean="0"/>
                        <a:t> répétition.</a:t>
                      </a:r>
                    </a:p>
                    <a:p>
                      <a:r>
                        <a:rPr lang="fr-FR" sz="1200" baseline="0" dirty="0" smtClean="0"/>
                        <a:t>Répétition  sur la 1</a:t>
                      </a:r>
                      <a:r>
                        <a:rPr lang="fr-FR" sz="1200" baseline="30000" dirty="0" smtClean="0"/>
                        <a:t>ère</a:t>
                      </a:r>
                      <a:r>
                        <a:rPr lang="fr-FR" sz="1200" baseline="0" dirty="0" smtClean="0"/>
                        <a:t> ligne.</a:t>
                      </a:r>
                    </a:p>
                    <a:p>
                      <a:r>
                        <a:rPr lang="fr-FR" sz="1200" baseline="0" dirty="0" smtClean="0"/>
                        <a:t>Répétition sur la 1</a:t>
                      </a:r>
                      <a:r>
                        <a:rPr lang="fr-FR" sz="1200" baseline="30000" dirty="0" smtClean="0"/>
                        <a:t>ère</a:t>
                      </a:r>
                      <a:r>
                        <a:rPr lang="fr-FR" sz="1200" baseline="0" dirty="0" smtClean="0"/>
                        <a:t> colonne.</a:t>
                      </a:r>
                    </a:p>
                    <a:p>
                      <a:r>
                        <a:rPr lang="fr-FR" sz="1200" baseline="0" dirty="0" smtClean="0"/>
                        <a:t>Mosaïque.</a:t>
                      </a:r>
                      <a:endParaRPr lang="fr-FR" sz="1200" dirty="0"/>
                    </a:p>
                  </a:txBody>
                  <a:tcPr marL="121920" marR="121920"/>
                </a:tc>
              </a:tr>
              <a:tr h="370840">
                <a:tc gridSpan="2">
                  <a:txBody>
                    <a:bodyPr/>
                    <a:lstStyle/>
                    <a:p>
                      <a:r>
                        <a:rPr lang="fr-FR" sz="1200" kern="1200" dirty="0" smtClean="0">
                          <a:effectLst/>
                        </a:rPr>
                        <a:t>background-position : positionner</a:t>
                      </a:r>
                      <a:r>
                        <a:rPr lang="fr-FR" sz="1200" kern="1200" baseline="0" dirty="0" smtClean="0">
                          <a:effectLst/>
                        </a:rPr>
                        <a:t> le fond</a:t>
                      </a:r>
                      <a:endParaRPr lang="fr-FR" sz="1200" dirty="0"/>
                    </a:p>
                  </a:txBody>
                  <a:tcPr marL="121920" marR="121920"/>
                </a:tc>
                <a:tc hMerge="1">
                  <a:txBody>
                    <a:bodyPr/>
                    <a:lstStyle/>
                    <a:p>
                      <a:endParaRPr lang="fr-FR" dirty="0"/>
                    </a:p>
                  </a:txBody>
                  <a:tcPr/>
                </a:tc>
              </a:tr>
              <a:tr h="370840">
                <a:tc>
                  <a:txBody>
                    <a:bodyPr/>
                    <a:lstStyle/>
                    <a:p>
                      <a:pPr marL="0" algn="l" defTabSz="914400" rtl="0" eaLnBrk="1" latinLnBrk="0" hangingPunct="1"/>
                      <a:r>
                        <a:rPr lang="fr-FR" sz="1200" kern="1200" dirty="0" smtClean="0"/>
                        <a:t>top</a:t>
                      </a:r>
                    </a:p>
                    <a:p>
                      <a:pPr marL="0" algn="l" defTabSz="914400" rtl="0" eaLnBrk="1" latinLnBrk="0" hangingPunct="1"/>
                      <a:r>
                        <a:rPr lang="fr-FR" sz="1200" kern="1200" dirty="0" err="1" smtClean="0"/>
                        <a:t>bottom</a:t>
                      </a:r>
                      <a:endParaRPr lang="fr-FR" sz="1200" kern="1200" dirty="0" smtClean="0"/>
                    </a:p>
                    <a:p>
                      <a:pPr marL="0" algn="l" defTabSz="914400" rtl="0" eaLnBrk="1" latinLnBrk="0" hangingPunct="1"/>
                      <a:r>
                        <a:rPr lang="fr-FR" sz="1200" kern="1200" dirty="0" err="1" smtClean="0"/>
                        <a:t>left</a:t>
                      </a:r>
                      <a:endParaRPr lang="fr-FR" sz="1200" kern="1200" dirty="0" smtClean="0"/>
                    </a:p>
                    <a:p>
                      <a:pPr marL="0" algn="l" defTabSz="914400" rtl="0" eaLnBrk="1" latinLnBrk="0" hangingPunct="1"/>
                      <a:r>
                        <a:rPr lang="fr-FR" sz="1200" kern="1200" dirty="0" smtClean="0"/>
                        <a:t>center</a:t>
                      </a:r>
                    </a:p>
                    <a:p>
                      <a:pPr marL="0" algn="l" defTabSz="914400" rtl="0" eaLnBrk="1" latinLnBrk="0" hangingPunct="1"/>
                      <a:r>
                        <a:rPr lang="fr-FR" sz="1200" kern="1200" dirty="0" smtClean="0"/>
                        <a:t>right</a:t>
                      </a:r>
                      <a:endParaRPr lang="fr-FR" sz="1200" kern="1200" dirty="0">
                        <a:solidFill>
                          <a:schemeClr val="dk1"/>
                        </a:solidFill>
                        <a:latin typeface="+mn-lt"/>
                        <a:ea typeface="+mn-ea"/>
                        <a:cs typeface="+mn-cs"/>
                      </a:endParaRPr>
                    </a:p>
                  </a:txBody>
                  <a:tcPr marL="121920" marR="121920"/>
                </a:tc>
                <a:tc>
                  <a:txBody>
                    <a:bodyPr/>
                    <a:lstStyle/>
                    <a:p>
                      <a:pPr marL="0" algn="l" defTabSz="914400" rtl="0" eaLnBrk="1" latinLnBrk="0" hangingPunct="1"/>
                      <a:r>
                        <a:rPr lang="fr-FR" sz="1200" kern="1200" dirty="0" smtClean="0"/>
                        <a:t>Haut.</a:t>
                      </a:r>
                    </a:p>
                    <a:p>
                      <a:pPr marL="0" algn="l" defTabSz="914400" rtl="0" eaLnBrk="1" latinLnBrk="0" hangingPunct="1"/>
                      <a:r>
                        <a:rPr lang="fr-FR" sz="1200" kern="1200" dirty="0" smtClean="0"/>
                        <a:t>Bas.</a:t>
                      </a:r>
                    </a:p>
                    <a:p>
                      <a:pPr marL="0" algn="l" defTabSz="914400" rtl="0" eaLnBrk="1" latinLnBrk="0" hangingPunct="1"/>
                      <a:r>
                        <a:rPr lang="fr-FR" sz="1200" kern="1200" dirty="0" smtClean="0"/>
                        <a:t>Gauche.</a:t>
                      </a:r>
                    </a:p>
                    <a:p>
                      <a:pPr marL="0" algn="l" defTabSz="914400" rtl="0" eaLnBrk="1" latinLnBrk="0" hangingPunct="1"/>
                      <a:r>
                        <a:rPr lang="fr-FR" sz="1200" kern="1200" dirty="0" smtClean="0"/>
                        <a:t>Centre.</a:t>
                      </a:r>
                    </a:p>
                    <a:p>
                      <a:pPr marL="0" algn="l" defTabSz="914400" rtl="0" eaLnBrk="1" latinLnBrk="0" hangingPunct="1"/>
                      <a:r>
                        <a:rPr lang="fr-FR" sz="1200" kern="1200" dirty="0" smtClean="0"/>
                        <a:t>Droite.</a:t>
                      </a:r>
                      <a:endParaRPr lang="fr-FR" sz="1200" kern="1200" dirty="0">
                        <a:solidFill>
                          <a:schemeClr val="dk1"/>
                        </a:solidFill>
                        <a:latin typeface="+mn-lt"/>
                        <a:ea typeface="+mn-ea"/>
                        <a:cs typeface="+mn-cs"/>
                      </a:endParaRPr>
                    </a:p>
                  </a:txBody>
                  <a:tcPr marL="121920" marR="121920"/>
                </a:tc>
              </a:tr>
            </a:tbl>
          </a:graphicData>
        </a:graphic>
      </p:graphicFrame>
      <p:sp>
        <p:nvSpPr>
          <p:cNvPr id="5"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Couleur et arrière plan</a:t>
            </a:r>
            <a:endParaRPr lang="fr-FR" sz="3200" b="1" dirty="0">
              <a:solidFill>
                <a:srgbClr val="0070C0"/>
              </a:solidFill>
              <a:latin typeface="Verdana Pro" panose="020B0604030504040204" pitchFamily="34" charset="0"/>
            </a:endParaRPr>
          </a:p>
        </p:txBody>
      </p:sp>
    </p:spTree>
    <p:extLst>
      <p:ext uri="{BB962C8B-B14F-4D97-AF65-F5344CB8AC3E}">
        <p14:creationId xmlns:p14="http://schemas.microsoft.com/office/powerpoint/2010/main" val="34418816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02576" y="1390233"/>
            <a:ext cx="9965365" cy="5035507"/>
          </a:xfrm>
        </p:spPr>
        <p:txBody>
          <a:bodyPr>
            <a:normAutofit/>
          </a:bodyPr>
          <a:lstStyle/>
          <a:p>
            <a:pPr marL="0" indent="0">
              <a:buNone/>
            </a:pPr>
            <a:r>
              <a:rPr lang="fr-FR" dirty="0" smtClean="0">
                <a:solidFill>
                  <a:srgbClr val="36BB9D"/>
                </a:solidFill>
              </a:rPr>
              <a:t>Transparence </a:t>
            </a:r>
          </a:p>
          <a:p>
            <a:pPr lvl="1">
              <a:buFont typeface="Wingdings" panose="05000000000000000000" pitchFamily="2" charset="2"/>
              <a:buChar char="§"/>
            </a:pPr>
            <a:endParaRPr lang="fr-FR" dirty="0"/>
          </a:p>
          <a:p>
            <a:pPr marL="320040" lvl="1" indent="0">
              <a:buNone/>
            </a:pPr>
            <a:endParaRPr lang="fr-FR" dirty="0" smtClean="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430" y="2072258"/>
            <a:ext cx="397510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4804" y="4359030"/>
            <a:ext cx="7225301" cy="1999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Couleur et arrière plan</a:t>
            </a:r>
            <a:endParaRPr lang="fr-FR" sz="3200" b="1" dirty="0">
              <a:solidFill>
                <a:srgbClr val="0070C0"/>
              </a:solidFill>
              <a:latin typeface="Verdana Pro" panose="020B0604030504040204" pitchFamily="34" charset="0"/>
            </a:endParaRPr>
          </a:p>
        </p:txBody>
      </p:sp>
    </p:spTree>
    <p:extLst>
      <p:ext uri="{BB962C8B-B14F-4D97-AF65-F5344CB8AC3E}">
        <p14:creationId xmlns:p14="http://schemas.microsoft.com/office/powerpoint/2010/main" val="7381986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94263" y="1489676"/>
            <a:ext cx="9965365" cy="4786435"/>
          </a:xfrm>
        </p:spPr>
        <p:txBody>
          <a:bodyPr>
            <a:normAutofit lnSpcReduction="10000"/>
          </a:bodyPr>
          <a:lstStyle/>
          <a:p>
            <a:pPr marL="0" lvl="1" indent="0">
              <a:buNone/>
            </a:pPr>
            <a:r>
              <a:rPr lang="fr-FR" dirty="0" smtClean="0"/>
              <a:t>Permettent </a:t>
            </a:r>
            <a:r>
              <a:rPr lang="fr-FR" dirty="0"/>
              <a:t>de définir des </a:t>
            </a:r>
            <a:r>
              <a:rPr lang="fr-FR" dirty="0" smtClean="0"/>
              <a:t>zones dans votre page.</a:t>
            </a:r>
          </a:p>
          <a:p>
            <a:pPr marL="0" lvl="1" indent="0">
              <a:buNone/>
            </a:pPr>
            <a:r>
              <a:rPr lang="fr-FR" dirty="0"/>
              <a:t>Propriété CSS : border </a:t>
            </a:r>
            <a:endParaRPr lang="fr-FR" dirty="0" smtClean="0"/>
          </a:p>
          <a:p>
            <a:pPr marL="0" lvl="1" indent="0">
              <a:buNone/>
            </a:pPr>
            <a:r>
              <a:rPr lang="fr-FR" dirty="0" smtClean="0">
                <a:solidFill>
                  <a:srgbClr val="36BB9D"/>
                </a:solidFill>
              </a:rPr>
              <a:t>Bordure : </a:t>
            </a:r>
            <a:r>
              <a:rPr lang="fr-FR" dirty="0" smtClean="0"/>
              <a:t>se caractérise  essentiellement par :</a:t>
            </a:r>
          </a:p>
          <a:p>
            <a:pPr lvl="4"/>
            <a:r>
              <a:rPr lang="fr-FR" dirty="0" smtClean="0"/>
              <a:t>Epaisseur en valeur absolue ou relative.</a:t>
            </a:r>
          </a:p>
          <a:p>
            <a:pPr lvl="4"/>
            <a:r>
              <a:rPr lang="fr-FR" dirty="0" smtClean="0"/>
              <a:t>Couleur.</a:t>
            </a:r>
          </a:p>
          <a:p>
            <a:pPr lvl="4"/>
            <a:r>
              <a:rPr lang="fr-FR" dirty="0" smtClean="0"/>
              <a:t>Type</a:t>
            </a:r>
          </a:p>
          <a:p>
            <a:pPr lvl="6">
              <a:buFont typeface="Wingdings" panose="05000000000000000000" pitchFamily="2" charset="2"/>
              <a:buChar char="ü"/>
            </a:pPr>
            <a:r>
              <a:rPr lang="fr-FR" dirty="0"/>
              <a:t>none: pas de bordure (par défaut) ;</a:t>
            </a:r>
          </a:p>
          <a:p>
            <a:pPr lvl="6">
              <a:buFont typeface="Wingdings" panose="05000000000000000000" pitchFamily="2" charset="2"/>
              <a:buChar char="ü"/>
            </a:pPr>
            <a:r>
              <a:rPr lang="fr-FR" dirty="0" err="1"/>
              <a:t>solid</a:t>
            </a:r>
            <a:r>
              <a:rPr lang="fr-FR" dirty="0"/>
              <a:t>: </a:t>
            </a:r>
            <a:r>
              <a:rPr lang="fr-FR" dirty="0" smtClean="0"/>
              <a:t>trait </a:t>
            </a:r>
            <a:r>
              <a:rPr lang="fr-FR" dirty="0"/>
              <a:t>simple ;</a:t>
            </a:r>
          </a:p>
          <a:p>
            <a:pPr lvl="6">
              <a:buFont typeface="Wingdings" panose="05000000000000000000" pitchFamily="2" charset="2"/>
              <a:buChar char="ü"/>
            </a:pPr>
            <a:r>
              <a:rPr lang="fr-FR" dirty="0" err="1"/>
              <a:t>dotted</a:t>
            </a:r>
            <a:r>
              <a:rPr lang="fr-FR" dirty="0"/>
              <a:t>: </a:t>
            </a:r>
            <a:r>
              <a:rPr lang="fr-FR" dirty="0" smtClean="0"/>
              <a:t>pointillé </a:t>
            </a:r>
            <a:r>
              <a:rPr lang="fr-FR" dirty="0"/>
              <a:t>;</a:t>
            </a:r>
          </a:p>
          <a:p>
            <a:pPr lvl="6">
              <a:buFont typeface="Wingdings" panose="05000000000000000000" pitchFamily="2" charset="2"/>
              <a:buChar char="ü"/>
            </a:pPr>
            <a:r>
              <a:rPr lang="fr-FR" dirty="0" err="1"/>
              <a:t>dashed</a:t>
            </a:r>
            <a:r>
              <a:rPr lang="fr-FR" dirty="0"/>
              <a:t>: </a:t>
            </a:r>
            <a:r>
              <a:rPr lang="fr-FR" dirty="0" smtClean="0"/>
              <a:t>tiret </a:t>
            </a:r>
            <a:r>
              <a:rPr lang="fr-FR" dirty="0"/>
              <a:t>;</a:t>
            </a:r>
          </a:p>
          <a:p>
            <a:pPr lvl="6">
              <a:buFont typeface="Wingdings" panose="05000000000000000000" pitchFamily="2" charset="2"/>
              <a:buChar char="ü"/>
            </a:pPr>
            <a:r>
              <a:rPr lang="fr-FR" dirty="0"/>
              <a:t>double: bordure double ;</a:t>
            </a:r>
          </a:p>
          <a:p>
            <a:pPr lvl="6">
              <a:buFont typeface="Wingdings" panose="05000000000000000000" pitchFamily="2" charset="2"/>
              <a:buChar char="ü"/>
            </a:pPr>
            <a:r>
              <a:rPr lang="fr-FR" dirty="0"/>
              <a:t>groove: </a:t>
            </a:r>
            <a:r>
              <a:rPr lang="fr-FR" dirty="0" smtClean="0"/>
              <a:t>relief </a:t>
            </a:r>
            <a:r>
              <a:rPr lang="fr-FR" dirty="0"/>
              <a:t>;</a:t>
            </a:r>
          </a:p>
          <a:p>
            <a:pPr lvl="6">
              <a:buFont typeface="Wingdings" panose="05000000000000000000" pitchFamily="2" charset="2"/>
              <a:buChar char="ü"/>
            </a:pPr>
            <a:r>
              <a:rPr lang="fr-FR" dirty="0" err="1"/>
              <a:t>ridge</a:t>
            </a:r>
            <a:r>
              <a:rPr lang="fr-FR" dirty="0"/>
              <a:t>: autre effet relief ;</a:t>
            </a:r>
          </a:p>
          <a:p>
            <a:pPr lvl="6">
              <a:buFont typeface="Wingdings" panose="05000000000000000000" pitchFamily="2" charset="2"/>
              <a:buChar char="ü"/>
            </a:pPr>
            <a:r>
              <a:rPr lang="fr-FR" dirty="0" err="1"/>
              <a:t>inset</a:t>
            </a:r>
            <a:r>
              <a:rPr lang="fr-FR" dirty="0"/>
              <a:t>: effet 3D global enfoncé ;</a:t>
            </a:r>
          </a:p>
          <a:p>
            <a:pPr lvl="6">
              <a:buFont typeface="Wingdings" panose="05000000000000000000" pitchFamily="2" charset="2"/>
              <a:buChar char="ü"/>
            </a:pPr>
            <a:r>
              <a:rPr lang="fr-FR" dirty="0" err="1"/>
              <a:t>outset</a:t>
            </a:r>
            <a:r>
              <a:rPr lang="fr-FR" dirty="0"/>
              <a:t>: effet 3D global surélevé</a:t>
            </a:r>
            <a:r>
              <a:rPr lang="fr-FR" dirty="0" smtClean="0"/>
              <a:t>.</a:t>
            </a:r>
          </a:p>
          <a:p>
            <a:pPr marL="320040" lvl="1" indent="0">
              <a:buNone/>
            </a:pPr>
            <a:endParaRPr lang="fr-FR" dirty="0" smtClean="0"/>
          </a:p>
          <a:p>
            <a:pPr lvl="1">
              <a:buFont typeface="Wingdings" panose="05000000000000000000" pitchFamily="2" charset="2"/>
              <a:buChar char="§"/>
            </a:pPr>
            <a:endParaRPr lang="fr-FR" dirty="0"/>
          </a:p>
          <a:p>
            <a:pPr marL="320040" lvl="1" indent="0">
              <a:buNone/>
            </a:pPr>
            <a:endParaRPr lang="fr-FR" dirty="0" smtClean="0"/>
          </a:p>
        </p:txBody>
      </p:sp>
      <p:sp>
        <p:nvSpPr>
          <p:cNvPr id="4"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Bordures et ombres</a:t>
            </a:r>
            <a:endParaRPr lang="fr-FR" sz="3200" b="1" dirty="0">
              <a:solidFill>
                <a:srgbClr val="0070C0"/>
              </a:solidFill>
              <a:latin typeface="Verdana Pro" panose="020B0604030504040204" pitchFamily="34" charset="0"/>
            </a:endParaRPr>
          </a:p>
        </p:txBody>
      </p:sp>
    </p:spTree>
    <p:extLst>
      <p:ext uri="{BB962C8B-B14F-4D97-AF65-F5344CB8AC3E}">
        <p14:creationId xmlns:p14="http://schemas.microsoft.com/office/powerpoint/2010/main" val="26186316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846512" y="1468178"/>
            <a:ext cx="10515600" cy="4351338"/>
          </a:xfrm>
        </p:spPr>
        <p:txBody>
          <a:bodyPr>
            <a:normAutofit fontScale="92500" lnSpcReduction="20000"/>
          </a:bodyPr>
          <a:lstStyle/>
          <a:p>
            <a:pPr marL="0" indent="0">
              <a:buNone/>
            </a:pPr>
            <a:r>
              <a:rPr lang="fr-FR" dirty="0" smtClean="0">
                <a:solidFill>
                  <a:srgbClr val="36BB9D"/>
                </a:solidFill>
              </a:rPr>
              <a:t>Où écrire le CSS?</a:t>
            </a:r>
          </a:p>
          <a:p>
            <a:pPr lvl="1">
              <a:buFont typeface="Calibri" panose="020F0502020204030204" pitchFamily="34" charset="0"/>
              <a:buChar char="…"/>
            </a:pPr>
            <a:r>
              <a:rPr lang="fr-FR" dirty="0" smtClean="0"/>
              <a:t>Dans un fichier .</a:t>
            </a:r>
            <a:r>
              <a:rPr lang="fr-FR" dirty="0" err="1" smtClean="0"/>
              <a:t>css</a:t>
            </a:r>
            <a:r>
              <a:rPr lang="fr-FR" dirty="0"/>
              <a:t> </a:t>
            </a:r>
            <a:r>
              <a:rPr lang="fr-FR" dirty="0" smtClean="0"/>
              <a:t>=&gt; recommandé.</a:t>
            </a:r>
          </a:p>
          <a:p>
            <a:pPr lvl="1">
              <a:buFont typeface="Calibri" panose="020F0502020204030204" pitchFamily="34" charset="0"/>
              <a:buChar char="…"/>
            </a:pPr>
            <a:r>
              <a:rPr lang="fr-FR" dirty="0" smtClean="0"/>
              <a:t>Dans l’entête &lt;</a:t>
            </a:r>
            <a:r>
              <a:rPr lang="fr-FR" dirty="0" err="1" smtClean="0"/>
              <a:t>head</a:t>
            </a:r>
            <a:r>
              <a:rPr lang="fr-FR" dirty="0" smtClean="0"/>
              <a:t>&gt; du fichier html.</a:t>
            </a:r>
          </a:p>
          <a:p>
            <a:pPr lvl="1">
              <a:buFont typeface="Calibri" panose="020F0502020204030204" pitchFamily="34" charset="0"/>
              <a:buChar char="…"/>
            </a:pPr>
            <a:r>
              <a:rPr lang="fr-FR" dirty="0" smtClean="0"/>
              <a:t>Dans les balises du fichier html grâce à l’attribut « style » =&gt; déconseillé</a:t>
            </a:r>
            <a:r>
              <a:rPr lang="fr-FR" dirty="0"/>
              <a:t>.</a:t>
            </a:r>
            <a:endParaRPr lang="fr-FR" dirty="0" smtClean="0"/>
          </a:p>
          <a:p>
            <a:pPr marL="0" lvl="1" indent="0">
              <a:buNone/>
            </a:pPr>
            <a:endParaRPr lang="fr-FR" sz="2800" dirty="0" smtClean="0">
              <a:solidFill>
                <a:schemeClr val="accent4"/>
              </a:solidFill>
            </a:endParaRPr>
          </a:p>
          <a:p>
            <a:pPr marL="0" lvl="1" indent="0">
              <a:spcBef>
                <a:spcPts val="1000"/>
              </a:spcBef>
              <a:buNone/>
            </a:pPr>
            <a:r>
              <a:rPr lang="fr-FR" sz="2800" dirty="0">
                <a:solidFill>
                  <a:srgbClr val="36BB9D"/>
                </a:solidFill>
              </a:rPr>
              <a:t>Dans le fichier .CSS</a:t>
            </a:r>
          </a:p>
          <a:p>
            <a:pPr marL="697230" lvl="3" indent="-285750">
              <a:buFont typeface="Calibri" panose="020F0502020204030204" pitchFamily="34" charset="0"/>
              <a:buChar char="…"/>
            </a:pPr>
            <a:r>
              <a:rPr lang="fr-FR" sz="2400" dirty="0"/>
              <a:t>Les propriétés sont dans un fichier .</a:t>
            </a:r>
            <a:r>
              <a:rPr lang="fr-FR" sz="2400" dirty="0" err="1"/>
              <a:t>css</a:t>
            </a:r>
            <a:r>
              <a:rPr lang="fr-FR" sz="2400" dirty="0"/>
              <a:t>.</a:t>
            </a:r>
          </a:p>
          <a:p>
            <a:pPr marL="697230" lvl="3" indent="-285750">
              <a:buFont typeface="Calibri" panose="020F0502020204030204" pitchFamily="34" charset="0"/>
              <a:buChar char="…"/>
            </a:pPr>
            <a:r>
              <a:rPr lang="fr-FR" sz="2400" dirty="0"/>
              <a:t>On appellera ce fichier dans la balise &lt;HEAD&gt;&lt;/HEAD&gt; de votre page HTML.</a:t>
            </a:r>
          </a:p>
          <a:p>
            <a:pPr marL="411480" lvl="3" indent="0">
              <a:buNone/>
            </a:pPr>
            <a:r>
              <a:rPr lang="fr-FR" dirty="0"/>
              <a:t>&lt;</a:t>
            </a:r>
            <a:r>
              <a:rPr lang="fr-FR" dirty="0" err="1"/>
              <a:t>head</a:t>
            </a:r>
            <a:r>
              <a:rPr lang="fr-FR" dirty="0"/>
              <a:t>&gt;</a:t>
            </a:r>
          </a:p>
          <a:p>
            <a:pPr marL="411480" lvl="3" indent="0">
              <a:buNone/>
            </a:pPr>
            <a:r>
              <a:rPr lang="fr-FR" dirty="0"/>
              <a:t>        &lt;</a:t>
            </a:r>
            <a:r>
              <a:rPr lang="fr-FR" dirty="0" err="1"/>
              <a:t>meta</a:t>
            </a:r>
            <a:r>
              <a:rPr lang="fr-FR" dirty="0"/>
              <a:t> </a:t>
            </a:r>
            <a:r>
              <a:rPr lang="fr-FR" dirty="0" err="1"/>
              <a:t>charset</a:t>
            </a:r>
            <a:r>
              <a:rPr lang="fr-FR" dirty="0"/>
              <a:t>="utf-8" /&gt;</a:t>
            </a:r>
          </a:p>
          <a:p>
            <a:pPr marL="411480" lvl="3" indent="0">
              <a:buNone/>
            </a:pPr>
            <a:r>
              <a:rPr lang="fr-FR" dirty="0"/>
              <a:t>        &lt;</a:t>
            </a:r>
            <a:r>
              <a:rPr lang="fr-FR" dirty="0" err="1"/>
              <a:t>link</a:t>
            </a:r>
            <a:r>
              <a:rPr lang="fr-FR" dirty="0"/>
              <a:t> </a:t>
            </a:r>
            <a:r>
              <a:rPr lang="fr-FR" dirty="0" err="1"/>
              <a:t>rel</a:t>
            </a:r>
            <a:r>
              <a:rPr lang="fr-FR" dirty="0"/>
              <a:t>="</a:t>
            </a:r>
            <a:r>
              <a:rPr lang="fr-FR" dirty="0" err="1"/>
              <a:t>stylesheet</a:t>
            </a:r>
            <a:r>
              <a:rPr lang="fr-FR" dirty="0"/>
              <a:t>" </a:t>
            </a:r>
            <a:r>
              <a:rPr lang="fr-FR" dirty="0" err="1"/>
              <a:t>href</a:t>
            </a:r>
            <a:r>
              <a:rPr lang="fr-FR" dirty="0"/>
              <a:t>="style.css" /&gt;</a:t>
            </a:r>
          </a:p>
          <a:p>
            <a:pPr marL="411480" lvl="3" indent="0">
              <a:buNone/>
            </a:pPr>
            <a:r>
              <a:rPr lang="fr-FR" dirty="0"/>
              <a:t>        &lt;</a:t>
            </a:r>
            <a:r>
              <a:rPr lang="fr-FR" dirty="0" err="1"/>
              <a:t>title</a:t>
            </a:r>
            <a:r>
              <a:rPr lang="fr-FR" dirty="0"/>
              <a:t>&gt;Premiers </a:t>
            </a:r>
            <a:r>
              <a:rPr lang="fr-FR" dirty="0" smtClean="0"/>
              <a:t>pas en </a:t>
            </a:r>
            <a:r>
              <a:rPr lang="fr-FR" dirty="0"/>
              <a:t>CSS&lt;/</a:t>
            </a:r>
            <a:r>
              <a:rPr lang="fr-FR" dirty="0" err="1"/>
              <a:t>title</a:t>
            </a:r>
            <a:r>
              <a:rPr lang="fr-FR" dirty="0"/>
              <a:t>&gt;</a:t>
            </a:r>
          </a:p>
          <a:p>
            <a:pPr marL="411480" lvl="3" indent="0">
              <a:buNone/>
            </a:pPr>
            <a:r>
              <a:rPr lang="fr-FR" dirty="0" smtClean="0"/>
              <a:t>&lt;/</a:t>
            </a:r>
            <a:r>
              <a:rPr lang="fr-FR" dirty="0" err="1"/>
              <a:t>head</a:t>
            </a:r>
            <a:r>
              <a:rPr lang="fr-FR" dirty="0"/>
              <a:t>&gt;</a:t>
            </a:r>
          </a:p>
        </p:txBody>
      </p:sp>
      <p:sp>
        <p:nvSpPr>
          <p:cNvPr id="6" name="Titre 1">
            <a:extLst>
              <a:ext uri="{FF2B5EF4-FFF2-40B4-BE49-F238E27FC236}">
                <a16:creationId xmlns:a16="http://schemas.microsoft.com/office/drawing/2014/main" xmlns="" id="{FBFBC7D8-D334-447D-860E-3DF5C103BA1A}"/>
              </a:ext>
            </a:extLst>
          </p:cNvPr>
          <p:cNvSpPr>
            <a:spLocks noGrp="1"/>
          </p:cNvSpPr>
          <p:nvPr>
            <p:ph type="title"/>
          </p:nvPr>
        </p:nvSpPr>
        <p:spPr>
          <a:xfrm>
            <a:off x="1610687" y="143765"/>
            <a:ext cx="10100345" cy="871305"/>
          </a:xfrm>
        </p:spPr>
        <p:txBody>
          <a:bodyPr>
            <a:normAutofit/>
          </a:bodyPr>
          <a:lstStyle/>
          <a:p>
            <a:r>
              <a:rPr lang="fr-FR" sz="3200" dirty="0">
                <a:solidFill>
                  <a:schemeClr val="accent4"/>
                </a:solidFill>
                <a:latin typeface="Verdana Pro" panose="020B0604030504040204" pitchFamily="34" charset="0"/>
              </a:rPr>
              <a:t>Comment le mettre en place?</a:t>
            </a:r>
          </a:p>
        </p:txBody>
      </p:sp>
    </p:spTree>
    <p:extLst>
      <p:ext uri="{BB962C8B-B14F-4D97-AF65-F5344CB8AC3E}">
        <p14:creationId xmlns:p14="http://schemas.microsoft.com/office/powerpoint/2010/main" val="29919359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19200" y="1446416"/>
            <a:ext cx="9965365" cy="4862946"/>
          </a:xfrm>
        </p:spPr>
        <p:txBody>
          <a:bodyPr>
            <a:normAutofit/>
          </a:bodyPr>
          <a:lstStyle/>
          <a:p>
            <a:pPr marL="320040" lvl="1" indent="0">
              <a:buNone/>
            </a:pPr>
            <a:endParaRPr lang="fr-FR" dirty="0" smtClean="0"/>
          </a:p>
          <a:p>
            <a:pPr lvl="1">
              <a:buFont typeface="Wingdings" panose="05000000000000000000" pitchFamily="2" charset="2"/>
              <a:buChar char="§"/>
            </a:pPr>
            <a:endParaRPr lang="fr-FR" dirty="0"/>
          </a:p>
          <a:p>
            <a:pPr marL="320040" lvl="1" indent="0">
              <a:buNone/>
            </a:pPr>
            <a:endParaRPr lang="fr-FR" dirty="0" smtClean="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687" y="4204355"/>
            <a:ext cx="8974667"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687" y="1846884"/>
            <a:ext cx="41529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Égal 6"/>
          <p:cNvSpPr/>
          <p:nvPr/>
        </p:nvSpPr>
        <p:spPr>
          <a:xfrm>
            <a:off x="6098020" y="2257239"/>
            <a:ext cx="480053" cy="360040"/>
          </a:xfrm>
          <a:prstGeom prst="mathEqua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solidFill>
                <a:schemeClr val="tx1"/>
              </a:solidFill>
            </a:endParaRPr>
          </a:p>
        </p:txBody>
      </p:sp>
      <p:sp>
        <p:nvSpPr>
          <p:cNvPr id="8"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Bordures et ombres</a:t>
            </a:r>
            <a:endParaRPr lang="fr-FR" sz="3200" b="1" dirty="0">
              <a:solidFill>
                <a:srgbClr val="0070C0"/>
              </a:solidFill>
              <a:latin typeface="Verdana Pro" panose="020B0604030504040204" pitchFamily="34" charset="0"/>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5085" y="1846882"/>
            <a:ext cx="377190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83928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19200" y="1496292"/>
            <a:ext cx="9965365" cy="4813070"/>
          </a:xfrm>
        </p:spPr>
        <p:txBody>
          <a:bodyPr>
            <a:normAutofit/>
          </a:bodyPr>
          <a:lstStyle/>
          <a:p>
            <a:pPr marL="0" lvl="1" indent="0">
              <a:buNone/>
            </a:pPr>
            <a:r>
              <a:rPr lang="fr-FR" dirty="0" smtClean="0"/>
              <a:t>Il est également possible de :</a:t>
            </a:r>
          </a:p>
          <a:p>
            <a:pPr lvl="2"/>
            <a:r>
              <a:rPr lang="fr-FR" sz="1800" dirty="0" smtClean="0"/>
              <a:t>gérer les côtés indépendamment :</a:t>
            </a:r>
          </a:p>
          <a:p>
            <a:pPr lvl="8"/>
            <a:r>
              <a:rPr lang="fr-FR" dirty="0" smtClean="0"/>
              <a:t>border-top</a:t>
            </a:r>
            <a:r>
              <a:rPr lang="fr-FR" dirty="0"/>
              <a:t>: haut.</a:t>
            </a:r>
          </a:p>
          <a:p>
            <a:pPr lvl="8"/>
            <a:r>
              <a:rPr lang="fr-FR" dirty="0"/>
              <a:t>border-</a:t>
            </a:r>
            <a:r>
              <a:rPr lang="fr-FR" dirty="0" err="1"/>
              <a:t>bottom</a:t>
            </a:r>
            <a:r>
              <a:rPr lang="fr-FR" dirty="0"/>
              <a:t>: bas .</a:t>
            </a:r>
          </a:p>
          <a:p>
            <a:pPr lvl="8"/>
            <a:r>
              <a:rPr lang="fr-FR" dirty="0"/>
              <a:t>border-</a:t>
            </a:r>
            <a:r>
              <a:rPr lang="fr-FR" dirty="0" err="1"/>
              <a:t>left</a:t>
            </a:r>
            <a:r>
              <a:rPr lang="fr-FR" dirty="0"/>
              <a:t>: gauche.</a:t>
            </a:r>
          </a:p>
          <a:p>
            <a:pPr lvl="8"/>
            <a:r>
              <a:rPr lang="fr-FR" dirty="0"/>
              <a:t>border-right: </a:t>
            </a:r>
            <a:r>
              <a:rPr lang="fr-FR" dirty="0" smtClean="0"/>
              <a:t>droite</a:t>
            </a:r>
            <a:r>
              <a:rPr lang="fr-FR" dirty="0"/>
              <a:t>.</a:t>
            </a:r>
            <a:endParaRPr lang="fr-FR" dirty="0" smtClean="0"/>
          </a:p>
          <a:p>
            <a:pPr lvl="2"/>
            <a:r>
              <a:rPr lang="fr-FR" sz="1800" dirty="0"/>
              <a:t>c</a:t>
            </a:r>
            <a:r>
              <a:rPr lang="fr-FR" sz="1800" dirty="0" smtClean="0"/>
              <a:t>réer des arrondis : </a:t>
            </a:r>
          </a:p>
          <a:p>
            <a:pPr lvl="8"/>
            <a:r>
              <a:rPr lang="fr-FR" dirty="0" smtClean="0"/>
              <a:t>border-radius : </a:t>
            </a:r>
          </a:p>
          <a:p>
            <a:pPr lvl="8">
              <a:buFont typeface="Palatino Linotype" panose="02040502050505030304" pitchFamily="18" charset="0"/>
              <a:buChar char="₋"/>
            </a:pPr>
            <a:r>
              <a:rPr lang="fr-FR" dirty="0" smtClean="0"/>
              <a:t>valeur en valeur absolue ou relative qui s’appliquera à tous les angles ou pour chaque angle.</a:t>
            </a:r>
            <a:endParaRPr lang="fr-FR" dirty="0"/>
          </a:p>
          <a:p>
            <a:pPr lvl="2"/>
            <a:endParaRPr lang="fr-FR" sz="1500" dirty="0" smtClean="0"/>
          </a:p>
          <a:p>
            <a:pPr marL="731520" lvl="3" indent="0">
              <a:buNone/>
            </a:pPr>
            <a:endParaRPr lang="fr-FR" sz="1300" dirty="0" smtClean="0"/>
          </a:p>
          <a:p>
            <a:pPr lvl="1">
              <a:buFont typeface="Wingdings" panose="05000000000000000000" pitchFamily="2" charset="2"/>
              <a:buChar char="§"/>
            </a:pPr>
            <a:endParaRPr lang="fr-FR" dirty="0"/>
          </a:p>
          <a:p>
            <a:pPr marL="320040" lvl="1" indent="0">
              <a:buNone/>
            </a:pPr>
            <a:endParaRPr lang="fr-FR" dirty="0" smtClean="0"/>
          </a:p>
        </p:txBody>
      </p:sp>
      <p:sp>
        <p:nvSpPr>
          <p:cNvPr id="4"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Bordures et ombres</a:t>
            </a:r>
            <a:endParaRPr lang="fr-FR" sz="3200" b="1" dirty="0">
              <a:solidFill>
                <a:srgbClr val="0070C0"/>
              </a:solidFill>
              <a:latin typeface="Verdana Pro" panose="020B0604030504040204" pitchFamily="34"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239" y="4182759"/>
            <a:ext cx="3949700"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0703" y="4987174"/>
            <a:ext cx="7490328" cy="1555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55294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19200" y="1479666"/>
            <a:ext cx="9965365" cy="4829696"/>
          </a:xfrm>
        </p:spPr>
        <p:txBody>
          <a:bodyPr>
            <a:normAutofit/>
          </a:bodyPr>
          <a:lstStyle/>
          <a:p>
            <a:pPr marL="45720" indent="0">
              <a:buNone/>
            </a:pPr>
            <a:endParaRPr lang="fr-FR" sz="1500" dirty="0" smtClean="0"/>
          </a:p>
          <a:p>
            <a:pPr marL="731520" lvl="3" indent="0">
              <a:buNone/>
            </a:pPr>
            <a:endParaRPr lang="fr-FR" sz="1300" dirty="0" smtClean="0"/>
          </a:p>
          <a:p>
            <a:pPr lvl="1">
              <a:buFont typeface="Wingdings" panose="05000000000000000000" pitchFamily="2" charset="2"/>
              <a:buChar char="§"/>
            </a:pPr>
            <a:endParaRPr lang="fr-FR" dirty="0"/>
          </a:p>
          <a:p>
            <a:pPr marL="320040" lvl="1" indent="0">
              <a:buNone/>
            </a:pPr>
            <a:endParaRPr lang="fr-FR" dirty="0" smtClean="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67" y="1608620"/>
            <a:ext cx="4508500"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65" y="3750512"/>
            <a:ext cx="7565587" cy="2232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Bordure et ombres</a:t>
            </a:r>
            <a:endParaRPr lang="fr-FR" sz="3200" b="1" dirty="0">
              <a:solidFill>
                <a:srgbClr val="0070C0"/>
              </a:solidFill>
              <a:latin typeface="Verdana Pro" panose="020B0604030504040204" pitchFamily="34" charset="0"/>
            </a:endParaRPr>
          </a:p>
        </p:txBody>
      </p:sp>
      <p:cxnSp>
        <p:nvCxnSpPr>
          <p:cNvPr id="28" name="Connecteur droit 27"/>
          <p:cNvCxnSpPr/>
          <p:nvPr/>
        </p:nvCxnSpPr>
        <p:spPr>
          <a:xfrm>
            <a:off x="10992543" y="406142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p:nvPr/>
        </p:nvCxnSpPr>
        <p:spPr>
          <a:xfrm flipH="1">
            <a:off x="1546167" y="2435631"/>
            <a:ext cx="2119747" cy="188698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a:off x="4231179" y="2435631"/>
            <a:ext cx="4463935" cy="188698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80882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19200" y="1438104"/>
            <a:ext cx="9965365" cy="4871259"/>
          </a:xfrm>
        </p:spPr>
        <p:txBody>
          <a:bodyPr>
            <a:normAutofit/>
          </a:bodyPr>
          <a:lstStyle/>
          <a:p>
            <a:pPr marL="0" indent="0">
              <a:buNone/>
            </a:pPr>
            <a:r>
              <a:rPr lang="fr-FR" dirty="0" smtClean="0">
                <a:solidFill>
                  <a:srgbClr val="36BB9D"/>
                </a:solidFill>
              </a:rPr>
              <a:t>Ombres</a:t>
            </a:r>
            <a:endParaRPr lang="fr-FR" dirty="0">
              <a:solidFill>
                <a:srgbClr val="36BB9D"/>
              </a:solidFill>
            </a:endParaRPr>
          </a:p>
          <a:p>
            <a:pPr lvl="2"/>
            <a:r>
              <a:rPr lang="fr-FR" dirty="0" smtClean="0"/>
              <a:t>Bloc complet : box-</a:t>
            </a:r>
            <a:r>
              <a:rPr lang="fr-FR" dirty="0" err="1" smtClean="0"/>
              <a:t>shadow</a:t>
            </a:r>
            <a:r>
              <a:rPr lang="fr-FR" dirty="0" smtClean="0"/>
              <a:t> qui permet de définir dans l’ordre suivant :</a:t>
            </a:r>
          </a:p>
          <a:p>
            <a:pPr lvl="3"/>
            <a:r>
              <a:rPr lang="fr-FR" dirty="0" smtClean="0"/>
              <a:t>Décalage horizontal.</a:t>
            </a:r>
          </a:p>
          <a:p>
            <a:pPr lvl="3"/>
            <a:r>
              <a:rPr lang="fr-FR" dirty="0" smtClean="0"/>
              <a:t>Décalage vertical.</a:t>
            </a:r>
          </a:p>
          <a:p>
            <a:pPr lvl="3"/>
            <a:r>
              <a:rPr lang="fr-FR" dirty="0" smtClean="0"/>
              <a:t>Adoucissement dégradé.</a:t>
            </a:r>
          </a:p>
          <a:p>
            <a:pPr lvl="3"/>
            <a:r>
              <a:rPr lang="fr-FR" dirty="0" smtClean="0"/>
              <a:t>Couleur.</a:t>
            </a:r>
          </a:p>
          <a:p>
            <a:pPr marL="502920" lvl="2" indent="0">
              <a:buNone/>
            </a:pPr>
            <a:endParaRPr lang="fr-FR" dirty="0"/>
          </a:p>
          <a:p>
            <a:pPr lvl="2"/>
            <a:endParaRPr lang="fr-FR" sz="1500" dirty="0" smtClean="0"/>
          </a:p>
          <a:p>
            <a:pPr marL="731520" lvl="3" indent="0">
              <a:buNone/>
            </a:pPr>
            <a:endParaRPr lang="fr-FR" sz="1300" dirty="0" smtClean="0"/>
          </a:p>
          <a:p>
            <a:pPr lvl="1">
              <a:buFont typeface="Wingdings" panose="05000000000000000000" pitchFamily="2" charset="2"/>
              <a:buChar char="§"/>
            </a:pPr>
            <a:endParaRPr lang="fr-FR" dirty="0"/>
          </a:p>
          <a:p>
            <a:pPr marL="320040" lvl="1" indent="0">
              <a:buNone/>
            </a:pPr>
            <a:endParaRPr lang="fr-FR" dirty="0" smtClean="0"/>
          </a:p>
        </p:txBody>
      </p:sp>
      <p:sp>
        <p:nvSpPr>
          <p:cNvPr id="4"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Bordures et ombres</a:t>
            </a:r>
            <a:endParaRPr lang="fr-FR" sz="3200" b="1" dirty="0">
              <a:solidFill>
                <a:srgbClr val="0070C0"/>
              </a:solidFill>
              <a:latin typeface="Verdana Pro" panose="020B0604030504040204" pitchFamily="34"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74" y="4107963"/>
            <a:ext cx="4559300"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6243" y="4343404"/>
            <a:ext cx="7104789" cy="2131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04464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19200" y="1396540"/>
            <a:ext cx="9965365" cy="4887885"/>
          </a:xfrm>
        </p:spPr>
        <p:txBody>
          <a:bodyPr>
            <a:normAutofit/>
          </a:bodyPr>
          <a:lstStyle/>
          <a:p>
            <a:pPr marL="0" indent="0">
              <a:buNone/>
            </a:pPr>
            <a:r>
              <a:rPr lang="fr-FR" dirty="0" smtClean="0">
                <a:solidFill>
                  <a:srgbClr val="36BB9D"/>
                </a:solidFill>
              </a:rPr>
              <a:t>Ombres</a:t>
            </a:r>
          </a:p>
          <a:p>
            <a:pPr lvl="2"/>
            <a:r>
              <a:rPr lang="fr-FR" dirty="0" smtClean="0"/>
              <a:t>Texte : </a:t>
            </a:r>
            <a:r>
              <a:rPr lang="fr-FR" dirty="0" err="1" smtClean="0"/>
              <a:t>text-shadow</a:t>
            </a:r>
            <a:r>
              <a:rPr lang="fr-FR" dirty="0" smtClean="0"/>
              <a:t> qui permet de définir dans l’ordre suivant :</a:t>
            </a:r>
          </a:p>
          <a:p>
            <a:pPr lvl="3"/>
            <a:r>
              <a:rPr lang="fr-FR" dirty="0" smtClean="0"/>
              <a:t>Décalage horizontal.</a:t>
            </a:r>
          </a:p>
          <a:p>
            <a:pPr lvl="3"/>
            <a:r>
              <a:rPr lang="fr-FR" dirty="0" smtClean="0"/>
              <a:t>Décalage vertical.</a:t>
            </a:r>
          </a:p>
          <a:p>
            <a:pPr lvl="3"/>
            <a:r>
              <a:rPr lang="fr-FR" dirty="0" smtClean="0"/>
              <a:t>Adoucissement dégradé.</a:t>
            </a:r>
          </a:p>
          <a:p>
            <a:pPr lvl="3"/>
            <a:r>
              <a:rPr lang="fr-FR" dirty="0" smtClean="0"/>
              <a:t>Couleur.</a:t>
            </a:r>
          </a:p>
          <a:p>
            <a:pPr marL="502920" lvl="2" indent="0">
              <a:buNone/>
            </a:pPr>
            <a:endParaRPr lang="fr-FR" dirty="0"/>
          </a:p>
          <a:p>
            <a:pPr lvl="2"/>
            <a:endParaRPr lang="fr-FR" sz="1500" dirty="0" smtClean="0"/>
          </a:p>
          <a:p>
            <a:pPr marL="731520" lvl="3" indent="0">
              <a:buNone/>
            </a:pPr>
            <a:endParaRPr lang="fr-FR" sz="1300" dirty="0" smtClean="0"/>
          </a:p>
          <a:p>
            <a:pPr lvl="1">
              <a:buFont typeface="Wingdings" panose="05000000000000000000" pitchFamily="2" charset="2"/>
              <a:buChar char="§"/>
            </a:pPr>
            <a:endParaRPr lang="fr-FR" dirty="0"/>
          </a:p>
          <a:p>
            <a:pPr marL="320040" lvl="1" indent="0">
              <a:buNone/>
            </a:pPr>
            <a:endParaRPr lang="fr-FR" dirty="0" smtClean="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227" y="3725712"/>
            <a:ext cx="4381500"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5264" y="4392742"/>
            <a:ext cx="7402725" cy="2100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Bordures et ombres</a:t>
            </a:r>
            <a:endParaRPr lang="fr-FR" sz="3200" b="1" dirty="0">
              <a:solidFill>
                <a:srgbClr val="0070C0"/>
              </a:solidFill>
              <a:latin typeface="Verdana Pro" panose="020B0604030504040204" pitchFamily="34" charset="0"/>
            </a:endParaRPr>
          </a:p>
        </p:txBody>
      </p:sp>
    </p:spTree>
    <p:extLst>
      <p:ext uri="{BB962C8B-B14F-4D97-AF65-F5344CB8AC3E}">
        <p14:creationId xmlns:p14="http://schemas.microsoft.com/office/powerpoint/2010/main" val="6771465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19200" y="1396540"/>
            <a:ext cx="9965365" cy="4887885"/>
          </a:xfrm>
        </p:spPr>
        <p:txBody>
          <a:bodyPr>
            <a:normAutofit/>
          </a:bodyPr>
          <a:lstStyle/>
          <a:p>
            <a:pPr marL="3175" lvl="2" indent="0">
              <a:buNone/>
            </a:pPr>
            <a:r>
              <a:rPr lang="fr-FR" dirty="0" smtClean="0"/>
              <a:t>L’ensemble des propriétés html déjà vues sont applicables dans les tableaux.</a:t>
            </a:r>
          </a:p>
          <a:p>
            <a:pPr marL="3175" lvl="2" indent="0">
              <a:buNone/>
            </a:pPr>
            <a:r>
              <a:rPr lang="fr-FR" dirty="0" smtClean="0"/>
              <a:t>Nous allons donc nous focaliser sur les propriétés suivantes : </a:t>
            </a:r>
          </a:p>
          <a:p>
            <a:pPr lvl="2">
              <a:buFont typeface="Wingdings" panose="05000000000000000000" pitchFamily="2" charset="2"/>
              <a:buChar char="§"/>
            </a:pPr>
            <a:r>
              <a:rPr lang="en-US" dirty="0" smtClean="0"/>
              <a:t>border-collapse</a:t>
            </a:r>
            <a:r>
              <a:rPr lang="en-US" dirty="0"/>
              <a:t>.</a:t>
            </a:r>
          </a:p>
          <a:p>
            <a:pPr lvl="2">
              <a:buFont typeface="Wingdings" panose="05000000000000000000" pitchFamily="2" charset="2"/>
              <a:buChar char="§"/>
            </a:pPr>
            <a:r>
              <a:rPr lang="en-US" dirty="0" smtClean="0"/>
              <a:t>border-spacing</a:t>
            </a:r>
            <a:r>
              <a:rPr lang="en-US" dirty="0"/>
              <a:t>.</a:t>
            </a:r>
          </a:p>
          <a:p>
            <a:pPr lvl="2">
              <a:buFont typeface="Wingdings" panose="05000000000000000000" pitchFamily="2" charset="2"/>
              <a:buChar char="§"/>
            </a:pPr>
            <a:r>
              <a:rPr lang="en-US" dirty="0" smtClean="0"/>
              <a:t>caption-side</a:t>
            </a:r>
            <a:r>
              <a:rPr lang="en-US" dirty="0"/>
              <a:t>.</a:t>
            </a:r>
          </a:p>
          <a:p>
            <a:pPr lvl="2">
              <a:buFont typeface="Wingdings" panose="05000000000000000000" pitchFamily="2" charset="2"/>
              <a:buChar char="§"/>
            </a:pPr>
            <a:r>
              <a:rPr lang="en-US" dirty="0" smtClean="0"/>
              <a:t>empty-cells</a:t>
            </a:r>
            <a:r>
              <a:rPr lang="en-US" dirty="0"/>
              <a:t>.</a:t>
            </a:r>
          </a:p>
          <a:p>
            <a:pPr lvl="2">
              <a:buFont typeface="Wingdings" panose="05000000000000000000" pitchFamily="2" charset="2"/>
              <a:buChar char="§"/>
            </a:pPr>
            <a:r>
              <a:rPr lang="en-US" dirty="0" smtClean="0"/>
              <a:t>table-layout</a:t>
            </a:r>
            <a:r>
              <a:rPr lang="en-US" dirty="0"/>
              <a:t>.</a:t>
            </a:r>
          </a:p>
          <a:p>
            <a:pPr lvl="2">
              <a:buFont typeface="Wingdings" panose="05000000000000000000" pitchFamily="2" charset="2"/>
              <a:buChar char="§"/>
            </a:pPr>
            <a:r>
              <a:rPr lang="en-US" dirty="0" smtClean="0"/>
              <a:t>vertical-align. </a:t>
            </a:r>
            <a:endParaRPr lang="en-US" dirty="0"/>
          </a:p>
          <a:p>
            <a:pPr marL="3175" lvl="2" indent="0">
              <a:buNone/>
            </a:pPr>
            <a:endParaRPr lang="fr-FR" dirty="0"/>
          </a:p>
          <a:p>
            <a:pPr lvl="2"/>
            <a:endParaRPr lang="fr-FR" sz="1500" dirty="0" smtClean="0"/>
          </a:p>
          <a:p>
            <a:pPr marL="731520" lvl="3" indent="0">
              <a:buNone/>
            </a:pPr>
            <a:endParaRPr lang="fr-FR" sz="1300" dirty="0" smtClean="0"/>
          </a:p>
          <a:p>
            <a:pPr lvl="1">
              <a:buFont typeface="Wingdings" panose="05000000000000000000" pitchFamily="2" charset="2"/>
              <a:buChar char="§"/>
            </a:pPr>
            <a:endParaRPr lang="fr-FR" dirty="0"/>
          </a:p>
          <a:p>
            <a:pPr marL="320040" lvl="1" indent="0">
              <a:buNone/>
            </a:pPr>
            <a:endParaRPr lang="fr-FR" dirty="0" smtClean="0"/>
          </a:p>
        </p:txBody>
      </p:sp>
      <p:sp>
        <p:nvSpPr>
          <p:cNvPr id="6"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Les tableaux</a:t>
            </a:r>
            <a:endParaRPr lang="fr-FR" sz="3200" b="1" dirty="0">
              <a:solidFill>
                <a:srgbClr val="0070C0"/>
              </a:solidFill>
              <a:latin typeface="Verdana Pro" panose="020B0604030504040204" pitchFamily="34" charset="0"/>
            </a:endParaRPr>
          </a:p>
        </p:txBody>
      </p:sp>
    </p:spTree>
    <p:extLst>
      <p:ext uri="{BB962C8B-B14F-4D97-AF65-F5344CB8AC3E}">
        <p14:creationId xmlns:p14="http://schemas.microsoft.com/office/powerpoint/2010/main" val="17177806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19200" y="1396540"/>
            <a:ext cx="9965365" cy="4887885"/>
          </a:xfrm>
        </p:spPr>
        <p:txBody>
          <a:bodyPr>
            <a:normAutofit fontScale="92500" lnSpcReduction="10000"/>
          </a:bodyPr>
          <a:lstStyle/>
          <a:p>
            <a:pPr marL="0" lvl="3" indent="0">
              <a:buNone/>
            </a:pPr>
            <a:r>
              <a:rPr lang="fr-FR" sz="2800" dirty="0">
                <a:solidFill>
                  <a:srgbClr val="36BB9D"/>
                </a:solidFill>
              </a:rPr>
              <a:t>Gérer les bordures</a:t>
            </a:r>
          </a:p>
          <a:p>
            <a:pPr marL="0" lvl="3" indent="0">
              <a:buNone/>
            </a:pPr>
            <a:endParaRPr lang="fr-FR" dirty="0" smtClean="0"/>
          </a:p>
          <a:p>
            <a:pPr marL="0" lvl="3" indent="0">
              <a:buNone/>
            </a:pPr>
            <a:r>
              <a:rPr lang="fr-FR" dirty="0" smtClean="0"/>
              <a:t>Actuellement, si on ajoute un border </a:t>
            </a:r>
            <a:r>
              <a:rPr lang="fr-FR" dirty="0" err="1" smtClean="0"/>
              <a:t>solid</a:t>
            </a:r>
            <a:r>
              <a:rPr lang="fr-FR" dirty="0" smtClean="0"/>
              <a:t> à notre tableau, on obtient le résultat suivant :</a:t>
            </a:r>
          </a:p>
          <a:p>
            <a:pPr marL="460375" lvl="3" indent="0">
              <a:buNone/>
            </a:pPr>
            <a:endParaRPr lang="fr-FR" dirty="0"/>
          </a:p>
          <a:p>
            <a:pPr marL="460375" lvl="3" indent="0">
              <a:buNone/>
            </a:pPr>
            <a:endParaRPr lang="fr-FR" dirty="0" smtClean="0"/>
          </a:p>
          <a:p>
            <a:pPr marL="460375" lvl="3" indent="0">
              <a:buNone/>
            </a:pPr>
            <a:endParaRPr lang="fr-FR" dirty="0"/>
          </a:p>
          <a:p>
            <a:pPr marL="460375" lvl="3" indent="0">
              <a:buNone/>
            </a:pPr>
            <a:endParaRPr lang="fr-FR" dirty="0" smtClean="0"/>
          </a:p>
          <a:p>
            <a:pPr marL="460375" lvl="3" indent="0">
              <a:buNone/>
            </a:pPr>
            <a:endParaRPr lang="fr-FR" dirty="0" smtClean="0"/>
          </a:p>
          <a:p>
            <a:pPr marL="460375" lvl="3" indent="0">
              <a:buNone/>
            </a:pPr>
            <a:endParaRPr lang="fr-FR" dirty="0"/>
          </a:p>
          <a:p>
            <a:pPr marL="0" lvl="3" indent="0">
              <a:buNone/>
            </a:pPr>
            <a:r>
              <a:rPr lang="fr-FR" dirty="0" smtClean="0"/>
              <a:t>Pour solutionner ce problème , on va utiliser la propriété </a:t>
            </a:r>
            <a:r>
              <a:rPr lang="fr-FR" dirty="0">
                <a:solidFill>
                  <a:srgbClr val="36BB9D"/>
                </a:solidFill>
              </a:rPr>
              <a:t>border-collapse</a:t>
            </a:r>
            <a:r>
              <a:rPr lang="fr-FR" dirty="0"/>
              <a:t> </a:t>
            </a:r>
            <a:r>
              <a:rPr lang="fr-FR" dirty="0" smtClean="0"/>
              <a:t>: </a:t>
            </a:r>
          </a:p>
          <a:p>
            <a:pPr marL="0" lvl="3" indent="0">
              <a:buNone/>
            </a:pPr>
            <a:r>
              <a:rPr lang="fr-FR" dirty="0" smtClean="0"/>
              <a:t>Prend les valeurs : </a:t>
            </a:r>
          </a:p>
          <a:p>
            <a:pPr lvl="3"/>
            <a:r>
              <a:rPr lang="fr-FR" dirty="0" err="1"/>
              <a:t>separate</a:t>
            </a:r>
            <a:r>
              <a:rPr lang="fr-FR" dirty="0"/>
              <a:t> : </a:t>
            </a:r>
            <a:r>
              <a:rPr lang="fr-FR" dirty="0" smtClean="0"/>
              <a:t>valeur </a:t>
            </a:r>
            <a:r>
              <a:rPr lang="fr-FR" dirty="0"/>
              <a:t>par défaut </a:t>
            </a:r>
            <a:r>
              <a:rPr lang="fr-FR" dirty="0" smtClean="0"/>
              <a:t>: bordures séparées </a:t>
            </a:r>
            <a:r>
              <a:rPr lang="fr-FR" dirty="0"/>
              <a:t>et </a:t>
            </a:r>
            <a:r>
              <a:rPr lang="fr-FR" dirty="0" smtClean="0"/>
              <a:t>distinctes.</a:t>
            </a:r>
            <a:endParaRPr lang="fr-FR" dirty="0"/>
          </a:p>
          <a:p>
            <a:pPr lvl="3"/>
            <a:r>
              <a:rPr lang="fr-FR" dirty="0"/>
              <a:t>collapse : </a:t>
            </a:r>
            <a:r>
              <a:rPr lang="fr-FR" dirty="0" smtClean="0"/>
              <a:t>bordures </a:t>
            </a:r>
            <a:r>
              <a:rPr lang="fr-FR" dirty="0"/>
              <a:t>adjacentes vont être </a:t>
            </a:r>
            <a:r>
              <a:rPr lang="fr-FR" dirty="0" smtClean="0"/>
              <a:t>fusionnées.</a:t>
            </a:r>
            <a:endParaRPr lang="fr-FR" dirty="0"/>
          </a:p>
          <a:p>
            <a:pPr marL="3175" lvl="2" indent="0">
              <a:buNone/>
            </a:pPr>
            <a:r>
              <a:rPr lang="fr-FR" sz="1800" dirty="0"/>
              <a:t>De façon générale, on applique la propriété border-collapse à la balise &lt;table&gt; et border aux balises &lt;td&gt; et &lt;th&gt;.</a:t>
            </a:r>
          </a:p>
          <a:p>
            <a:pPr lvl="1">
              <a:buFont typeface="Wingdings" panose="05000000000000000000" pitchFamily="2" charset="2"/>
              <a:buChar char="§"/>
            </a:pPr>
            <a:endParaRPr lang="fr-FR" dirty="0"/>
          </a:p>
          <a:p>
            <a:pPr marL="320040" lvl="1" indent="0">
              <a:buNone/>
            </a:pPr>
            <a:endParaRPr lang="fr-FR" dirty="0" smtClean="0"/>
          </a:p>
        </p:txBody>
      </p:sp>
      <p:sp>
        <p:nvSpPr>
          <p:cNvPr id="6"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Les tableaux</a:t>
            </a:r>
            <a:endParaRPr lang="fr-FR" sz="3200" b="1" dirty="0">
              <a:solidFill>
                <a:srgbClr val="0070C0"/>
              </a:solidFill>
              <a:latin typeface="Verdana Pro" panose="020B0604030504040204" pitchFamily="34"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675" y="2597726"/>
            <a:ext cx="3790951"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à coins arrondis 1"/>
          <p:cNvSpPr/>
          <p:nvPr/>
        </p:nvSpPr>
        <p:spPr>
          <a:xfrm>
            <a:off x="5153891" y="2597726"/>
            <a:ext cx="4838007" cy="143810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dirty="0" smtClean="0"/>
              <a:t>Le tableau prend une bordure mais également chaque cellule dans celui-ci, ce qui donne cette impression de double bordure.</a:t>
            </a:r>
            <a:endParaRPr lang="fr-FR" dirty="0"/>
          </a:p>
        </p:txBody>
      </p:sp>
    </p:spTree>
    <p:extLst>
      <p:ext uri="{BB962C8B-B14F-4D97-AF65-F5344CB8AC3E}">
        <p14:creationId xmlns:p14="http://schemas.microsoft.com/office/powerpoint/2010/main" val="9796809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19200" y="1396540"/>
            <a:ext cx="9965365" cy="4887885"/>
          </a:xfrm>
        </p:spPr>
        <p:txBody>
          <a:bodyPr>
            <a:normAutofit/>
          </a:bodyPr>
          <a:lstStyle/>
          <a:p>
            <a:pPr lvl="1">
              <a:buFont typeface="Wingdings" panose="05000000000000000000" pitchFamily="2" charset="2"/>
              <a:buChar char="§"/>
            </a:pPr>
            <a:endParaRPr lang="fr-FR" dirty="0"/>
          </a:p>
          <a:p>
            <a:pPr marL="320040" lvl="1" indent="0">
              <a:buNone/>
            </a:pPr>
            <a:endParaRPr lang="fr-FR" dirty="0" smtClean="0"/>
          </a:p>
        </p:txBody>
      </p:sp>
      <p:sp>
        <p:nvSpPr>
          <p:cNvPr id="6"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Les tableaux</a:t>
            </a:r>
            <a:endParaRPr lang="fr-FR" sz="3200" b="1" dirty="0">
              <a:solidFill>
                <a:srgbClr val="0070C0"/>
              </a:solidFill>
              <a:latin typeface="Verdana Pro" panose="020B0604030504040204"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5629" y="2898804"/>
            <a:ext cx="3524251"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136" y="1307523"/>
            <a:ext cx="5111093" cy="2158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36" y="4029337"/>
            <a:ext cx="2981325"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00635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19200" y="1396540"/>
            <a:ext cx="9965365" cy="4887885"/>
          </a:xfrm>
        </p:spPr>
        <p:txBody>
          <a:bodyPr>
            <a:normAutofit lnSpcReduction="10000"/>
          </a:bodyPr>
          <a:lstStyle/>
          <a:p>
            <a:pPr marL="0" lvl="3" indent="0">
              <a:buNone/>
            </a:pPr>
            <a:r>
              <a:rPr lang="fr-FR" sz="2800" dirty="0">
                <a:solidFill>
                  <a:srgbClr val="36BB9D"/>
                </a:solidFill>
              </a:rPr>
              <a:t>Gérer soit même l’espacement entre les </a:t>
            </a:r>
            <a:r>
              <a:rPr lang="fr-FR" sz="2800" dirty="0" smtClean="0">
                <a:solidFill>
                  <a:srgbClr val="36BB9D"/>
                </a:solidFill>
              </a:rPr>
              <a:t>cellules</a:t>
            </a:r>
            <a:endParaRPr lang="fr-FR" sz="2800" dirty="0">
              <a:solidFill>
                <a:srgbClr val="36BB9D"/>
              </a:solidFill>
            </a:endParaRPr>
          </a:p>
          <a:p>
            <a:pPr marL="800100" lvl="2" indent="-342900">
              <a:buFont typeface="Wingdings" panose="05000000000000000000" pitchFamily="2" charset="2"/>
              <a:buChar char="§"/>
            </a:pPr>
            <a:r>
              <a:rPr lang="fr-FR" dirty="0"/>
              <a:t>Propriété : border-</a:t>
            </a:r>
            <a:r>
              <a:rPr lang="fr-FR" dirty="0" err="1"/>
              <a:t>spacing</a:t>
            </a:r>
            <a:r>
              <a:rPr lang="fr-FR" dirty="0" smtClean="0"/>
              <a:t>.</a:t>
            </a:r>
          </a:p>
          <a:p>
            <a:pPr marL="800100" lvl="2" indent="-342900">
              <a:buFont typeface="Wingdings" panose="05000000000000000000" pitchFamily="2" charset="2"/>
              <a:buChar char="§"/>
            </a:pPr>
            <a:r>
              <a:rPr lang="fr-FR" dirty="0" smtClean="0"/>
              <a:t>Représente la distance entre 2 bordures adjacentes (valeur absolue ou relative).</a:t>
            </a:r>
            <a:endParaRPr lang="fr-FR" dirty="0"/>
          </a:p>
          <a:p>
            <a:pPr marL="320040" lvl="1" indent="0">
              <a:buNone/>
            </a:pPr>
            <a:endParaRPr lang="fr-FR" dirty="0" smtClean="0"/>
          </a:p>
          <a:p>
            <a:pPr marL="320040" lvl="1" indent="0">
              <a:buNone/>
            </a:pPr>
            <a:endParaRPr lang="fr-FR" dirty="0"/>
          </a:p>
          <a:p>
            <a:pPr marL="320040" lvl="1" indent="0">
              <a:buNone/>
            </a:pPr>
            <a:endParaRPr lang="fr-FR" dirty="0" smtClean="0"/>
          </a:p>
          <a:p>
            <a:pPr marL="320040" lvl="1" indent="0">
              <a:buNone/>
            </a:pPr>
            <a:endParaRPr lang="fr-FR" dirty="0"/>
          </a:p>
          <a:p>
            <a:pPr marL="320040" lvl="1" indent="0">
              <a:buNone/>
            </a:pPr>
            <a:endParaRPr lang="fr-FR" dirty="0" smtClean="0"/>
          </a:p>
          <a:p>
            <a:pPr marL="320040" lvl="1" indent="0">
              <a:buNone/>
            </a:pPr>
            <a:endParaRPr lang="fr-FR" dirty="0"/>
          </a:p>
          <a:p>
            <a:pPr marL="320040" lvl="1" indent="0">
              <a:buNone/>
            </a:pPr>
            <a:endParaRPr lang="fr-FR" dirty="0" smtClean="0"/>
          </a:p>
          <a:p>
            <a:pPr marL="320040" lvl="1" indent="0">
              <a:buNone/>
            </a:pPr>
            <a:r>
              <a:rPr lang="fr-FR" sz="2000" i="1" u="sng" dirty="0"/>
              <a:t>Remarque : </a:t>
            </a:r>
            <a:r>
              <a:rPr lang="fr-FR" sz="2000" dirty="0"/>
              <a:t>si on passe le border-</a:t>
            </a:r>
            <a:r>
              <a:rPr lang="fr-FR" sz="2000" dirty="0" err="1"/>
              <a:t>spacing</a:t>
            </a:r>
            <a:r>
              <a:rPr lang="fr-FR" sz="2000" dirty="0"/>
              <a:t> à 0, cela n’aura pas le même effet que le collapse, les bordures seront accolées.</a:t>
            </a:r>
          </a:p>
        </p:txBody>
      </p:sp>
      <p:sp>
        <p:nvSpPr>
          <p:cNvPr id="6"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Les tableaux</a:t>
            </a:r>
            <a:endParaRPr lang="fr-FR" sz="3200" b="1" dirty="0">
              <a:solidFill>
                <a:srgbClr val="0070C0"/>
              </a:solidFill>
              <a:latin typeface="Verdana Pro" panose="020B0604030504040204"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4015" y="3093537"/>
            <a:ext cx="3415708" cy="1922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6727" y="3093536"/>
            <a:ext cx="2295525"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41916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19200" y="1396540"/>
            <a:ext cx="9965365" cy="4887885"/>
          </a:xfrm>
        </p:spPr>
        <p:txBody>
          <a:bodyPr>
            <a:normAutofit/>
          </a:bodyPr>
          <a:lstStyle/>
          <a:p>
            <a:pPr marL="0" indent="0">
              <a:buNone/>
            </a:pPr>
            <a:r>
              <a:rPr lang="fr-FR" dirty="0">
                <a:solidFill>
                  <a:srgbClr val="36BB9D"/>
                </a:solidFill>
              </a:rPr>
              <a:t>Contrôler la largeur des </a:t>
            </a:r>
            <a:r>
              <a:rPr lang="fr-FR" dirty="0" smtClean="0">
                <a:solidFill>
                  <a:srgbClr val="36BB9D"/>
                </a:solidFill>
              </a:rPr>
              <a:t>colonnes</a:t>
            </a:r>
            <a:endParaRPr lang="fr-FR" dirty="0">
              <a:solidFill>
                <a:srgbClr val="36BB9D"/>
              </a:solidFill>
            </a:endParaRPr>
          </a:p>
          <a:p>
            <a:pPr marL="800100" lvl="2" indent="-342900">
              <a:buFont typeface="Wingdings" panose="05000000000000000000" pitchFamily="2" charset="2"/>
              <a:buChar char="§"/>
            </a:pPr>
            <a:r>
              <a:rPr lang="fr-FR" dirty="0" smtClean="0"/>
              <a:t>Propriété </a:t>
            </a:r>
            <a:r>
              <a:rPr lang="fr-FR" dirty="0"/>
              <a:t>: </a:t>
            </a:r>
            <a:r>
              <a:rPr lang="fr-FR" dirty="0" smtClean="0"/>
              <a:t>table-</a:t>
            </a:r>
            <a:r>
              <a:rPr lang="fr-FR" dirty="0" err="1" smtClean="0"/>
              <a:t>layout</a:t>
            </a:r>
            <a:r>
              <a:rPr lang="fr-FR" dirty="0" smtClean="0"/>
              <a:t>.</a:t>
            </a:r>
          </a:p>
          <a:p>
            <a:pPr marL="800100" lvl="2" indent="-342900">
              <a:buFont typeface="Wingdings" panose="05000000000000000000" pitchFamily="2" charset="2"/>
              <a:buChar char="§"/>
            </a:pPr>
            <a:r>
              <a:rPr lang="fr-FR" dirty="0"/>
              <a:t>Permet de gérer la largeur des différentes colonnes du tableau (en choisissant avec quel algorithme la largeur de chaque colonne doit être calculée).</a:t>
            </a:r>
          </a:p>
          <a:p>
            <a:pPr marL="800100" lvl="2" indent="-342900">
              <a:buFont typeface="Wingdings" panose="05000000000000000000" pitchFamily="2" charset="2"/>
              <a:buChar char="§"/>
            </a:pPr>
            <a:r>
              <a:rPr lang="fr-FR" dirty="0"/>
              <a:t>Prend les valeurs : </a:t>
            </a:r>
          </a:p>
          <a:p>
            <a:pPr lvl="3"/>
            <a:r>
              <a:rPr lang="fr-FR" sz="2000" b="1" dirty="0"/>
              <a:t>auto : </a:t>
            </a:r>
            <a:r>
              <a:rPr lang="fr-FR" sz="2000" dirty="0"/>
              <a:t>valeur par défaut . Calcul automatique de la largeur des différentes colonnes du tableau afin de prendre le moins d’espace possible en hauteur. Si une valeur a été définie pour la propriété </a:t>
            </a:r>
            <a:r>
              <a:rPr lang="fr-FR" sz="2000" dirty="0" err="1"/>
              <a:t>width</a:t>
            </a:r>
            <a:r>
              <a:rPr lang="fr-FR" sz="2000" dirty="0"/>
              <a:t> alors celle-ci sera respectée tant que contenu ne dépasse pas le tableau.</a:t>
            </a:r>
          </a:p>
          <a:p>
            <a:pPr lvl="3"/>
            <a:r>
              <a:rPr lang="fr-FR" sz="2000" b="1" dirty="0" err="1"/>
              <a:t>fixed</a:t>
            </a:r>
            <a:r>
              <a:rPr lang="fr-FR" sz="2000" b="1" dirty="0"/>
              <a:t> : </a:t>
            </a:r>
            <a:r>
              <a:rPr lang="fr-FR" sz="2000" dirty="0"/>
              <a:t>Largeur des colonnes déterminée à partir de la propriété </a:t>
            </a:r>
            <a:r>
              <a:rPr lang="fr-FR" sz="2000" dirty="0" err="1"/>
              <a:t>width</a:t>
            </a:r>
            <a:r>
              <a:rPr lang="fr-FR" sz="2000" dirty="0"/>
              <a:t> des éléments table ou col ou de la première ligne du tableau.</a:t>
            </a:r>
          </a:p>
          <a:p>
            <a:pPr marL="457200" lvl="2" indent="0">
              <a:buNone/>
            </a:pPr>
            <a:endParaRPr lang="fr-FR" dirty="0" smtClean="0"/>
          </a:p>
          <a:p>
            <a:pPr marL="320040" lvl="1" indent="0">
              <a:buNone/>
            </a:pPr>
            <a:endParaRPr lang="fr-FR" dirty="0"/>
          </a:p>
          <a:p>
            <a:pPr marL="320040" lvl="1" indent="0">
              <a:buNone/>
            </a:pPr>
            <a:endParaRPr lang="fr-FR" dirty="0" smtClean="0"/>
          </a:p>
          <a:p>
            <a:pPr marL="320040" lvl="1" indent="0">
              <a:buNone/>
            </a:pPr>
            <a:endParaRPr lang="fr-FR" dirty="0"/>
          </a:p>
          <a:p>
            <a:pPr marL="320040" lvl="1" indent="0">
              <a:buNone/>
            </a:pPr>
            <a:endParaRPr lang="fr-FR" dirty="0" smtClean="0"/>
          </a:p>
          <a:p>
            <a:pPr marL="320040" lvl="1" indent="0">
              <a:buNone/>
            </a:pPr>
            <a:endParaRPr lang="fr-FR" dirty="0"/>
          </a:p>
          <a:p>
            <a:pPr marL="320040" lvl="1" indent="0">
              <a:buNone/>
            </a:pPr>
            <a:endParaRPr lang="fr-FR" dirty="0" smtClean="0"/>
          </a:p>
        </p:txBody>
      </p:sp>
      <p:sp>
        <p:nvSpPr>
          <p:cNvPr id="6"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Les tableaux</a:t>
            </a:r>
            <a:endParaRPr lang="fr-FR" sz="3200" b="1" dirty="0">
              <a:solidFill>
                <a:srgbClr val="0070C0"/>
              </a:solidFill>
              <a:latin typeface="Verdana Pro" panose="020B0604030504040204" pitchFamily="34" charset="0"/>
            </a:endParaRPr>
          </a:p>
        </p:txBody>
      </p:sp>
    </p:spTree>
    <p:extLst>
      <p:ext uri="{BB962C8B-B14F-4D97-AF65-F5344CB8AC3E}">
        <p14:creationId xmlns:p14="http://schemas.microsoft.com/office/powerpoint/2010/main" val="30187228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xmlns="" id="{FBFBC7D8-D334-447D-860E-3DF5C103BA1A}"/>
              </a:ext>
            </a:extLst>
          </p:cNvPr>
          <p:cNvSpPr>
            <a:spLocks noGrp="1"/>
          </p:cNvSpPr>
          <p:nvPr>
            <p:ph type="title"/>
          </p:nvPr>
        </p:nvSpPr>
        <p:spPr>
          <a:xfrm>
            <a:off x="1610687" y="143765"/>
            <a:ext cx="10100345" cy="871305"/>
          </a:xfrm>
        </p:spPr>
        <p:txBody>
          <a:bodyPr>
            <a:normAutofit/>
          </a:bodyPr>
          <a:lstStyle/>
          <a:p>
            <a:r>
              <a:rPr lang="fr-FR" sz="3200" dirty="0">
                <a:solidFill>
                  <a:srgbClr val="0070C0"/>
                </a:solidFill>
                <a:latin typeface="Verdana Pro" panose="020B0604030504040204" pitchFamily="34" charset="0"/>
              </a:rPr>
              <a:t>Comment le mettre en place?</a:t>
            </a:r>
          </a:p>
        </p:txBody>
      </p:sp>
      <p:sp>
        <p:nvSpPr>
          <p:cNvPr id="18" name="Espace réservé du contenu 17"/>
          <p:cNvSpPr>
            <a:spLocks noGrp="1"/>
          </p:cNvSpPr>
          <p:nvPr>
            <p:ph sz="quarter" idx="2"/>
          </p:nvPr>
        </p:nvSpPr>
        <p:spPr>
          <a:xfrm>
            <a:off x="839789" y="1468180"/>
            <a:ext cx="5157787" cy="4721485"/>
          </a:xfrm>
        </p:spPr>
        <p:txBody>
          <a:bodyPr>
            <a:normAutofit/>
          </a:bodyPr>
          <a:lstStyle/>
          <a:p>
            <a:pPr marL="0" indent="0">
              <a:buNone/>
            </a:pPr>
            <a:r>
              <a:rPr lang="fr-FR" sz="1800" dirty="0" smtClean="0"/>
              <a:t>Fichier style.css</a:t>
            </a:r>
            <a:endParaRPr lang="fr-FR" sz="1800" dirty="0"/>
          </a:p>
        </p:txBody>
      </p:sp>
      <p:sp>
        <p:nvSpPr>
          <p:cNvPr id="6" name="Espace réservé du contenu 5"/>
          <p:cNvSpPr>
            <a:spLocks noGrp="1"/>
          </p:cNvSpPr>
          <p:nvPr>
            <p:ph sz="quarter" idx="4"/>
          </p:nvPr>
        </p:nvSpPr>
        <p:spPr>
          <a:xfrm>
            <a:off x="6242303" y="1479665"/>
            <a:ext cx="5422316" cy="4638503"/>
          </a:xfrm>
          <a:prstGeom prst="rect">
            <a:avLst/>
          </a:prstGeom>
        </p:spPr>
        <p:style>
          <a:lnRef idx="1">
            <a:schemeClr val="accent4"/>
          </a:lnRef>
          <a:fillRef idx="2">
            <a:schemeClr val="accent4"/>
          </a:fillRef>
          <a:effectRef idx="1">
            <a:schemeClr val="accent4"/>
          </a:effectRef>
          <a:fontRef idx="minor">
            <a:schemeClr val="dk1"/>
          </a:fontRef>
        </p:style>
        <p:txBody>
          <a:bodyPr>
            <a:noAutofit/>
          </a:bodyPr>
          <a:lstStyle/>
          <a:p>
            <a:pPr marL="45720" indent="0">
              <a:buNone/>
            </a:pPr>
            <a:r>
              <a:rPr lang="fr-FR" sz="1800" dirty="0">
                <a:solidFill>
                  <a:schemeClr val="tx1"/>
                </a:solidFill>
              </a:rPr>
              <a:t>Fichier index.html</a:t>
            </a:r>
          </a:p>
          <a:p>
            <a:pPr marL="45720" indent="0">
              <a:buNone/>
            </a:pPr>
            <a:r>
              <a:rPr lang="fr-FR" sz="1400" dirty="0" smtClean="0"/>
              <a:t>&lt;!</a:t>
            </a:r>
            <a:r>
              <a:rPr lang="fr-FR" sz="1400" dirty="0"/>
              <a:t>DOCTYPE html&gt;</a:t>
            </a:r>
          </a:p>
          <a:p>
            <a:pPr marL="45720" indent="0">
              <a:buNone/>
            </a:pPr>
            <a:r>
              <a:rPr lang="fr-FR" sz="1400" dirty="0"/>
              <a:t>&lt;html&gt;</a:t>
            </a:r>
          </a:p>
          <a:p>
            <a:pPr marL="45720" indent="0">
              <a:buNone/>
            </a:pPr>
            <a:r>
              <a:rPr lang="fr-FR" sz="1400" dirty="0"/>
              <a:t>    &lt;</a:t>
            </a:r>
            <a:r>
              <a:rPr lang="fr-FR" sz="1400" dirty="0" err="1"/>
              <a:t>head</a:t>
            </a:r>
            <a:r>
              <a:rPr lang="fr-FR" sz="1400" dirty="0"/>
              <a:t>&gt;</a:t>
            </a:r>
          </a:p>
          <a:p>
            <a:pPr marL="45720" indent="0">
              <a:buNone/>
            </a:pPr>
            <a:r>
              <a:rPr lang="fr-FR" sz="1400" dirty="0"/>
              <a:t>        &lt;</a:t>
            </a:r>
            <a:r>
              <a:rPr lang="fr-FR" sz="1400" dirty="0" err="1"/>
              <a:t>meta</a:t>
            </a:r>
            <a:r>
              <a:rPr lang="fr-FR" sz="1400" dirty="0"/>
              <a:t> </a:t>
            </a:r>
            <a:r>
              <a:rPr lang="fr-FR" sz="1400" dirty="0" err="1"/>
              <a:t>charset</a:t>
            </a:r>
            <a:r>
              <a:rPr lang="fr-FR" sz="1400" dirty="0"/>
              <a:t>="utf-8" /&gt;</a:t>
            </a:r>
          </a:p>
          <a:p>
            <a:pPr marL="45720" indent="0">
              <a:buNone/>
            </a:pPr>
            <a:r>
              <a:rPr lang="fr-FR" sz="1400" dirty="0"/>
              <a:t>        &lt;</a:t>
            </a:r>
            <a:r>
              <a:rPr lang="fr-FR" sz="1400" dirty="0" err="1"/>
              <a:t>link</a:t>
            </a:r>
            <a:r>
              <a:rPr lang="fr-FR" sz="1400" dirty="0"/>
              <a:t> </a:t>
            </a:r>
            <a:r>
              <a:rPr lang="fr-FR" sz="1400" dirty="0" err="1"/>
              <a:t>rel</a:t>
            </a:r>
            <a:r>
              <a:rPr lang="fr-FR" sz="1400" dirty="0"/>
              <a:t>="</a:t>
            </a:r>
            <a:r>
              <a:rPr lang="fr-FR" sz="1400" dirty="0" err="1"/>
              <a:t>stylesheet</a:t>
            </a:r>
            <a:r>
              <a:rPr lang="fr-FR" sz="1400" dirty="0"/>
              <a:t>" </a:t>
            </a:r>
            <a:r>
              <a:rPr lang="fr-FR" sz="1400" dirty="0" err="1"/>
              <a:t>href</a:t>
            </a:r>
            <a:r>
              <a:rPr lang="fr-FR" sz="1400" dirty="0"/>
              <a:t>="style.css"/&gt;</a:t>
            </a:r>
          </a:p>
          <a:p>
            <a:pPr marL="45720" indent="0">
              <a:buNone/>
            </a:pPr>
            <a:r>
              <a:rPr lang="fr-FR" sz="1400" dirty="0"/>
              <a:t>        &lt;</a:t>
            </a:r>
            <a:r>
              <a:rPr lang="fr-FR" sz="1400" dirty="0" err="1"/>
              <a:t>title</a:t>
            </a:r>
            <a:r>
              <a:rPr lang="fr-FR" sz="1400" dirty="0"/>
              <a:t>&gt;Premiers pas en CSS&lt;/</a:t>
            </a:r>
            <a:r>
              <a:rPr lang="fr-FR" sz="1400" dirty="0" err="1"/>
              <a:t>title</a:t>
            </a:r>
            <a:r>
              <a:rPr lang="fr-FR" sz="1400" dirty="0"/>
              <a:t>&gt;</a:t>
            </a:r>
          </a:p>
          <a:p>
            <a:pPr marL="45720" indent="0">
              <a:buNone/>
            </a:pPr>
            <a:r>
              <a:rPr lang="fr-FR" sz="1400" dirty="0"/>
              <a:t>    &lt;/</a:t>
            </a:r>
            <a:r>
              <a:rPr lang="fr-FR" sz="1400" dirty="0" err="1"/>
              <a:t>head</a:t>
            </a:r>
            <a:r>
              <a:rPr lang="fr-FR" sz="1400" dirty="0" smtClean="0"/>
              <a:t>&gt;</a:t>
            </a:r>
            <a:endParaRPr lang="fr-FR" sz="1400" dirty="0"/>
          </a:p>
          <a:p>
            <a:pPr marL="45720" indent="0">
              <a:buNone/>
            </a:pPr>
            <a:r>
              <a:rPr lang="fr-FR" sz="1400" dirty="0"/>
              <a:t>    &lt;body&gt;</a:t>
            </a:r>
          </a:p>
          <a:p>
            <a:pPr marL="45720" indent="0">
              <a:buNone/>
            </a:pPr>
            <a:r>
              <a:rPr lang="fr-FR" sz="1400" dirty="0"/>
              <a:t>        &lt;h1&gt;Mon 1er essai&lt;/h1&gt;</a:t>
            </a:r>
          </a:p>
          <a:p>
            <a:pPr marL="45720" indent="0">
              <a:buNone/>
            </a:pPr>
            <a:r>
              <a:rPr lang="fr-FR" sz="1400" dirty="0"/>
              <a:t>        </a:t>
            </a:r>
            <a:r>
              <a:rPr lang="fr-FR" sz="1400" dirty="0" smtClean="0"/>
              <a:t>&lt;</a:t>
            </a:r>
            <a:r>
              <a:rPr lang="fr-FR" sz="1400" dirty="0"/>
              <a:t>p&gt;Bienvenue sur mon site !&lt;/p&gt;</a:t>
            </a:r>
          </a:p>
          <a:p>
            <a:pPr marL="45720" indent="0">
              <a:buNone/>
            </a:pPr>
            <a:r>
              <a:rPr lang="fr-FR" sz="1400" dirty="0"/>
              <a:t>        &lt;</a:t>
            </a:r>
            <a:r>
              <a:rPr lang="fr-FR" sz="1400" dirty="0" err="1"/>
              <a:t>strong</a:t>
            </a:r>
            <a:r>
              <a:rPr lang="fr-FR" sz="1400" dirty="0"/>
              <a:t>&gt;Le texte de la balise p est en bleu</a:t>
            </a:r>
            <a:r>
              <a:rPr lang="fr-FR" sz="1400" dirty="0" smtClean="0"/>
              <a:t>&lt;/</a:t>
            </a:r>
            <a:r>
              <a:rPr lang="fr-FR" sz="1400" dirty="0" err="1" smtClean="0"/>
              <a:t>strong</a:t>
            </a:r>
            <a:r>
              <a:rPr lang="fr-FR" sz="1400" dirty="0"/>
              <a:t>&gt;</a:t>
            </a:r>
          </a:p>
          <a:p>
            <a:pPr marL="45720" indent="0">
              <a:buNone/>
            </a:pPr>
            <a:r>
              <a:rPr lang="fr-FR" sz="1400" dirty="0"/>
              <a:t>    &lt;/body&gt;</a:t>
            </a:r>
          </a:p>
          <a:p>
            <a:pPr marL="45720" indent="0">
              <a:buNone/>
            </a:pPr>
            <a:r>
              <a:rPr lang="fr-FR" sz="1400" dirty="0"/>
              <a:t>&lt;/html&gt;</a:t>
            </a:r>
          </a:p>
        </p:txBody>
      </p:sp>
      <p:sp>
        <p:nvSpPr>
          <p:cNvPr id="19" name="Espace réservé du contenu 3"/>
          <p:cNvSpPr txBox="1">
            <a:spLocks/>
          </p:cNvSpPr>
          <p:nvPr/>
        </p:nvSpPr>
        <p:spPr>
          <a:xfrm>
            <a:off x="846512" y="1468178"/>
            <a:ext cx="4880957" cy="4351338"/>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fr-FR" dirty="0"/>
          </a:p>
        </p:txBody>
      </p:sp>
      <p:pic>
        <p:nvPicPr>
          <p:cNvPr id="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1076" y="3909648"/>
            <a:ext cx="2999157" cy="1696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171" y="2314366"/>
            <a:ext cx="1661087" cy="1243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05864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19200" y="1396540"/>
            <a:ext cx="9965365" cy="4887885"/>
          </a:xfrm>
        </p:spPr>
        <p:txBody>
          <a:bodyPr>
            <a:normAutofit/>
          </a:bodyPr>
          <a:lstStyle/>
          <a:p>
            <a:pPr marL="457200" lvl="2" indent="0">
              <a:buNone/>
            </a:pPr>
            <a:endParaRPr lang="fr-FR" dirty="0" smtClean="0"/>
          </a:p>
          <a:p>
            <a:pPr marL="320040" lvl="1" indent="0">
              <a:buNone/>
            </a:pPr>
            <a:endParaRPr lang="fr-FR" dirty="0"/>
          </a:p>
          <a:p>
            <a:pPr marL="320040" lvl="1" indent="0">
              <a:buNone/>
            </a:pPr>
            <a:endParaRPr lang="fr-FR" dirty="0" smtClean="0"/>
          </a:p>
          <a:p>
            <a:pPr marL="320040" lvl="1" indent="0">
              <a:buNone/>
            </a:pPr>
            <a:endParaRPr lang="fr-FR" dirty="0"/>
          </a:p>
          <a:p>
            <a:pPr marL="320040" lvl="1" indent="0">
              <a:buNone/>
            </a:pPr>
            <a:endParaRPr lang="fr-FR" dirty="0" smtClean="0"/>
          </a:p>
          <a:p>
            <a:pPr marL="320040" lvl="1" indent="0">
              <a:buNone/>
            </a:pPr>
            <a:endParaRPr lang="fr-FR" dirty="0"/>
          </a:p>
          <a:p>
            <a:pPr marL="320040" lvl="1" indent="0">
              <a:buNone/>
            </a:pPr>
            <a:endParaRPr lang="fr-FR" dirty="0" smtClean="0"/>
          </a:p>
        </p:txBody>
      </p:sp>
      <p:sp>
        <p:nvSpPr>
          <p:cNvPr id="6"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Les tableaux</a:t>
            </a:r>
            <a:endParaRPr lang="fr-FR" sz="3200" b="1" dirty="0">
              <a:solidFill>
                <a:srgbClr val="0070C0"/>
              </a:solidFill>
              <a:latin typeface="Verdana Pro" panose="020B0604030504040204"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4522" y="1429096"/>
            <a:ext cx="2314575"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0189" y="1429096"/>
            <a:ext cx="4947979" cy="2136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1361" y="1429098"/>
            <a:ext cx="2247727" cy="2308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3531" y="4130695"/>
            <a:ext cx="25431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0191" y="4130695"/>
            <a:ext cx="4948012" cy="2278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llipse 1"/>
          <p:cNvSpPr/>
          <p:nvPr/>
        </p:nvSpPr>
        <p:spPr>
          <a:xfrm>
            <a:off x="1577434" y="1429098"/>
            <a:ext cx="941321" cy="2001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9912317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19200" y="1396540"/>
            <a:ext cx="9965365" cy="4887885"/>
          </a:xfrm>
        </p:spPr>
        <p:txBody>
          <a:bodyPr>
            <a:normAutofit/>
          </a:bodyPr>
          <a:lstStyle/>
          <a:p>
            <a:pPr marL="0" lvl="3" indent="0">
              <a:buNone/>
            </a:pPr>
            <a:r>
              <a:rPr lang="fr-FR" sz="2800" dirty="0" smtClean="0">
                <a:solidFill>
                  <a:srgbClr val="36BB9D"/>
                </a:solidFill>
              </a:rPr>
              <a:t>Comment gérer les espaces vides dans des cellules?</a:t>
            </a:r>
            <a:endParaRPr lang="fr-FR" sz="2800" dirty="0">
              <a:solidFill>
                <a:srgbClr val="36BB9D"/>
              </a:solidFill>
            </a:endParaRPr>
          </a:p>
          <a:p>
            <a:pPr marL="800100" lvl="2" indent="-342900">
              <a:buFont typeface="Wingdings" panose="05000000000000000000" pitchFamily="2" charset="2"/>
              <a:buChar char="§"/>
            </a:pPr>
            <a:r>
              <a:rPr lang="fr-FR" dirty="0"/>
              <a:t>Propriété </a:t>
            </a:r>
            <a:r>
              <a:rPr lang="fr-FR" dirty="0" smtClean="0"/>
              <a:t>: </a:t>
            </a:r>
            <a:r>
              <a:rPr lang="fr-FR" dirty="0" err="1"/>
              <a:t>empty-cells</a:t>
            </a:r>
            <a:r>
              <a:rPr lang="fr-FR" dirty="0" smtClean="0"/>
              <a:t>.</a:t>
            </a:r>
          </a:p>
          <a:p>
            <a:pPr marL="800100" lvl="2" indent="-342900">
              <a:buFont typeface="Wingdings" panose="05000000000000000000" pitchFamily="2" charset="2"/>
              <a:buChar char="§"/>
            </a:pPr>
            <a:r>
              <a:rPr lang="fr-FR" dirty="0" smtClean="0"/>
              <a:t>Permet d’afficher l’arrière-plan </a:t>
            </a:r>
            <a:r>
              <a:rPr lang="fr-FR" dirty="0"/>
              <a:t>et les bordures d’une cellule sans </a:t>
            </a:r>
            <a:r>
              <a:rPr lang="fr-FR" dirty="0" smtClean="0"/>
              <a:t>contenu.</a:t>
            </a:r>
          </a:p>
          <a:p>
            <a:pPr marL="800100" lvl="2" indent="-342900">
              <a:buFont typeface="Wingdings" panose="05000000000000000000" pitchFamily="2" charset="2"/>
              <a:buChar char="§"/>
            </a:pPr>
            <a:r>
              <a:rPr lang="fr-FR" dirty="0" smtClean="0"/>
              <a:t>Prend les valeurs : </a:t>
            </a:r>
          </a:p>
          <a:p>
            <a:pPr lvl="3"/>
            <a:r>
              <a:rPr lang="fr-FR" b="1" dirty="0"/>
              <a:t>show</a:t>
            </a:r>
            <a:r>
              <a:rPr lang="fr-FR" dirty="0"/>
              <a:t> : </a:t>
            </a:r>
            <a:r>
              <a:rPr lang="fr-FR" dirty="0" smtClean="0"/>
              <a:t>valeur </a:t>
            </a:r>
            <a:r>
              <a:rPr lang="fr-FR" dirty="0"/>
              <a:t>par </a:t>
            </a:r>
            <a:r>
              <a:rPr lang="fr-FR" dirty="0" smtClean="0"/>
              <a:t>défaut. Les </a:t>
            </a:r>
            <a:r>
              <a:rPr lang="fr-FR" dirty="0"/>
              <a:t>bordures et l’arrière-plan des cellules vides </a:t>
            </a:r>
            <a:r>
              <a:rPr lang="fr-FR" dirty="0" smtClean="0"/>
              <a:t>sont visibles.</a:t>
            </a:r>
            <a:endParaRPr lang="fr-FR" dirty="0"/>
          </a:p>
          <a:p>
            <a:pPr lvl="3"/>
            <a:r>
              <a:rPr lang="fr-FR" b="1" dirty="0" err="1"/>
              <a:t>hide</a:t>
            </a:r>
            <a:r>
              <a:rPr lang="fr-FR" dirty="0"/>
              <a:t> : Les bordures et l’arrière-plan des cellules vides </a:t>
            </a:r>
            <a:r>
              <a:rPr lang="fr-FR" dirty="0" smtClean="0"/>
              <a:t>ne </a:t>
            </a:r>
            <a:r>
              <a:rPr lang="fr-FR" dirty="0"/>
              <a:t>sont pas affichés.</a:t>
            </a:r>
          </a:p>
          <a:p>
            <a:pPr marL="0" indent="0">
              <a:buNone/>
            </a:pPr>
            <a:r>
              <a:rPr lang="fr-FR" dirty="0"/>
              <a:t/>
            </a:r>
            <a:br>
              <a:rPr lang="fr-FR" dirty="0"/>
            </a:br>
            <a:endParaRPr lang="fr-FR" dirty="0"/>
          </a:p>
        </p:txBody>
      </p:sp>
      <p:sp>
        <p:nvSpPr>
          <p:cNvPr id="6"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Les tableaux</a:t>
            </a:r>
            <a:endParaRPr lang="fr-FR" sz="3200" b="1" dirty="0">
              <a:solidFill>
                <a:srgbClr val="0070C0"/>
              </a:solidFill>
              <a:latin typeface="Verdana Pro" panose="020B0604030504040204" pitchFamily="34"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5683" y="4479348"/>
            <a:ext cx="344805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6967" y="4479348"/>
            <a:ext cx="239077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095" y="4554162"/>
            <a:ext cx="4826117" cy="2085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41255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19200" y="1396540"/>
            <a:ext cx="9965365" cy="4887885"/>
          </a:xfrm>
        </p:spPr>
        <p:txBody>
          <a:bodyPr>
            <a:normAutofit/>
          </a:bodyPr>
          <a:lstStyle/>
          <a:p>
            <a:pPr marL="0" lvl="3" indent="0">
              <a:buNone/>
            </a:pPr>
            <a:r>
              <a:rPr lang="fr-FR" sz="2800" dirty="0" smtClean="0">
                <a:solidFill>
                  <a:srgbClr val="36BB9D"/>
                </a:solidFill>
              </a:rPr>
              <a:t>Placer la légende du tableau</a:t>
            </a:r>
            <a:endParaRPr lang="fr-FR" sz="2800" dirty="0">
              <a:solidFill>
                <a:srgbClr val="36BB9D"/>
              </a:solidFill>
            </a:endParaRPr>
          </a:p>
          <a:p>
            <a:pPr marL="800100" lvl="2" indent="-342900">
              <a:buFont typeface="Wingdings" panose="05000000000000000000" pitchFamily="2" charset="2"/>
              <a:buChar char="§"/>
            </a:pPr>
            <a:r>
              <a:rPr lang="fr-FR" dirty="0"/>
              <a:t>Propriété </a:t>
            </a:r>
            <a:r>
              <a:rPr lang="fr-FR" dirty="0" smtClean="0"/>
              <a:t>: </a:t>
            </a:r>
            <a:r>
              <a:rPr lang="fr-FR" dirty="0" err="1" smtClean="0"/>
              <a:t>caption-side</a:t>
            </a:r>
            <a:r>
              <a:rPr lang="fr-FR" dirty="0" smtClean="0"/>
              <a:t>;</a:t>
            </a:r>
          </a:p>
          <a:p>
            <a:pPr marL="800100" lvl="2" indent="-342900">
              <a:buFont typeface="Wingdings" panose="05000000000000000000" pitchFamily="2" charset="2"/>
              <a:buChar char="§"/>
            </a:pPr>
            <a:r>
              <a:rPr lang="fr-FR" dirty="0" smtClean="0"/>
              <a:t>Permet </a:t>
            </a:r>
            <a:r>
              <a:rPr lang="fr-FR" dirty="0"/>
              <a:t>de choisir </a:t>
            </a:r>
            <a:r>
              <a:rPr lang="fr-FR" dirty="0" smtClean="0"/>
              <a:t>où afficher </a:t>
            </a:r>
            <a:r>
              <a:rPr lang="fr-FR" dirty="0"/>
              <a:t>la légende d’un </a:t>
            </a:r>
            <a:r>
              <a:rPr lang="fr-FR" dirty="0" smtClean="0"/>
              <a:t>tableau.</a:t>
            </a:r>
          </a:p>
          <a:p>
            <a:pPr marL="800100" lvl="2" indent="-342900">
              <a:buFont typeface="Wingdings" panose="05000000000000000000" pitchFamily="2" charset="2"/>
              <a:buChar char="§"/>
            </a:pPr>
            <a:r>
              <a:rPr lang="fr-FR" dirty="0" smtClean="0"/>
              <a:t>Prends les valeurs : </a:t>
            </a:r>
            <a:endParaRPr lang="fr-FR" dirty="0"/>
          </a:p>
          <a:p>
            <a:pPr marL="1257300" lvl="3" indent="-342900"/>
            <a:r>
              <a:rPr lang="fr-FR" b="1" dirty="0" smtClean="0"/>
              <a:t>top</a:t>
            </a:r>
            <a:r>
              <a:rPr lang="fr-FR" dirty="0"/>
              <a:t> </a:t>
            </a:r>
            <a:r>
              <a:rPr lang="fr-FR" dirty="0" smtClean="0"/>
              <a:t>: valeur </a:t>
            </a:r>
            <a:r>
              <a:rPr lang="fr-FR" dirty="0"/>
              <a:t>par </a:t>
            </a:r>
            <a:r>
              <a:rPr lang="fr-FR" dirty="0" smtClean="0"/>
              <a:t>défaut. La </a:t>
            </a:r>
            <a:r>
              <a:rPr lang="fr-FR" dirty="0"/>
              <a:t>légende </a:t>
            </a:r>
            <a:r>
              <a:rPr lang="fr-FR" dirty="0" smtClean="0"/>
              <a:t>est </a:t>
            </a:r>
            <a:r>
              <a:rPr lang="fr-FR" dirty="0"/>
              <a:t>positionnée au-dessus du </a:t>
            </a:r>
            <a:r>
              <a:rPr lang="fr-FR" dirty="0" smtClean="0"/>
              <a:t>tableau.</a:t>
            </a:r>
          </a:p>
          <a:p>
            <a:pPr marL="1257300" lvl="3" indent="-342900"/>
            <a:r>
              <a:rPr lang="fr-FR" b="1" dirty="0" err="1" smtClean="0"/>
              <a:t>bottom</a:t>
            </a:r>
            <a:r>
              <a:rPr lang="fr-FR" dirty="0"/>
              <a:t> : La légende </a:t>
            </a:r>
            <a:r>
              <a:rPr lang="fr-FR" dirty="0" smtClean="0"/>
              <a:t>est positionnée </a:t>
            </a:r>
            <a:r>
              <a:rPr lang="fr-FR" dirty="0"/>
              <a:t>en dessous du tableau.</a:t>
            </a:r>
          </a:p>
          <a:p>
            <a:pPr marL="800100" lvl="2" indent="-342900">
              <a:buFont typeface="Wingdings" panose="05000000000000000000" pitchFamily="2" charset="2"/>
              <a:buChar char="§"/>
            </a:pPr>
            <a:endParaRPr lang="fr-FR" dirty="0"/>
          </a:p>
          <a:p>
            <a:pPr marL="0" indent="0">
              <a:buNone/>
            </a:pPr>
            <a:r>
              <a:rPr lang="fr-FR" dirty="0"/>
              <a:t/>
            </a:r>
            <a:br>
              <a:rPr lang="fr-FR" dirty="0"/>
            </a:br>
            <a:endParaRPr lang="fr-FR" dirty="0"/>
          </a:p>
        </p:txBody>
      </p:sp>
      <p:sp>
        <p:nvSpPr>
          <p:cNvPr id="6"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Les tableaux</a:t>
            </a:r>
            <a:endParaRPr lang="fr-FR" sz="3200" b="1" dirty="0">
              <a:solidFill>
                <a:srgbClr val="0070C0"/>
              </a:solidFill>
              <a:latin typeface="Verdana Pro" panose="020B0604030504040204" pitchFamily="34"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2083" y="4352405"/>
            <a:ext cx="330517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6559" y="4352405"/>
            <a:ext cx="2481869" cy="1707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259" y="4217850"/>
            <a:ext cx="5306204" cy="24456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19626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219200" y="1396540"/>
            <a:ext cx="9965365" cy="4887885"/>
          </a:xfrm>
        </p:spPr>
        <p:txBody>
          <a:bodyPr>
            <a:normAutofit/>
          </a:bodyPr>
          <a:lstStyle/>
          <a:p>
            <a:pPr marL="0" lvl="3" indent="0">
              <a:buNone/>
            </a:pPr>
            <a:r>
              <a:rPr lang="fr-FR" sz="2800" dirty="0" smtClean="0">
                <a:solidFill>
                  <a:srgbClr val="36BB9D"/>
                </a:solidFill>
              </a:rPr>
              <a:t>Aligner le contenu dans les cellules</a:t>
            </a:r>
            <a:endParaRPr lang="fr-FR" sz="2800" dirty="0">
              <a:solidFill>
                <a:srgbClr val="36BB9D"/>
              </a:solidFill>
            </a:endParaRPr>
          </a:p>
          <a:p>
            <a:pPr marL="800100" lvl="2" indent="-342900">
              <a:buFont typeface="Wingdings" panose="05000000000000000000" pitchFamily="2" charset="2"/>
              <a:buChar char="§"/>
            </a:pPr>
            <a:r>
              <a:rPr lang="fr-FR" dirty="0"/>
              <a:t>Propriété </a:t>
            </a:r>
            <a:r>
              <a:rPr lang="fr-FR" dirty="0" smtClean="0"/>
              <a:t>: vertical-</a:t>
            </a:r>
            <a:r>
              <a:rPr lang="fr-FR" dirty="0" err="1" smtClean="0"/>
              <a:t>align</a:t>
            </a:r>
            <a:r>
              <a:rPr lang="fr-FR" dirty="0" smtClean="0"/>
              <a:t>;</a:t>
            </a:r>
          </a:p>
          <a:p>
            <a:pPr marL="800100" lvl="2" indent="-342900">
              <a:buFont typeface="Wingdings" panose="05000000000000000000" pitchFamily="2" charset="2"/>
              <a:buChar char="§"/>
            </a:pPr>
            <a:r>
              <a:rPr lang="fr-FR" dirty="0" smtClean="0"/>
              <a:t>Permet de définir l’alignement vertical.</a:t>
            </a:r>
          </a:p>
          <a:p>
            <a:pPr marL="800100" lvl="2" indent="-342900">
              <a:buFont typeface="Wingdings" panose="05000000000000000000" pitchFamily="2" charset="2"/>
              <a:buChar char="§"/>
            </a:pPr>
            <a:r>
              <a:rPr lang="fr-FR" dirty="0" smtClean="0"/>
              <a:t>Prends les valeurs : </a:t>
            </a:r>
            <a:endParaRPr lang="fr-FR" dirty="0"/>
          </a:p>
          <a:p>
            <a:pPr lvl="2"/>
            <a:r>
              <a:rPr lang="fr-FR" b="1" dirty="0"/>
              <a:t>top</a:t>
            </a:r>
            <a:r>
              <a:rPr lang="fr-FR" dirty="0"/>
              <a:t> : </a:t>
            </a:r>
            <a:r>
              <a:rPr lang="fr-FR" dirty="0" smtClean="0"/>
              <a:t>Contenu de la cellule se place </a:t>
            </a:r>
            <a:r>
              <a:rPr lang="fr-FR" dirty="0"/>
              <a:t>en haut de la </a:t>
            </a:r>
            <a:r>
              <a:rPr lang="fr-FR" dirty="0" smtClean="0"/>
              <a:t>cellule.</a:t>
            </a:r>
            <a:endParaRPr lang="fr-FR" dirty="0"/>
          </a:p>
          <a:p>
            <a:pPr lvl="2"/>
            <a:r>
              <a:rPr lang="fr-FR" b="1" dirty="0"/>
              <a:t>middle</a:t>
            </a:r>
            <a:r>
              <a:rPr lang="fr-FR" dirty="0"/>
              <a:t> : Contenu de la cellule se </a:t>
            </a:r>
            <a:r>
              <a:rPr lang="fr-FR" dirty="0" smtClean="0"/>
              <a:t>place au </a:t>
            </a:r>
            <a:r>
              <a:rPr lang="fr-FR" dirty="0"/>
              <a:t>milieu de la </a:t>
            </a:r>
            <a:r>
              <a:rPr lang="fr-FR" dirty="0" smtClean="0"/>
              <a:t>cellule.</a:t>
            </a:r>
            <a:endParaRPr lang="fr-FR" dirty="0"/>
          </a:p>
          <a:p>
            <a:pPr lvl="2"/>
            <a:r>
              <a:rPr lang="fr-FR" b="1" dirty="0" err="1"/>
              <a:t>bottom</a:t>
            </a:r>
            <a:r>
              <a:rPr lang="fr-FR" dirty="0"/>
              <a:t> : Contenu de la cellule se place </a:t>
            </a:r>
            <a:r>
              <a:rPr lang="fr-FR" dirty="0" smtClean="0"/>
              <a:t>en </a:t>
            </a:r>
            <a:r>
              <a:rPr lang="fr-FR" dirty="0"/>
              <a:t>bas de la cellule.</a:t>
            </a:r>
          </a:p>
          <a:p>
            <a:pPr marL="800100" lvl="2" indent="-342900">
              <a:buFont typeface="Wingdings" panose="05000000000000000000" pitchFamily="2" charset="2"/>
              <a:buChar char="§"/>
            </a:pPr>
            <a:endParaRPr lang="fr-FR" dirty="0"/>
          </a:p>
          <a:p>
            <a:pPr marL="0" indent="0">
              <a:buNone/>
            </a:pPr>
            <a:r>
              <a:rPr lang="fr-FR" dirty="0"/>
              <a:t/>
            </a:r>
            <a:br>
              <a:rPr lang="fr-FR" dirty="0"/>
            </a:br>
            <a:endParaRPr lang="fr-FR" dirty="0"/>
          </a:p>
        </p:txBody>
      </p:sp>
      <p:sp>
        <p:nvSpPr>
          <p:cNvPr id="6"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Les tableaux</a:t>
            </a:r>
            <a:endParaRPr lang="fr-FR" sz="3200" b="1" dirty="0">
              <a:solidFill>
                <a:srgbClr val="0070C0"/>
              </a:solidFill>
              <a:latin typeface="Verdana Pro" panose="020B0604030504040204" pitchFamily="34"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1637" y="3963786"/>
            <a:ext cx="250507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0418" y="4174678"/>
            <a:ext cx="2686051"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998" y="4238106"/>
            <a:ext cx="5128959"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68991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838200" y="1529544"/>
            <a:ext cx="10515600" cy="4647421"/>
          </a:xfrm>
        </p:spPr>
        <p:txBody>
          <a:bodyPr>
            <a:noAutofit/>
          </a:bodyPr>
          <a:lstStyle/>
          <a:p>
            <a:r>
              <a:rPr lang="fr-FR" sz="1600" dirty="0" smtClean="0">
                <a:solidFill>
                  <a:srgbClr val="36BB9D"/>
                </a:solidFill>
              </a:rPr>
              <a:t>Quel est le rôle du CSS?</a:t>
            </a:r>
          </a:p>
          <a:p>
            <a:pPr lvl="1"/>
            <a:r>
              <a:rPr lang="fr-FR" sz="1400" dirty="0"/>
              <a:t>Complète l’HTML et permet la mise en forme de la page web.</a:t>
            </a:r>
          </a:p>
          <a:p>
            <a:r>
              <a:rPr lang="fr-FR" sz="1600" dirty="0" smtClean="0">
                <a:solidFill>
                  <a:srgbClr val="36BB9D"/>
                </a:solidFill>
              </a:rPr>
              <a:t>Il est recommandé d’écrire le code CSS dans :</a:t>
            </a:r>
            <a:endParaRPr lang="fr-FR" sz="1400" dirty="0">
              <a:solidFill>
                <a:srgbClr val="36BB9D"/>
              </a:solidFill>
            </a:endParaRPr>
          </a:p>
          <a:p>
            <a:pPr lvl="1"/>
            <a:r>
              <a:rPr lang="fr-FR" sz="1400" dirty="0" smtClean="0"/>
              <a:t>Un fichier .CSS, facilite la maintenance et permet d’être utilisé sur l’ensemble du site.</a:t>
            </a:r>
          </a:p>
          <a:p>
            <a:r>
              <a:rPr lang="fr-FR" sz="1600" dirty="0" smtClean="0">
                <a:solidFill>
                  <a:srgbClr val="36BB9D"/>
                </a:solidFill>
              </a:rPr>
              <a:t>Quel terme utilise-</a:t>
            </a:r>
            <a:r>
              <a:rPr lang="fr-FR" sz="1600" dirty="0" err="1" smtClean="0">
                <a:solidFill>
                  <a:srgbClr val="36BB9D"/>
                </a:solidFill>
              </a:rPr>
              <a:t>t’on</a:t>
            </a:r>
            <a:r>
              <a:rPr lang="fr-FR" sz="1600" dirty="0" smtClean="0">
                <a:solidFill>
                  <a:srgbClr val="36BB9D"/>
                </a:solidFill>
              </a:rPr>
              <a:t> pour identifier les éléments pour lesquels appliquer un style?</a:t>
            </a:r>
          </a:p>
          <a:p>
            <a:pPr lvl="1"/>
            <a:r>
              <a:rPr lang="fr-FR" sz="1400" dirty="0" smtClean="0"/>
              <a:t>Un sélecteur.</a:t>
            </a:r>
          </a:p>
          <a:p>
            <a:r>
              <a:rPr lang="fr-FR" sz="1600" dirty="0" smtClean="0">
                <a:solidFill>
                  <a:srgbClr val="36BB9D"/>
                </a:solidFill>
              </a:rPr>
              <a:t>Est-ce qu’un style est uniquement applicable à une balise HTML existante?</a:t>
            </a:r>
          </a:p>
          <a:p>
            <a:pPr lvl="1"/>
            <a:r>
              <a:rPr lang="fr-FR" sz="1400" dirty="0" smtClean="0"/>
              <a:t>Non, on peut en définir des spécifiques grâce aux class et id par exemple.</a:t>
            </a:r>
            <a:endParaRPr lang="fr-FR" sz="1400" dirty="0"/>
          </a:p>
          <a:p>
            <a:r>
              <a:rPr lang="fr-FR" sz="1600" dirty="0" smtClean="0">
                <a:solidFill>
                  <a:srgbClr val="36BB9D"/>
                </a:solidFill>
              </a:rPr>
              <a:t>Comment centrer du texte dans un paragraphe?</a:t>
            </a:r>
            <a:endParaRPr lang="fr-FR" sz="1600" dirty="0">
              <a:solidFill>
                <a:srgbClr val="36BB9D"/>
              </a:solidFill>
            </a:endParaRPr>
          </a:p>
          <a:p>
            <a:pPr lvl="1"/>
            <a:r>
              <a:rPr lang="fr-FR" sz="1400" dirty="0" smtClean="0"/>
              <a:t>Dans le CSS : p</a:t>
            </a:r>
          </a:p>
          <a:p>
            <a:pPr marL="320040" lvl="1" indent="0">
              <a:buNone/>
            </a:pPr>
            <a:r>
              <a:rPr lang="fr-FR" sz="1400" dirty="0"/>
              <a:t>	 </a:t>
            </a:r>
            <a:r>
              <a:rPr lang="fr-FR" sz="1400" dirty="0" smtClean="0"/>
              <a:t>            {</a:t>
            </a:r>
          </a:p>
          <a:p>
            <a:pPr marL="320040" lvl="1" indent="0">
              <a:buNone/>
            </a:pPr>
            <a:r>
              <a:rPr lang="fr-FR" sz="1400" dirty="0"/>
              <a:t>	</a:t>
            </a:r>
            <a:r>
              <a:rPr lang="fr-FR" sz="1400" dirty="0" smtClean="0"/>
              <a:t>	</a:t>
            </a:r>
            <a:r>
              <a:rPr lang="fr-FR" sz="1400" dirty="0" err="1" smtClean="0"/>
              <a:t>text-align</a:t>
            </a:r>
            <a:r>
              <a:rPr lang="fr-FR" sz="1400" dirty="0" smtClean="0"/>
              <a:t>=center;</a:t>
            </a:r>
          </a:p>
          <a:p>
            <a:pPr marL="320040" lvl="1" indent="0">
              <a:buNone/>
            </a:pPr>
            <a:r>
              <a:rPr lang="fr-FR" sz="1400" dirty="0"/>
              <a:t>	 </a:t>
            </a:r>
            <a:r>
              <a:rPr lang="fr-FR" sz="1400" dirty="0" smtClean="0"/>
              <a:t>            }</a:t>
            </a:r>
          </a:p>
          <a:p>
            <a:pPr marL="320040" lvl="1" indent="0">
              <a:buNone/>
            </a:pPr>
            <a:endParaRPr lang="fr-FR" sz="1400" dirty="0"/>
          </a:p>
          <a:p>
            <a:pPr lvl="1"/>
            <a:endParaRPr lang="fr-FR" sz="1400" dirty="0" smtClean="0"/>
          </a:p>
        </p:txBody>
      </p:sp>
      <p:sp>
        <p:nvSpPr>
          <p:cNvPr id="6"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smtClean="0">
                <a:solidFill>
                  <a:srgbClr val="0070C0"/>
                </a:solidFill>
                <a:latin typeface="Verdana Pro" panose="020B0604030504040204" pitchFamily="34" charset="0"/>
              </a:rPr>
              <a:t>Quiz</a:t>
            </a:r>
            <a:endParaRPr lang="fr-FR" sz="3200" b="1" dirty="0">
              <a:solidFill>
                <a:srgbClr val="0070C0"/>
              </a:solidFill>
              <a:latin typeface="Verdana Pro" panose="020B0604030504040204" pitchFamily="34" charset="0"/>
            </a:endParaRPr>
          </a:p>
        </p:txBody>
      </p:sp>
    </p:spTree>
    <p:extLst>
      <p:ext uri="{BB962C8B-B14F-4D97-AF65-F5344CB8AC3E}">
        <p14:creationId xmlns:p14="http://schemas.microsoft.com/office/powerpoint/2010/main" val="18131304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838200" y="1443240"/>
            <a:ext cx="10515600" cy="4351338"/>
          </a:xfrm>
        </p:spPr>
        <p:txBody>
          <a:bodyPr>
            <a:normAutofit fontScale="70000" lnSpcReduction="20000"/>
          </a:bodyPr>
          <a:lstStyle/>
          <a:p>
            <a:pPr marL="0" indent="0">
              <a:buNone/>
            </a:pPr>
            <a:r>
              <a:rPr lang="fr-FR" sz="3300" dirty="0" smtClean="0">
                <a:solidFill>
                  <a:srgbClr val="36BB9D"/>
                </a:solidFill>
              </a:rPr>
              <a:t>Dans l’entête &lt;</a:t>
            </a:r>
            <a:r>
              <a:rPr lang="fr-FR" sz="3300" dirty="0" err="1" smtClean="0">
                <a:solidFill>
                  <a:srgbClr val="36BB9D"/>
                </a:solidFill>
              </a:rPr>
              <a:t>head</a:t>
            </a:r>
            <a:r>
              <a:rPr lang="fr-FR" sz="3300" dirty="0" smtClean="0">
                <a:solidFill>
                  <a:srgbClr val="36BB9D"/>
                </a:solidFill>
              </a:rPr>
              <a:t>&gt; du fichier html</a:t>
            </a:r>
          </a:p>
          <a:p>
            <a:pPr lvl="1">
              <a:buFont typeface="Calibri" panose="020F0502020204030204" pitchFamily="34" charset="0"/>
              <a:buChar char="…"/>
            </a:pPr>
            <a:r>
              <a:rPr lang="fr-FR" dirty="0" smtClean="0"/>
              <a:t>On indique le code directement dans une balise &lt;style&gt; à l’intérieur de la balise &lt;</a:t>
            </a:r>
            <a:r>
              <a:rPr lang="fr-FR" dirty="0" err="1" smtClean="0"/>
              <a:t>head</a:t>
            </a:r>
            <a:r>
              <a:rPr lang="fr-FR" dirty="0" smtClean="0"/>
              <a:t>&gt;</a:t>
            </a:r>
          </a:p>
          <a:p>
            <a:pPr lvl="1">
              <a:buFont typeface="Calibri" panose="020F0502020204030204" pitchFamily="34" charset="0"/>
              <a:buChar char="…"/>
            </a:pPr>
            <a:r>
              <a:rPr lang="fr-FR" dirty="0" smtClean="0"/>
              <a:t>Nous utiliserons la propriété couleur dans un premier temps, nous l’étudierons en détail plus loin dans le cours.</a:t>
            </a:r>
          </a:p>
          <a:p>
            <a:pPr lvl="1">
              <a:buFont typeface="Calibri" panose="020F0502020204030204" pitchFamily="34" charset="0"/>
              <a:buChar char="…"/>
            </a:pPr>
            <a:r>
              <a:rPr lang="fr-FR" dirty="0" smtClean="0"/>
              <a:t>Non recommandé.</a:t>
            </a:r>
          </a:p>
          <a:p>
            <a:pPr marL="320040" lvl="1" indent="0">
              <a:buNone/>
            </a:pPr>
            <a:r>
              <a:rPr lang="fr-FR" i="1" u="sng" dirty="0" smtClean="0"/>
              <a:t>Exemple : </a:t>
            </a:r>
          </a:p>
          <a:p>
            <a:pPr marL="320040" lvl="1" indent="0">
              <a:buNone/>
            </a:pPr>
            <a:r>
              <a:rPr lang="fr-FR" dirty="0"/>
              <a:t>&lt;</a:t>
            </a:r>
            <a:r>
              <a:rPr lang="fr-FR" dirty="0" err="1"/>
              <a:t>head</a:t>
            </a:r>
            <a:r>
              <a:rPr lang="fr-FR" dirty="0"/>
              <a:t>&gt;</a:t>
            </a:r>
          </a:p>
          <a:p>
            <a:pPr marL="320040" lvl="1" indent="0">
              <a:buNone/>
            </a:pPr>
            <a:r>
              <a:rPr lang="fr-FR" dirty="0"/>
              <a:t>        &lt;</a:t>
            </a:r>
            <a:r>
              <a:rPr lang="fr-FR" dirty="0" err="1"/>
              <a:t>meta</a:t>
            </a:r>
            <a:r>
              <a:rPr lang="fr-FR" dirty="0"/>
              <a:t> </a:t>
            </a:r>
            <a:r>
              <a:rPr lang="fr-FR" dirty="0" err="1"/>
              <a:t>charset</a:t>
            </a:r>
            <a:r>
              <a:rPr lang="fr-FR" dirty="0"/>
              <a:t>="utf-8" /&gt;</a:t>
            </a:r>
          </a:p>
          <a:p>
            <a:pPr marL="320040" lvl="1" indent="0">
              <a:buNone/>
            </a:pPr>
            <a:r>
              <a:rPr lang="fr-FR" dirty="0"/>
              <a:t>        &lt;style&gt;</a:t>
            </a:r>
          </a:p>
          <a:p>
            <a:pPr marL="320040" lvl="1" indent="0">
              <a:buNone/>
            </a:pPr>
            <a:r>
              <a:rPr lang="fr-FR" dirty="0"/>
              <a:t>	       </a:t>
            </a:r>
            <a:r>
              <a:rPr lang="fr-FR" dirty="0" smtClean="0"/>
              <a:t>p</a:t>
            </a:r>
            <a:endParaRPr lang="fr-FR" dirty="0"/>
          </a:p>
          <a:p>
            <a:pPr marL="320040" lvl="1" indent="0">
              <a:buNone/>
            </a:pPr>
            <a:r>
              <a:rPr lang="fr-FR" dirty="0" smtClean="0"/>
              <a:t>                     {</a:t>
            </a:r>
            <a:endParaRPr lang="fr-FR" dirty="0"/>
          </a:p>
          <a:p>
            <a:pPr marL="320040" lvl="1" indent="0">
              <a:buNone/>
            </a:pPr>
            <a:r>
              <a:rPr lang="fr-FR" dirty="0"/>
              <a:t>	    </a:t>
            </a:r>
            <a:r>
              <a:rPr lang="fr-FR" dirty="0" smtClean="0"/>
              <a:t>	</a:t>
            </a:r>
            <a:r>
              <a:rPr lang="fr-FR" dirty="0" err="1" smtClean="0"/>
              <a:t>color</a:t>
            </a:r>
            <a:r>
              <a:rPr lang="fr-FR" dirty="0"/>
              <a:t>: </a:t>
            </a:r>
            <a:r>
              <a:rPr lang="fr-FR" dirty="0" err="1"/>
              <a:t>blue</a:t>
            </a:r>
            <a:r>
              <a:rPr lang="fr-FR" dirty="0"/>
              <a:t>;</a:t>
            </a:r>
          </a:p>
          <a:p>
            <a:pPr marL="320040" lvl="1" indent="0">
              <a:buNone/>
            </a:pPr>
            <a:r>
              <a:rPr lang="fr-FR" dirty="0" smtClean="0"/>
              <a:t>                      }</a:t>
            </a:r>
            <a:endParaRPr lang="fr-FR" dirty="0"/>
          </a:p>
          <a:p>
            <a:pPr marL="320040" lvl="1" indent="0">
              <a:buNone/>
            </a:pPr>
            <a:r>
              <a:rPr lang="fr-FR" dirty="0"/>
              <a:t>    	&lt;/style&gt;</a:t>
            </a:r>
          </a:p>
          <a:p>
            <a:pPr marL="320040" lvl="1" indent="0">
              <a:buNone/>
            </a:pPr>
            <a:r>
              <a:rPr lang="fr-FR" dirty="0"/>
              <a:t>        &lt;</a:t>
            </a:r>
            <a:r>
              <a:rPr lang="fr-FR" dirty="0" err="1"/>
              <a:t>title</a:t>
            </a:r>
            <a:r>
              <a:rPr lang="fr-FR" dirty="0"/>
              <a:t>&gt;Premiers pas en CSS&lt;/</a:t>
            </a:r>
            <a:r>
              <a:rPr lang="fr-FR" dirty="0" err="1"/>
              <a:t>title</a:t>
            </a:r>
            <a:r>
              <a:rPr lang="fr-FR" dirty="0"/>
              <a:t>&gt;</a:t>
            </a:r>
          </a:p>
          <a:p>
            <a:pPr marL="320040" lvl="1" indent="0">
              <a:buNone/>
            </a:pPr>
            <a:r>
              <a:rPr lang="fr-FR" dirty="0"/>
              <a:t>  </a:t>
            </a:r>
            <a:r>
              <a:rPr lang="fr-FR" dirty="0" smtClean="0"/>
              <a:t>&lt;/</a:t>
            </a:r>
            <a:r>
              <a:rPr lang="fr-FR" dirty="0" err="1"/>
              <a:t>head</a:t>
            </a:r>
            <a:r>
              <a:rPr lang="fr-FR" dirty="0"/>
              <a:t>&gt;</a:t>
            </a:r>
            <a:endParaRPr lang="fr-FR" dirty="0" smtClean="0"/>
          </a:p>
        </p:txBody>
      </p:sp>
      <p:sp>
        <p:nvSpPr>
          <p:cNvPr id="5" name="Titre 1">
            <a:extLst>
              <a:ext uri="{FF2B5EF4-FFF2-40B4-BE49-F238E27FC236}">
                <a16:creationId xmlns:a16="http://schemas.microsoft.com/office/drawing/2014/main" xmlns="" id="{FBFBC7D8-D334-447D-860E-3DF5C103BA1A}"/>
              </a:ext>
            </a:extLst>
          </p:cNvPr>
          <p:cNvSpPr>
            <a:spLocks noGrp="1"/>
          </p:cNvSpPr>
          <p:nvPr>
            <p:ph type="title"/>
          </p:nvPr>
        </p:nvSpPr>
        <p:spPr>
          <a:xfrm>
            <a:off x="1610687" y="143765"/>
            <a:ext cx="10100345" cy="871305"/>
          </a:xfrm>
        </p:spPr>
        <p:txBody>
          <a:bodyPr>
            <a:normAutofit/>
          </a:bodyPr>
          <a:lstStyle/>
          <a:p>
            <a:r>
              <a:rPr lang="fr-FR" sz="3200" dirty="0">
                <a:solidFill>
                  <a:srgbClr val="0070C0"/>
                </a:solidFill>
                <a:latin typeface="Verdana Pro" panose="020B0604030504040204" pitchFamily="34" charset="0"/>
              </a:rPr>
              <a:t>Comment le mettre en place?</a:t>
            </a:r>
          </a:p>
        </p:txBody>
      </p:sp>
    </p:spTree>
    <p:extLst>
      <p:ext uri="{BB962C8B-B14F-4D97-AF65-F5344CB8AC3E}">
        <p14:creationId xmlns:p14="http://schemas.microsoft.com/office/powerpoint/2010/main" val="33636941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821575" y="1426614"/>
            <a:ext cx="10515600" cy="4351338"/>
          </a:xfrm>
        </p:spPr>
        <p:txBody>
          <a:bodyPr>
            <a:normAutofit/>
          </a:bodyPr>
          <a:lstStyle/>
          <a:p>
            <a:pPr marL="0" indent="0">
              <a:buNone/>
            </a:pPr>
            <a:r>
              <a:rPr lang="fr-FR" dirty="0" smtClean="0">
                <a:solidFill>
                  <a:srgbClr val="36BB9D"/>
                </a:solidFill>
              </a:rPr>
              <a:t>Directement dans les balises.</a:t>
            </a:r>
          </a:p>
          <a:p>
            <a:pPr lvl="1">
              <a:buFont typeface="Calibri" panose="020F0502020204030204" pitchFamily="34" charset="0"/>
              <a:buChar char="…"/>
            </a:pPr>
            <a:r>
              <a:rPr lang="fr-FR" dirty="0" smtClean="0"/>
              <a:t>Non recommandé : en effet, cela complexifie la maintenance (il faut appliquer un même style à l’ensemble des balises concernées).</a:t>
            </a:r>
          </a:p>
          <a:p>
            <a:pPr lvl="1">
              <a:buFont typeface="Calibri" panose="020F0502020204030204" pitchFamily="34" charset="0"/>
              <a:buChar char="…"/>
            </a:pPr>
            <a:r>
              <a:rPr lang="fr-FR" dirty="0" smtClean="0"/>
              <a:t>On ajoute l’attribut style dans la balise souhaitée.</a:t>
            </a:r>
          </a:p>
          <a:p>
            <a:pPr marL="320040" lvl="1" indent="0">
              <a:buNone/>
            </a:pPr>
            <a:r>
              <a:rPr lang="fr-FR" b="1" u="sng" dirty="0" smtClean="0"/>
              <a:t>Exemple : </a:t>
            </a:r>
          </a:p>
          <a:p>
            <a:pPr marL="320040" lvl="1" indent="0">
              <a:buNone/>
            </a:pPr>
            <a:r>
              <a:rPr lang="fr-FR" dirty="0"/>
              <a:t>&lt;p style="</a:t>
            </a:r>
            <a:r>
              <a:rPr lang="fr-FR" dirty="0" err="1"/>
              <a:t>color</a:t>
            </a:r>
            <a:r>
              <a:rPr lang="fr-FR" dirty="0"/>
              <a:t>: </a:t>
            </a:r>
            <a:r>
              <a:rPr lang="fr-FR" dirty="0" err="1"/>
              <a:t>blue</a:t>
            </a:r>
            <a:r>
              <a:rPr lang="fr-FR" dirty="0"/>
              <a:t>;"&gt;Bienvenue sur mon site !&lt;/p&gt;</a:t>
            </a:r>
          </a:p>
          <a:p>
            <a:pPr marL="320040" lvl="1" indent="0">
              <a:buNone/>
            </a:pPr>
            <a:endParaRPr lang="fr-FR" dirty="0" smtClean="0"/>
          </a:p>
          <a:p>
            <a:pPr lvl="1">
              <a:buFont typeface="Calibri" panose="020F0502020204030204" pitchFamily="34" charset="0"/>
              <a:buChar char="…"/>
            </a:pPr>
            <a:endParaRPr lang="fr-FR" dirty="0" smtClean="0"/>
          </a:p>
        </p:txBody>
      </p:sp>
      <p:sp>
        <p:nvSpPr>
          <p:cNvPr id="5"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a:solidFill>
                  <a:srgbClr val="0070C0"/>
                </a:solidFill>
                <a:effectLst>
                  <a:outerShdw blurRad="31750" dist="25400" dir="5400000" algn="tl" rotWithShape="0">
                    <a:srgbClr val="000000">
                      <a:alpha val="25000"/>
                    </a:srgbClr>
                  </a:outerShdw>
                </a:effectLst>
                <a:latin typeface="Verdana Pro" panose="020B0604030504040204" pitchFamily="34" charset="0"/>
              </a:rPr>
              <a:t>Comment le mettre en place?</a:t>
            </a:r>
          </a:p>
        </p:txBody>
      </p:sp>
    </p:spTree>
    <p:extLst>
      <p:ext uri="{BB962C8B-B14F-4D97-AF65-F5344CB8AC3E}">
        <p14:creationId xmlns:p14="http://schemas.microsoft.com/office/powerpoint/2010/main" val="30403910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854827" y="1484803"/>
            <a:ext cx="10515600" cy="4351338"/>
          </a:xfrm>
        </p:spPr>
        <p:txBody>
          <a:bodyPr>
            <a:normAutofit/>
          </a:bodyPr>
          <a:lstStyle/>
          <a:p>
            <a:pPr marL="457200" lvl="1" indent="0">
              <a:buNone/>
            </a:pPr>
            <a:r>
              <a:rPr lang="fr-FR" dirty="0" smtClean="0"/>
              <a:t>Il </a:t>
            </a:r>
            <a:r>
              <a:rPr lang="fr-FR" dirty="0"/>
              <a:t>est </a:t>
            </a:r>
            <a:r>
              <a:rPr lang="fr-FR" dirty="0" smtClean="0"/>
              <a:t>donc recommandé </a:t>
            </a:r>
            <a:r>
              <a:rPr lang="fr-FR" dirty="0"/>
              <a:t>d’utiliser </a:t>
            </a:r>
            <a:r>
              <a:rPr lang="fr-FR" dirty="0">
                <a:solidFill>
                  <a:srgbClr val="36BB9D"/>
                </a:solidFill>
              </a:rPr>
              <a:t>une feuille de style</a:t>
            </a:r>
            <a:r>
              <a:rPr lang="fr-FR" dirty="0"/>
              <a:t> plutôt que d’utiliser le CSS directement dans le fichier html que ce soit dans une balise ou dans l’entête.</a:t>
            </a:r>
          </a:p>
          <a:p>
            <a:pPr marL="457200" lvl="1" indent="0">
              <a:buNone/>
            </a:pPr>
            <a:r>
              <a:rPr lang="fr-FR" dirty="0"/>
              <a:t>Cela permet de </a:t>
            </a:r>
            <a:r>
              <a:rPr lang="fr-FR" dirty="0" smtClean="0"/>
              <a:t>:</a:t>
            </a:r>
          </a:p>
          <a:p>
            <a:pPr lvl="2">
              <a:buFont typeface="Calibri" panose="020F0502020204030204" pitchFamily="34" charset="0"/>
              <a:buChar char="…"/>
            </a:pPr>
            <a:r>
              <a:rPr lang="fr-FR" sz="2200" dirty="0" smtClean="0"/>
              <a:t>Structurer son site web.</a:t>
            </a:r>
          </a:p>
          <a:p>
            <a:pPr lvl="2">
              <a:buFont typeface="Calibri" panose="020F0502020204030204" pitchFamily="34" charset="0"/>
              <a:buChar char="…"/>
            </a:pPr>
            <a:r>
              <a:rPr lang="fr-FR" sz="2200" dirty="0" smtClean="0"/>
              <a:t>Faciliter la maintenance et la mise à jour : il suffit de modifier le code du CSS pour que cela s’applique à l’ensemble du site.</a:t>
            </a:r>
          </a:p>
          <a:p>
            <a:pPr lvl="2">
              <a:buFont typeface="Calibri" panose="020F0502020204030204" pitchFamily="34" charset="0"/>
              <a:buChar char="…"/>
            </a:pPr>
            <a:r>
              <a:rPr lang="fr-FR" sz="2200" dirty="0"/>
              <a:t>Donner une cohérence à l’ensemble du site.</a:t>
            </a:r>
          </a:p>
          <a:p>
            <a:pPr marL="457200" lvl="1" indent="0">
              <a:buNone/>
            </a:pPr>
            <a:r>
              <a:rPr lang="fr-FR" dirty="0"/>
              <a:t>Le code sera plus léger et lisible</a:t>
            </a:r>
            <a:r>
              <a:rPr lang="fr-FR" dirty="0" smtClean="0"/>
              <a:t>.</a:t>
            </a:r>
          </a:p>
          <a:p>
            <a:pPr marL="457200" lvl="1" indent="0">
              <a:buNone/>
            </a:pPr>
            <a:r>
              <a:rPr lang="fr-FR" dirty="0" smtClean="0"/>
              <a:t>Le </a:t>
            </a:r>
            <a:r>
              <a:rPr lang="fr-FR" dirty="0"/>
              <a:t>temps de </a:t>
            </a:r>
            <a:r>
              <a:rPr lang="fr-FR" dirty="0" smtClean="0"/>
              <a:t>téléchargement </a:t>
            </a:r>
            <a:r>
              <a:rPr lang="fr-FR" dirty="0"/>
              <a:t>sera aussi plus rapide.</a:t>
            </a:r>
          </a:p>
          <a:p>
            <a:pPr lvl="1">
              <a:buFont typeface="Calibri" panose="020F0502020204030204" pitchFamily="34" charset="0"/>
              <a:buChar char="…"/>
            </a:pPr>
            <a:endParaRPr lang="fr-FR" dirty="0"/>
          </a:p>
          <a:p>
            <a:pPr marL="320040" lvl="1" indent="0">
              <a:buNone/>
            </a:pPr>
            <a:endParaRPr lang="fr-FR" dirty="0" smtClean="0"/>
          </a:p>
          <a:p>
            <a:pPr lvl="1">
              <a:buFont typeface="Calibri" panose="020F0502020204030204" pitchFamily="34" charset="0"/>
              <a:buChar char="…"/>
            </a:pPr>
            <a:endParaRPr lang="fr-FR" dirty="0" smtClean="0"/>
          </a:p>
        </p:txBody>
      </p:sp>
      <p:sp>
        <p:nvSpPr>
          <p:cNvPr id="5"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a:solidFill>
                  <a:srgbClr val="0070C0"/>
                </a:solidFill>
                <a:effectLst>
                  <a:outerShdw blurRad="31750" dist="25400" dir="5400000" algn="tl" rotWithShape="0">
                    <a:srgbClr val="000000">
                      <a:alpha val="25000"/>
                    </a:srgbClr>
                  </a:outerShdw>
                </a:effectLst>
                <a:latin typeface="Verdana Pro" panose="020B0604030504040204" pitchFamily="34" charset="0"/>
              </a:rPr>
              <a:t>En résumé</a:t>
            </a:r>
          </a:p>
        </p:txBody>
      </p:sp>
    </p:spTree>
    <p:extLst>
      <p:ext uri="{BB962C8B-B14F-4D97-AF65-F5344CB8AC3E}">
        <p14:creationId xmlns:p14="http://schemas.microsoft.com/office/powerpoint/2010/main" val="390371764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854827" y="1484803"/>
            <a:ext cx="5969922" cy="4351338"/>
          </a:xfrm>
        </p:spPr>
        <p:txBody>
          <a:bodyPr>
            <a:normAutofit fontScale="92500" lnSpcReduction="20000"/>
          </a:bodyPr>
          <a:lstStyle/>
          <a:p>
            <a:pPr marL="0" indent="0">
              <a:buNone/>
            </a:pPr>
            <a:r>
              <a:rPr lang="fr-FR" sz="2000" noProof="1">
                <a:solidFill>
                  <a:schemeClr val="tx1">
                    <a:lumMod val="75000"/>
                    <a:lumOff val="25000"/>
                  </a:schemeClr>
                </a:solidFill>
              </a:rPr>
              <a:t>Une page web est en fait un empilement de blocs, de balises qui sont principalement de 2 types :</a:t>
            </a:r>
          </a:p>
          <a:p>
            <a:pPr marL="0" indent="0">
              <a:buNone/>
            </a:pPr>
            <a:endParaRPr lang="fr-FR" sz="2000" noProof="1">
              <a:solidFill>
                <a:schemeClr val="tx1">
                  <a:lumMod val="75000"/>
                  <a:lumOff val="25000"/>
                </a:schemeClr>
              </a:solidFill>
            </a:endParaRPr>
          </a:p>
          <a:p>
            <a:r>
              <a:rPr lang="fr-FR" sz="2000" b="1" noProof="1">
                <a:solidFill>
                  <a:schemeClr val="tx1">
                    <a:lumMod val="75000"/>
                    <a:lumOff val="25000"/>
                  </a:schemeClr>
                </a:solidFill>
              </a:rPr>
              <a:t>« inline » </a:t>
            </a:r>
            <a:r>
              <a:rPr lang="fr-FR" sz="2000" noProof="1">
                <a:solidFill>
                  <a:schemeClr val="tx1">
                    <a:lumMod val="75000"/>
                    <a:lumOff val="25000"/>
                  </a:schemeClr>
                </a:solidFill>
              </a:rPr>
              <a:t>(&lt;a&gt;, &lt;img&gt;, &lt;span&gt;…)</a:t>
            </a:r>
          </a:p>
          <a:p>
            <a:pPr lvl="1"/>
            <a:r>
              <a:rPr lang="fr-FR" sz="1800" noProof="1">
                <a:solidFill>
                  <a:schemeClr val="tx1">
                    <a:lumMod val="75000"/>
                    <a:lumOff val="25000"/>
                  </a:schemeClr>
                </a:solidFill>
              </a:rPr>
              <a:t>Se trouve obligatoirement dans une balise de type « block »</a:t>
            </a:r>
          </a:p>
          <a:p>
            <a:pPr lvl="1"/>
            <a:r>
              <a:rPr lang="fr-FR" sz="1800" noProof="1">
                <a:solidFill>
                  <a:schemeClr val="tx1">
                    <a:lumMod val="75000"/>
                    <a:lumOff val="25000"/>
                  </a:schemeClr>
                </a:solidFill>
              </a:rPr>
              <a:t>Ne crée pas de retour à la ligne</a:t>
            </a:r>
          </a:p>
          <a:p>
            <a:pPr lvl="1"/>
            <a:endParaRPr lang="fr-FR" sz="1800" noProof="1">
              <a:solidFill>
                <a:schemeClr val="tx1">
                  <a:lumMod val="75000"/>
                  <a:lumOff val="25000"/>
                </a:schemeClr>
              </a:solidFill>
            </a:endParaRPr>
          </a:p>
          <a:p>
            <a:r>
              <a:rPr lang="fr-FR" sz="2000" b="1" noProof="1">
                <a:solidFill>
                  <a:schemeClr val="tx1">
                    <a:lumMod val="75000"/>
                    <a:lumOff val="25000"/>
                  </a:schemeClr>
                </a:solidFill>
              </a:rPr>
              <a:t>« block » </a:t>
            </a:r>
            <a:r>
              <a:rPr lang="fr-FR" sz="2000" noProof="1">
                <a:solidFill>
                  <a:schemeClr val="tx1">
                    <a:lumMod val="75000"/>
                    <a:lumOff val="25000"/>
                  </a:schemeClr>
                </a:solidFill>
              </a:rPr>
              <a:t>(&lt;p&gt;, &lt;h1&gt;, &lt;div&gt;, &lt;footer&gt;…)</a:t>
            </a:r>
          </a:p>
          <a:p>
            <a:pPr lvl="1"/>
            <a:r>
              <a:rPr lang="fr-FR" sz="1800" noProof="1">
                <a:solidFill>
                  <a:schemeClr val="tx1">
                    <a:lumMod val="75000"/>
                    <a:lumOff val="25000"/>
                  </a:schemeClr>
                </a:solidFill>
              </a:rPr>
              <a:t>Crée obligatoirement un retour à la ligne</a:t>
            </a:r>
          </a:p>
          <a:p>
            <a:pPr lvl="1"/>
            <a:r>
              <a:rPr lang="fr-FR" sz="1800" noProof="1">
                <a:solidFill>
                  <a:schemeClr val="tx1">
                    <a:lumMod val="75000"/>
                    <a:lumOff val="25000"/>
                  </a:schemeClr>
                </a:solidFill>
              </a:rPr>
              <a:t>Par défaut, un bloc occupe 100% de la </a:t>
            </a:r>
            <a:r>
              <a:rPr lang="fr-FR" sz="1800" noProof="1">
                <a:solidFill>
                  <a:schemeClr val="tx1">
                    <a:lumMod val="75000"/>
                    <a:lumOff val="25000"/>
                  </a:schemeClr>
                </a:solidFill>
              </a:rPr>
              <a:t>largeur </a:t>
            </a:r>
            <a:r>
              <a:rPr lang="fr-FR" sz="1800" noProof="1" smtClean="0">
                <a:solidFill>
                  <a:schemeClr val="tx1">
                    <a:lumMod val="75000"/>
                    <a:lumOff val="25000"/>
                  </a:schemeClr>
                </a:solidFill>
              </a:rPr>
              <a:t>disponible</a:t>
            </a:r>
          </a:p>
          <a:p>
            <a:pPr lvl="1"/>
            <a:endParaRPr lang="fr-FR" sz="2000" noProof="1">
              <a:solidFill>
                <a:schemeClr val="tx1">
                  <a:lumMod val="75000"/>
                  <a:lumOff val="25000"/>
                </a:schemeClr>
              </a:solidFill>
            </a:endParaRPr>
          </a:p>
          <a:p>
            <a:pPr marL="320040" lvl="1" indent="0">
              <a:buNone/>
            </a:pPr>
            <a:r>
              <a:rPr lang="fr-FR" dirty="0" smtClean="0"/>
              <a:t>Le </a:t>
            </a:r>
            <a:r>
              <a:rPr lang="fr-FR" dirty="0" err="1" smtClean="0"/>
              <a:t>css</a:t>
            </a:r>
            <a:r>
              <a:rPr lang="fr-FR" dirty="0" smtClean="0"/>
              <a:t> va pouvoir nous aider à placer plus facilement les éléments dans la page HTML.</a:t>
            </a:r>
            <a:endParaRPr lang="fr-FR" dirty="0" smtClean="0"/>
          </a:p>
          <a:p>
            <a:pPr lvl="1">
              <a:buFont typeface="Calibri" panose="020F0502020204030204" pitchFamily="34" charset="0"/>
              <a:buChar char="…"/>
            </a:pPr>
            <a:endParaRPr lang="fr-FR" dirty="0" smtClean="0"/>
          </a:p>
        </p:txBody>
      </p:sp>
      <p:sp>
        <p:nvSpPr>
          <p:cNvPr id="5"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a:solidFill>
                  <a:srgbClr val="0070C0"/>
                </a:solidFill>
                <a:effectLst>
                  <a:outerShdw blurRad="31750" dist="25400" dir="5400000" algn="tl" rotWithShape="0">
                    <a:srgbClr val="000000">
                      <a:alpha val="25000"/>
                    </a:srgbClr>
                  </a:outerShdw>
                </a:effectLst>
                <a:latin typeface="Verdana Pro" panose="020B0604030504040204" pitchFamily="34" charset="0"/>
              </a:rPr>
              <a:t>S</a:t>
            </a:r>
            <a:r>
              <a:rPr lang="fr-FR" sz="3200" b="1" dirty="0" smtClean="0">
                <a:solidFill>
                  <a:srgbClr val="0070C0"/>
                </a:solidFill>
                <a:effectLst>
                  <a:outerShdw blurRad="31750" dist="25400" dir="5400000" algn="tl" rotWithShape="0">
                    <a:srgbClr val="000000">
                      <a:alpha val="25000"/>
                    </a:srgbClr>
                  </a:outerShdw>
                </a:effectLst>
                <a:latin typeface="Verdana Pro" panose="020B0604030504040204" pitchFamily="34" charset="0"/>
              </a:rPr>
              <a:t>tructurer une page</a:t>
            </a:r>
            <a:endParaRPr lang="fr-FR" sz="3200" b="1" dirty="0">
              <a:solidFill>
                <a:srgbClr val="0070C0"/>
              </a:solidFill>
              <a:effectLst>
                <a:outerShdw blurRad="31750" dist="25400" dir="5400000" algn="tl" rotWithShape="0">
                  <a:srgbClr val="000000">
                    <a:alpha val="25000"/>
                  </a:srgbClr>
                </a:outerShdw>
              </a:effectLst>
              <a:latin typeface="Verdana Pro" panose="020B0604030504040204" pitchFamily="34" charset="0"/>
            </a:endParaRPr>
          </a:p>
        </p:txBody>
      </p:sp>
      <p:pic>
        <p:nvPicPr>
          <p:cNvPr id="6" name="Picture 6" descr="apps_robots">
            <a:extLst>
              <a:ext uri="{FF2B5EF4-FFF2-40B4-BE49-F238E27FC236}">
                <a16:creationId xmlns="" xmlns:a16="http://schemas.microsoft.com/office/drawing/2014/main" xmlns:lc="http://schemas.openxmlformats.org/drawingml/2006/lockedCanvas" id="{FE04A6D9-E97E-4361-AD0D-511D54444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4187" y="412172"/>
            <a:ext cx="4526845" cy="22929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Différence entre une balise inline et une balise block">
            <a:extLst>
              <a:ext uri="{FF2B5EF4-FFF2-40B4-BE49-F238E27FC236}">
                <a16:creationId xmlns="" xmlns:a16="http://schemas.microsoft.com/office/drawing/2014/main" xmlns:lc="http://schemas.openxmlformats.org/drawingml/2006/lockedCanvas" id="{CA875431-ECBB-4E95-8E5C-94443115C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2102" y="3317128"/>
            <a:ext cx="2511013" cy="2152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8018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sz="half" idx="1"/>
          </p:nvPr>
        </p:nvSpPr>
        <p:spPr>
          <a:xfrm>
            <a:off x="1210887" y="1438102"/>
            <a:ext cx="10268989" cy="4754880"/>
          </a:xfrm>
          <a:prstGeom prst="rect">
            <a:avLst/>
          </a:prstGeom>
        </p:spPr>
        <p:txBody>
          <a:bodyPr>
            <a:normAutofit lnSpcReduction="10000"/>
          </a:bodyPr>
          <a:lstStyle/>
          <a:p>
            <a:pPr lvl="1">
              <a:buFont typeface="Calibri" panose="020F0502020204030204" pitchFamily="34" charset="0"/>
              <a:buChar char="…"/>
            </a:pPr>
            <a:r>
              <a:rPr lang="fr-FR" dirty="0" smtClean="0"/>
              <a:t>Sur des balises.</a:t>
            </a:r>
          </a:p>
          <a:p>
            <a:pPr lvl="1">
              <a:buFont typeface="Calibri" panose="020F0502020204030204" pitchFamily="34" charset="0"/>
              <a:buChar char="…"/>
            </a:pPr>
            <a:r>
              <a:rPr lang="fr-FR" dirty="0" smtClean="0"/>
              <a:t>Sur des id et class.</a:t>
            </a:r>
          </a:p>
          <a:p>
            <a:pPr marL="457200" lvl="1" indent="0">
              <a:buNone/>
            </a:pPr>
            <a:endParaRPr lang="fr-FR" dirty="0" smtClean="0"/>
          </a:p>
          <a:p>
            <a:pPr marL="320040" lvl="1" indent="0">
              <a:buNone/>
            </a:pPr>
            <a:r>
              <a:rPr lang="fr-FR" dirty="0" smtClean="0"/>
              <a:t>Un style est composé d’un sélecteur, de propriétés et de valeurs.</a:t>
            </a:r>
          </a:p>
          <a:p>
            <a:pPr marL="320040" lvl="1" indent="0">
              <a:buNone/>
            </a:pPr>
            <a:r>
              <a:rPr lang="fr-FR" dirty="0" smtClean="0"/>
              <a:t>s</a:t>
            </a:r>
            <a:r>
              <a:rPr lang="fr-FR" dirty="0"/>
              <a:t>é</a:t>
            </a:r>
            <a:r>
              <a:rPr lang="fr-FR" dirty="0" smtClean="0"/>
              <a:t>lecteur</a:t>
            </a:r>
          </a:p>
          <a:p>
            <a:pPr marL="320040" lvl="1" indent="0">
              <a:buNone/>
            </a:pPr>
            <a:r>
              <a:rPr lang="fr-FR" dirty="0" smtClean="0"/>
              <a:t>{</a:t>
            </a:r>
          </a:p>
          <a:p>
            <a:pPr marL="320040" lvl="1" indent="0">
              <a:buNone/>
            </a:pPr>
            <a:r>
              <a:rPr lang="fr-FR" dirty="0"/>
              <a:t>	</a:t>
            </a:r>
            <a:r>
              <a:rPr lang="fr-FR" dirty="0" smtClean="0"/>
              <a:t>propriété1:valeur;</a:t>
            </a:r>
          </a:p>
          <a:p>
            <a:pPr marL="320040" lvl="1" indent="0">
              <a:buNone/>
            </a:pPr>
            <a:r>
              <a:rPr lang="fr-FR" dirty="0"/>
              <a:t>	</a:t>
            </a:r>
            <a:r>
              <a:rPr lang="fr-FR" dirty="0" smtClean="0"/>
              <a:t>propriété2:valeur;</a:t>
            </a:r>
          </a:p>
          <a:p>
            <a:pPr marL="320040" lvl="1" indent="0">
              <a:buNone/>
            </a:pPr>
            <a:r>
              <a:rPr lang="fr-FR" dirty="0"/>
              <a:t>}</a:t>
            </a:r>
            <a:endParaRPr lang="fr-FR" dirty="0" smtClean="0"/>
          </a:p>
          <a:p>
            <a:pPr marL="320040" lvl="1" indent="0">
              <a:buNone/>
            </a:pPr>
            <a:endParaRPr lang="fr-FR" dirty="0"/>
          </a:p>
          <a:p>
            <a:pPr marL="45720" indent="0">
              <a:buNone/>
            </a:pPr>
            <a:r>
              <a:rPr lang="fr-FR" sz="1800" dirty="0"/>
              <a:t> </a:t>
            </a:r>
            <a:r>
              <a:rPr lang="fr-FR" sz="1800" dirty="0" smtClean="0"/>
              <a:t>     L’ensemble </a:t>
            </a:r>
            <a:r>
              <a:rPr lang="fr-FR" sz="1800" dirty="0"/>
              <a:t>des propriétés est disponible sur </a:t>
            </a:r>
            <a:r>
              <a:rPr lang="fr-FR" sz="1800" dirty="0" smtClean="0"/>
              <a:t>:</a:t>
            </a:r>
          </a:p>
          <a:p>
            <a:pPr marL="45720" indent="0">
              <a:buNone/>
            </a:pPr>
            <a:r>
              <a:rPr lang="fr-FR" sz="1600" dirty="0" smtClean="0">
                <a:hlinkClick r:id="rId2"/>
              </a:rPr>
              <a:t>https</a:t>
            </a:r>
            <a:r>
              <a:rPr lang="fr-FR" sz="1600" dirty="0">
                <a:hlinkClick r:id="rId2"/>
              </a:rPr>
              <a:t>://</a:t>
            </a:r>
            <a:r>
              <a:rPr lang="fr-FR" sz="1600" dirty="0" smtClean="0">
                <a:hlinkClick r:id="rId2"/>
              </a:rPr>
              <a:t>meiert.com/en/indices/css-properties/</a:t>
            </a:r>
            <a:r>
              <a:rPr lang="fr-FR" sz="1600" dirty="0" smtClean="0"/>
              <a:t> </a:t>
            </a:r>
            <a:r>
              <a:rPr lang="fr-FR" sz="1600" dirty="0" smtClean="0">
                <a:hlinkClick r:id="rId3"/>
              </a:rPr>
              <a:t>https</a:t>
            </a:r>
            <a:r>
              <a:rPr lang="fr-FR" sz="1600" dirty="0">
                <a:hlinkClick r:id="rId3"/>
              </a:rPr>
              <a:t>://developer.mozilla.org/fr/docs/Web/CSS/Reference#Index_des_mots-cl%C3%A9s</a:t>
            </a:r>
            <a:endParaRPr lang="fr-FR" sz="1600" dirty="0"/>
          </a:p>
          <a:p>
            <a:pPr marL="320040" lvl="1" indent="0">
              <a:buNone/>
            </a:pPr>
            <a:endParaRPr lang="fr-FR" dirty="0" smtClean="0"/>
          </a:p>
          <a:p>
            <a:pPr marL="320040" lvl="1" indent="0">
              <a:buNone/>
            </a:pPr>
            <a:endParaRPr lang="fr-FR" dirty="0" smtClean="0"/>
          </a:p>
          <a:p>
            <a:pPr marL="320040" lvl="1" indent="0">
              <a:buNone/>
            </a:pPr>
            <a:endParaRPr lang="fr-FR" dirty="0" smtClean="0"/>
          </a:p>
        </p:txBody>
      </p:sp>
      <p:sp>
        <p:nvSpPr>
          <p:cNvPr id="8" name="Espace réservé du contenu 1"/>
          <p:cNvSpPr txBox="1">
            <a:spLocks/>
          </p:cNvSpPr>
          <p:nvPr/>
        </p:nvSpPr>
        <p:spPr>
          <a:xfrm>
            <a:off x="5804227" y="3176598"/>
            <a:ext cx="5376597" cy="1656184"/>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fontScale="92500" lnSpcReduction="20000"/>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pPr marL="45720" indent="0">
              <a:buFont typeface="Wingdings" charset="2"/>
              <a:buNone/>
            </a:pPr>
            <a:r>
              <a:rPr lang="fr-FR" sz="1600" dirty="0" smtClean="0"/>
              <a:t>Il est également possible d’appliquer le style choisi à plusieurs sélecteurs.</a:t>
            </a:r>
          </a:p>
          <a:p>
            <a:pPr marL="45720" indent="0">
              <a:buFont typeface="Wingdings" charset="2"/>
              <a:buNone/>
            </a:pPr>
            <a:r>
              <a:rPr lang="fr-FR" sz="1600" dirty="0"/>
              <a:t>s</a:t>
            </a:r>
            <a:r>
              <a:rPr lang="fr-FR" sz="1600" dirty="0" smtClean="0"/>
              <a:t>électeur1,sélecteur2,sélecteur3</a:t>
            </a:r>
          </a:p>
          <a:p>
            <a:pPr marL="45720" indent="0">
              <a:buFont typeface="Wingdings" charset="2"/>
              <a:buNone/>
            </a:pPr>
            <a:r>
              <a:rPr lang="fr-FR" sz="1600" dirty="0" smtClean="0"/>
              <a:t>{</a:t>
            </a:r>
          </a:p>
          <a:p>
            <a:pPr marL="320040" lvl="1" indent="0">
              <a:buNone/>
            </a:pPr>
            <a:r>
              <a:rPr lang="fr-FR" sz="1600" dirty="0" smtClean="0"/>
              <a:t>    </a:t>
            </a:r>
            <a:r>
              <a:rPr lang="fr-FR" sz="1600" dirty="0"/>
              <a:t>propriété1:valeur;</a:t>
            </a:r>
          </a:p>
          <a:p>
            <a:pPr marL="320040" lvl="1" indent="0">
              <a:buNone/>
            </a:pPr>
            <a:r>
              <a:rPr lang="fr-FR" sz="1600" dirty="0"/>
              <a:t>    propriété2:valeur;</a:t>
            </a:r>
          </a:p>
          <a:p>
            <a:pPr marL="45720" indent="0">
              <a:buFont typeface="Wingdings" charset="2"/>
              <a:buNone/>
            </a:pPr>
            <a:r>
              <a:rPr lang="fr-FR" sz="1600" dirty="0" smtClean="0"/>
              <a:t>}</a:t>
            </a:r>
            <a:endParaRPr lang="fr-FR" sz="1600" dirty="0"/>
          </a:p>
        </p:txBody>
      </p:sp>
      <p:sp>
        <p:nvSpPr>
          <p:cNvPr id="6" name="Titre 1">
            <a:extLst>
              <a:ext uri="{FF2B5EF4-FFF2-40B4-BE49-F238E27FC236}">
                <a16:creationId xmlns:a16="http://schemas.microsoft.com/office/drawing/2014/main" xmlns="" id="{FBFBC7D8-D334-447D-860E-3DF5C103BA1A}"/>
              </a:ext>
            </a:extLst>
          </p:cNvPr>
          <p:cNvSpPr txBox="1">
            <a:spLocks/>
          </p:cNvSpPr>
          <p:nvPr/>
        </p:nvSpPr>
        <p:spPr>
          <a:xfrm>
            <a:off x="1610687" y="143765"/>
            <a:ext cx="10100345" cy="871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b="1" dirty="0">
                <a:solidFill>
                  <a:srgbClr val="0070C0"/>
                </a:solidFill>
                <a:effectLst>
                  <a:outerShdw blurRad="31750" dist="25400" dir="5400000" algn="tl" rotWithShape="0">
                    <a:srgbClr val="000000">
                      <a:alpha val="25000"/>
                    </a:srgbClr>
                  </a:outerShdw>
                </a:effectLst>
                <a:latin typeface="Verdana Pro" panose="020B0604030504040204" pitchFamily="34" charset="0"/>
              </a:rPr>
              <a:t>Comment appliquer un style?</a:t>
            </a:r>
          </a:p>
        </p:txBody>
      </p:sp>
    </p:spTree>
    <p:extLst>
      <p:ext uri="{BB962C8B-B14F-4D97-AF65-F5344CB8AC3E}">
        <p14:creationId xmlns:p14="http://schemas.microsoft.com/office/powerpoint/2010/main" val="6254101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Override1.xml><?xml version="1.0" encoding="utf-8"?>
<a:themeOverride xmlns:a="http://schemas.openxmlformats.org/drawingml/2006/main">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1962</TotalTime>
  <Words>2086</Words>
  <Application>Microsoft Office PowerPoint</Application>
  <PresentationFormat>Personnalisé</PresentationFormat>
  <Paragraphs>511</Paragraphs>
  <Slides>44</Slides>
  <Notes>0</Notes>
  <HiddenSlides>0</HiddenSlides>
  <MMClips>0</MMClips>
  <ScaleCrop>false</ScaleCrop>
  <HeadingPairs>
    <vt:vector size="4" baseType="variant">
      <vt:variant>
        <vt:lpstr>Thème</vt:lpstr>
      </vt:variant>
      <vt:variant>
        <vt:i4>1</vt:i4>
      </vt:variant>
      <vt:variant>
        <vt:lpstr>Titres des diapositives</vt:lpstr>
      </vt:variant>
      <vt:variant>
        <vt:i4>44</vt:i4>
      </vt:variant>
    </vt:vector>
  </HeadingPairs>
  <TitlesOfParts>
    <vt:vector size="45" baseType="lpstr">
      <vt:lpstr>Rotonde</vt:lpstr>
      <vt:lpstr>Présentation PowerPoint</vt:lpstr>
      <vt:lpstr>Qu’est-ce que CSS?</vt:lpstr>
      <vt:lpstr>Comment le mettre en place?</vt:lpstr>
      <vt:lpstr>Comment le mettre en place?</vt:lpstr>
      <vt:lpstr>Comment le mettre en place?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Erwan DECROIX</dc:creator>
  <cp:lastModifiedBy>Bergamasco Laëtitia</cp:lastModifiedBy>
  <cp:revision>275</cp:revision>
  <dcterms:created xsi:type="dcterms:W3CDTF">2019-10-22T16:15:42Z</dcterms:created>
  <dcterms:modified xsi:type="dcterms:W3CDTF">2024-09-16T14:21:53Z</dcterms:modified>
</cp:coreProperties>
</file>