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7" r:id="rId5"/>
    <p:sldId id="270" r:id="rId6"/>
    <p:sldId id="259" r:id="rId7"/>
    <p:sldId id="260" r:id="rId8"/>
    <p:sldId id="268"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56" autoAdjust="0"/>
    <p:restoredTop sz="94660"/>
  </p:normalViewPr>
  <p:slideViewPr>
    <p:cSldViewPr snapToGrid="0">
      <p:cViewPr>
        <p:scale>
          <a:sx n="75" d="100"/>
          <a:sy n="75" d="100"/>
        </p:scale>
        <p:origin x="-1938" y="-990"/>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4EF441-0888-4168-A9DC-ED526EC55E0D}" type="doc">
      <dgm:prSet loTypeId="urn:microsoft.com/office/officeart/2005/8/layout/process1" loCatId="process" qsTypeId="urn:microsoft.com/office/officeart/2005/8/quickstyle/simple1" qsCatId="simple" csTypeId="urn:microsoft.com/office/officeart/2005/8/colors/accent1_2" csCatId="accent1" phldr="1"/>
      <dgm:spPr/>
    </dgm:pt>
    <dgm:pt modelId="{89724B39-58D7-4ECB-AE73-DFADF94A7285}">
      <dgm:prSet phldrT="[Text]"/>
      <dgm:spPr/>
      <dgm:t>
        <a:bodyPr/>
        <a:lstStyle/>
        <a:p>
          <a:r>
            <a:rPr lang="en-US" dirty="0" smtClean="0"/>
            <a:t>Analysis based on the Investment types.</a:t>
          </a:r>
          <a:endParaRPr lang="en-IN" dirty="0"/>
        </a:p>
      </dgm:t>
    </dgm:pt>
    <dgm:pt modelId="{D5EB46AD-CD7F-4C8C-9D03-CFABD8CB5F28}" type="parTrans" cxnId="{01F3BC18-CE5A-4A9C-8E14-A74A6CA787B3}">
      <dgm:prSet/>
      <dgm:spPr/>
      <dgm:t>
        <a:bodyPr/>
        <a:lstStyle/>
        <a:p>
          <a:endParaRPr lang="en-IN"/>
        </a:p>
      </dgm:t>
    </dgm:pt>
    <dgm:pt modelId="{CBE75CB1-CC47-45A0-B1CF-AD28620EC105}" type="sibTrans" cxnId="{01F3BC18-CE5A-4A9C-8E14-A74A6CA787B3}">
      <dgm:prSet/>
      <dgm:spPr/>
      <dgm:t>
        <a:bodyPr/>
        <a:lstStyle/>
        <a:p>
          <a:endParaRPr lang="en-IN"/>
        </a:p>
      </dgm:t>
    </dgm:pt>
    <dgm:pt modelId="{5A02EECF-733F-4C8C-A984-8E175017737A}">
      <dgm:prSet phldrT="[Text]"/>
      <dgm:spPr/>
      <dgm:t>
        <a:bodyPr/>
        <a:lstStyle/>
        <a:p>
          <a:r>
            <a:rPr lang="en-US" dirty="0" smtClean="0"/>
            <a:t>Analysis based </a:t>
          </a:r>
          <a:r>
            <a:rPr lang="en-US" dirty="0" smtClean="0"/>
            <a:t>on Countries</a:t>
          </a:r>
          <a:endParaRPr lang="en-IN" dirty="0"/>
        </a:p>
      </dgm:t>
    </dgm:pt>
    <dgm:pt modelId="{F1409797-4F27-4F23-BC59-E72446C0061A}" type="parTrans" cxnId="{BBE45BC8-FBC1-4307-8E53-F00D5EB3A2F1}">
      <dgm:prSet/>
      <dgm:spPr/>
      <dgm:t>
        <a:bodyPr/>
        <a:lstStyle/>
        <a:p>
          <a:endParaRPr lang="en-IN"/>
        </a:p>
      </dgm:t>
    </dgm:pt>
    <dgm:pt modelId="{129260AB-11EA-479C-A188-941395DBE136}" type="sibTrans" cxnId="{BBE45BC8-FBC1-4307-8E53-F00D5EB3A2F1}">
      <dgm:prSet/>
      <dgm:spPr/>
      <dgm:t>
        <a:bodyPr/>
        <a:lstStyle/>
        <a:p>
          <a:endParaRPr lang="en-IN"/>
        </a:p>
      </dgm:t>
    </dgm:pt>
    <dgm:pt modelId="{F12B6390-1AFE-4C5D-A7AD-26BA69AC4D2A}">
      <dgm:prSet phldrT="[Text]"/>
      <dgm:spPr/>
      <dgm:t>
        <a:bodyPr/>
        <a:lstStyle/>
        <a:p>
          <a:r>
            <a:rPr lang="en-US" dirty="0" smtClean="0"/>
            <a:t>Analysis based on Sector </a:t>
          </a:r>
          <a:endParaRPr lang="en-IN" dirty="0"/>
        </a:p>
      </dgm:t>
    </dgm:pt>
    <dgm:pt modelId="{F9A7CBD1-F2AB-484E-95CD-E5337F762B95}" type="parTrans" cxnId="{C7F5E05F-AA58-4B90-9599-E65DCC983DB4}">
      <dgm:prSet/>
      <dgm:spPr/>
      <dgm:t>
        <a:bodyPr/>
        <a:lstStyle/>
        <a:p>
          <a:endParaRPr lang="en-IN"/>
        </a:p>
      </dgm:t>
    </dgm:pt>
    <dgm:pt modelId="{E11D2BC1-E6D8-4F2B-935C-CF1132E57295}" type="sibTrans" cxnId="{C7F5E05F-AA58-4B90-9599-E65DCC983DB4}">
      <dgm:prSet/>
      <dgm:spPr/>
      <dgm:t>
        <a:bodyPr/>
        <a:lstStyle/>
        <a:p>
          <a:endParaRPr lang="en-IN"/>
        </a:p>
      </dgm:t>
    </dgm:pt>
    <dgm:pt modelId="{F936BD66-07A8-4D13-8D54-8AFBDE7BA22B}" type="pres">
      <dgm:prSet presAssocID="{504EF441-0888-4168-A9DC-ED526EC55E0D}" presName="Name0" presStyleCnt="0">
        <dgm:presLayoutVars>
          <dgm:dir/>
          <dgm:resizeHandles val="exact"/>
        </dgm:presLayoutVars>
      </dgm:prSet>
      <dgm:spPr/>
    </dgm:pt>
    <dgm:pt modelId="{CB01CF5E-7120-4D57-8BCF-63BD227731F4}" type="pres">
      <dgm:prSet presAssocID="{89724B39-58D7-4ECB-AE73-DFADF94A7285}" presName="node" presStyleLbl="node1" presStyleIdx="0" presStyleCnt="3">
        <dgm:presLayoutVars>
          <dgm:bulletEnabled val="1"/>
        </dgm:presLayoutVars>
      </dgm:prSet>
      <dgm:spPr/>
      <dgm:t>
        <a:bodyPr/>
        <a:lstStyle/>
        <a:p>
          <a:endParaRPr lang="en-IN"/>
        </a:p>
      </dgm:t>
    </dgm:pt>
    <dgm:pt modelId="{76F001C3-09AB-48BC-9CB3-8DA63F26BE1F}" type="pres">
      <dgm:prSet presAssocID="{CBE75CB1-CC47-45A0-B1CF-AD28620EC105}" presName="sibTrans" presStyleLbl="sibTrans2D1" presStyleIdx="0" presStyleCnt="2"/>
      <dgm:spPr/>
      <dgm:t>
        <a:bodyPr/>
        <a:lstStyle/>
        <a:p>
          <a:endParaRPr lang="en-IN"/>
        </a:p>
      </dgm:t>
    </dgm:pt>
    <dgm:pt modelId="{F0B1553A-0A4E-4874-9A54-2025A60C8F62}" type="pres">
      <dgm:prSet presAssocID="{CBE75CB1-CC47-45A0-B1CF-AD28620EC105}" presName="connectorText" presStyleLbl="sibTrans2D1" presStyleIdx="0" presStyleCnt="2"/>
      <dgm:spPr/>
      <dgm:t>
        <a:bodyPr/>
        <a:lstStyle/>
        <a:p>
          <a:endParaRPr lang="en-IN"/>
        </a:p>
      </dgm:t>
    </dgm:pt>
    <dgm:pt modelId="{D6AFDD5A-B741-4A36-8422-402B09642841}" type="pres">
      <dgm:prSet presAssocID="{5A02EECF-733F-4C8C-A984-8E175017737A}" presName="node" presStyleLbl="node1" presStyleIdx="1" presStyleCnt="3">
        <dgm:presLayoutVars>
          <dgm:bulletEnabled val="1"/>
        </dgm:presLayoutVars>
      </dgm:prSet>
      <dgm:spPr/>
      <dgm:t>
        <a:bodyPr/>
        <a:lstStyle/>
        <a:p>
          <a:endParaRPr lang="en-IN"/>
        </a:p>
      </dgm:t>
    </dgm:pt>
    <dgm:pt modelId="{DBE49C03-53B4-4657-9012-DA09F09203BC}" type="pres">
      <dgm:prSet presAssocID="{129260AB-11EA-479C-A188-941395DBE136}" presName="sibTrans" presStyleLbl="sibTrans2D1" presStyleIdx="1" presStyleCnt="2"/>
      <dgm:spPr/>
      <dgm:t>
        <a:bodyPr/>
        <a:lstStyle/>
        <a:p>
          <a:endParaRPr lang="en-IN"/>
        </a:p>
      </dgm:t>
    </dgm:pt>
    <dgm:pt modelId="{C1B311FA-2E0B-41F8-9C1E-84A41F29058C}" type="pres">
      <dgm:prSet presAssocID="{129260AB-11EA-479C-A188-941395DBE136}" presName="connectorText" presStyleLbl="sibTrans2D1" presStyleIdx="1" presStyleCnt="2"/>
      <dgm:spPr/>
      <dgm:t>
        <a:bodyPr/>
        <a:lstStyle/>
        <a:p>
          <a:endParaRPr lang="en-IN"/>
        </a:p>
      </dgm:t>
    </dgm:pt>
    <dgm:pt modelId="{3F625276-FFF3-4D24-AF53-142A4D442D88}" type="pres">
      <dgm:prSet presAssocID="{F12B6390-1AFE-4C5D-A7AD-26BA69AC4D2A}" presName="node" presStyleLbl="node1" presStyleIdx="2" presStyleCnt="3">
        <dgm:presLayoutVars>
          <dgm:bulletEnabled val="1"/>
        </dgm:presLayoutVars>
      </dgm:prSet>
      <dgm:spPr/>
      <dgm:t>
        <a:bodyPr/>
        <a:lstStyle/>
        <a:p>
          <a:endParaRPr lang="en-IN"/>
        </a:p>
      </dgm:t>
    </dgm:pt>
  </dgm:ptLst>
  <dgm:cxnLst>
    <dgm:cxn modelId="{5D6AAF0C-6328-44E2-9B85-3EA855A6377A}" type="presOf" srcId="{5A02EECF-733F-4C8C-A984-8E175017737A}" destId="{D6AFDD5A-B741-4A36-8422-402B09642841}" srcOrd="0" destOrd="0" presId="urn:microsoft.com/office/officeart/2005/8/layout/process1"/>
    <dgm:cxn modelId="{AFADD79E-F0F3-4D67-9A60-35BE637CE193}" type="presOf" srcId="{504EF441-0888-4168-A9DC-ED526EC55E0D}" destId="{F936BD66-07A8-4D13-8D54-8AFBDE7BA22B}" srcOrd="0" destOrd="0" presId="urn:microsoft.com/office/officeart/2005/8/layout/process1"/>
    <dgm:cxn modelId="{B4F1C4FD-F87D-4E45-8BEA-A5B86F05B5C8}" type="presOf" srcId="{F12B6390-1AFE-4C5D-A7AD-26BA69AC4D2A}" destId="{3F625276-FFF3-4D24-AF53-142A4D442D88}" srcOrd="0" destOrd="0" presId="urn:microsoft.com/office/officeart/2005/8/layout/process1"/>
    <dgm:cxn modelId="{BBE45BC8-FBC1-4307-8E53-F00D5EB3A2F1}" srcId="{504EF441-0888-4168-A9DC-ED526EC55E0D}" destId="{5A02EECF-733F-4C8C-A984-8E175017737A}" srcOrd="1" destOrd="0" parTransId="{F1409797-4F27-4F23-BC59-E72446C0061A}" sibTransId="{129260AB-11EA-479C-A188-941395DBE136}"/>
    <dgm:cxn modelId="{B38B9DF3-8D44-4533-8678-5662B370B076}" type="presOf" srcId="{129260AB-11EA-479C-A188-941395DBE136}" destId="{DBE49C03-53B4-4657-9012-DA09F09203BC}" srcOrd="0" destOrd="0" presId="urn:microsoft.com/office/officeart/2005/8/layout/process1"/>
    <dgm:cxn modelId="{6A63F9A1-00A9-4B49-B870-B52E602535DC}" type="presOf" srcId="{CBE75CB1-CC47-45A0-B1CF-AD28620EC105}" destId="{F0B1553A-0A4E-4874-9A54-2025A60C8F62}" srcOrd="1" destOrd="0" presId="urn:microsoft.com/office/officeart/2005/8/layout/process1"/>
    <dgm:cxn modelId="{CBB764B2-0791-4913-8455-EDC8EE4FFB3A}" type="presOf" srcId="{89724B39-58D7-4ECB-AE73-DFADF94A7285}" destId="{CB01CF5E-7120-4D57-8BCF-63BD227731F4}" srcOrd="0" destOrd="0" presId="urn:microsoft.com/office/officeart/2005/8/layout/process1"/>
    <dgm:cxn modelId="{C7F5E05F-AA58-4B90-9599-E65DCC983DB4}" srcId="{504EF441-0888-4168-A9DC-ED526EC55E0D}" destId="{F12B6390-1AFE-4C5D-A7AD-26BA69AC4D2A}" srcOrd="2" destOrd="0" parTransId="{F9A7CBD1-F2AB-484E-95CD-E5337F762B95}" sibTransId="{E11D2BC1-E6D8-4F2B-935C-CF1132E57295}"/>
    <dgm:cxn modelId="{972138C0-3B61-4D6B-810F-FC602230198C}" type="presOf" srcId="{CBE75CB1-CC47-45A0-B1CF-AD28620EC105}" destId="{76F001C3-09AB-48BC-9CB3-8DA63F26BE1F}" srcOrd="0" destOrd="0" presId="urn:microsoft.com/office/officeart/2005/8/layout/process1"/>
    <dgm:cxn modelId="{01F3BC18-CE5A-4A9C-8E14-A74A6CA787B3}" srcId="{504EF441-0888-4168-A9DC-ED526EC55E0D}" destId="{89724B39-58D7-4ECB-AE73-DFADF94A7285}" srcOrd="0" destOrd="0" parTransId="{D5EB46AD-CD7F-4C8C-9D03-CFABD8CB5F28}" sibTransId="{CBE75CB1-CC47-45A0-B1CF-AD28620EC105}"/>
    <dgm:cxn modelId="{8BD06BA9-218C-46CD-8527-649AD5F96E66}" type="presOf" srcId="{129260AB-11EA-479C-A188-941395DBE136}" destId="{C1B311FA-2E0B-41F8-9C1E-84A41F29058C}" srcOrd="1" destOrd="0" presId="urn:microsoft.com/office/officeart/2005/8/layout/process1"/>
    <dgm:cxn modelId="{0C6EF016-519E-4B46-A625-B187427E4F24}" type="presParOf" srcId="{F936BD66-07A8-4D13-8D54-8AFBDE7BA22B}" destId="{CB01CF5E-7120-4D57-8BCF-63BD227731F4}" srcOrd="0" destOrd="0" presId="urn:microsoft.com/office/officeart/2005/8/layout/process1"/>
    <dgm:cxn modelId="{C60FA57F-1FFB-40D4-9BBD-F8C109C20820}" type="presParOf" srcId="{F936BD66-07A8-4D13-8D54-8AFBDE7BA22B}" destId="{76F001C3-09AB-48BC-9CB3-8DA63F26BE1F}" srcOrd="1" destOrd="0" presId="urn:microsoft.com/office/officeart/2005/8/layout/process1"/>
    <dgm:cxn modelId="{0AB841B2-300A-4EAE-A4C4-F4C3664E138C}" type="presParOf" srcId="{76F001C3-09AB-48BC-9CB3-8DA63F26BE1F}" destId="{F0B1553A-0A4E-4874-9A54-2025A60C8F62}" srcOrd="0" destOrd="0" presId="urn:microsoft.com/office/officeart/2005/8/layout/process1"/>
    <dgm:cxn modelId="{99C9E5C7-DDBE-4071-B370-A1D64DF982F2}" type="presParOf" srcId="{F936BD66-07A8-4D13-8D54-8AFBDE7BA22B}" destId="{D6AFDD5A-B741-4A36-8422-402B09642841}" srcOrd="2" destOrd="0" presId="urn:microsoft.com/office/officeart/2005/8/layout/process1"/>
    <dgm:cxn modelId="{73A77027-5D49-4A76-B4FA-2C4858FC5562}" type="presParOf" srcId="{F936BD66-07A8-4D13-8D54-8AFBDE7BA22B}" destId="{DBE49C03-53B4-4657-9012-DA09F09203BC}" srcOrd="3" destOrd="0" presId="urn:microsoft.com/office/officeart/2005/8/layout/process1"/>
    <dgm:cxn modelId="{DF41962C-CCDE-43C1-B8FC-E5230DC2CDE3}" type="presParOf" srcId="{DBE49C03-53B4-4657-9012-DA09F09203BC}" destId="{C1B311FA-2E0B-41F8-9C1E-84A41F29058C}" srcOrd="0" destOrd="0" presId="urn:microsoft.com/office/officeart/2005/8/layout/process1"/>
    <dgm:cxn modelId="{5E23C603-7D46-4534-B232-27D6689EE431}" type="presParOf" srcId="{F936BD66-07A8-4D13-8D54-8AFBDE7BA22B}" destId="{3F625276-FFF3-4D24-AF53-142A4D442D88}" srcOrd="4"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26-04-2020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26-04-2020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26-04-2020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p>
        </p:txBody>
      </p:sp>
    </p:spTree>
    <p:extLst>
      <p:ext uri="{BB962C8B-B14F-4D97-AF65-F5344CB8AC3E}">
        <p14:creationId xmlns=""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just">
              <a:buNone/>
            </a:pPr>
            <a:r>
              <a:rPr lang="en-US" sz="2000" dirty="0" smtClean="0"/>
              <a:t>Spark Funds LLC is planning to start investment in companies. </a:t>
            </a:r>
            <a:r>
              <a:rPr lang="en-US" sz="2000" dirty="0" smtClean="0"/>
              <a:t>Analysis is required to understand global market trend in for efficient and effective investment. Main objective of analysis is to find most prominent  investment type, countries and sectors to invest i.e. where majority of investment in the world is going </a:t>
            </a:r>
            <a:r>
              <a:rPr lang="en-US" sz="2000" dirty="0" err="1" smtClean="0"/>
              <a:t>to.</a:t>
            </a:r>
            <a:r>
              <a:rPr lang="en-US" sz="2000" dirty="0" err="1" smtClean="0"/>
              <a:t>The</a:t>
            </a:r>
            <a:r>
              <a:rPr lang="en-US" sz="2000" dirty="0" smtClean="0"/>
              <a:t> company has some constraints regarding that must be </a:t>
            </a:r>
            <a:r>
              <a:rPr lang="en-IN" sz="2000" dirty="0" smtClean="0"/>
              <a:t>adhere to during analysis.</a:t>
            </a:r>
            <a:endParaRPr lang="en-US" sz="2000" dirty="0" smtClean="0"/>
          </a:p>
        </p:txBody>
      </p:sp>
      <p:sp>
        <p:nvSpPr>
          <p:cNvPr id="5" name="Title 1"/>
          <p:cNvSpPr>
            <a:spLocks noGrp="1"/>
          </p:cNvSpPr>
          <p:nvPr>
            <p:ph type="title"/>
          </p:nvPr>
        </p:nvSpPr>
        <p:spPr>
          <a:xfrm>
            <a:off x="1136469" y="640080"/>
            <a:ext cx="9313817" cy="856138"/>
          </a:xfrm>
        </p:spPr>
        <p:txBody>
          <a:bodyPr/>
          <a:lstStyle/>
          <a:p>
            <a:pPr algn="ctr"/>
            <a:r>
              <a:rPr lang="en-IN" b="1" dirty="0" smtClean="0"/>
              <a:t>ABSTRACT</a:t>
            </a:r>
            <a:endParaRPr lang="en-IN" sz="2800" dirty="0"/>
          </a:p>
        </p:txBody>
      </p:sp>
    </p:spTree>
    <p:extLst>
      <p:ext uri="{BB962C8B-B14F-4D97-AF65-F5344CB8AC3E}">
        <p14:creationId xmlns=""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a:bodyPr>
          <a:lstStyle/>
          <a:p>
            <a:pPr algn="ctr"/>
            <a:r>
              <a:rPr lang="en-US" b="1" dirty="0" smtClean="0"/>
              <a:t>METHODOLOGY</a:t>
            </a:r>
            <a:endParaRPr lang="en-IN" dirty="0"/>
          </a:p>
        </p:txBody>
      </p:sp>
      <p:graphicFrame>
        <p:nvGraphicFramePr>
          <p:cNvPr id="4" name="Diagram 3"/>
          <p:cNvGraphicFramePr/>
          <p:nvPr/>
        </p:nvGraphicFramePr>
        <p:xfrm>
          <a:off x="601248" y="1503123"/>
          <a:ext cx="11135639" cy="4509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ANALYSIS</a:t>
            </a:r>
            <a:endParaRPr lang="en-IN" sz="3200" dirty="0"/>
          </a:p>
        </p:txBody>
      </p:sp>
      <p:sp>
        <p:nvSpPr>
          <p:cNvPr id="3" name="Content Placeholder 2"/>
          <p:cNvSpPr>
            <a:spLocks noGrp="1"/>
          </p:cNvSpPr>
          <p:nvPr>
            <p:ph idx="1"/>
          </p:nvPr>
        </p:nvSpPr>
        <p:spPr/>
        <p:txBody>
          <a:bodyPr>
            <a:normAutofit/>
          </a:bodyPr>
          <a:lstStyle/>
          <a:p>
            <a:pPr marL="0" indent="0">
              <a:buNone/>
            </a:pPr>
            <a:endParaRPr lang="en-US" sz="1400" dirty="0" smtClean="0"/>
          </a:p>
          <a:p>
            <a:pPr marL="0" indent="0"/>
            <a:r>
              <a:rPr lang="en-US" dirty="0" smtClean="0"/>
              <a:t> </a:t>
            </a:r>
            <a:r>
              <a:rPr lang="en-US" sz="2000" b="1" u="sng" dirty="0" smtClean="0"/>
              <a:t>ANALYSIS BASED ON INVESTMENT </a:t>
            </a:r>
            <a:r>
              <a:rPr lang="en-US" sz="2000" b="1" u="sng" dirty="0" smtClean="0"/>
              <a:t>TYPE </a:t>
            </a:r>
          </a:p>
          <a:p>
            <a:pPr marL="457200" lvl="1" indent="0"/>
            <a:r>
              <a:rPr lang="en-US" sz="1800" dirty="0" smtClean="0"/>
              <a:t> </a:t>
            </a:r>
            <a:r>
              <a:rPr lang="en-US" sz="1800" dirty="0" smtClean="0"/>
              <a:t> </a:t>
            </a:r>
            <a:r>
              <a:rPr lang="en-US" sz="1800" dirty="0" smtClean="0"/>
              <a:t>Identificatio</a:t>
            </a:r>
            <a:r>
              <a:rPr lang="en-US" sz="1800" dirty="0" smtClean="0"/>
              <a:t>n of  investment type which is receiving the maximum number of investments and is within the   	budget of the company. </a:t>
            </a:r>
          </a:p>
          <a:p>
            <a:pPr marL="457200" lvl="1" indent="0"/>
            <a:r>
              <a:rPr lang="en-US" sz="1800" dirty="0" smtClean="0"/>
              <a:t> The main investment type the company is interested are – Seed, Angel, Venture and Private Equity and the 	budget is between 5 and 15 million.</a:t>
            </a:r>
            <a:endParaRPr lang="en-US" sz="1800" dirty="0" smtClean="0"/>
          </a:p>
          <a:p>
            <a:pPr marL="0" indent="0"/>
            <a:r>
              <a:rPr lang="en-US" dirty="0" smtClean="0"/>
              <a:t> </a:t>
            </a:r>
            <a:r>
              <a:rPr lang="en-US" sz="2000" b="1" u="sng" dirty="0" smtClean="0"/>
              <a:t>ANALYSIS </a:t>
            </a:r>
            <a:r>
              <a:rPr lang="en-US" sz="2000" b="1" u="sng" dirty="0" smtClean="0"/>
              <a:t>BASED ON COUNTRIES </a:t>
            </a:r>
            <a:endParaRPr lang="en-US" sz="2000" b="1" u="sng" dirty="0" smtClean="0"/>
          </a:p>
          <a:p>
            <a:pPr marL="457200" lvl="1" indent="0"/>
            <a:r>
              <a:rPr lang="en-US" sz="1800" dirty="0" smtClean="0"/>
              <a:t>  Identification of  </a:t>
            </a:r>
            <a:r>
              <a:rPr lang="en-US" sz="1800" dirty="0" smtClean="0"/>
              <a:t>countries that are receiving the maximum amount of investment for the selected investment 	type and selecting top 9 from those countries.</a:t>
            </a:r>
            <a:endParaRPr lang="en-US" sz="1800" dirty="0" smtClean="0"/>
          </a:p>
          <a:p>
            <a:pPr marL="457200" lvl="1" indent="0"/>
            <a:r>
              <a:rPr lang="en-US" sz="1800" dirty="0" smtClean="0"/>
              <a:t> </a:t>
            </a:r>
            <a:r>
              <a:rPr lang="en-US" sz="1800" dirty="0" smtClean="0"/>
              <a:t>Identifying top 3 countries from the selected above where either English is one of the official language. </a:t>
            </a:r>
            <a:r>
              <a:rPr lang="en-US" sz="1800" dirty="0" smtClean="0"/>
              <a:t>	</a:t>
            </a:r>
            <a:endParaRPr lang="en-US" dirty="0" smtClean="0"/>
          </a:p>
          <a:p>
            <a:pPr marL="457200" lvl="1" indent="0"/>
            <a:endParaRPr lang="en-US" dirty="0" smtClean="0"/>
          </a:p>
        </p:txBody>
      </p:sp>
    </p:spTree>
    <p:extLst>
      <p:ext uri="{BB962C8B-B14F-4D97-AF65-F5344CB8AC3E}">
        <p14:creationId xmlns="" xmlns:p14="http://schemas.microsoft.com/office/powerpoint/2010/main" val="5675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ANALYSIS</a:t>
            </a:r>
            <a:endParaRPr lang="en-IN" sz="3200" dirty="0"/>
          </a:p>
        </p:txBody>
      </p:sp>
      <p:sp>
        <p:nvSpPr>
          <p:cNvPr id="3" name="Content Placeholder 2"/>
          <p:cNvSpPr>
            <a:spLocks noGrp="1"/>
          </p:cNvSpPr>
          <p:nvPr>
            <p:ph idx="1"/>
          </p:nvPr>
        </p:nvSpPr>
        <p:spPr/>
        <p:txBody>
          <a:bodyPr>
            <a:normAutofit/>
          </a:bodyPr>
          <a:lstStyle/>
          <a:p>
            <a:pPr marL="0" indent="0">
              <a:buNone/>
            </a:pPr>
            <a:endParaRPr lang="en-US" sz="1400" dirty="0" smtClean="0"/>
          </a:p>
          <a:p>
            <a:pPr marL="0" indent="0"/>
            <a:r>
              <a:rPr lang="en-US" dirty="0" smtClean="0"/>
              <a:t> </a:t>
            </a:r>
            <a:r>
              <a:rPr lang="en-US" sz="2000" b="1" u="sng" dirty="0" smtClean="0"/>
              <a:t>ANALYSIS BASED </a:t>
            </a:r>
            <a:r>
              <a:rPr lang="en-US" sz="2000" b="1" u="sng" dirty="0" smtClean="0"/>
              <a:t>ON SECTORS</a:t>
            </a:r>
            <a:endParaRPr lang="en-US" sz="2000" b="1" u="sng" dirty="0" smtClean="0"/>
          </a:p>
          <a:p>
            <a:pPr marL="457200" lvl="1" indent="0"/>
            <a:r>
              <a:rPr lang="en-US" sz="1800" dirty="0" smtClean="0"/>
              <a:t> Identification of sectors in the top 3 countries selected before which received the maximum amount of 	investment.</a:t>
            </a:r>
          </a:p>
          <a:p>
            <a:pPr marL="457200" lvl="1" indent="0"/>
            <a:r>
              <a:rPr lang="en-US" sz="1800" dirty="0" smtClean="0"/>
              <a:t> Selection of top 3 sectors for each country.</a:t>
            </a:r>
            <a:endParaRPr lang="en-US" dirty="0" smtClean="0"/>
          </a:p>
        </p:txBody>
      </p:sp>
    </p:spTree>
    <p:extLst>
      <p:ext uri="{BB962C8B-B14F-4D97-AF65-F5344CB8AC3E}">
        <p14:creationId xmlns="" xmlns:p14="http://schemas.microsoft.com/office/powerpoint/2010/main" val="5675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ANALYSIS BASED ON INVESTMENT TYPES</a:t>
            </a:r>
            <a:endParaRPr lang="en-IN" sz="3200" dirty="0"/>
          </a:p>
        </p:txBody>
      </p:sp>
      <p:pic>
        <p:nvPicPr>
          <p:cNvPr id="1027" name="Picture 3"/>
          <p:cNvPicPr>
            <a:picLocks noChangeAspect="1" noChangeArrowheads="1"/>
          </p:cNvPicPr>
          <p:nvPr/>
        </p:nvPicPr>
        <p:blipFill>
          <a:blip r:embed="rId2"/>
          <a:srcRect/>
          <a:stretch>
            <a:fillRect/>
          </a:stretch>
        </p:blipFill>
        <p:spPr bwMode="auto">
          <a:xfrm>
            <a:off x="969963" y="1957388"/>
            <a:ext cx="9744075" cy="4086225"/>
          </a:xfrm>
          <a:prstGeom prst="rect">
            <a:avLst/>
          </a:prstGeom>
          <a:noFill/>
          <a:ln w="9525">
            <a:noFill/>
            <a:miter lim="800000"/>
            <a:headEnd/>
            <a:tailEnd/>
          </a:ln>
          <a:effectLst/>
        </p:spPr>
      </p:pic>
    </p:spTree>
    <p:extLst>
      <p:ext uri="{BB962C8B-B14F-4D97-AF65-F5344CB8AC3E}">
        <p14:creationId xmlns="" xmlns:p14="http://schemas.microsoft.com/office/powerpoint/2010/main" val="309534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t>ANALYSIS BASED ON </a:t>
            </a:r>
            <a:r>
              <a:rPr lang="en-IN" sz="3200" b="1" dirty="0" smtClean="0"/>
              <a:t>COUNTRIES</a:t>
            </a:r>
            <a:endParaRPr lang="en-IN" sz="3200" dirty="0"/>
          </a:p>
        </p:txBody>
      </p:sp>
      <p:pic>
        <p:nvPicPr>
          <p:cNvPr id="6" name="Picture 2"/>
          <p:cNvPicPr>
            <a:picLocks noChangeAspect="1" noChangeArrowheads="1"/>
          </p:cNvPicPr>
          <p:nvPr/>
        </p:nvPicPr>
        <p:blipFill>
          <a:blip r:embed="rId2"/>
          <a:srcRect/>
          <a:stretch>
            <a:fillRect/>
          </a:stretch>
        </p:blipFill>
        <p:spPr bwMode="auto">
          <a:xfrm>
            <a:off x="498758" y="1851024"/>
            <a:ext cx="11159419" cy="4295776"/>
          </a:xfrm>
          <a:prstGeom prst="rect">
            <a:avLst/>
          </a:prstGeom>
          <a:noFill/>
          <a:ln w="9525">
            <a:noFill/>
            <a:miter lim="800000"/>
            <a:headEnd/>
            <a:tailEnd/>
          </a:ln>
          <a:effectLst/>
        </p:spPr>
      </p:pic>
    </p:spTree>
    <p:extLst>
      <p:ext uri="{BB962C8B-B14F-4D97-AF65-F5344CB8AC3E}">
        <p14:creationId xmlns="" xmlns:p14="http://schemas.microsoft.com/office/powerpoint/2010/main" val="130298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pPr algn="ctr"/>
            <a:r>
              <a:rPr lang="en-US" sz="2800" b="1" dirty="0" smtClean="0"/>
              <a:t>ANALYSIS BASED ON SECTORS</a:t>
            </a:r>
            <a:endParaRPr lang="en-IN" sz="2800" dirty="0"/>
          </a:p>
        </p:txBody>
      </p:sp>
      <p:pic>
        <p:nvPicPr>
          <p:cNvPr id="2051" name="Picture 3"/>
          <p:cNvPicPr>
            <a:picLocks noChangeAspect="1" noChangeArrowheads="1"/>
          </p:cNvPicPr>
          <p:nvPr/>
        </p:nvPicPr>
        <p:blipFill>
          <a:blip r:embed="rId2"/>
          <a:srcRect/>
          <a:stretch>
            <a:fillRect/>
          </a:stretch>
        </p:blipFill>
        <p:spPr bwMode="auto">
          <a:xfrm>
            <a:off x="1403350" y="1631950"/>
            <a:ext cx="9404350" cy="4457700"/>
          </a:xfrm>
          <a:prstGeom prst="rect">
            <a:avLst/>
          </a:prstGeom>
          <a:noFill/>
          <a:ln w="9525">
            <a:noFill/>
            <a:miter lim="800000"/>
            <a:headEnd/>
            <a:tailEnd/>
          </a:ln>
          <a:effectLst/>
        </p:spPr>
      </p:pic>
    </p:spTree>
    <p:extLst>
      <p:ext uri="{BB962C8B-B14F-4D97-AF65-F5344CB8AC3E}">
        <p14:creationId xmlns=""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t>Based on analysis and graphs, we can conclude the following points</a:t>
            </a:r>
          </a:p>
          <a:p>
            <a:pPr marL="0" indent="0">
              <a:buNone/>
            </a:pPr>
            <a:endParaRPr lang="en-US" sz="2400" dirty="0" smtClean="0"/>
          </a:p>
          <a:p>
            <a:pPr marL="457200" indent="-457200">
              <a:buFont typeface="+mj-lt"/>
              <a:buAutoNum type="arabicPeriod"/>
            </a:pPr>
            <a:r>
              <a:rPr lang="en-US" sz="2400" dirty="0" smtClean="0"/>
              <a:t>Among the four investment types, </a:t>
            </a:r>
            <a:r>
              <a:rPr lang="en-US" sz="2400" b="1" u="sng" dirty="0" smtClean="0"/>
              <a:t>venture</a:t>
            </a:r>
            <a:r>
              <a:rPr lang="en-US" sz="2400" dirty="0" smtClean="0"/>
              <a:t> is the most </a:t>
            </a:r>
            <a:r>
              <a:rPr lang="en-US" sz="2400" dirty="0" smtClean="0"/>
              <a:t>promising </a:t>
            </a:r>
            <a:r>
              <a:rPr lang="en-US" sz="2400" dirty="0" smtClean="0"/>
              <a:t>investment type for the company to invest. The average investment falls under </a:t>
            </a:r>
            <a:r>
              <a:rPr lang="en-US" sz="2400" dirty="0" smtClean="0"/>
              <a:t>the company’s </a:t>
            </a:r>
            <a:r>
              <a:rPr lang="en-US" sz="2400" dirty="0" smtClean="0"/>
              <a:t>budget (11.7 mil) and has the most number of investments in the past.</a:t>
            </a:r>
          </a:p>
          <a:p>
            <a:pPr marL="457200" indent="-457200">
              <a:buFont typeface="+mj-lt"/>
              <a:buAutoNum type="arabicPeriod"/>
            </a:pPr>
            <a:endParaRPr lang="en-US" sz="2400" dirty="0" smtClean="0"/>
          </a:p>
          <a:p>
            <a:pPr marL="457200" indent="-457200">
              <a:buFont typeface="+mj-lt"/>
              <a:buAutoNum type="arabicPeriod"/>
            </a:pPr>
            <a:r>
              <a:rPr lang="en-US" sz="2400" dirty="0" smtClean="0"/>
              <a:t>Top English speaking country that has been target of most of investors is </a:t>
            </a:r>
            <a:r>
              <a:rPr lang="en-US" sz="2400" b="1" u="sng" dirty="0" smtClean="0"/>
              <a:t>USA.</a:t>
            </a:r>
          </a:p>
          <a:p>
            <a:pPr marL="457200" indent="-457200">
              <a:buFont typeface="+mj-lt"/>
              <a:buAutoNum type="arabicPeriod"/>
            </a:pPr>
            <a:endParaRPr lang="en-US" sz="2400" b="1" u="sng" dirty="0" smtClean="0"/>
          </a:p>
          <a:p>
            <a:pPr marL="457200" indent="-457200">
              <a:buFont typeface="+mj-lt"/>
              <a:buAutoNum type="arabicPeriod"/>
            </a:pPr>
            <a:r>
              <a:rPr lang="en-US" sz="2400" dirty="0" smtClean="0"/>
              <a:t>In USA, the most famous sector to invest is </a:t>
            </a:r>
            <a:r>
              <a:rPr lang="en-US" sz="2400" b="1" u="sng" dirty="0" smtClean="0"/>
              <a:t>Others</a:t>
            </a:r>
            <a:r>
              <a:rPr lang="en-US" sz="2400" dirty="0" smtClean="0"/>
              <a:t>.</a:t>
            </a:r>
            <a:endParaRPr lang="en-US" sz="2400" dirty="0" smtClean="0"/>
          </a:p>
        </p:txBody>
      </p:sp>
      <p:sp>
        <p:nvSpPr>
          <p:cNvPr id="5" name="Title 1"/>
          <p:cNvSpPr>
            <a:spLocks noGrp="1"/>
          </p:cNvSpPr>
          <p:nvPr>
            <p:ph type="title"/>
          </p:nvPr>
        </p:nvSpPr>
        <p:spPr>
          <a:xfrm>
            <a:off x="1136469" y="640080"/>
            <a:ext cx="9313817" cy="856138"/>
          </a:xfrm>
        </p:spPr>
        <p:txBody>
          <a:bodyPr/>
          <a:lstStyle/>
          <a:p>
            <a:pPr algn="ctr"/>
            <a:r>
              <a:rPr lang="en-IN" b="1" dirty="0" smtClean="0"/>
              <a:t>CONCLUSION</a:t>
            </a:r>
            <a:endParaRPr lang="en-IN" sz="2800" dirty="0"/>
          </a:p>
        </p:txBody>
      </p:sp>
    </p:spTree>
    <p:extLst>
      <p:ext uri="{BB962C8B-B14F-4D97-AF65-F5344CB8AC3E}">
        <p14:creationId xmlns=""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TotalTime>
  <Words>231</Words>
  <Application>Microsoft Office PowerPoint</Application>
  <PresentationFormat>Custom</PresentationFormat>
  <Paragraphs>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INVESTMENT ASSIGNMENT  SUBMISSION </vt:lpstr>
      <vt:lpstr>ABSTRACT</vt:lpstr>
      <vt:lpstr>METHODOLOGY</vt:lpstr>
      <vt:lpstr>ANALYSIS</vt:lpstr>
      <vt:lpstr>ANALYSIS</vt:lpstr>
      <vt:lpstr>ANALYSIS BASED ON INVESTMENT TYPES</vt:lpstr>
      <vt:lpstr>ANALYSIS BASED ON COUNTRIES</vt:lpstr>
      <vt:lpstr>ANALYSIS BASED ON SECTORS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helios</cp:lastModifiedBy>
  <cp:revision>44</cp:revision>
  <dcterms:created xsi:type="dcterms:W3CDTF">2016-06-09T08:16:28Z</dcterms:created>
  <dcterms:modified xsi:type="dcterms:W3CDTF">2020-04-26T13:03:26Z</dcterms:modified>
</cp:coreProperties>
</file>