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Average-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spersky.fr/about/press-releases/les-attaques-contre-les-appareils-mobiles-ont-considerablement-augmente-en-2023?utm_source=chatgpt.com"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9fd1ecb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9fd1ecb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composants matériels d’un appareil mobile sont les éléments tels que la caméra, la RAM, le bluetooth ou encore la batterie. Ils sont fournis par des constructeurs spécialisés et assemblés tous ensemble pour donner un produit fini.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9fd1ecb6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9fd1ecb6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9fd1ecb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9fd1ecb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couche logicielle quant à elle est composée du système d’exploitation et des ses différents logiciels. Aujourd’hui, les deux systèmes mobiles les plus utilisés au monde sont Android et iOS. Il existe néanmoins d’autres tels que que HarmonyOS, Ubuntu, etc…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9fd1ecb6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29fd1ecb6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 systèmes fonctionnent sur un modèle de couches, qui sont chacune chargées de t</a:t>
            </a:r>
            <a:r>
              <a:rPr lang="fr"/>
              <a:t>âches distinctes. De plus, chaque application est exécutée dans une sandbox ou espace confiné, afin de limiter les interactions avec les données les plus sensibles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29fd1ecb6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9fd1ecb6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Désactivation des interfaces inutilisées (GPS, NFC)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9fd1ecb6a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29fd1ecb6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9fd1ecb6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29fd1ecb6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allons voir quelques cas concrets d’attaques cybercriminelles ciblant des appareils mobiles qui ont eu lieu dans le monde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9fd1ecb6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9fd1ecb6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https://www.amnesty.fr/conflits-armes-et-populations/actualites/sept-choses-a-savoir-sur-les-attaques-aux-bipeurs-et-talkies-walkies-au-liban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29fd1ecb6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29fd1ecb6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Aujourd’hui, l’ampleur réelle des dég</a:t>
            </a:r>
            <a:r>
              <a:rPr lang="fr"/>
              <a:t>âts de cette attaque n’est pas connue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Both"/>
            </a:pPr>
            <a:r>
              <a:rPr lang="fr" u="sng">
                <a:solidFill>
                  <a:schemeClr val="hlink"/>
                </a:solidFill>
                <a:hlinkClick r:id="rId2"/>
              </a:rPr>
              <a:t>https://www.kaspersky.fr/about/press-releases/les-attaques-contre-les-appareils-mobiles-ont-considerablement-augmente-en-2023?utm_source=chatgpt.com</a:t>
            </a:r>
            <a:endParaRPr/>
          </a:p>
          <a:p>
            <a:pPr indent="-317500" lvl="0" marL="457200" rtl="0" algn="l">
              <a:spcBef>
                <a:spcPts val="0"/>
              </a:spcBef>
              <a:spcAft>
                <a:spcPts val="0"/>
              </a:spcAft>
              <a:buSzPts val="1400"/>
              <a:buAutoNum type="arabicParenBoth"/>
            </a:pPr>
            <a:r>
              <a:rPr lang="fr"/>
              <a:t>https://www.bfmtv.com/tech/smartphone/combien-d-heures-par-jour-passent-les-francais-sur-leur-smartphone_AV-202401100670.html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29fd1ecb6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29fd1ecb6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29fd1ecb6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29fd1ecb6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Le RGPD est une réglementation européenne adoptée en 2016 et entrée en vigueur le </a:t>
            </a:r>
            <a:r>
              <a:rPr b="1" lang="fr">
                <a:solidFill>
                  <a:schemeClr val="dk1"/>
                </a:solidFill>
              </a:rPr>
              <a:t>25 mai 2018</a:t>
            </a:r>
            <a:r>
              <a:rPr lang="fr">
                <a:solidFill>
                  <a:schemeClr val="dk1"/>
                </a:solidFill>
              </a:rPr>
              <a:t>. Elle vise à renforcer la protection des données personnelles des citoyens de l'Union européenne.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29fd1ecb6a_1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29fd1ecb6a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Le CCPA est une loi californienne adoptée en </a:t>
            </a:r>
            <a:r>
              <a:rPr b="1" lang="fr">
                <a:solidFill>
                  <a:schemeClr val="dk1"/>
                </a:solidFill>
              </a:rPr>
              <a:t>2018</a:t>
            </a:r>
            <a:r>
              <a:rPr lang="fr">
                <a:solidFill>
                  <a:schemeClr val="dk1"/>
                </a:solidFill>
              </a:rPr>
              <a:t> et entrée en vigueur le </a:t>
            </a:r>
            <a:r>
              <a:rPr b="1" lang="fr">
                <a:solidFill>
                  <a:schemeClr val="dk1"/>
                </a:solidFill>
              </a:rPr>
              <a:t>1er janvier 2020</a:t>
            </a:r>
            <a:r>
              <a:rPr lang="fr">
                <a:solidFill>
                  <a:schemeClr val="dk1"/>
                </a:solidFill>
              </a:rPr>
              <a:t>. Elle vise à protéger la vie privée et les données personnelles des résidents de Californie.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9fd1ecb6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29fd1ecb6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L'Agence Nationale des Technologies de l'Information et de la Communication (ANTIC)</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9fd1ecb6a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9fd1ecb6a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9fd1ecb6a_1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29fd1ecb6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MDM = Mobile Device Management</a:t>
            </a:r>
            <a:br>
              <a:rPr lang="fr"/>
            </a:br>
            <a:r>
              <a:rPr lang="fr"/>
              <a:t>ex: Microsoft InTune, Hexnode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29fd1ecb6a_1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29fd1ecb6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9fd1ecb6a_1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29fd1ecb6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29fd1ecb6a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29fd1ecb6a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9fd1ecb6a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29fd1ecb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9fd1ecb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9fd1ecb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9fd1ecb6a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9fd1ecb6a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a:t>
            </a:r>
            <a:r>
              <a:rPr lang="fr"/>
              <a:t>otre téléphone n’est pas seulement un outil de communication ou de divertissement. C’est un véritable coffre-fort numérique qui contient certaines de vos informations les plus sensibles. Derrière notre Face ID ou l’empreinte digitale qui nous sert à le vérouiller, nous conserver un tas d’informations personnelles qui en disent énormément sur nous.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9fd1ecb6a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9fd1ecb6a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9fd1ecb6a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9fd1ecb6a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comprendre comment se protéger de potentielles menaces, il faut déjà savoir comment ces appareils mobiles fonctionnent et ce qu’ils mettent en oeuvre pour nous protéger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9fd1ecb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9fd1ecb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appareil mobile est constitué de deux couches interdépendantes: une couche matérielle, constituée de l’ensemble des composants physiques de l’appareil (processeur, caméra, gyroscope, etc…) et une couche logicielle ou système d’exploitation, qui est le logiciel exécuté et qui donne accès à toutes les applications que nous connaissons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La sécurité des appareils mobiles</a:t>
            </a:r>
            <a:endParaRPr/>
          </a:p>
        </p:txBody>
      </p:sp>
      <p:sp>
        <p:nvSpPr>
          <p:cNvPr id="60" name="Google Shape;60;p13"/>
          <p:cNvSpPr txBox="1"/>
          <p:nvPr>
            <p:ph idx="1" type="subTitle"/>
          </p:nvPr>
        </p:nvSpPr>
        <p:spPr>
          <a:xfrm>
            <a:off x="671250" y="3174874"/>
            <a:ext cx="7801500" cy="173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600"/>
              <a:t>Présenté par Ing. WABO Arnold</a:t>
            </a:r>
            <a:endParaRPr sz="1600"/>
          </a:p>
          <a:p>
            <a:pPr indent="0" lvl="0" marL="0" rtl="0" algn="ctr">
              <a:spcBef>
                <a:spcPts val="0"/>
              </a:spcBef>
              <a:spcAft>
                <a:spcPts val="0"/>
              </a:spcAft>
              <a:buNone/>
            </a:pPr>
            <a:r>
              <a:t/>
            </a:r>
            <a:endParaRPr/>
          </a:p>
          <a:p>
            <a:pPr indent="0" lvl="0" marL="0" rtl="0" algn="ctr">
              <a:spcBef>
                <a:spcPts val="0"/>
              </a:spcBef>
              <a:spcAft>
                <a:spcPts val="0"/>
              </a:spcAft>
              <a:buNone/>
            </a:pPr>
            <a:r>
              <a:rPr lang="fr"/>
              <a:t>#MercrediCyber | Projet Helios</a:t>
            </a:r>
            <a:endParaRPr/>
          </a:p>
          <a:p>
            <a:pPr indent="0" lvl="0" marL="0" rtl="0" algn="ctr">
              <a:spcBef>
                <a:spcPts val="0"/>
              </a:spcBef>
              <a:spcAft>
                <a:spcPts val="0"/>
              </a:spcAft>
              <a:buNone/>
            </a:pPr>
            <a:r>
              <a:rPr lang="fr" sz="1600"/>
              <a:t>29</a:t>
            </a:r>
            <a:r>
              <a:rPr lang="fr" sz="1600"/>
              <a:t> janvier 2025</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 a. Vulnérabilités matérielles</a:t>
            </a:r>
            <a:endParaRPr/>
          </a:p>
        </p:txBody>
      </p:sp>
      <p:pic>
        <p:nvPicPr>
          <p:cNvPr id="118" name="Google Shape;118;p22"/>
          <p:cNvPicPr preferRelativeResize="0"/>
          <p:nvPr/>
        </p:nvPicPr>
        <p:blipFill>
          <a:blip r:embed="rId3">
            <a:alphaModFix/>
          </a:blip>
          <a:stretch>
            <a:fillRect/>
          </a:stretch>
        </p:blipFill>
        <p:spPr>
          <a:xfrm>
            <a:off x="3638838" y="2287200"/>
            <a:ext cx="1866324" cy="1866324"/>
          </a:xfrm>
          <a:prstGeom prst="rect">
            <a:avLst/>
          </a:prstGeom>
          <a:noFill/>
          <a:ln>
            <a:noFill/>
          </a:ln>
        </p:spPr>
      </p:pic>
      <p:pic>
        <p:nvPicPr>
          <p:cNvPr id="119" name="Google Shape;119;p22"/>
          <p:cNvPicPr preferRelativeResize="0"/>
          <p:nvPr/>
        </p:nvPicPr>
        <p:blipFill>
          <a:blip r:embed="rId4">
            <a:alphaModFix/>
          </a:blip>
          <a:stretch>
            <a:fillRect/>
          </a:stretch>
        </p:blipFill>
        <p:spPr>
          <a:xfrm>
            <a:off x="965050" y="1424150"/>
            <a:ext cx="967800" cy="967800"/>
          </a:xfrm>
          <a:prstGeom prst="rect">
            <a:avLst/>
          </a:prstGeom>
          <a:noFill/>
          <a:ln>
            <a:noFill/>
          </a:ln>
        </p:spPr>
      </p:pic>
      <p:pic>
        <p:nvPicPr>
          <p:cNvPr id="120" name="Google Shape;120;p22"/>
          <p:cNvPicPr preferRelativeResize="0"/>
          <p:nvPr/>
        </p:nvPicPr>
        <p:blipFill>
          <a:blip r:embed="rId5">
            <a:alphaModFix/>
          </a:blip>
          <a:stretch>
            <a:fillRect/>
          </a:stretch>
        </p:blipFill>
        <p:spPr>
          <a:xfrm>
            <a:off x="965049" y="2680250"/>
            <a:ext cx="967800" cy="967800"/>
          </a:xfrm>
          <a:prstGeom prst="rect">
            <a:avLst/>
          </a:prstGeom>
          <a:noFill/>
          <a:ln>
            <a:noFill/>
          </a:ln>
        </p:spPr>
      </p:pic>
      <p:pic>
        <p:nvPicPr>
          <p:cNvPr id="121" name="Google Shape;121;p22"/>
          <p:cNvPicPr preferRelativeResize="0"/>
          <p:nvPr/>
        </p:nvPicPr>
        <p:blipFill>
          <a:blip r:embed="rId6">
            <a:alphaModFix/>
          </a:blip>
          <a:stretch>
            <a:fillRect/>
          </a:stretch>
        </p:blipFill>
        <p:spPr>
          <a:xfrm>
            <a:off x="7032026" y="1420997"/>
            <a:ext cx="967800" cy="967779"/>
          </a:xfrm>
          <a:prstGeom prst="rect">
            <a:avLst/>
          </a:prstGeom>
          <a:noFill/>
          <a:ln>
            <a:noFill/>
          </a:ln>
        </p:spPr>
      </p:pic>
      <p:pic>
        <p:nvPicPr>
          <p:cNvPr id="122" name="Google Shape;122;p22"/>
          <p:cNvPicPr preferRelativeResize="0"/>
          <p:nvPr/>
        </p:nvPicPr>
        <p:blipFill>
          <a:blip r:embed="rId7">
            <a:alphaModFix/>
          </a:blip>
          <a:stretch>
            <a:fillRect/>
          </a:stretch>
        </p:blipFill>
        <p:spPr>
          <a:xfrm>
            <a:off x="7032032" y="2680251"/>
            <a:ext cx="967800" cy="967800"/>
          </a:xfrm>
          <a:prstGeom prst="rect">
            <a:avLst/>
          </a:prstGeom>
          <a:noFill/>
          <a:ln>
            <a:noFill/>
          </a:ln>
        </p:spPr>
      </p:pic>
      <p:pic>
        <p:nvPicPr>
          <p:cNvPr id="123" name="Google Shape;123;p22"/>
          <p:cNvPicPr preferRelativeResize="0"/>
          <p:nvPr/>
        </p:nvPicPr>
        <p:blipFill>
          <a:blip r:embed="rId8">
            <a:alphaModFix/>
          </a:blip>
          <a:stretch>
            <a:fillRect/>
          </a:stretch>
        </p:blipFill>
        <p:spPr>
          <a:xfrm>
            <a:off x="965050" y="4000800"/>
            <a:ext cx="903350" cy="903350"/>
          </a:xfrm>
          <a:prstGeom prst="rect">
            <a:avLst/>
          </a:prstGeom>
          <a:noFill/>
          <a:ln>
            <a:noFill/>
          </a:ln>
        </p:spPr>
      </p:pic>
      <p:pic>
        <p:nvPicPr>
          <p:cNvPr id="124" name="Google Shape;124;p22"/>
          <p:cNvPicPr preferRelativeResize="0"/>
          <p:nvPr/>
        </p:nvPicPr>
        <p:blipFill>
          <a:blip r:embed="rId9">
            <a:alphaModFix/>
          </a:blip>
          <a:stretch>
            <a:fillRect/>
          </a:stretch>
        </p:blipFill>
        <p:spPr>
          <a:xfrm>
            <a:off x="7064250" y="4000800"/>
            <a:ext cx="903350" cy="903350"/>
          </a:xfrm>
          <a:prstGeom prst="rect">
            <a:avLst/>
          </a:prstGeom>
          <a:noFill/>
          <a:ln>
            <a:noFill/>
          </a:ln>
        </p:spPr>
      </p:pic>
      <p:cxnSp>
        <p:nvCxnSpPr>
          <p:cNvPr id="125" name="Google Shape;125;p22"/>
          <p:cNvCxnSpPr/>
          <p:nvPr/>
        </p:nvCxnSpPr>
        <p:spPr>
          <a:xfrm rot="10800000">
            <a:off x="2147875" y="1975675"/>
            <a:ext cx="1460100" cy="644400"/>
          </a:xfrm>
          <a:prstGeom prst="straightConnector1">
            <a:avLst/>
          </a:prstGeom>
          <a:noFill/>
          <a:ln cap="flat" cmpd="sng" w="38100">
            <a:solidFill>
              <a:schemeClr val="dk2"/>
            </a:solidFill>
            <a:prstDash val="solid"/>
            <a:round/>
            <a:headEnd len="med" w="med" type="none"/>
            <a:tailEnd len="med" w="med" type="triangle"/>
          </a:ln>
        </p:spPr>
      </p:cxnSp>
      <p:cxnSp>
        <p:nvCxnSpPr>
          <p:cNvPr id="126" name="Google Shape;126;p22"/>
          <p:cNvCxnSpPr>
            <a:stCxn id="118" idx="1"/>
          </p:cNvCxnSpPr>
          <p:nvPr/>
        </p:nvCxnSpPr>
        <p:spPr>
          <a:xfrm rot="10800000">
            <a:off x="2158338" y="3167562"/>
            <a:ext cx="1480500" cy="52800"/>
          </a:xfrm>
          <a:prstGeom prst="straightConnector1">
            <a:avLst/>
          </a:prstGeom>
          <a:noFill/>
          <a:ln cap="flat" cmpd="sng" w="38100">
            <a:solidFill>
              <a:schemeClr val="dk2"/>
            </a:solidFill>
            <a:prstDash val="solid"/>
            <a:round/>
            <a:headEnd len="med" w="med" type="none"/>
            <a:tailEnd len="med" w="med" type="triangle"/>
          </a:ln>
        </p:spPr>
      </p:cxnSp>
      <p:cxnSp>
        <p:nvCxnSpPr>
          <p:cNvPr id="127" name="Google Shape;127;p22"/>
          <p:cNvCxnSpPr/>
          <p:nvPr/>
        </p:nvCxnSpPr>
        <p:spPr>
          <a:xfrm flipH="1">
            <a:off x="2147550" y="3779775"/>
            <a:ext cx="1514100" cy="698100"/>
          </a:xfrm>
          <a:prstGeom prst="straightConnector1">
            <a:avLst/>
          </a:prstGeom>
          <a:noFill/>
          <a:ln cap="flat" cmpd="sng" w="38100">
            <a:solidFill>
              <a:schemeClr val="dk2"/>
            </a:solidFill>
            <a:prstDash val="solid"/>
            <a:round/>
            <a:headEnd len="med" w="med" type="none"/>
            <a:tailEnd len="med" w="med" type="triangle"/>
          </a:ln>
        </p:spPr>
      </p:cxnSp>
      <p:cxnSp>
        <p:nvCxnSpPr>
          <p:cNvPr id="128" name="Google Shape;128;p22"/>
          <p:cNvCxnSpPr/>
          <p:nvPr/>
        </p:nvCxnSpPr>
        <p:spPr>
          <a:xfrm flipH="1" rot="10800000">
            <a:off x="5390475" y="2072500"/>
            <a:ext cx="1213200" cy="612000"/>
          </a:xfrm>
          <a:prstGeom prst="straightConnector1">
            <a:avLst/>
          </a:prstGeom>
          <a:noFill/>
          <a:ln cap="flat" cmpd="sng" w="38100">
            <a:solidFill>
              <a:schemeClr val="dk2"/>
            </a:solidFill>
            <a:prstDash val="solid"/>
            <a:round/>
            <a:headEnd len="med" w="med" type="none"/>
            <a:tailEnd len="med" w="med" type="triangle"/>
          </a:ln>
        </p:spPr>
      </p:cxnSp>
      <p:cxnSp>
        <p:nvCxnSpPr>
          <p:cNvPr id="129" name="Google Shape;129;p22"/>
          <p:cNvCxnSpPr>
            <a:stCxn id="118" idx="3"/>
          </p:cNvCxnSpPr>
          <p:nvPr/>
        </p:nvCxnSpPr>
        <p:spPr>
          <a:xfrm>
            <a:off x="5505162" y="3220362"/>
            <a:ext cx="1195500" cy="900"/>
          </a:xfrm>
          <a:prstGeom prst="straightConnector1">
            <a:avLst/>
          </a:prstGeom>
          <a:noFill/>
          <a:ln cap="flat" cmpd="sng" w="38100">
            <a:solidFill>
              <a:schemeClr val="dk2"/>
            </a:solidFill>
            <a:prstDash val="solid"/>
            <a:round/>
            <a:headEnd len="med" w="med" type="none"/>
            <a:tailEnd len="med" w="med" type="triangle"/>
          </a:ln>
        </p:spPr>
      </p:cxnSp>
      <p:cxnSp>
        <p:nvCxnSpPr>
          <p:cNvPr id="130" name="Google Shape;130;p22"/>
          <p:cNvCxnSpPr/>
          <p:nvPr/>
        </p:nvCxnSpPr>
        <p:spPr>
          <a:xfrm>
            <a:off x="5508600" y="3940850"/>
            <a:ext cx="1256400" cy="4938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 a. Vulnérabilités matérielles</a:t>
            </a:r>
            <a:endParaRPr/>
          </a:p>
        </p:txBody>
      </p:sp>
      <p:grpSp>
        <p:nvGrpSpPr>
          <p:cNvPr id="136" name="Google Shape;136;p23"/>
          <p:cNvGrpSpPr/>
          <p:nvPr/>
        </p:nvGrpSpPr>
        <p:grpSpPr>
          <a:xfrm>
            <a:off x="431925" y="1304875"/>
            <a:ext cx="2628925" cy="3416400"/>
            <a:chOff x="431925" y="1304875"/>
            <a:chExt cx="2628925" cy="3416400"/>
          </a:xfrm>
        </p:grpSpPr>
        <p:sp>
          <p:nvSpPr>
            <p:cNvPr id="137" name="Google Shape;137;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3"/>
          <p:cNvSpPr txBox="1"/>
          <p:nvPr>
            <p:ph idx="1"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Fonctionnement</a:t>
            </a:r>
            <a:endParaRPr>
              <a:solidFill>
                <a:schemeClr val="lt1"/>
              </a:solidFill>
            </a:endParaRPr>
          </a:p>
        </p:txBody>
      </p:sp>
      <p:sp>
        <p:nvSpPr>
          <p:cNvPr id="140" name="Google Shape;140;p23"/>
          <p:cNvSpPr txBox="1"/>
          <p:nvPr>
            <p:ph idx="1"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s’attaquent aux vulnérabilités existant directement dans l’architecture des composants</a:t>
            </a:r>
            <a:endParaRPr sz="1600"/>
          </a:p>
          <a:p>
            <a:pPr indent="0" lvl="0" marL="0" rtl="0" algn="l">
              <a:spcBef>
                <a:spcPts val="1600"/>
              </a:spcBef>
              <a:spcAft>
                <a:spcPts val="1600"/>
              </a:spcAft>
              <a:buNone/>
            </a:pPr>
            <a:r>
              <a:rPr lang="fr" sz="1600"/>
              <a:t>Injection de payload qui exploite la faille et créent des comportements </a:t>
            </a:r>
            <a:r>
              <a:rPr lang="fr" sz="1600"/>
              <a:t>indésirés</a:t>
            </a:r>
            <a:endParaRPr sz="1600"/>
          </a:p>
        </p:txBody>
      </p:sp>
      <p:grpSp>
        <p:nvGrpSpPr>
          <p:cNvPr id="141" name="Google Shape;141;p23"/>
          <p:cNvGrpSpPr/>
          <p:nvPr/>
        </p:nvGrpSpPr>
        <p:grpSpPr>
          <a:xfrm>
            <a:off x="3320450" y="1304875"/>
            <a:ext cx="2632500" cy="3416400"/>
            <a:chOff x="3320450" y="1304875"/>
            <a:chExt cx="2632500" cy="3416400"/>
          </a:xfrm>
        </p:grpSpPr>
        <p:sp>
          <p:nvSpPr>
            <p:cNvPr id="142" name="Google Shape;142;p2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23"/>
          <p:cNvSpPr txBox="1"/>
          <p:nvPr>
            <p:ph idx="1"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Fréquence</a:t>
            </a:r>
            <a:endParaRPr>
              <a:solidFill>
                <a:schemeClr val="lt1"/>
              </a:solidFill>
            </a:endParaRPr>
          </a:p>
        </p:txBody>
      </p:sp>
      <p:sp>
        <p:nvSpPr>
          <p:cNvPr id="145" name="Google Shape;145;p23"/>
          <p:cNvSpPr txBox="1"/>
          <p:nvPr>
            <p:ph idx="1"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Très rares, car difficiles à découvrir</a:t>
            </a:r>
            <a:endParaRPr sz="1600"/>
          </a:p>
          <a:p>
            <a:pPr indent="0" lvl="0" marL="0" rtl="0" algn="l">
              <a:spcBef>
                <a:spcPts val="1600"/>
              </a:spcBef>
              <a:spcAft>
                <a:spcPts val="1600"/>
              </a:spcAft>
              <a:buNone/>
            </a:pPr>
            <a:r>
              <a:rPr lang="fr" sz="1600"/>
              <a:t>Mise en oeuvre fastidieuse, car demandent très souvent un accès physique direct à l’appareil</a:t>
            </a:r>
            <a:endParaRPr sz="1600"/>
          </a:p>
        </p:txBody>
      </p:sp>
      <p:grpSp>
        <p:nvGrpSpPr>
          <p:cNvPr id="146" name="Google Shape;146;p23"/>
          <p:cNvGrpSpPr/>
          <p:nvPr/>
        </p:nvGrpSpPr>
        <p:grpSpPr>
          <a:xfrm>
            <a:off x="6212550" y="1304875"/>
            <a:ext cx="2632500" cy="3416400"/>
            <a:chOff x="6212550" y="1304875"/>
            <a:chExt cx="2632500" cy="3416400"/>
          </a:xfrm>
        </p:grpSpPr>
        <p:sp>
          <p:nvSpPr>
            <p:cNvPr id="147" name="Google Shape;147;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3"/>
          <p:cNvSpPr txBox="1"/>
          <p:nvPr>
            <p:ph idx="1"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Exemples</a:t>
            </a:r>
            <a:endParaRPr>
              <a:solidFill>
                <a:schemeClr val="lt1"/>
              </a:solidFill>
            </a:endParaRPr>
          </a:p>
        </p:txBody>
      </p:sp>
      <p:sp>
        <p:nvSpPr>
          <p:cNvPr id="150" name="Google Shape;150;p23"/>
          <p:cNvSpPr txBox="1"/>
          <p:nvPr>
            <p:ph idx="1"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Manipulation de la mémoire</a:t>
            </a:r>
            <a:endParaRPr sz="1600"/>
          </a:p>
          <a:p>
            <a:pPr indent="0" lvl="0" marL="0" rtl="0" algn="l">
              <a:spcBef>
                <a:spcPts val="1600"/>
              </a:spcBef>
              <a:spcAft>
                <a:spcPts val="0"/>
              </a:spcAft>
              <a:buNone/>
            </a:pPr>
            <a:r>
              <a:rPr lang="fr" sz="1600"/>
              <a:t>SIM Swap: clonage de carte SIM pour intercepter des communications</a:t>
            </a:r>
            <a:endParaRPr sz="1600"/>
          </a:p>
          <a:p>
            <a:pPr indent="0" lvl="0" marL="0" rtl="0" algn="l">
              <a:spcBef>
                <a:spcPts val="1600"/>
              </a:spcBef>
              <a:spcAft>
                <a:spcPts val="0"/>
              </a:spcAft>
              <a:buNone/>
            </a:pPr>
            <a:r>
              <a:rPr lang="fr" sz="1600"/>
              <a:t>Wifi et Bluetooth: connexion à des appareils de contrôle à distance</a:t>
            </a:r>
            <a:endParaRPr sz="1600"/>
          </a:p>
          <a:p>
            <a:pPr indent="0" lvl="0" marL="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 b. Vulnérabilités logicielles</a:t>
            </a:r>
            <a:endParaRPr/>
          </a:p>
        </p:txBody>
      </p:sp>
      <p:pic>
        <p:nvPicPr>
          <p:cNvPr id="156" name="Google Shape;156;p24"/>
          <p:cNvPicPr preferRelativeResize="0"/>
          <p:nvPr/>
        </p:nvPicPr>
        <p:blipFill>
          <a:blip r:embed="rId3">
            <a:alphaModFix/>
          </a:blip>
          <a:stretch>
            <a:fillRect/>
          </a:stretch>
        </p:blipFill>
        <p:spPr>
          <a:xfrm>
            <a:off x="1161800" y="1559500"/>
            <a:ext cx="2338776" cy="2744873"/>
          </a:xfrm>
          <a:prstGeom prst="rect">
            <a:avLst/>
          </a:prstGeom>
          <a:noFill/>
          <a:ln>
            <a:noFill/>
          </a:ln>
        </p:spPr>
      </p:pic>
      <p:pic>
        <p:nvPicPr>
          <p:cNvPr id="157" name="Google Shape;157;p24"/>
          <p:cNvPicPr preferRelativeResize="0"/>
          <p:nvPr/>
        </p:nvPicPr>
        <p:blipFill>
          <a:blip r:embed="rId4">
            <a:alphaModFix/>
          </a:blip>
          <a:stretch>
            <a:fillRect/>
          </a:stretch>
        </p:blipFill>
        <p:spPr>
          <a:xfrm>
            <a:off x="5322300" y="1667087"/>
            <a:ext cx="2529700" cy="252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 b. Vulnérabilités logicielles</a:t>
            </a:r>
            <a:endParaRPr/>
          </a:p>
        </p:txBody>
      </p:sp>
      <p:pic>
        <p:nvPicPr>
          <p:cNvPr id="163" name="Google Shape;163;p25"/>
          <p:cNvPicPr preferRelativeResize="0"/>
          <p:nvPr/>
        </p:nvPicPr>
        <p:blipFill>
          <a:blip r:embed="rId3">
            <a:alphaModFix/>
          </a:blip>
          <a:stretch>
            <a:fillRect/>
          </a:stretch>
        </p:blipFill>
        <p:spPr>
          <a:xfrm>
            <a:off x="152400" y="1170125"/>
            <a:ext cx="8558984" cy="3820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 b. Vulnérabilités logicielles</a:t>
            </a:r>
            <a:endParaRPr/>
          </a:p>
        </p:txBody>
      </p:sp>
      <p:grpSp>
        <p:nvGrpSpPr>
          <p:cNvPr id="169" name="Google Shape;169;p26"/>
          <p:cNvGrpSpPr/>
          <p:nvPr/>
        </p:nvGrpSpPr>
        <p:grpSpPr>
          <a:xfrm>
            <a:off x="431925" y="1304875"/>
            <a:ext cx="2628925" cy="3416400"/>
            <a:chOff x="431925" y="1304875"/>
            <a:chExt cx="2628925" cy="3416400"/>
          </a:xfrm>
        </p:grpSpPr>
        <p:sp>
          <p:nvSpPr>
            <p:cNvPr id="170" name="Google Shape;170;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Fonctionnement</a:t>
            </a:r>
            <a:endParaRPr>
              <a:solidFill>
                <a:schemeClr val="lt1"/>
              </a:solidFill>
            </a:endParaRPr>
          </a:p>
        </p:txBody>
      </p:sp>
      <p:sp>
        <p:nvSpPr>
          <p:cNvPr id="173" name="Google Shape;173;p2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exploitent les failles des différentes couches: erreurs de l’utilisateur, application malveillante, ou faille dans l’OS</a:t>
            </a:r>
            <a:endParaRPr sz="1600"/>
          </a:p>
        </p:txBody>
      </p:sp>
      <p:grpSp>
        <p:nvGrpSpPr>
          <p:cNvPr id="174" name="Google Shape;174;p26"/>
          <p:cNvGrpSpPr/>
          <p:nvPr/>
        </p:nvGrpSpPr>
        <p:grpSpPr>
          <a:xfrm>
            <a:off x="3320450" y="1304875"/>
            <a:ext cx="2632500" cy="3416400"/>
            <a:chOff x="3320450" y="1304875"/>
            <a:chExt cx="2632500" cy="3416400"/>
          </a:xfrm>
        </p:grpSpPr>
        <p:sp>
          <p:nvSpPr>
            <p:cNvPr id="175" name="Google Shape;175;p2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Fréquence</a:t>
            </a:r>
            <a:endParaRPr>
              <a:solidFill>
                <a:schemeClr val="lt1"/>
              </a:solidFill>
            </a:endParaRPr>
          </a:p>
        </p:txBody>
      </p:sp>
      <p:sp>
        <p:nvSpPr>
          <p:cNvPr id="178" name="Google Shape;178;p2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courantes, car les méthodes sont diverses et il est difficile de s’en prémunir</a:t>
            </a:r>
            <a:endParaRPr sz="1600"/>
          </a:p>
        </p:txBody>
      </p:sp>
      <p:grpSp>
        <p:nvGrpSpPr>
          <p:cNvPr id="179" name="Google Shape;179;p26"/>
          <p:cNvGrpSpPr/>
          <p:nvPr/>
        </p:nvGrpSpPr>
        <p:grpSpPr>
          <a:xfrm>
            <a:off x="6212550" y="1304875"/>
            <a:ext cx="2632500" cy="3416400"/>
            <a:chOff x="6212550" y="1304875"/>
            <a:chExt cx="2632500" cy="3416400"/>
          </a:xfrm>
        </p:grpSpPr>
        <p:sp>
          <p:nvSpPr>
            <p:cNvPr id="180" name="Google Shape;180;p2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Exemples</a:t>
            </a:r>
            <a:endParaRPr>
              <a:solidFill>
                <a:schemeClr val="lt1"/>
              </a:solidFill>
            </a:endParaRPr>
          </a:p>
        </p:txBody>
      </p:sp>
      <p:sp>
        <p:nvSpPr>
          <p:cNvPr id="183" name="Google Shape;183;p2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Phishing</a:t>
            </a:r>
            <a:endParaRPr sz="1600"/>
          </a:p>
          <a:p>
            <a:pPr indent="0" lvl="0" marL="0" rtl="0" algn="l">
              <a:spcBef>
                <a:spcPts val="1600"/>
              </a:spcBef>
              <a:spcAft>
                <a:spcPts val="0"/>
              </a:spcAft>
              <a:buNone/>
            </a:pPr>
            <a:r>
              <a:rPr lang="fr" sz="1600"/>
              <a:t>Applications </a:t>
            </a:r>
            <a:r>
              <a:rPr lang="fr" sz="1600"/>
              <a:t>malicieuses</a:t>
            </a:r>
            <a:endParaRPr sz="1600"/>
          </a:p>
          <a:p>
            <a:pPr indent="0" lvl="0" marL="0" rtl="0" algn="l">
              <a:spcBef>
                <a:spcPts val="1600"/>
              </a:spcBef>
              <a:spcAft>
                <a:spcPts val="1600"/>
              </a:spcAft>
              <a:buNone/>
            </a:pPr>
            <a:r>
              <a:rPr lang="fr" sz="1600"/>
              <a:t>Exploitation de failles zero-day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 c. Mesures de sécurité (matériel)</a:t>
            </a:r>
            <a:endParaRPr/>
          </a:p>
        </p:txBody>
      </p:sp>
      <p:sp>
        <p:nvSpPr>
          <p:cNvPr id="189" name="Google Shape;18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fr"/>
              <a:t>Utilisation de puces sécurisées (TPM, Secure Enclave)</a:t>
            </a:r>
            <a:endParaRPr/>
          </a:p>
          <a:p>
            <a:pPr indent="-342900" lvl="0" marL="457200" rtl="0" algn="l">
              <a:lnSpc>
                <a:spcPct val="200000"/>
              </a:lnSpc>
              <a:spcBef>
                <a:spcPts val="0"/>
              </a:spcBef>
              <a:spcAft>
                <a:spcPts val="0"/>
              </a:spcAft>
              <a:buSzPts val="1800"/>
              <a:buChar char="-"/>
            </a:pPr>
            <a:r>
              <a:rPr lang="fr"/>
              <a:t>Mise à jour régulière des firmwares</a:t>
            </a:r>
            <a:endParaRPr/>
          </a:p>
          <a:p>
            <a:pPr indent="-342900" lvl="0" marL="457200" rtl="0" algn="l">
              <a:lnSpc>
                <a:spcPct val="200000"/>
              </a:lnSpc>
              <a:spcBef>
                <a:spcPts val="0"/>
              </a:spcBef>
              <a:spcAft>
                <a:spcPts val="0"/>
              </a:spcAft>
              <a:buSzPts val="1800"/>
              <a:buChar char="-"/>
            </a:pPr>
            <a:r>
              <a:rPr lang="fr"/>
              <a:t>Désactivation des interfaces inutilisées</a:t>
            </a:r>
            <a:endParaRPr/>
          </a:p>
          <a:p>
            <a:pPr indent="-342900" lvl="0" marL="457200" rtl="0" algn="l">
              <a:lnSpc>
                <a:spcPct val="200000"/>
              </a:lnSpc>
              <a:spcBef>
                <a:spcPts val="0"/>
              </a:spcBef>
              <a:spcAft>
                <a:spcPts val="0"/>
              </a:spcAft>
              <a:buSzPts val="1800"/>
              <a:buChar char="-"/>
            </a:pPr>
            <a:r>
              <a:rPr lang="fr"/>
              <a:t>Certification des périphériques tiers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 d. Mesures de sécurité (logiciel)</a:t>
            </a:r>
            <a:endParaRPr/>
          </a:p>
        </p:txBody>
      </p:sp>
      <p:grpSp>
        <p:nvGrpSpPr>
          <p:cNvPr id="195" name="Google Shape;195;p28"/>
          <p:cNvGrpSpPr/>
          <p:nvPr/>
        </p:nvGrpSpPr>
        <p:grpSpPr>
          <a:xfrm>
            <a:off x="424825" y="1253973"/>
            <a:ext cx="8294371" cy="799416"/>
            <a:chOff x="424813" y="1177875"/>
            <a:chExt cx="8294371" cy="849900"/>
          </a:xfrm>
        </p:grpSpPr>
        <p:sp>
          <p:nvSpPr>
            <p:cNvPr id="196" name="Google Shape;196;p28"/>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8"/>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fr">
                <a:solidFill>
                  <a:schemeClr val="lt1"/>
                </a:solidFill>
              </a:rPr>
              <a:t>Phishing</a:t>
            </a:r>
            <a:endParaRPr>
              <a:solidFill>
                <a:schemeClr val="lt1"/>
              </a:solidFill>
            </a:endParaRPr>
          </a:p>
        </p:txBody>
      </p:sp>
      <p:sp>
        <p:nvSpPr>
          <p:cNvPr id="199" name="Google Shape;199;p28"/>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fr">
                <a:solidFill>
                  <a:schemeClr val="lt1"/>
                </a:solidFill>
              </a:rPr>
              <a:t>Scans de sécurité</a:t>
            </a:r>
            <a:endParaRPr>
              <a:solidFill>
                <a:schemeClr val="lt1"/>
              </a:solidFill>
            </a:endParaRPr>
          </a:p>
          <a:p>
            <a:pPr indent="-342900" lvl="0" marL="457200" rtl="0" algn="l">
              <a:spcBef>
                <a:spcPts val="0"/>
              </a:spcBef>
              <a:spcAft>
                <a:spcPts val="0"/>
              </a:spcAft>
              <a:buClr>
                <a:schemeClr val="lt1"/>
              </a:buClr>
              <a:buSzPts val="1800"/>
              <a:buChar char="●"/>
            </a:pPr>
            <a:r>
              <a:rPr lang="fr">
                <a:solidFill>
                  <a:schemeClr val="lt1"/>
                </a:solidFill>
              </a:rPr>
              <a:t>Désactivation de liens suspicieux</a:t>
            </a:r>
            <a:endParaRPr>
              <a:solidFill>
                <a:schemeClr val="lt1"/>
              </a:solidFill>
            </a:endParaRPr>
          </a:p>
        </p:txBody>
      </p:sp>
      <p:grpSp>
        <p:nvGrpSpPr>
          <p:cNvPr id="200" name="Google Shape;200;p28"/>
          <p:cNvGrpSpPr/>
          <p:nvPr/>
        </p:nvGrpSpPr>
        <p:grpSpPr>
          <a:xfrm>
            <a:off x="424825" y="2127339"/>
            <a:ext cx="8294360" cy="799416"/>
            <a:chOff x="424813" y="2075689"/>
            <a:chExt cx="8294360" cy="849900"/>
          </a:xfrm>
        </p:grpSpPr>
        <p:sp>
          <p:nvSpPr>
            <p:cNvPr id="201" name="Google Shape;201;p28"/>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8"/>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fr">
                <a:solidFill>
                  <a:schemeClr val="lt1"/>
                </a:solidFill>
              </a:rPr>
              <a:t>Applications malicieuses</a:t>
            </a:r>
            <a:endParaRPr>
              <a:solidFill>
                <a:schemeClr val="lt1"/>
              </a:solidFill>
            </a:endParaRPr>
          </a:p>
        </p:txBody>
      </p:sp>
      <p:sp>
        <p:nvSpPr>
          <p:cNvPr id="204" name="Google Shape;204;p28"/>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fr">
                <a:solidFill>
                  <a:schemeClr val="lt1"/>
                </a:solidFill>
              </a:rPr>
              <a:t>Système de signature des applications</a:t>
            </a:r>
            <a:r>
              <a:rPr lang="fr">
                <a:solidFill>
                  <a:schemeClr val="lt1"/>
                </a:solidFill>
              </a:rPr>
              <a:t> </a:t>
            </a:r>
            <a:endParaRPr>
              <a:solidFill>
                <a:schemeClr val="lt1"/>
              </a:solidFill>
            </a:endParaRPr>
          </a:p>
          <a:p>
            <a:pPr indent="-342900" lvl="0" marL="457200" rtl="0" algn="l">
              <a:spcBef>
                <a:spcPts val="0"/>
              </a:spcBef>
              <a:spcAft>
                <a:spcPts val="0"/>
              </a:spcAft>
              <a:buClr>
                <a:schemeClr val="lt1"/>
              </a:buClr>
              <a:buSzPts val="1800"/>
              <a:buChar char="●"/>
            </a:pPr>
            <a:r>
              <a:rPr lang="fr">
                <a:solidFill>
                  <a:schemeClr val="lt1"/>
                </a:solidFill>
              </a:rPr>
              <a:t>Permissions pour accéder aux fonctionnalités</a:t>
            </a:r>
            <a:endParaRPr>
              <a:solidFill>
                <a:schemeClr val="lt1"/>
              </a:solidFill>
            </a:endParaRPr>
          </a:p>
        </p:txBody>
      </p:sp>
      <p:grpSp>
        <p:nvGrpSpPr>
          <p:cNvPr id="205" name="Google Shape;205;p28"/>
          <p:cNvGrpSpPr/>
          <p:nvPr/>
        </p:nvGrpSpPr>
        <p:grpSpPr>
          <a:xfrm>
            <a:off x="424825" y="3000705"/>
            <a:ext cx="8294360" cy="799447"/>
            <a:chOff x="424813" y="2974405"/>
            <a:chExt cx="8294360" cy="849933"/>
          </a:xfrm>
        </p:grpSpPr>
        <p:sp>
          <p:nvSpPr>
            <p:cNvPr id="206" name="Google Shape;206;p28"/>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8"/>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fr">
                <a:solidFill>
                  <a:schemeClr val="lt1"/>
                </a:solidFill>
              </a:rPr>
              <a:t>Exploitation de failles</a:t>
            </a:r>
            <a:endParaRPr>
              <a:solidFill>
                <a:schemeClr val="lt1"/>
              </a:solidFill>
            </a:endParaRPr>
          </a:p>
        </p:txBody>
      </p:sp>
      <p:sp>
        <p:nvSpPr>
          <p:cNvPr id="209" name="Google Shape;209;p28"/>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fr">
                <a:solidFill>
                  <a:schemeClr val="lt1"/>
                </a:solidFill>
              </a:rPr>
              <a:t>Mises à jour logicielles régulières</a:t>
            </a:r>
            <a:endParaRPr>
              <a:solidFill>
                <a:schemeClr val="lt1"/>
              </a:solidFill>
            </a:endParaRPr>
          </a:p>
          <a:p>
            <a:pPr indent="-342900" lvl="0" marL="457200" rtl="0" algn="l">
              <a:spcBef>
                <a:spcPts val="0"/>
              </a:spcBef>
              <a:spcAft>
                <a:spcPts val="0"/>
              </a:spcAft>
              <a:buClr>
                <a:schemeClr val="lt1"/>
              </a:buClr>
              <a:buSzPts val="1800"/>
              <a:buChar char="●"/>
            </a:pPr>
            <a:r>
              <a:rPr lang="fr">
                <a:solidFill>
                  <a:schemeClr val="lt1"/>
                </a:solidFill>
              </a:rPr>
              <a:t>désactivation automatique des permissions</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III. Menaces émergentes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0"/>
          <p:cNvPicPr preferRelativeResize="0"/>
          <p:nvPr/>
        </p:nvPicPr>
        <p:blipFill rotWithShape="1">
          <a:blip r:embed="rId3">
            <a:alphaModFix amt="10000"/>
          </a:blip>
          <a:srcRect b="0" l="0" r="40849" t="0"/>
          <a:stretch/>
        </p:blipFill>
        <p:spPr>
          <a:xfrm>
            <a:off x="0" y="0"/>
            <a:ext cx="4572000" cy="5143500"/>
          </a:xfrm>
          <a:prstGeom prst="rect">
            <a:avLst/>
          </a:prstGeom>
          <a:noFill/>
          <a:ln>
            <a:noFill/>
          </a:ln>
        </p:spPr>
      </p:pic>
      <p:sp>
        <p:nvSpPr>
          <p:cNvPr id="220" name="Google Shape;220;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fr"/>
              <a:t>Le 17 Septembre 2024, des explosions simultanées de bipeurs au Liban causent la mort de 37 personnes et font plus de 2900 </a:t>
            </a:r>
            <a:r>
              <a:rPr lang="fr"/>
              <a:t>blessés.</a:t>
            </a:r>
            <a:br>
              <a:rPr lang="fr"/>
            </a:br>
            <a:r>
              <a:rPr lang="fr"/>
              <a:t>La cause? l’injection d’une faille matérielle dans des bipeurs, des mini appareils de communication à distance utilisés par le Hezbollah</a:t>
            </a:r>
            <a:endParaRPr/>
          </a:p>
        </p:txBody>
      </p:sp>
      <p:pic>
        <p:nvPicPr>
          <p:cNvPr id="221" name="Google Shape;221;p30"/>
          <p:cNvPicPr preferRelativeResize="0"/>
          <p:nvPr/>
        </p:nvPicPr>
        <p:blipFill>
          <a:blip r:embed="rId3">
            <a:alphaModFix/>
          </a:blip>
          <a:stretch>
            <a:fillRect/>
          </a:stretch>
        </p:blipFill>
        <p:spPr>
          <a:xfrm>
            <a:off x="0" y="1050513"/>
            <a:ext cx="4572000" cy="30424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fr" sz="1600"/>
              <a:t>De Novembre 2024 à Janvier 2025, une vague de phishing sévit sur Telegram: des milliers de personnes reçoivent de leurs propres contacts des liens auxquels ils sont invités à cliquer. La page ouvert est en fait un faux portail de connexion à Telegram, qui permet de prendre le contr</a:t>
            </a:r>
            <a:r>
              <a:rPr lang="fr" sz="1600"/>
              <a:t>ôle d’un compte.</a:t>
            </a:r>
            <a:br>
              <a:rPr lang="fr" sz="1600"/>
            </a:br>
            <a:r>
              <a:rPr lang="fr" sz="1600"/>
              <a:t>Plusieurs personnes se plaindront après cet </a:t>
            </a:r>
            <a:r>
              <a:rPr lang="fr" sz="1600"/>
              <a:t>événement</a:t>
            </a:r>
            <a:r>
              <a:rPr lang="fr" sz="1600"/>
              <a:t> de voir afficher des publicités indésirées apparaître sur leurs écrans de téléphone</a:t>
            </a:r>
            <a:endParaRPr sz="1600"/>
          </a:p>
        </p:txBody>
      </p:sp>
      <p:pic>
        <p:nvPicPr>
          <p:cNvPr id="227" name="Google Shape;227;p31"/>
          <p:cNvPicPr preferRelativeResize="0"/>
          <p:nvPr/>
        </p:nvPicPr>
        <p:blipFill>
          <a:blip r:embed="rId3">
            <a:alphaModFix/>
          </a:blip>
          <a:stretch>
            <a:fillRect/>
          </a:stretch>
        </p:blipFill>
        <p:spPr>
          <a:xfrm>
            <a:off x="983150" y="322075"/>
            <a:ext cx="2478423" cy="2478423"/>
          </a:xfrm>
          <a:prstGeom prst="rect">
            <a:avLst/>
          </a:prstGeom>
          <a:noFill/>
          <a:ln>
            <a:noFill/>
          </a:ln>
        </p:spPr>
      </p:pic>
      <p:pic>
        <p:nvPicPr>
          <p:cNvPr id="228" name="Google Shape;228;p31"/>
          <p:cNvPicPr preferRelativeResize="0"/>
          <p:nvPr/>
        </p:nvPicPr>
        <p:blipFill>
          <a:blip r:embed="rId4">
            <a:alphaModFix/>
          </a:blip>
          <a:stretch>
            <a:fillRect/>
          </a:stretch>
        </p:blipFill>
        <p:spPr>
          <a:xfrm>
            <a:off x="193800" y="3118473"/>
            <a:ext cx="4152900" cy="188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Selon </a:t>
            </a:r>
            <a:r>
              <a:rPr lang="fr"/>
              <a:t>Kaspersky</a:t>
            </a:r>
            <a:r>
              <a:rPr lang="fr"/>
              <a:t>, en 2023, le nombre d’attaques ciblant les appareils mobiles était de 33 millions, soit 50% de plus que l’année précédente </a:t>
            </a:r>
            <a:r>
              <a:rPr baseline="30000" lang="fr"/>
              <a:t>(1)</a:t>
            </a:r>
            <a:r>
              <a:rPr lang="fr"/>
              <a:t>.</a:t>
            </a:r>
            <a:endParaRPr/>
          </a:p>
          <a:p>
            <a:pPr indent="0" lvl="0" marL="0" rtl="0" algn="l">
              <a:spcBef>
                <a:spcPts val="1600"/>
              </a:spcBef>
              <a:spcAft>
                <a:spcPts val="0"/>
              </a:spcAft>
              <a:buNone/>
            </a:pPr>
            <a:r>
              <a:rPr lang="fr"/>
              <a:t>Cette statistique alarmante illustre l’intérêt croissant des cybercriminels envers les appareils mobiles et connectés. Et pour cause, nous passons environ 5 heures de temps par jour sur nos téléphones </a:t>
            </a:r>
            <a:r>
              <a:rPr baseline="30000" lang="fr"/>
              <a:t>(2)</a:t>
            </a:r>
            <a:r>
              <a:rPr lang="fr"/>
              <a:t>.</a:t>
            </a:r>
            <a:endParaRPr/>
          </a:p>
          <a:p>
            <a:pPr indent="0" lvl="0" marL="0" rtl="0" algn="l">
              <a:spcBef>
                <a:spcPts val="1600"/>
              </a:spcBef>
              <a:spcAft>
                <a:spcPts val="1600"/>
              </a:spcAft>
              <a:buNone/>
            </a:pPr>
            <a:r>
              <a:rPr lang="fr"/>
              <a:t>Face à cette réalité, il est essentiel de comprendre les enjeux de la sécurité mobile, d’identifier les menaces actuelles et de discuter des mesures à adopter pour protéger nos données personnelles et professionnelles.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IV. Régulation et cadre juridique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IV. Régulation et cadre juridique</a:t>
            </a:r>
            <a:endParaRPr/>
          </a:p>
        </p:txBody>
      </p:sp>
      <p:sp>
        <p:nvSpPr>
          <p:cNvPr id="239" name="Google Shape;23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Au vu du danger que représente la cybercriminalité, les instances juridiques du monde entier mettent sur pied des textes encadrant l’usage des données à caractère personnel et contraignent aussi bien les fabricants que les fournisseurs et les développeurs d’application.</a:t>
            </a:r>
            <a:endParaRPr/>
          </a:p>
          <a:p>
            <a:pPr indent="0" lvl="0" marL="0" rtl="0" algn="l">
              <a:spcBef>
                <a:spcPts val="1600"/>
              </a:spcBef>
              <a:spcAft>
                <a:spcPts val="1600"/>
              </a:spcAft>
              <a:buNone/>
            </a:pPr>
            <a:br>
              <a:rPr lang="fr"/>
            </a:br>
            <a:r>
              <a:rPr lang="fr"/>
              <a:t>Avec l’usage des technologies à l’échelle mondiale, ces lois, m</a:t>
            </a:r>
            <a:r>
              <a:rPr lang="fr"/>
              <a:t>ême votées dans un seul pays, peuvent avoir un impact positif sur l’ensemble du monde</a:t>
            </a:r>
            <a:r>
              <a:rPr lang="f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IV. a.Le règlement général de protection des données(RGPD)</a:t>
            </a:r>
            <a:endParaRPr/>
          </a:p>
        </p:txBody>
      </p:sp>
      <p:sp>
        <p:nvSpPr>
          <p:cNvPr id="245" name="Google Shape;245;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Qu’est ce?</a:t>
            </a:r>
            <a:endParaRPr b="1" sz="2100">
              <a:solidFill>
                <a:schemeClr val="dk1"/>
              </a:solidFill>
            </a:endParaRPr>
          </a:p>
          <a:p>
            <a:pPr indent="0" lvl="0" marL="0" rtl="0" algn="l">
              <a:spcBef>
                <a:spcPts val="1600"/>
              </a:spcBef>
              <a:spcAft>
                <a:spcPts val="0"/>
              </a:spcAft>
              <a:buNone/>
            </a:pPr>
            <a:r>
              <a:rPr lang="fr" sz="1600"/>
              <a:t>Un texte européen qui encadre le traitement des données des résidents européens (UE) </a:t>
            </a:r>
            <a:r>
              <a:rPr lang="fr" sz="1600"/>
              <a:t> </a:t>
            </a:r>
            <a:endParaRPr sz="1600"/>
          </a:p>
          <a:p>
            <a:pPr indent="0" lvl="0" marL="0" rtl="0" algn="l">
              <a:spcBef>
                <a:spcPts val="1600"/>
              </a:spcBef>
              <a:spcAft>
                <a:spcPts val="0"/>
              </a:spcAft>
              <a:buNone/>
            </a:pPr>
            <a:r>
              <a:rPr b="1" lang="fr" sz="1600"/>
              <a:t>So</a:t>
            </a:r>
            <a:r>
              <a:rPr b="1" lang="fr" sz="1600"/>
              <a:t>n contenu </a:t>
            </a:r>
            <a:r>
              <a:rPr b="1" lang="fr" sz="1600"/>
              <a:t>:</a:t>
            </a:r>
            <a:endParaRPr b="1" sz="1600"/>
          </a:p>
          <a:p>
            <a:pPr indent="-330200" lvl="0" marL="457200" rtl="0" algn="l">
              <a:spcBef>
                <a:spcPts val="0"/>
              </a:spcBef>
              <a:spcAft>
                <a:spcPts val="0"/>
              </a:spcAft>
              <a:buSzPts val="1600"/>
              <a:buChar char="●"/>
            </a:pPr>
            <a:r>
              <a:rPr lang="fr" sz="1600"/>
              <a:t>consentement explicite</a:t>
            </a:r>
            <a:endParaRPr sz="1600"/>
          </a:p>
          <a:p>
            <a:pPr indent="-330200" lvl="0" marL="457200" rtl="0" algn="l">
              <a:spcBef>
                <a:spcPts val="0"/>
              </a:spcBef>
              <a:spcAft>
                <a:spcPts val="0"/>
              </a:spcAft>
              <a:buSzPts val="1600"/>
              <a:buChar char="●"/>
            </a:pPr>
            <a:r>
              <a:rPr lang="fr" sz="1600"/>
              <a:t>minimisation des données collectées</a:t>
            </a:r>
            <a:endParaRPr sz="1600"/>
          </a:p>
          <a:p>
            <a:pPr indent="-330200" lvl="0" marL="457200" rtl="0" algn="l">
              <a:spcBef>
                <a:spcPts val="0"/>
              </a:spcBef>
              <a:spcAft>
                <a:spcPts val="0"/>
              </a:spcAft>
              <a:buSzPts val="1600"/>
              <a:buChar char="●"/>
            </a:pPr>
            <a:r>
              <a:rPr lang="fr" sz="1600"/>
              <a:t>transparence</a:t>
            </a:r>
            <a:endParaRPr sz="1600"/>
          </a:p>
          <a:p>
            <a:pPr indent="-330200" lvl="0" marL="457200" rtl="0" algn="l">
              <a:spcBef>
                <a:spcPts val="0"/>
              </a:spcBef>
              <a:spcAft>
                <a:spcPts val="0"/>
              </a:spcAft>
              <a:buSzPts val="1600"/>
              <a:buChar char="●"/>
            </a:pPr>
            <a:r>
              <a:rPr lang="fr" sz="1600"/>
              <a:t>limitation des finalités</a:t>
            </a:r>
            <a:endParaRPr sz="1600"/>
          </a:p>
          <a:p>
            <a:pPr indent="-330200" lvl="0" marL="457200" rtl="0" algn="l">
              <a:spcBef>
                <a:spcPts val="0"/>
              </a:spcBef>
              <a:spcAft>
                <a:spcPts val="0"/>
              </a:spcAft>
              <a:buSzPts val="1600"/>
              <a:buChar char="●"/>
            </a:pPr>
            <a:r>
              <a:rPr lang="fr" sz="1600"/>
              <a:t>droit à l’oubli</a:t>
            </a:r>
            <a:endParaRPr sz="1600"/>
          </a:p>
          <a:p>
            <a:pPr indent="0" lvl="0" marL="457200" rtl="0" algn="l">
              <a:spcBef>
                <a:spcPts val="1600"/>
              </a:spcBef>
              <a:spcAft>
                <a:spcPts val="1600"/>
              </a:spcAft>
              <a:buNone/>
            </a:pPr>
            <a:r>
              <a:t/>
            </a:r>
            <a:endParaRPr sz="1600"/>
          </a:p>
        </p:txBody>
      </p:sp>
      <p:sp>
        <p:nvSpPr>
          <p:cNvPr id="246" name="Google Shape;246;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Son impact</a:t>
            </a:r>
            <a:endParaRPr b="1" sz="2100">
              <a:solidFill>
                <a:schemeClr val="dk1"/>
              </a:solidFill>
            </a:endParaRPr>
          </a:p>
          <a:p>
            <a:pPr indent="0" lvl="0" marL="0" rtl="0" algn="l">
              <a:spcBef>
                <a:spcPts val="1600"/>
              </a:spcBef>
              <a:spcAft>
                <a:spcPts val="0"/>
              </a:spcAft>
              <a:buNone/>
            </a:pPr>
            <a:r>
              <a:rPr lang="fr" sz="1600"/>
              <a:t>Réduit drastiquement la quantité de données partagées avec les plateformes. Donne une plus grande transparence de l’usage de ses données</a:t>
            </a:r>
            <a:endParaRPr sz="1600"/>
          </a:p>
          <a:p>
            <a:pPr indent="0" lvl="0" marL="0" rtl="0" algn="l">
              <a:spcBef>
                <a:spcPts val="1600"/>
              </a:spcBef>
              <a:spcAft>
                <a:spcPts val="0"/>
              </a:spcAft>
              <a:buNone/>
            </a:pPr>
            <a:r>
              <a:rPr b="1" lang="fr" sz="1600"/>
              <a:t>Conséquences pour l’utilisateur:</a:t>
            </a:r>
            <a:endParaRPr b="1" sz="1600"/>
          </a:p>
          <a:p>
            <a:pPr indent="-330200" lvl="0" marL="457200" rtl="0" algn="l">
              <a:spcBef>
                <a:spcPts val="0"/>
              </a:spcBef>
              <a:spcAft>
                <a:spcPts val="0"/>
              </a:spcAft>
              <a:buSzPts val="1600"/>
              <a:buChar char="●"/>
            </a:pPr>
            <a:r>
              <a:rPr lang="fr" sz="1600"/>
              <a:t>Moins de données distribuées sur internet</a:t>
            </a:r>
            <a:endParaRPr sz="1600"/>
          </a:p>
          <a:p>
            <a:pPr indent="-330200" lvl="0" marL="457200" rtl="0" algn="l">
              <a:spcBef>
                <a:spcPts val="0"/>
              </a:spcBef>
              <a:spcAft>
                <a:spcPts val="0"/>
              </a:spcAft>
              <a:buSzPts val="1600"/>
              <a:buChar char="●"/>
            </a:pPr>
            <a:r>
              <a:rPr lang="fr" sz="1600"/>
              <a:t>Possibilité de supprimer son activité après usage d’un service</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IV. b. Le </a:t>
            </a:r>
            <a:r>
              <a:rPr lang="fr"/>
              <a:t>California Consumer Privacy Act</a:t>
            </a:r>
            <a:r>
              <a:rPr lang="fr"/>
              <a:t> (CCPA)</a:t>
            </a:r>
            <a:endParaRPr/>
          </a:p>
        </p:txBody>
      </p:sp>
      <p:sp>
        <p:nvSpPr>
          <p:cNvPr id="252" name="Google Shape;252;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Qu’est ce?</a:t>
            </a:r>
            <a:endParaRPr b="1" sz="2100">
              <a:solidFill>
                <a:schemeClr val="dk1"/>
              </a:solidFill>
            </a:endParaRPr>
          </a:p>
          <a:p>
            <a:pPr indent="0" lvl="0" marL="0" rtl="0" algn="l">
              <a:spcBef>
                <a:spcPts val="1600"/>
              </a:spcBef>
              <a:spcAft>
                <a:spcPts val="0"/>
              </a:spcAft>
              <a:buNone/>
            </a:pPr>
            <a:r>
              <a:rPr lang="fr" sz="1600"/>
              <a:t>Une loi américaine qui encadre le traitement des données sur le sol européen (UE)  </a:t>
            </a:r>
            <a:endParaRPr sz="1600"/>
          </a:p>
          <a:p>
            <a:pPr indent="0" lvl="0" marL="0" rtl="0" algn="l">
              <a:spcBef>
                <a:spcPts val="1600"/>
              </a:spcBef>
              <a:spcAft>
                <a:spcPts val="0"/>
              </a:spcAft>
              <a:buNone/>
            </a:pPr>
            <a:r>
              <a:rPr b="1" lang="fr" sz="1600"/>
              <a:t>Son contenu :</a:t>
            </a:r>
            <a:endParaRPr sz="1600"/>
          </a:p>
          <a:p>
            <a:pPr indent="-330200" lvl="0" marL="457200" rtl="0" algn="l">
              <a:spcBef>
                <a:spcPts val="0"/>
              </a:spcBef>
              <a:spcAft>
                <a:spcPts val="0"/>
              </a:spcAft>
              <a:buSzPts val="1600"/>
              <a:buChar char="●"/>
            </a:pPr>
            <a:r>
              <a:rPr lang="fr" sz="1600"/>
              <a:t>transparence sur le type de données collectées</a:t>
            </a:r>
            <a:endParaRPr sz="1600"/>
          </a:p>
          <a:p>
            <a:pPr indent="-330200" lvl="0" marL="457200" rtl="0" algn="l">
              <a:spcBef>
                <a:spcPts val="0"/>
              </a:spcBef>
              <a:spcAft>
                <a:spcPts val="0"/>
              </a:spcAft>
              <a:buSzPts val="1600"/>
              <a:buChar char="●"/>
            </a:pPr>
            <a:r>
              <a:rPr lang="fr" sz="1600"/>
              <a:t>droit de contr</a:t>
            </a:r>
            <a:r>
              <a:rPr lang="fr" sz="1600"/>
              <a:t>ôle sur l’usage des données</a:t>
            </a:r>
            <a:endParaRPr sz="1600"/>
          </a:p>
          <a:p>
            <a:pPr indent="-330200" lvl="0" marL="457200" rtl="0" algn="l">
              <a:spcBef>
                <a:spcPts val="0"/>
              </a:spcBef>
              <a:spcAft>
                <a:spcPts val="0"/>
              </a:spcAft>
              <a:buSzPts val="1600"/>
              <a:buChar char="●"/>
            </a:pPr>
            <a:r>
              <a:rPr lang="fr" sz="1600"/>
              <a:t>droit de refus de vente des informations personnelles </a:t>
            </a:r>
            <a:endParaRPr sz="1600"/>
          </a:p>
          <a:p>
            <a:pPr indent="0" lvl="0" marL="457200" rtl="0" algn="l">
              <a:spcBef>
                <a:spcPts val="1600"/>
              </a:spcBef>
              <a:spcAft>
                <a:spcPts val="1600"/>
              </a:spcAft>
              <a:buNone/>
            </a:pPr>
            <a:r>
              <a:t/>
            </a:r>
            <a:endParaRPr sz="1600"/>
          </a:p>
        </p:txBody>
      </p:sp>
      <p:sp>
        <p:nvSpPr>
          <p:cNvPr id="253" name="Google Shape;253;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Son impact</a:t>
            </a:r>
            <a:endParaRPr b="1" sz="2100">
              <a:solidFill>
                <a:schemeClr val="dk1"/>
              </a:solidFill>
            </a:endParaRPr>
          </a:p>
          <a:p>
            <a:pPr indent="0" lvl="0" marL="0" rtl="0" algn="l">
              <a:spcBef>
                <a:spcPts val="1600"/>
              </a:spcBef>
              <a:spcAft>
                <a:spcPts val="0"/>
              </a:spcAft>
              <a:buNone/>
            </a:pPr>
            <a:r>
              <a:rPr lang="fr" sz="1600"/>
              <a:t>Protège les utilisateurs des pratiques abusives des fournisseurs de services, ce qui peut amener à une surexposition auprès des criminels</a:t>
            </a:r>
            <a:endParaRPr sz="1600"/>
          </a:p>
          <a:p>
            <a:pPr indent="0" lvl="0" marL="0" rtl="0" algn="l">
              <a:spcBef>
                <a:spcPts val="1600"/>
              </a:spcBef>
              <a:spcAft>
                <a:spcPts val="0"/>
              </a:spcAft>
              <a:buNone/>
            </a:pPr>
            <a:r>
              <a:rPr b="1" lang="fr" sz="1600"/>
              <a:t>Conséquences pour l’utilisateur:</a:t>
            </a:r>
            <a:endParaRPr b="1" sz="1600"/>
          </a:p>
          <a:p>
            <a:pPr indent="-330200" lvl="0" marL="457200" rtl="0" algn="l">
              <a:spcBef>
                <a:spcPts val="0"/>
              </a:spcBef>
              <a:spcAft>
                <a:spcPts val="0"/>
              </a:spcAft>
              <a:buSzPts val="1600"/>
              <a:buChar char="●"/>
            </a:pPr>
            <a:r>
              <a:rPr lang="fr" sz="1600"/>
              <a:t>Meilleur contrôle des données personnelles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IV. c. La réglementation au Cameroun</a:t>
            </a:r>
            <a:endParaRPr/>
          </a:p>
        </p:txBody>
      </p:sp>
      <p:sp>
        <p:nvSpPr>
          <p:cNvPr id="259" name="Google Shape;259;p3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Textes de loi</a:t>
            </a:r>
            <a:endParaRPr sz="1600"/>
          </a:p>
          <a:p>
            <a:pPr indent="-330200" lvl="0" marL="457200" rtl="0" algn="l">
              <a:spcBef>
                <a:spcPts val="1600"/>
              </a:spcBef>
              <a:spcAft>
                <a:spcPts val="0"/>
              </a:spcAft>
              <a:buSzPts val="1600"/>
              <a:buChar char="●"/>
            </a:pPr>
            <a:r>
              <a:rPr lang="fr" sz="1600"/>
              <a:t>N°2010/012 du 21 décembre 2010 sur la cybersécurité et la cybercriminalité</a:t>
            </a:r>
            <a:endParaRPr sz="1600"/>
          </a:p>
          <a:p>
            <a:pPr indent="-330200" lvl="0" marL="457200" rtl="0" algn="l">
              <a:spcBef>
                <a:spcPts val="0"/>
              </a:spcBef>
              <a:spcAft>
                <a:spcPts val="0"/>
              </a:spcAft>
              <a:buSzPts val="1600"/>
              <a:buChar char="●"/>
            </a:pPr>
            <a:r>
              <a:rPr lang="fr" sz="1600"/>
              <a:t>N°2010/013 du 21 décembre 2010 portant sur les communications électroniques</a:t>
            </a:r>
            <a:endParaRPr sz="1600"/>
          </a:p>
          <a:p>
            <a:pPr indent="-330200" lvl="0" marL="457200" rtl="0" algn="l">
              <a:spcBef>
                <a:spcPts val="0"/>
              </a:spcBef>
              <a:spcAft>
                <a:spcPts val="0"/>
              </a:spcAft>
              <a:buSzPts val="1600"/>
              <a:buChar char="●"/>
            </a:pPr>
            <a:r>
              <a:rPr lang="fr" sz="1600"/>
              <a:t>N°2010/001 sur la protection des données à caractère personnel</a:t>
            </a:r>
            <a:endParaRPr sz="1600"/>
          </a:p>
        </p:txBody>
      </p:sp>
      <p:sp>
        <p:nvSpPr>
          <p:cNvPr id="260" name="Google Shape;260;p3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L’ANTIC</a:t>
            </a:r>
            <a:endParaRPr b="1" sz="2100">
              <a:solidFill>
                <a:schemeClr val="dk1"/>
              </a:solidFill>
            </a:endParaRPr>
          </a:p>
          <a:p>
            <a:pPr indent="0" lvl="0" marL="0" rtl="0" algn="l">
              <a:lnSpc>
                <a:spcPct val="115000"/>
              </a:lnSpc>
              <a:spcBef>
                <a:spcPts val="1600"/>
              </a:spcBef>
              <a:spcAft>
                <a:spcPts val="0"/>
              </a:spcAft>
              <a:buNone/>
            </a:pPr>
            <a:r>
              <a:rPr lang="fr" sz="1600"/>
              <a:t>L'Agence Nationale des Technologies de l'Information et de la Communication</a:t>
            </a:r>
            <a:endParaRPr sz="1600"/>
          </a:p>
          <a:p>
            <a:pPr indent="-330200" lvl="0" marL="457200" rtl="0" algn="l">
              <a:lnSpc>
                <a:spcPct val="115000"/>
              </a:lnSpc>
              <a:spcBef>
                <a:spcPts val="1600"/>
              </a:spcBef>
              <a:spcAft>
                <a:spcPts val="0"/>
              </a:spcAft>
              <a:buSzPts val="1600"/>
              <a:buChar char="●"/>
            </a:pPr>
            <a:r>
              <a:rPr lang="fr" sz="1600"/>
              <a:t>Audite la sécurité des systèmes informatiques.</a:t>
            </a:r>
            <a:endParaRPr sz="1600"/>
          </a:p>
          <a:p>
            <a:pPr indent="-330200" lvl="0" marL="457200" rtl="0" algn="l">
              <a:lnSpc>
                <a:spcPct val="115000"/>
              </a:lnSpc>
              <a:spcBef>
                <a:spcPts val="0"/>
              </a:spcBef>
              <a:spcAft>
                <a:spcPts val="0"/>
              </a:spcAft>
              <a:buSzPts val="1600"/>
              <a:buChar char="●"/>
            </a:pPr>
            <a:r>
              <a:rPr lang="fr" sz="1600"/>
              <a:t>Fournit des recommandations de protection.</a:t>
            </a:r>
            <a:endParaRPr sz="1600"/>
          </a:p>
          <a:p>
            <a:pPr indent="-330200" lvl="0" marL="457200" rtl="0" algn="l">
              <a:lnSpc>
                <a:spcPct val="115000"/>
              </a:lnSpc>
              <a:spcBef>
                <a:spcPts val="0"/>
              </a:spcBef>
              <a:spcAft>
                <a:spcPts val="0"/>
              </a:spcAft>
              <a:buSzPts val="1600"/>
              <a:buChar char="●"/>
            </a:pPr>
            <a:r>
              <a:rPr lang="fr" sz="1600"/>
              <a:t>Sensibilise le public aux risques cybercriminels.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V. Solutions et bonnes pratiques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 a. Bonnes pratiques professionnelles</a:t>
            </a:r>
            <a:endParaRPr/>
          </a:p>
        </p:txBody>
      </p:sp>
      <p:grpSp>
        <p:nvGrpSpPr>
          <p:cNvPr id="271" name="Google Shape;271;p38"/>
          <p:cNvGrpSpPr/>
          <p:nvPr/>
        </p:nvGrpSpPr>
        <p:grpSpPr>
          <a:xfrm>
            <a:off x="431925" y="1304875"/>
            <a:ext cx="2628925" cy="3416400"/>
            <a:chOff x="431925" y="1304875"/>
            <a:chExt cx="2628925" cy="3416400"/>
          </a:xfrm>
        </p:grpSpPr>
        <p:sp>
          <p:nvSpPr>
            <p:cNvPr id="272" name="Google Shape;272;p3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Solutions de MDM</a:t>
            </a:r>
            <a:endParaRPr>
              <a:solidFill>
                <a:schemeClr val="lt1"/>
              </a:solidFill>
            </a:endParaRPr>
          </a:p>
        </p:txBody>
      </p:sp>
      <p:sp>
        <p:nvSpPr>
          <p:cNvPr id="275" name="Google Shape;275;p3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Permet de gérer un parc d’appareils mobiles.</a:t>
            </a:r>
            <a:br>
              <a:rPr lang="fr" sz="1600"/>
            </a:br>
            <a:r>
              <a:rPr lang="fr" sz="1600"/>
              <a:t>Utile pour les entreprises car limite les applications pouvant être installées et permet un contrôle à distance des périphériques</a:t>
            </a:r>
            <a:endParaRPr sz="1600"/>
          </a:p>
        </p:txBody>
      </p:sp>
      <p:grpSp>
        <p:nvGrpSpPr>
          <p:cNvPr id="276" name="Google Shape;276;p38"/>
          <p:cNvGrpSpPr/>
          <p:nvPr/>
        </p:nvGrpSpPr>
        <p:grpSpPr>
          <a:xfrm>
            <a:off x="3320450" y="1304875"/>
            <a:ext cx="2632500" cy="3416400"/>
            <a:chOff x="3320450" y="1304875"/>
            <a:chExt cx="2632500" cy="3416400"/>
          </a:xfrm>
        </p:grpSpPr>
        <p:sp>
          <p:nvSpPr>
            <p:cNvPr id="277" name="Google Shape;277;p3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3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Chiffrement</a:t>
            </a:r>
            <a:endParaRPr>
              <a:solidFill>
                <a:schemeClr val="lt1"/>
              </a:solidFill>
            </a:endParaRPr>
          </a:p>
        </p:txBody>
      </p:sp>
      <p:sp>
        <p:nvSpPr>
          <p:cNvPr id="280" name="Google Shape;280;p3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Utiliser des messageries chiffrées de bout en bout.</a:t>
            </a:r>
            <a:br>
              <a:rPr lang="fr" sz="1600"/>
            </a:br>
            <a:r>
              <a:rPr lang="fr" sz="1600"/>
              <a:t>Éviter d’utiliser les mêmes applications (ou appareils) pour les communications personnelles et professionnelles</a:t>
            </a:r>
            <a:endParaRPr sz="1600"/>
          </a:p>
        </p:txBody>
      </p:sp>
      <p:grpSp>
        <p:nvGrpSpPr>
          <p:cNvPr id="281" name="Google Shape;281;p38"/>
          <p:cNvGrpSpPr/>
          <p:nvPr/>
        </p:nvGrpSpPr>
        <p:grpSpPr>
          <a:xfrm>
            <a:off x="6212550" y="1304875"/>
            <a:ext cx="2632500" cy="3416400"/>
            <a:chOff x="6212550" y="1304875"/>
            <a:chExt cx="2632500" cy="3416400"/>
          </a:xfrm>
        </p:grpSpPr>
        <p:sp>
          <p:nvSpPr>
            <p:cNvPr id="282" name="Google Shape;282;p3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3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Authentification MFA</a:t>
            </a:r>
            <a:endParaRPr>
              <a:solidFill>
                <a:schemeClr val="lt1"/>
              </a:solidFill>
            </a:endParaRPr>
          </a:p>
        </p:txBody>
      </p:sp>
      <p:sp>
        <p:nvSpPr>
          <p:cNvPr id="285" name="Google Shape;285;p3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Ajoute une couche d’authentification aux outils utilisés</a:t>
            </a:r>
            <a:endParaRPr sz="1600"/>
          </a:p>
          <a:p>
            <a:pPr indent="0" lvl="0" marL="0" rtl="0" algn="l">
              <a:spcBef>
                <a:spcPts val="1600"/>
              </a:spcBef>
              <a:spcAft>
                <a:spcPts val="1600"/>
              </a:spcAft>
              <a:buNone/>
            </a:pPr>
            <a:r>
              <a:rPr lang="fr" sz="1600"/>
              <a:t>Permet de se protéger des </a:t>
            </a:r>
            <a:r>
              <a:rPr lang="fr" sz="1600"/>
              <a:t>compromissions</a:t>
            </a:r>
            <a:r>
              <a:rPr lang="fr" sz="1600"/>
              <a:t> de mots de passe</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 b. Bonnes pratiques personnelles</a:t>
            </a:r>
            <a:endParaRPr/>
          </a:p>
        </p:txBody>
      </p:sp>
      <p:grpSp>
        <p:nvGrpSpPr>
          <p:cNvPr id="291" name="Google Shape;291;p39"/>
          <p:cNvGrpSpPr/>
          <p:nvPr/>
        </p:nvGrpSpPr>
        <p:grpSpPr>
          <a:xfrm>
            <a:off x="431925" y="1304875"/>
            <a:ext cx="2628925" cy="3416400"/>
            <a:chOff x="431925" y="1304875"/>
            <a:chExt cx="2628925" cy="3416400"/>
          </a:xfrm>
        </p:grpSpPr>
        <p:sp>
          <p:nvSpPr>
            <p:cNvPr id="292" name="Google Shape;292;p3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39"/>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Mises à jour régulières</a:t>
            </a:r>
            <a:endParaRPr>
              <a:solidFill>
                <a:schemeClr val="lt1"/>
              </a:solidFill>
            </a:endParaRPr>
          </a:p>
        </p:txBody>
      </p:sp>
      <p:sp>
        <p:nvSpPr>
          <p:cNvPr id="295" name="Google Shape;295;p39"/>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Effectuer les mises à jour régulières de son système d’exploitation et de ses applications</a:t>
            </a:r>
            <a:endParaRPr sz="1600"/>
          </a:p>
          <a:p>
            <a:pPr indent="0" lvl="0" marL="0" rtl="0" algn="l">
              <a:spcBef>
                <a:spcPts val="1600"/>
              </a:spcBef>
              <a:spcAft>
                <a:spcPts val="1600"/>
              </a:spcAft>
              <a:buNone/>
            </a:pPr>
            <a:r>
              <a:rPr lang="fr" sz="1600"/>
              <a:t>Désinstaller les applications non-utilisées</a:t>
            </a:r>
            <a:endParaRPr sz="1600"/>
          </a:p>
        </p:txBody>
      </p:sp>
      <p:grpSp>
        <p:nvGrpSpPr>
          <p:cNvPr id="296" name="Google Shape;296;p39"/>
          <p:cNvGrpSpPr/>
          <p:nvPr/>
        </p:nvGrpSpPr>
        <p:grpSpPr>
          <a:xfrm>
            <a:off x="3320450" y="1304875"/>
            <a:ext cx="2632500" cy="3416400"/>
            <a:chOff x="3320450" y="1304875"/>
            <a:chExt cx="2632500" cy="3416400"/>
          </a:xfrm>
        </p:grpSpPr>
        <p:sp>
          <p:nvSpPr>
            <p:cNvPr id="297" name="Google Shape;297;p3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39"/>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Permissions</a:t>
            </a:r>
            <a:endParaRPr>
              <a:solidFill>
                <a:schemeClr val="lt1"/>
              </a:solidFill>
            </a:endParaRPr>
          </a:p>
        </p:txBody>
      </p:sp>
      <p:sp>
        <p:nvSpPr>
          <p:cNvPr id="300" name="Google Shape;300;p39"/>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Toujours s’interroger sur le bien fondé d’octroyer des permissions à une application</a:t>
            </a:r>
            <a:endParaRPr sz="1600"/>
          </a:p>
        </p:txBody>
      </p:sp>
      <p:grpSp>
        <p:nvGrpSpPr>
          <p:cNvPr id="301" name="Google Shape;301;p39"/>
          <p:cNvGrpSpPr/>
          <p:nvPr/>
        </p:nvGrpSpPr>
        <p:grpSpPr>
          <a:xfrm>
            <a:off x="6212550" y="1304875"/>
            <a:ext cx="2632500" cy="3416400"/>
            <a:chOff x="6212550" y="1304875"/>
            <a:chExt cx="2632500" cy="3416400"/>
          </a:xfrm>
        </p:grpSpPr>
        <p:sp>
          <p:nvSpPr>
            <p:cNvPr id="302" name="Google Shape;302;p3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39"/>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Protection réseau</a:t>
            </a:r>
            <a:endParaRPr>
              <a:solidFill>
                <a:schemeClr val="lt1"/>
              </a:solidFill>
            </a:endParaRPr>
          </a:p>
        </p:txBody>
      </p:sp>
      <p:sp>
        <p:nvSpPr>
          <p:cNvPr id="305" name="Google Shape;305;p39"/>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Éviter l’utilisation de réseaux publics</a:t>
            </a:r>
            <a:endParaRPr sz="1600"/>
          </a:p>
          <a:p>
            <a:pPr indent="0" lvl="0" marL="0" rtl="0" algn="l">
              <a:spcBef>
                <a:spcPts val="1600"/>
              </a:spcBef>
              <a:spcAft>
                <a:spcPts val="1600"/>
              </a:spcAft>
              <a:buNone/>
            </a:pPr>
            <a:r>
              <a:rPr lang="fr" sz="1600"/>
              <a:t>Désactiver son bluetooth ou son wifi lorsque pas utilisé</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 c. Sensibilisation et éducation</a:t>
            </a:r>
            <a:endParaRPr/>
          </a:p>
        </p:txBody>
      </p:sp>
      <p:grpSp>
        <p:nvGrpSpPr>
          <p:cNvPr id="311" name="Google Shape;311;p40"/>
          <p:cNvGrpSpPr/>
          <p:nvPr/>
        </p:nvGrpSpPr>
        <p:grpSpPr>
          <a:xfrm>
            <a:off x="1518575" y="1315225"/>
            <a:ext cx="2628925" cy="3416400"/>
            <a:chOff x="431925" y="1304875"/>
            <a:chExt cx="2628925" cy="3416400"/>
          </a:xfrm>
        </p:grpSpPr>
        <p:sp>
          <p:nvSpPr>
            <p:cNvPr id="312" name="Google Shape;312;p4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40"/>
          <p:cNvSpPr txBox="1"/>
          <p:nvPr>
            <p:ph idx="4294967295" type="body"/>
          </p:nvPr>
        </p:nvSpPr>
        <p:spPr>
          <a:xfrm>
            <a:off x="1593075" y="131522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Formations</a:t>
            </a:r>
            <a:endParaRPr>
              <a:solidFill>
                <a:schemeClr val="lt1"/>
              </a:solidFill>
            </a:endParaRPr>
          </a:p>
        </p:txBody>
      </p:sp>
      <p:sp>
        <p:nvSpPr>
          <p:cNvPr id="315" name="Google Shape;315;p40"/>
          <p:cNvSpPr txBox="1"/>
          <p:nvPr>
            <p:ph idx="4294967295" type="body"/>
          </p:nvPr>
        </p:nvSpPr>
        <p:spPr>
          <a:xfrm>
            <a:off x="1594975" y="186065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Dans le domaine professionnel ou personnel, effectuer des veilles afin de rester à jour sur les problématiques de sécurité</a:t>
            </a:r>
            <a:endParaRPr sz="1600"/>
          </a:p>
          <a:p>
            <a:pPr indent="0" lvl="0" marL="0" rtl="0" algn="l">
              <a:spcBef>
                <a:spcPts val="1600"/>
              </a:spcBef>
              <a:spcAft>
                <a:spcPts val="1600"/>
              </a:spcAft>
              <a:buNone/>
            </a:pPr>
            <a:r>
              <a:rPr lang="fr" sz="1600"/>
              <a:t>Éduquer son entourage</a:t>
            </a:r>
            <a:endParaRPr sz="1600"/>
          </a:p>
        </p:txBody>
      </p:sp>
      <p:grpSp>
        <p:nvGrpSpPr>
          <p:cNvPr id="316" name="Google Shape;316;p40"/>
          <p:cNvGrpSpPr/>
          <p:nvPr/>
        </p:nvGrpSpPr>
        <p:grpSpPr>
          <a:xfrm>
            <a:off x="4407100" y="1315225"/>
            <a:ext cx="2632500" cy="3416400"/>
            <a:chOff x="3320450" y="1304875"/>
            <a:chExt cx="2632500" cy="3416400"/>
          </a:xfrm>
        </p:grpSpPr>
        <p:sp>
          <p:nvSpPr>
            <p:cNvPr id="317" name="Google Shape;317;p4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40"/>
          <p:cNvSpPr txBox="1"/>
          <p:nvPr>
            <p:ph idx="4294967295" type="body"/>
          </p:nvPr>
        </p:nvSpPr>
        <p:spPr>
          <a:xfrm>
            <a:off x="4476100" y="131522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Bonnes pratiques</a:t>
            </a:r>
            <a:endParaRPr>
              <a:solidFill>
                <a:schemeClr val="lt1"/>
              </a:solidFill>
            </a:endParaRPr>
          </a:p>
        </p:txBody>
      </p:sp>
      <p:sp>
        <p:nvSpPr>
          <p:cNvPr id="320" name="Google Shape;320;p40"/>
          <p:cNvSpPr txBox="1"/>
          <p:nvPr>
            <p:ph idx="4294967295" type="body"/>
          </p:nvPr>
        </p:nvSpPr>
        <p:spPr>
          <a:xfrm>
            <a:off x="4483425" y="186065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Apprendre à </a:t>
            </a:r>
            <a:r>
              <a:rPr lang="fr" sz="1600"/>
              <a:t>reconnaître</a:t>
            </a:r>
            <a:r>
              <a:rPr lang="fr" sz="1600"/>
              <a:t> les tentatives de phishing</a:t>
            </a:r>
            <a:endParaRPr sz="1600"/>
          </a:p>
          <a:p>
            <a:pPr indent="0" lvl="0" marL="0" rtl="0" algn="l">
              <a:spcBef>
                <a:spcPts val="1600"/>
              </a:spcBef>
              <a:spcAft>
                <a:spcPts val="0"/>
              </a:spcAft>
              <a:buNone/>
            </a:pPr>
            <a:r>
              <a:rPr lang="fr" sz="1600"/>
              <a:t>Utiliser des mots de passe robustes et promouvoir le MFA</a:t>
            </a:r>
            <a:endParaRPr sz="1600"/>
          </a:p>
          <a:p>
            <a:pPr indent="0" lvl="0" marL="0" rtl="0" algn="l">
              <a:spcBef>
                <a:spcPts val="1600"/>
              </a:spcBef>
              <a:spcAft>
                <a:spcPts val="1600"/>
              </a:spcAft>
              <a:buNone/>
            </a:pPr>
            <a:r>
              <a:rPr lang="fr" sz="1600"/>
              <a:t>Ne jamais effectuer des actions sensibles dans la précipitation</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Conclusion</a:t>
            </a:r>
            <a:endParaRPr/>
          </a:p>
        </p:txBody>
      </p:sp>
      <p:sp>
        <p:nvSpPr>
          <p:cNvPr id="326" name="Google Shape;32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sécurité des appareils mobiles est un enjeu majeur dans un monde de plus en plus connecté. Les menaces évoluent constamment, ciblant toutes les couches possibles des systèmes.</a:t>
            </a:r>
            <a:endParaRPr/>
          </a:p>
          <a:p>
            <a:pPr indent="0" lvl="0" marL="0" rtl="0" algn="l">
              <a:spcBef>
                <a:spcPts val="1600"/>
              </a:spcBef>
              <a:spcAft>
                <a:spcPts val="0"/>
              </a:spcAft>
              <a:buNone/>
            </a:pPr>
            <a:r>
              <a:rPr lang="fr"/>
              <a:t>Face à ces risques, des solutions existent : l'adoption de bonnes pratiques, l'utilisation d'outils de sécurité avancés, ainsi qu'une réglementation plus stricte permettent de limiter les vulnérabilités.</a:t>
            </a:r>
            <a:endParaRPr/>
          </a:p>
          <a:p>
            <a:pPr indent="0" lvl="0" marL="0" rtl="0" algn="l">
              <a:spcBef>
                <a:spcPts val="1600"/>
              </a:spcBef>
              <a:spcAft>
                <a:spcPts val="1600"/>
              </a:spcAft>
              <a:buNone/>
            </a:pPr>
            <a:r>
              <a:rPr lang="fr"/>
              <a:t>Des initiatives telles que le Mercredi Cyber du Projet Helios sont à encourager, car elles contribuent à tenir en alerte les personnes et les entreprises, ce qui a pour effet direct de faire reculer le terrain d’action des cybercriminels.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Plan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AutoNum type="romanUcPeriod"/>
            </a:pPr>
            <a:r>
              <a:rPr lang="fr"/>
              <a:t>Contexte et enjeux</a:t>
            </a:r>
            <a:endParaRPr/>
          </a:p>
          <a:p>
            <a:pPr indent="-342900" lvl="0" marL="457200" rtl="0" algn="l">
              <a:lnSpc>
                <a:spcPct val="200000"/>
              </a:lnSpc>
              <a:spcBef>
                <a:spcPts val="0"/>
              </a:spcBef>
              <a:spcAft>
                <a:spcPts val="0"/>
              </a:spcAft>
              <a:buSzPts val="1800"/>
              <a:buAutoNum type="romanUcPeriod"/>
            </a:pPr>
            <a:r>
              <a:rPr lang="fr"/>
              <a:t>Fonctionnement des appareils mobiles</a:t>
            </a:r>
            <a:endParaRPr/>
          </a:p>
          <a:p>
            <a:pPr indent="-342900" lvl="0" marL="457200" rtl="0" algn="l">
              <a:lnSpc>
                <a:spcPct val="200000"/>
              </a:lnSpc>
              <a:spcBef>
                <a:spcPts val="0"/>
              </a:spcBef>
              <a:spcAft>
                <a:spcPts val="0"/>
              </a:spcAft>
              <a:buSzPts val="1800"/>
              <a:buAutoNum type="romanUcPeriod"/>
            </a:pPr>
            <a:r>
              <a:rPr lang="fr"/>
              <a:t>Menaces émergentes</a:t>
            </a:r>
            <a:endParaRPr/>
          </a:p>
          <a:p>
            <a:pPr indent="-342900" lvl="0" marL="457200" rtl="0" algn="l">
              <a:lnSpc>
                <a:spcPct val="200000"/>
              </a:lnSpc>
              <a:spcBef>
                <a:spcPts val="0"/>
              </a:spcBef>
              <a:spcAft>
                <a:spcPts val="0"/>
              </a:spcAft>
              <a:buSzPts val="1800"/>
              <a:buAutoNum type="romanUcPeriod"/>
            </a:pPr>
            <a:r>
              <a:rPr lang="fr"/>
              <a:t>Régulation et cadre juridique</a:t>
            </a:r>
            <a:endParaRPr/>
          </a:p>
          <a:p>
            <a:pPr indent="-342900" lvl="0" marL="457200" rtl="0" algn="l">
              <a:lnSpc>
                <a:spcPct val="200000"/>
              </a:lnSpc>
              <a:spcBef>
                <a:spcPts val="0"/>
              </a:spcBef>
              <a:spcAft>
                <a:spcPts val="0"/>
              </a:spcAft>
              <a:buSzPts val="1800"/>
              <a:buAutoNum type="romanUcPeriod"/>
            </a:pPr>
            <a:r>
              <a:rPr lang="fr"/>
              <a:t>Solutions et bonnes pratiques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14584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4200"/>
              <a:t>Merci de votre attention!</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457200" lvl="0" marL="457200" rtl="0" algn="ctr">
              <a:spcBef>
                <a:spcPts val="0"/>
              </a:spcBef>
              <a:spcAft>
                <a:spcPts val="0"/>
              </a:spcAft>
              <a:buSzPts val="3600"/>
              <a:buAutoNum type="romanUcPeriod"/>
            </a:pPr>
            <a:r>
              <a:rPr lang="fr"/>
              <a:t>Contexte et enjeux de la sécurité mobile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12225" y="23288"/>
            <a:ext cx="8919555" cy="5096924"/>
          </a:xfrm>
          <a:prstGeom prst="rect">
            <a:avLst/>
          </a:prstGeom>
          <a:noFill/>
          <a:ln>
            <a:noFill/>
          </a:ln>
        </p:spPr>
      </p:pic>
      <p:sp>
        <p:nvSpPr>
          <p:cNvPr id="83" name="Google Shape;83;p17"/>
          <p:cNvSpPr txBox="1"/>
          <p:nvPr>
            <p:ph idx="1" type="body"/>
          </p:nvPr>
        </p:nvSpPr>
        <p:spPr>
          <a:xfrm>
            <a:off x="311700" y="423057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fr"/>
              <a:t>Protéger son téléphone c’est protéger sa vie personnelle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a:t>Nos appareils mobiles entre les mauvaises mains donnent accès à:</a:t>
            </a:r>
            <a:endParaRPr/>
          </a:p>
          <a:p>
            <a:pPr indent="-342900" lvl="0" marL="457200" rtl="0" algn="l">
              <a:lnSpc>
                <a:spcPct val="150000"/>
              </a:lnSpc>
              <a:spcBef>
                <a:spcPts val="1600"/>
              </a:spcBef>
              <a:spcAft>
                <a:spcPts val="0"/>
              </a:spcAft>
              <a:buSzPts val="1800"/>
              <a:buChar char="●"/>
            </a:pPr>
            <a:r>
              <a:rPr lang="fr"/>
              <a:t>🏦 </a:t>
            </a:r>
            <a:r>
              <a:rPr lang="fr"/>
              <a:t>N</a:t>
            </a:r>
            <a:r>
              <a:rPr lang="fr"/>
              <a:t>os accès bancaires : applications mobiles, cartes virtuelles, historiques de transactions.</a:t>
            </a:r>
            <a:endParaRPr/>
          </a:p>
          <a:p>
            <a:pPr indent="-342900" lvl="0" marL="457200" rtl="0" algn="l">
              <a:lnSpc>
                <a:spcPct val="150000"/>
              </a:lnSpc>
              <a:spcBef>
                <a:spcPts val="0"/>
              </a:spcBef>
              <a:spcAft>
                <a:spcPts val="0"/>
              </a:spcAft>
              <a:buSzPts val="1800"/>
              <a:buChar char="●"/>
            </a:pPr>
            <a:r>
              <a:rPr lang="fr"/>
              <a:t>🔑 Nos mots de passe : stockés dans des gestionnaires ou navigateurs.</a:t>
            </a:r>
            <a:endParaRPr/>
          </a:p>
          <a:p>
            <a:pPr indent="-342900" lvl="0" marL="457200" rtl="0" algn="l">
              <a:lnSpc>
                <a:spcPct val="150000"/>
              </a:lnSpc>
              <a:spcBef>
                <a:spcPts val="0"/>
              </a:spcBef>
              <a:spcAft>
                <a:spcPts val="0"/>
              </a:spcAft>
              <a:buSzPts val="1800"/>
              <a:buChar char="●"/>
            </a:pPr>
            <a:r>
              <a:rPr lang="fr"/>
              <a:t>📸 Nos photos et vidéos : moments personnels, mais aussi parfois des documents sensibles comme des scans de pièces d’identité ou documents confidentiels.</a:t>
            </a:r>
            <a:endParaRPr/>
          </a:p>
          <a:p>
            <a:pPr indent="-342900" lvl="0" marL="457200" rtl="0" algn="l">
              <a:lnSpc>
                <a:spcPct val="150000"/>
              </a:lnSpc>
              <a:spcBef>
                <a:spcPts val="0"/>
              </a:spcBef>
              <a:spcAft>
                <a:spcPts val="0"/>
              </a:spcAft>
              <a:buSzPts val="1800"/>
              <a:buChar char="●"/>
            </a:pPr>
            <a:r>
              <a:rPr lang="fr"/>
              <a:t>📩 Nos messages privés : SMS, conversations WhatsApp, e-mails.</a:t>
            </a:r>
            <a:endParaRPr/>
          </a:p>
          <a:p>
            <a:pPr indent="-342900" lvl="0" marL="457200" rtl="0" algn="l">
              <a:lnSpc>
                <a:spcPct val="150000"/>
              </a:lnSpc>
              <a:spcBef>
                <a:spcPts val="0"/>
              </a:spcBef>
              <a:spcAft>
                <a:spcPts val="0"/>
              </a:spcAft>
              <a:buSzPts val="1800"/>
              <a:buChar char="●"/>
            </a:pPr>
            <a:r>
              <a:rPr lang="fr"/>
              <a:t>📍 Nos données de géolocalisation : un historique précis de nos déplacements</a:t>
            </a:r>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romanUcPeriod"/>
            </a:pPr>
            <a:r>
              <a:rPr lang="fr"/>
              <a:t>Contexte et enjeux de la sécurité mobile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romanUcPeriod"/>
            </a:pPr>
            <a:r>
              <a:rPr lang="fr"/>
              <a:t>Contexte et enjeux de la sécurité mobile</a:t>
            </a:r>
            <a:endParaRPr/>
          </a:p>
        </p:txBody>
      </p:sp>
      <p:sp>
        <p:nvSpPr>
          <p:cNvPr id="95" name="Google Shape;95;p19"/>
          <p:cNvSpPr txBox="1"/>
          <p:nvPr>
            <p:ph idx="1" type="body"/>
          </p:nvPr>
        </p:nvSpPr>
        <p:spPr>
          <a:xfrm>
            <a:off x="311700" y="1152475"/>
            <a:ext cx="351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t>Facilité d’utilisation</a:t>
            </a:r>
            <a:endParaRPr b="1" sz="2100"/>
          </a:p>
          <a:p>
            <a:pPr indent="-330200" lvl="0" marL="457200" rtl="0" algn="l">
              <a:lnSpc>
                <a:spcPct val="150000"/>
              </a:lnSpc>
              <a:spcBef>
                <a:spcPts val="1600"/>
              </a:spcBef>
              <a:spcAft>
                <a:spcPts val="0"/>
              </a:spcAft>
              <a:buSzPts val="1600"/>
              <a:buChar char="●"/>
            </a:pPr>
            <a:r>
              <a:rPr lang="fr" sz="1600"/>
              <a:t>paiements en un clic</a:t>
            </a:r>
            <a:endParaRPr sz="1600"/>
          </a:p>
          <a:p>
            <a:pPr indent="-330200" lvl="0" marL="457200" rtl="0" algn="l">
              <a:lnSpc>
                <a:spcPct val="150000"/>
              </a:lnSpc>
              <a:spcBef>
                <a:spcPts val="0"/>
              </a:spcBef>
              <a:spcAft>
                <a:spcPts val="0"/>
              </a:spcAft>
              <a:buSzPts val="1600"/>
              <a:buChar char="●"/>
            </a:pPr>
            <a:r>
              <a:rPr lang="fr" sz="1600"/>
              <a:t>connexions automatiques</a:t>
            </a:r>
            <a:endParaRPr sz="1600"/>
          </a:p>
          <a:p>
            <a:pPr indent="-330200" lvl="0" marL="457200" rtl="0" algn="l">
              <a:lnSpc>
                <a:spcPct val="150000"/>
              </a:lnSpc>
              <a:spcBef>
                <a:spcPts val="0"/>
              </a:spcBef>
              <a:spcAft>
                <a:spcPts val="0"/>
              </a:spcAft>
              <a:buSzPts val="1600"/>
              <a:buChar char="●"/>
            </a:pPr>
            <a:r>
              <a:rPr lang="fr" sz="1600"/>
              <a:t>galerie photos de souvenirs</a:t>
            </a:r>
            <a:endParaRPr sz="1600"/>
          </a:p>
          <a:p>
            <a:pPr indent="-330200" lvl="0" marL="457200" rtl="0" algn="l">
              <a:lnSpc>
                <a:spcPct val="150000"/>
              </a:lnSpc>
              <a:spcBef>
                <a:spcPts val="0"/>
              </a:spcBef>
              <a:spcAft>
                <a:spcPts val="0"/>
              </a:spcAft>
              <a:buSzPts val="1600"/>
              <a:buChar char="●"/>
            </a:pPr>
            <a:r>
              <a:rPr lang="fr" sz="1600"/>
              <a:t>Recommandations de lieux à visiter</a:t>
            </a:r>
            <a:endParaRPr sz="1600"/>
          </a:p>
        </p:txBody>
      </p:sp>
      <p:sp>
        <p:nvSpPr>
          <p:cNvPr id="96" name="Google Shape;96;p19"/>
          <p:cNvSpPr txBox="1"/>
          <p:nvPr>
            <p:ph idx="2" type="body"/>
          </p:nvPr>
        </p:nvSpPr>
        <p:spPr>
          <a:xfrm>
            <a:off x="4977925" y="1152475"/>
            <a:ext cx="3854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t>Risques de sécurité</a:t>
            </a:r>
            <a:endParaRPr b="1" sz="2100"/>
          </a:p>
          <a:p>
            <a:pPr indent="-317500" lvl="0" marL="457200" rtl="0" algn="l">
              <a:lnSpc>
                <a:spcPct val="150000"/>
              </a:lnSpc>
              <a:spcBef>
                <a:spcPts val="1600"/>
              </a:spcBef>
              <a:spcAft>
                <a:spcPts val="0"/>
              </a:spcAft>
              <a:buSzPts val="1400"/>
              <a:buChar char="●"/>
            </a:pPr>
            <a:r>
              <a:rPr lang="fr"/>
              <a:t>interception des numéros de compte/identifiants</a:t>
            </a:r>
            <a:endParaRPr/>
          </a:p>
          <a:p>
            <a:pPr indent="-317500" lvl="0" marL="457200" rtl="0" algn="l">
              <a:lnSpc>
                <a:spcPct val="150000"/>
              </a:lnSpc>
              <a:spcBef>
                <a:spcPts val="0"/>
              </a:spcBef>
              <a:spcAft>
                <a:spcPts val="0"/>
              </a:spcAft>
              <a:buSzPts val="1400"/>
              <a:buChar char="●"/>
            </a:pPr>
            <a:r>
              <a:rPr lang="fr"/>
              <a:t>hameçonnage</a:t>
            </a:r>
            <a:r>
              <a:rPr lang="fr"/>
              <a:t> et chantage</a:t>
            </a:r>
            <a:endParaRPr/>
          </a:p>
          <a:p>
            <a:pPr indent="-317500" lvl="0" marL="457200" rtl="0" algn="l">
              <a:lnSpc>
                <a:spcPct val="150000"/>
              </a:lnSpc>
              <a:spcBef>
                <a:spcPts val="0"/>
              </a:spcBef>
              <a:spcAft>
                <a:spcPts val="0"/>
              </a:spcAft>
              <a:buSzPts val="1400"/>
              <a:buChar char="●"/>
            </a:pPr>
            <a:r>
              <a:rPr lang="fr"/>
              <a:t>traçage de l’activité/espionnage</a:t>
            </a:r>
            <a:endParaRPr/>
          </a:p>
        </p:txBody>
      </p:sp>
      <p:pic>
        <p:nvPicPr>
          <p:cNvPr id="97" name="Google Shape;97;p19"/>
          <p:cNvPicPr preferRelativeResize="0"/>
          <p:nvPr/>
        </p:nvPicPr>
        <p:blipFill>
          <a:blip r:embed="rId3">
            <a:alphaModFix/>
          </a:blip>
          <a:stretch>
            <a:fillRect/>
          </a:stretch>
        </p:blipFill>
        <p:spPr>
          <a:xfrm rot="5400000">
            <a:off x="3674625" y="1801087"/>
            <a:ext cx="1148076" cy="1148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II. Fonctionnement des appareils mobiles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 Fonctionnement des appareils mobiles</a:t>
            </a:r>
            <a:endParaRPr/>
          </a:p>
        </p:txBody>
      </p:sp>
      <p:pic>
        <p:nvPicPr>
          <p:cNvPr id="108" name="Google Shape;108;p21"/>
          <p:cNvPicPr preferRelativeResize="0"/>
          <p:nvPr/>
        </p:nvPicPr>
        <p:blipFill>
          <a:blip r:embed="rId3">
            <a:alphaModFix/>
          </a:blip>
          <a:stretch>
            <a:fillRect/>
          </a:stretch>
        </p:blipFill>
        <p:spPr>
          <a:xfrm>
            <a:off x="700050" y="1417400"/>
            <a:ext cx="2983100" cy="2983100"/>
          </a:xfrm>
          <a:prstGeom prst="rect">
            <a:avLst/>
          </a:prstGeom>
          <a:noFill/>
          <a:ln>
            <a:noFill/>
          </a:ln>
        </p:spPr>
      </p:pic>
      <p:sp>
        <p:nvSpPr>
          <p:cNvPr id="109" name="Google Shape;109;p21"/>
          <p:cNvSpPr txBox="1"/>
          <p:nvPr/>
        </p:nvSpPr>
        <p:spPr>
          <a:xfrm>
            <a:off x="5057600" y="1514050"/>
            <a:ext cx="3092700" cy="7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accent3"/>
                </a:solidFill>
                <a:latin typeface="Average"/>
                <a:ea typeface="Average"/>
                <a:cs typeface="Average"/>
                <a:sym typeface="Average"/>
              </a:rPr>
              <a:t>Matériel ou composants électroniques</a:t>
            </a:r>
            <a:endParaRPr sz="1800">
              <a:solidFill>
                <a:schemeClr val="accent3"/>
              </a:solidFill>
              <a:latin typeface="Average"/>
              <a:ea typeface="Average"/>
              <a:cs typeface="Average"/>
              <a:sym typeface="Average"/>
            </a:endParaRPr>
          </a:p>
        </p:txBody>
      </p:sp>
      <p:sp>
        <p:nvSpPr>
          <p:cNvPr id="110" name="Google Shape;110;p21"/>
          <p:cNvSpPr txBox="1"/>
          <p:nvPr/>
        </p:nvSpPr>
        <p:spPr>
          <a:xfrm>
            <a:off x="5057600" y="2976500"/>
            <a:ext cx="3092700" cy="7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accent3"/>
                </a:solidFill>
                <a:latin typeface="Average"/>
                <a:ea typeface="Average"/>
                <a:cs typeface="Average"/>
                <a:sym typeface="Average"/>
              </a:rPr>
              <a:t>Logiciel ou système d’exploitation</a:t>
            </a:r>
            <a:endParaRPr sz="1800">
              <a:solidFill>
                <a:schemeClr val="accent3"/>
              </a:solidFill>
              <a:latin typeface="Average"/>
              <a:ea typeface="Average"/>
              <a:cs typeface="Average"/>
              <a:sym typeface="Average"/>
            </a:endParaRPr>
          </a:p>
        </p:txBody>
      </p:sp>
      <p:cxnSp>
        <p:nvCxnSpPr>
          <p:cNvPr id="111" name="Google Shape;111;p21"/>
          <p:cNvCxnSpPr/>
          <p:nvPr/>
        </p:nvCxnSpPr>
        <p:spPr>
          <a:xfrm>
            <a:off x="3769025" y="1803975"/>
            <a:ext cx="966300" cy="10800"/>
          </a:xfrm>
          <a:prstGeom prst="straightConnector1">
            <a:avLst/>
          </a:prstGeom>
          <a:noFill/>
          <a:ln cap="flat" cmpd="sng" w="38100">
            <a:solidFill>
              <a:schemeClr val="dk2"/>
            </a:solidFill>
            <a:prstDash val="solid"/>
            <a:round/>
            <a:headEnd len="med" w="med" type="none"/>
            <a:tailEnd len="med" w="med" type="triangle"/>
          </a:ln>
        </p:spPr>
      </p:cxnSp>
      <p:cxnSp>
        <p:nvCxnSpPr>
          <p:cNvPr id="112" name="Google Shape;112;p21"/>
          <p:cNvCxnSpPr/>
          <p:nvPr/>
        </p:nvCxnSpPr>
        <p:spPr>
          <a:xfrm>
            <a:off x="3814050" y="3352250"/>
            <a:ext cx="966300" cy="108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