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684" r:id="rId2"/>
  </p:sldMasterIdLst>
  <p:notesMasterIdLst>
    <p:notesMasterId r:id="rId41"/>
  </p:notesMasterIdLst>
  <p:sldIdLst>
    <p:sldId id="256" r:id="rId3"/>
    <p:sldId id="258" r:id="rId4"/>
    <p:sldId id="257" r:id="rId5"/>
    <p:sldId id="259" r:id="rId6"/>
    <p:sldId id="3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26" r:id="rId21"/>
    <p:sldId id="427" r:id="rId22"/>
    <p:sldId id="428" r:id="rId23"/>
    <p:sldId id="429" r:id="rId24"/>
    <p:sldId id="430" r:id="rId25"/>
    <p:sldId id="432" r:id="rId26"/>
    <p:sldId id="331" r:id="rId27"/>
    <p:sldId id="437" r:id="rId28"/>
    <p:sldId id="439" r:id="rId29"/>
    <p:sldId id="440" r:id="rId30"/>
    <p:sldId id="441" r:id="rId31"/>
    <p:sldId id="433" r:id="rId32"/>
    <p:sldId id="434" r:id="rId33"/>
    <p:sldId id="435" r:id="rId34"/>
    <p:sldId id="438" r:id="rId35"/>
    <p:sldId id="445" r:id="rId36"/>
    <p:sldId id="443" r:id="rId37"/>
    <p:sldId id="444" r:id="rId38"/>
    <p:sldId id="365" r:id="rId39"/>
    <p:sldId id="289"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18343C0-5F59-47F6-B540-FCAECF2F735D}">
          <p14:sldIdLst>
            <p14:sldId id="256"/>
            <p14:sldId id="258"/>
            <p14:sldId id="257"/>
            <p14:sldId id="259"/>
            <p14:sldId id="3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2"/>
            <p14:sldId id="331"/>
            <p14:sldId id="437"/>
            <p14:sldId id="439"/>
            <p14:sldId id="440"/>
            <p14:sldId id="441"/>
            <p14:sldId id="433"/>
            <p14:sldId id="434"/>
            <p14:sldId id="435"/>
            <p14:sldId id="438"/>
            <p14:sldId id="445"/>
            <p14:sldId id="443"/>
            <p14:sldId id="444"/>
            <p14:sldId id="365"/>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83E"/>
    <a:srgbClr val="E0A982"/>
    <a:srgbClr val="F7EE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9" autoAdjust="0"/>
  </p:normalViewPr>
  <p:slideViewPr>
    <p:cSldViewPr snapToGrid="0">
      <p:cViewPr varScale="1">
        <p:scale>
          <a:sx n="82" d="100"/>
          <a:sy n="82" d="100"/>
        </p:scale>
        <p:origin x="158"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F5AD93-5BFD-43DC-ABC1-EA3DA8D5D4FF}"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521CADF2-795F-4DB7-B10B-380D73943116}">
      <dgm:prSet phldrT="[Texte]"/>
      <dgm:spPr/>
      <dgm:t>
        <a:bodyPr/>
        <a:lstStyle/>
        <a:p>
          <a:r>
            <a:rPr lang="fr-FR" dirty="0"/>
            <a:t>Blockchains Publiques</a:t>
          </a:r>
          <a:endParaRPr lang="en-US" dirty="0"/>
        </a:p>
      </dgm:t>
    </dgm:pt>
    <dgm:pt modelId="{C5E20C95-31E1-427C-B785-24F6440DF0D3}" type="parTrans" cxnId="{AD39F4C5-AA2A-4292-9683-94B60B44E7DE}">
      <dgm:prSet/>
      <dgm:spPr/>
      <dgm:t>
        <a:bodyPr/>
        <a:lstStyle/>
        <a:p>
          <a:endParaRPr lang="en-US"/>
        </a:p>
      </dgm:t>
    </dgm:pt>
    <dgm:pt modelId="{0768AA5A-883B-40AB-9D86-ACF45FFE8EC8}" type="sibTrans" cxnId="{AD39F4C5-AA2A-4292-9683-94B60B44E7DE}">
      <dgm:prSet/>
      <dgm:spPr/>
      <dgm:t>
        <a:bodyPr/>
        <a:lstStyle/>
        <a:p>
          <a:endParaRPr lang="en-US"/>
        </a:p>
      </dgm:t>
    </dgm:pt>
    <dgm:pt modelId="{AB674433-2D57-47ED-AA11-F31D8753849A}">
      <dgm:prSet phldrT="[Texte]"/>
      <dgm:spPr/>
      <dgm:t>
        <a:bodyPr/>
        <a:lstStyle/>
        <a:p>
          <a:r>
            <a:rPr lang="fr-FR" dirty="0" err="1"/>
            <a:t>Blochains</a:t>
          </a:r>
          <a:r>
            <a:rPr lang="fr-FR" dirty="0"/>
            <a:t> Privées</a:t>
          </a:r>
          <a:endParaRPr lang="en-US" dirty="0"/>
        </a:p>
      </dgm:t>
    </dgm:pt>
    <dgm:pt modelId="{B3E33B49-4A9D-445F-9ED5-06744F25F3DF}" type="parTrans" cxnId="{9455628A-34B4-4CC7-8483-4A3E615E077B}">
      <dgm:prSet/>
      <dgm:spPr/>
      <dgm:t>
        <a:bodyPr/>
        <a:lstStyle/>
        <a:p>
          <a:endParaRPr lang="en-US"/>
        </a:p>
      </dgm:t>
    </dgm:pt>
    <dgm:pt modelId="{DA5FCEC0-3747-443B-8C1B-7007E5E655F6}" type="sibTrans" cxnId="{9455628A-34B4-4CC7-8483-4A3E615E077B}">
      <dgm:prSet/>
      <dgm:spPr/>
      <dgm:t>
        <a:bodyPr/>
        <a:lstStyle/>
        <a:p>
          <a:endParaRPr lang="en-US"/>
        </a:p>
      </dgm:t>
    </dgm:pt>
    <dgm:pt modelId="{366314D8-B25F-4C27-B26D-297AD5358416}">
      <dgm:prSet phldrT="[Texte]"/>
      <dgm:spPr/>
      <dgm:t>
        <a:bodyPr/>
        <a:lstStyle/>
        <a:p>
          <a:r>
            <a:rPr lang="fr-FR" dirty="0"/>
            <a:t>Blockchains Hybrides</a:t>
          </a:r>
          <a:endParaRPr lang="en-US" dirty="0"/>
        </a:p>
      </dgm:t>
    </dgm:pt>
    <dgm:pt modelId="{0A6B364D-F148-4880-AB8D-80541483D305}" type="parTrans" cxnId="{41426617-CE0D-46A7-B1FB-95A17781F898}">
      <dgm:prSet/>
      <dgm:spPr/>
      <dgm:t>
        <a:bodyPr/>
        <a:lstStyle/>
        <a:p>
          <a:endParaRPr lang="en-US"/>
        </a:p>
      </dgm:t>
    </dgm:pt>
    <dgm:pt modelId="{5648C640-D9E7-4DD4-8234-78F0C0B1E65B}" type="sibTrans" cxnId="{41426617-CE0D-46A7-B1FB-95A17781F898}">
      <dgm:prSet/>
      <dgm:spPr/>
      <dgm:t>
        <a:bodyPr/>
        <a:lstStyle/>
        <a:p>
          <a:endParaRPr lang="en-US"/>
        </a:p>
      </dgm:t>
    </dgm:pt>
    <dgm:pt modelId="{F0585B9C-8406-4C1C-890E-079FDFD1DD91}">
      <dgm:prSet phldrT="[Texte]"/>
      <dgm:spPr/>
      <dgm:t>
        <a:bodyPr/>
        <a:lstStyle/>
        <a:p>
          <a:r>
            <a:rPr lang="fr-FR" dirty="0"/>
            <a:t>Blockchains de Consortium</a:t>
          </a:r>
          <a:endParaRPr lang="en-US" dirty="0"/>
        </a:p>
      </dgm:t>
    </dgm:pt>
    <dgm:pt modelId="{15BA5964-FFBD-43DA-98AC-B82FDA894439}" type="parTrans" cxnId="{69B7A7B7-C17E-4FAD-85BF-1FC53A583FA3}">
      <dgm:prSet/>
      <dgm:spPr/>
      <dgm:t>
        <a:bodyPr/>
        <a:lstStyle/>
        <a:p>
          <a:endParaRPr lang="en-US"/>
        </a:p>
      </dgm:t>
    </dgm:pt>
    <dgm:pt modelId="{8A7C8194-4016-42CE-A6E2-A54924FAA74D}" type="sibTrans" cxnId="{69B7A7B7-C17E-4FAD-85BF-1FC53A583FA3}">
      <dgm:prSet/>
      <dgm:spPr/>
      <dgm:t>
        <a:bodyPr/>
        <a:lstStyle/>
        <a:p>
          <a:endParaRPr lang="en-US"/>
        </a:p>
      </dgm:t>
    </dgm:pt>
    <dgm:pt modelId="{C5B54E7C-C399-4124-8177-78BE2DD661BB}" type="pres">
      <dgm:prSet presAssocID="{82F5AD93-5BFD-43DC-ABC1-EA3DA8D5D4FF}" presName="diagram" presStyleCnt="0">
        <dgm:presLayoutVars>
          <dgm:dir/>
          <dgm:resizeHandles val="exact"/>
        </dgm:presLayoutVars>
      </dgm:prSet>
      <dgm:spPr/>
    </dgm:pt>
    <dgm:pt modelId="{DAED0EFD-4D70-4B39-ACED-00B888AF07CE}" type="pres">
      <dgm:prSet presAssocID="{521CADF2-795F-4DB7-B10B-380D73943116}" presName="node" presStyleLbl="node1" presStyleIdx="0" presStyleCnt="4">
        <dgm:presLayoutVars>
          <dgm:bulletEnabled val="1"/>
        </dgm:presLayoutVars>
      </dgm:prSet>
      <dgm:spPr/>
    </dgm:pt>
    <dgm:pt modelId="{1A1DD405-FC4D-4AD7-88F6-E3DA7987DEB1}" type="pres">
      <dgm:prSet presAssocID="{0768AA5A-883B-40AB-9D86-ACF45FFE8EC8}" presName="sibTrans" presStyleCnt="0"/>
      <dgm:spPr/>
    </dgm:pt>
    <dgm:pt modelId="{C29FB51F-FF45-4A86-8E4A-DD5BE3CFF48E}" type="pres">
      <dgm:prSet presAssocID="{AB674433-2D57-47ED-AA11-F31D8753849A}" presName="node" presStyleLbl="node1" presStyleIdx="1" presStyleCnt="4">
        <dgm:presLayoutVars>
          <dgm:bulletEnabled val="1"/>
        </dgm:presLayoutVars>
      </dgm:prSet>
      <dgm:spPr/>
    </dgm:pt>
    <dgm:pt modelId="{B2039CEC-00DF-4418-A02D-02B62A35C2C8}" type="pres">
      <dgm:prSet presAssocID="{DA5FCEC0-3747-443B-8C1B-7007E5E655F6}" presName="sibTrans" presStyleCnt="0"/>
      <dgm:spPr/>
    </dgm:pt>
    <dgm:pt modelId="{442A7FEF-5122-436B-B732-A882F2DA8FDC}" type="pres">
      <dgm:prSet presAssocID="{366314D8-B25F-4C27-B26D-297AD5358416}" presName="node" presStyleLbl="node1" presStyleIdx="2" presStyleCnt="4">
        <dgm:presLayoutVars>
          <dgm:bulletEnabled val="1"/>
        </dgm:presLayoutVars>
      </dgm:prSet>
      <dgm:spPr/>
    </dgm:pt>
    <dgm:pt modelId="{BFA3F2CA-A664-49A6-A613-62C6FDFA4E47}" type="pres">
      <dgm:prSet presAssocID="{5648C640-D9E7-4DD4-8234-78F0C0B1E65B}" presName="sibTrans" presStyleCnt="0"/>
      <dgm:spPr/>
    </dgm:pt>
    <dgm:pt modelId="{555CE55A-8F21-4F9B-80EB-7F05AFC135A8}" type="pres">
      <dgm:prSet presAssocID="{F0585B9C-8406-4C1C-890E-079FDFD1DD91}" presName="node" presStyleLbl="node1" presStyleIdx="3" presStyleCnt="4">
        <dgm:presLayoutVars>
          <dgm:bulletEnabled val="1"/>
        </dgm:presLayoutVars>
      </dgm:prSet>
      <dgm:spPr/>
    </dgm:pt>
  </dgm:ptLst>
  <dgm:cxnLst>
    <dgm:cxn modelId="{41426617-CE0D-46A7-B1FB-95A17781F898}" srcId="{82F5AD93-5BFD-43DC-ABC1-EA3DA8D5D4FF}" destId="{366314D8-B25F-4C27-B26D-297AD5358416}" srcOrd="2" destOrd="0" parTransId="{0A6B364D-F148-4880-AB8D-80541483D305}" sibTransId="{5648C640-D9E7-4DD4-8234-78F0C0B1E65B}"/>
    <dgm:cxn modelId="{5A2F6943-12C0-44DF-B779-A5DE01DC8449}" type="presOf" srcId="{82F5AD93-5BFD-43DC-ABC1-EA3DA8D5D4FF}" destId="{C5B54E7C-C399-4124-8177-78BE2DD661BB}" srcOrd="0" destOrd="0" presId="urn:microsoft.com/office/officeart/2005/8/layout/default"/>
    <dgm:cxn modelId="{3E1A814D-F0A8-4ADB-AAFE-6E608EBFDA8C}" type="presOf" srcId="{521CADF2-795F-4DB7-B10B-380D73943116}" destId="{DAED0EFD-4D70-4B39-ACED-00B888AF07CE}" srcOrd="0" destOrd="0" presId="urn:microsoft.com/office/officeart/2005/8/layout/default"/>
    <dgm:cxn modelId="{4DFC117E-9E73-4678-888B-9DC16AEC6350}" type="presOf" srcId="{AB674433-2D57-47ED-AA11-F31D8753849A}" destId="{C29FB51F-FF45-4A86-8E4A-DD5BE3CFF48E}" srcOrd="0" destOrd="0" presId="urn:microsoft.com/office/officeart/2005/8/layout/default"/>
    <dgm:cxn modelId="{76C8AA84-2516-4548-86B3-B37A473E63FD}" type="presOf" srcId="{366314D8-B25F-4C27-B26D-297AD5358416}" destId="{442A7FEF-5122-436B-B732-A882F2DA8FDC}" srcOrd="0" destOrd="0" presId="urn:microsoft.com/office/officeart/2005/8/layout/default"/>
    <dgm:cxn modelId="{9455628A-34B4-4CC7-8483-4A3E615E077B}" srcId="{82F5AD93-5BFD-43DC-ABC1-EA3DA8D5D4FF}" destId="{AB674433-2D57-47ED-AA11-F31D8753849A}" srcOrd="1" destOrd="0" parTransId="{B3E33B49-4A9D-445F-9ED5-06744F25F3DF}" sibTransId="{DA5FCEC0-3747-443B-8C1B-7007E5E655F6}"/>
    <dgm:cxn modelId="{CFF05F92-3C94-4902-A4E4-91ED088069B8}" type="presOf" srcId="{F0585B9C-8406-4C1C-890E-079FDFD1DD91}" destId="{555CE55A-8F21-4F9B-80EB-7F05AFC135A8}" srcOrd="0" destOrd="0" presId="urn:microsoft.com/office/officeart/2005/8/layout/default"/>
    <dgm:cxn modelId="{69B7A7B7-C17E-4FAD-85BF-1FC53A583FA3}" srcId="{82F5AD93-5BFD-43DC-ABC1-EA3DA8D5D4FF}" destId="{F0585B9C-8406-4C1C-890E-079FDFD1DD91}" srcOrd="3" destOrd="0" parTransId="{15BA5964-FFBD-43DA-98AC-B82FDA894439}" sibTransId="{8A7C8194-4016-42CE-A6E2-A54924FAA74D}"/>
    <dgm:cxn modelId="{AD39F4C5-AA2A-4292-9683-94B60B44E7DE}" srcId="{82F5AD93-5BFD-43DC-ABC1-EA3DA8D5D4FF}" destId="{521CADF2-795F-4DB7-B10B-380D73943116}" srcOrd="0" destOrd="0" parTransId="{C5E20C95-31E1-427C-B785-24F6440DF0D3}" sibTransId="{0768AA5A-883B-40AB-9D86-ACF45FFE8EC8}"/>
    <dgm:cxn modelId="{1F61020F-F2F9-4408-9E4A-7B2EDC2F96E4}" type="presParOf" srcId="{C5B54E7C-C399-4124-8177-78BE2DD661BB}" destId="{DAED0EFD-4D70-4B39-ACED-00B888AF07CE}" srcOrd="0" destOrd="0" presId="urn:microsoft.com/office/officeart/2005/8/layout/default"/>
    <dgm:cxn modelId="{EF0C9E46-55D7-46FD-B3DB-E8321AAE9703}" type="presParOf" srcId="{C5B54E7C-C399-4124-8177-78BE2DD661BB}" destId="{1A1DD405-FC4D-4AD7-88F6-E3DA7987DEB1}" srcOrd="1" destOrd="0" presId="urn:microsoft.com/office/officeart/2005/8/layout/default"/>
    <dgm:cxn modelId="{EB8B2F79-AE9B-4341-B503-8DB9CD545CCE}" type="presParOf" srcId="{C5B54E7C-C399-4124-8177-78BE2DD661BB}" destId="{C29FB51F-FF45-4A86-8E4A-DD5BE3CFF48E}" srcOrd="2" destOrd="0" presId="urn:microsoft.com/office/officeart/2005/8/layout/default"/>
    <dgm:cxn modelId="{A54A4381-E642-4976-8F31-CBA850D887A9}" type="presParOf" srcId="{C5B54E7C-C399-4124-8177-78BE2DD661BB}" destId="{B2039CEC-00DF-4418-A02D-02B62A35C2C8}" srcOrd="3" destOrd="0" presId="urn:microsoft.com/office/officeart/2005/8/layout/default"/>
    <dgm:cxn modelId="{10CBCFDB-380E-49EC-81CA-D221699AA551}" type="presParOf" srcId="{C5B54E7C-C399-4124-8177-78BE2DD661BB}" destId="{442A7FEF-5122-436B-B732-A882F2DA8FDC}" srcOrd="4" destOrd="0" presId="urn:microsoft.com/office/officeart/2005/8/layout/default"/>
    <dgm:cxn modelId="{0E8C50A7-7949-43DF-9D8D-6842B9ECB094}" type="presParOf" srcId="{C5B54E7C-C399-4124-8177-78BE2DD661BB}" destId="{BFA3F2CA-A664-49A6-A613-62C6FDFA4E47}" srcOrd="5" destOrd="0" presId="urn:microsoft.com/office/officeart/2005/8/layout/default"/>
    <dgm:cxn modelId="{4A5C7E55-464B-4DEE-9A95-BF2D8A9759A9}" type="presParOf" srcId="{C5B54E7C-C399-4124-8177-78BE2DD661BB}" destId="{555CE55A-8F21-4F9B-80EB-7F05AFC135A8}"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5E3015-CAF9-4E4E-B821-CC1F11B98110}"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5D512FD1-82C6-453E-A243-7C85C78490AC}">
      <dgm:prSet phldrT="[Texte]" custT="1"/>
      <dgm:spPr/>
      <dgm:t>
        <a:bodyPr/>
        <a:lstStyle/>
        <a:p>
          <a:pPr>
            <a:buFont typeface="Arial" panose="020B0604020202020204" pitchFamily="34" charset="0"/>
            <a:buChar char="•"/>
          </a:pPr>
          <a:r>
            <a:rPr lang="fr-FR" sz="1800" b="1" i="0" dirty="0"/>
            <a:t>La décentralisation</a:t>
          </a:r>
          <a:endParaRPr lang="en-US" sz="1800" dirty="0"/>
        </a:p>
      </dgm:t>
    </dgm:pt>
    <dgm:pt modelId="{5C7F910C-9EA8-4CDA-B30D-061942126463}" type="parTrans" cxnId="{0882A805-BF68-46EA-9CB4-C054F356FB5C}">
      <dgm:prSet/>
      <dgm:spPr/>
      <dgm:t>
        <a:bodyPr/>
        <a:lstStyle/>
        <a:p>
          <a:endParaRPr lang="en-US"/>
        </a:p>
      </dgm:t>
    </dgm:pt>
    <dgm:pt modelId="{B042A326-67E5-45E7-95C3-278719432885}" type="sibTrans" cxnId="{0882A805-BF68-46EA-9CB4-C054F356FB5C}">
      <dgm:prSet/>
      <dgm:spPr/>
      <dgm:t>
        <a:bodyPr/>
        <a:lstStyle/>
        <a:p>
          <a:endParaRPr lang="en-US"/>
        </a:p>
      </dgm:t>
    </dgm:pt>
    <dgm:pt modelId="{4F61467A-42A0-4026-BDBF-42B69A4A5CD3}">
      <dgm:prSet custT="1"/>
      <dgm:spPr/>
      <dgm:t>
        <a:bodyPr/>
        <a:lstStyle/>
        <a:p>
          <a:pPr>
            <a:buFont typeface="Arial" panose="020B0604020202020204" pitchFamily="34" charset="0"/>
            <a:buChar char="•"/>
          </a:pPr>
          <a:r>
            <a:rPr lang="fr-FR" sz="1800" b="1" i="0" dirty="0"/>
            <a:t>La sécurité accrue </a:t>
          </a:r>
          <a:endParaRPr lang="fr-FR" sz="1800" b="0" i="0" dirty="0"/>
        </a:p>
      </dgm:t>
    </dgm:pt>
    <dgm:pt modelId="{2C8EC210-0F67-4A23-A68E-CEC3A97170E0}" type="parTrans" cxnId="{346B90B6-09DC-4D1A-B6D0-75040A3764F3}">
      <dgm:prSet/>
      <dgm:spPr/>
      <dgm:t>
        <a:bodyPr/>
        <a:lstStyle/>
        <a:p>
          <a:endParaRPr lang="en-US"/>
        </a:p>
      </dgm:t>
    </dgm:pt>
    <dgm:pt modelId="{8EC82D2E-7C84-472F-B424-2C6DB5E1321B}" type="sibTrans" cxnId="{346B90B6-09DC-4D1A-B6D0-75040A3764F3}">
      <dgm:prSet/>
      <dgm:spPr/>
      <dgm:t>
        <a:bodyPr/>
        <a:lstStyle/>
        <a:p>
          <a:endParaRPr lang="en-US"/>
        </a:p>
      </dgm:t>
    </dgm:pt>
    <dgm:pt modelId="{CD9DBD15-B67B-4289-8882-1BF892152695}">
      <dgm:prSet custT="1"/>
      <dgm:spPr/>
      <dgm:t>
        <a:bodyPr/>
        <a:lstStyle/>
        <a:p>
          <a:pPr>
            <a:buFont typeface="Arial" panose="020B0604020202020204" pitchFamily="34" charset="0"/>
            <a:buChar char="•"/>
          </a:pPr>
          <a:r>
            <a:rPr lang="fr-FR" sz="1800" b="1" i="0" dirty="0"/>
            <a:t>La transparence </a:t>
          </a:r>
          <a:endParaRPr lang="fr-FR" sz="1800" b="0" i="0" dirty="0"/>
        </a:p>
      </dgm:t>
    </dgm:pt>
    <dgm:pt modelId="{7A6FB822-B9BC-4D46-83AB-755F8E31A190}" type="parTrans" cxnId="{5948B0A5-0128-4A4B-993E-81DFE5C5C626}">
      <dgm:prSet/>
      <dgm:spPr/>
      <dgm:t>
        <a:bodyPr/>
        <a:lstStyle/>
        <a:p>
          <a:endParaRPr lang="en-US"/>
        </a:p>
      </dgm:t>
    </dgm:pt>
    <dgm:pt modelId="{29BC6F05-EFF7-480E-A307-A9B7CFA58B88}" type="sibTrans" cxnId="{5948B0A5-0128-4A4B-993E-81DFE5C5C626}">
      <dgm:prSet/>
      <dgm:spPr/>
      <dgm:t>
        <a:bodyPr/>
        <a:lstStyle/>
        <a:p>
          <a:endParaRPr lang="en-US"/>
        </a:p>
      </dgm:t>
    </dgm:pt>
    <dgm:pt modelId="{A875320E-8075-450D-80EE-6595192EFC96}">
      <dgm:prSet custT="1"/>
      <dgm:spPr/>
      <dgm:t>
        <a:bodyPr/>
        <a:lstStyle/>
        <a:p>
          <a:pPr>
            <a:buFont typeface="Arial" panose="020B0604020202020204" pitchFamily="34" charset="0"/>
            <a:buChar char="•"/>
          </a:pPr>
          <a:r>
            <a:rPr lang="fr-FR" sz="1800" b="1" i="0" dirty="0"/>
            <a:t>La traçabilité</a:t>
          </a:r>
          <a:r>
            <a:rPr lang="fr-FR" sz="1800" b="0" i="0" dirty="0"/>
            <a:t> </a:t>
          </a:r>
        </a:p>
      </dgm:t>
    </dgm:pt>
    <dgm:pt modelId="{F69389BC-33F8-4200-A02F-2E7744DB9B24}" type="parTrans" cxnId="{B2C66FA7-CDA2-442F-9D2C-59433F7764E7}">
      <dgm:prSet/>
      <dgm:spPr/>
      <dgm:t>
        <a:bodyPr/>
        <a:lstStyle/>
        <a:p>
          <a:endParaRPr lang="en-US"/>
        </a:p>
      </dgm:t>
    </dgm:pt>
    <dgm:pt modelId="{42498336-F714-4615-91C4-9267C433680A}" type="sibTrans" cxnId="{B2C66FA7-CDA2-442F-9D2C-59433F7764E7}">
      <dgm:prSet/>
      <dgm:spPr/>
      <dgm:t>
        <a:bodyPr/>
        <a:lstStyle/>
        <a:p>
          <a:endParaRPr lang="en-US"/>
        </a:p>
      </dgm:t>
    </dgm:pt>
    <dgm:pt modelId="{79ED55AD-5BCC-41AB-ADB1-2BE346EE6CAD}">
      <dgm:prSet custT="1"/>
      <dgm:spPr/>
      <dgm:t>
        <a:bodyPr/>
        <a:lstStyle/>
        <a:p>
          <a:pPr>
            <a:buFont typeface="Arial" panose="020B0604020202020204" pitchFamily="34" charset="0"/>
            <a:buChar char="•"/>
          </a:pPr>
          <a:r>
            <a:rPr lang="fr-FR" sz="1800" b="1" i="0" dirty="0"/>
            <a:t>La rapidité et l’efficacité</a:t>
          </a:r>
          <a:endParaRPr lang="fr-FR" sz="1800" b="0" i="0" dirty="0"/>
        </a:p>
      </dgm:t>
    </dgm:pt>
    <dgm:pt modelId="{54381AB8-7031-436D-B4BF-CBFC082E8383}" type="parTrans" cxnId="{7B94DE65-B239-4B8A-8961-E654F3088E76}">
      <dgm:prSet/>
      <dgm:spPr/>
      <dgm:t>
        <a:bodyPr/>
        <a:lstStyle/>
        <a:p>
          <a:endParaRPr lang="en-US"/>
        </a:p>
      </dgm:t>
    </dgm:pt>
    <dgm:pt modelId="{F5D0DD17-8F3E-492E-B6CD-66485A1F5E93}" type="sibTrans" cxnId="{7B94DE65-B239-4B8A-8961-E654F3088E76}">
      <dgm:prSet/>
      <dgm:spPr/>
      <dgm:t>
        <a:bodyPr/>
        <a:lstStyle/>
        <a:p>
          <a:endParaRPr lang="en-US"/>
        </a:p>
      </dgm:t>
    </dgm:pt>
    <dgm:pt modelId="{18A15660-7F68-42E5-B7D4-55AD61269353}">
      <dgm:prSet phldrT="[Texte]" custT="1"/>
      <dgm:spPr/>
      <dgm:t>
        <a:bodyPr/>
        <a:lstStyle/>
        <a:p>
          <a:pPr algn="just">
            <a:buFont typeface="Arial" panose="020B0604020202020204" pitchFamily="34" charset="0"/>
            <a:buChar char="•"/>
          </a:pPr>
          <a:r>
            <a:rPr lang="fr-FR" sz="1600" b="0" i="0" dirty="0"/>
            <a:t>Sans autorité centrale de contrôle, les données sont stockées sur un réseau distribué d’ordinateurs, appelés “nœuds”. Chaque nœud représente un participant de la blockchain. Celui-ci détient une copie de la base de données (la blockchain). Ainsi, lorsqu’un nœud est défaillant, le réseau et son fonctionnement ne sont pas affectés. Elle est résistante à la censure, à la manipulation et aux attaques.  </a:t>
          </a:r>
          <a:endParaRPr lang="en-US" sz="1600" dirty="0"/>
        </a:p>
      </dgm:t>
    </dgm:pt>
    <dgm:pt modelId="{9E957933-2343-421C-BE56-6F2388432DE7}" type="parTrans" cxnId="{05E7D01E-5158-4D25-AD0E-289D4E95D13A}">
      <dgm:prSet/>
      <dgm:spPr/>
      <dgm:t>
        <a:bodyPr/>
        <a:lstStyle/>
        <a:p>
          <a:endParaRPr lang="en-US"/>
        </a:p>
      </dgm:t>
    </dgm:pt>
    <dgm:pt modelId="{21888DEC-E21B-4790-933B-C945ECC0D936}" type="sibTrans" cxnId="{05E7D01E-5158-4D25-AD0E-289D4E95D13A}">
      <dgm:prSet/>
      <dgm:spPr/>
      <dgm:t>
        <a:bodyPr/>
        <a:lstStyle/>
        <a:p>
          <a:endParaRPr lang="en-US"/>
        </a:p>
      </dgm:t>
    </dgm:pt>
    <dgm:pt modelId="{4F342006-BFED-4FBF-9360-BAE9C53FC325}">
      <dgm:prSet custT="1"/>
      <dgm:spPr/>
      <dgm:t>
        <a:bodyPr/>
        <a:lstStyle/>
        <a:p>
          <a:pPr algn="just">
            <a:buFont typeface="Arial" panose="020B0604020202020204" pitchFamily="34" charset="0"/>
            <a:buChar char="•"/>
          </a:pPr>
          <a:r>
            <a:rPr lang="fr-FR" sz="1600" b="0" i="0" dirty="0"/>
            <a:t>La cryptographie sécurise les informations stockées sur la blockchain. L’utilisation des fonctions de hachage cryptographique créant la chaîne de blocs assure l’immuabilité de la chaîne et des données s’y trouvant. Les mécanismes de consensus rendent la modification des données pratiquement impossible.  </a:t>
          </a:r>
        </a:p>
      </dgm:t>
    </dgm:pt>
    <dgm:pt modelId="{C8F2840C-EA5B-4155-B164-A8FFAB324E52}" type="parTrans" cxnId="{7ED2805F-7FF8-4D83-BDC7-8B9DFD3E42D9}">
      <dgm:prSet/>
      <dgm:spPr/>
      <dgm:t>
        <a:bodyPr/>
        <a:lstStyle/>
        <a:p>
          <a:endParaRPr lang="en-US"/>
        </a:p>
      </dgm:t>
    </dgm:pt>
    <dgm:pt modelId="{D938F9BD-1DAE-43C5-943F-51B619CF5C8F}" type="sibTrans" cxnId="{7ED2805F-7FF8-4D83-BDC7-8B9DFD3E42D9}">
      <dgm:prSet/>
      <dgm:spPr/>
      <dgm:t>
        <a:bodyPr/>
        <a:lstStyle/>
        <a:p>
          <a:endParaRPr lang="en-US"/>
        </a:p>
      </dgm:t>
    </dgm:pt>
    <dgm:pt modelId="{E4F1D005-5624-490A-B9BE-6995DF7463AB}">
      <dgm:prSet custT="1"/>
      <dgm:spPr/>
      <dgm:t>
        <a:bodyPr/>
        <a:lstStyle/>
        <a:p>
          <a:pPr>
            <a:buFont typeface="Arial" panose="020B0604020202020204" pitchFamily="34" charset="0"/>
            <a:buChar char="•"/>
          </a:pPr>
          <a:r>
            <a:rPr lang="fr-FR" sz="1600" b="0" i="0" dirty="0"/>
            <a:t> Toutes les transactions sont enregistrées et visibles de tous les utilisateurs. </a:t>
          </a:r>
        </a:p>
      </dgm:t>
    </dgm:pt>
    <dgm:pt modelId="{27790D4B-A29A-4743-B56B-54C1389C8746}" type="parTrans" cxnId="{2F672597-B481-4C40-B9CF-86548F32019F}">
      <dgm:prSet/>
      <dgm:spPr/>
      <dgm:t>
        <a:bodyPr/>
        <a:lstStyle/>
        <a:p>
          <a:endParaRPr lang="en-US"/>
        </a:p>
      </dgm:t>
    </dgm:pt>
    <dgm:pt modelId="{A63E803E-0042-4445-9C90-DB5BF218E3D5}" type="sibTrans" cxnId="{2F672597-B481-4C40-B9CF-86548F32019F}">
      <dgm:prSet/>
      <dgm:spPr/>
      <dgm:t>
        <a:bodyPr/>
        <a:lstStyle/>
        <a:p>
          <a:endParaRPr lang="en-US"/>
        </a:p>
      </dgm:t>
    </dgm:pt>
    <dgm:pt modelId="{ACDC00FE-4404-41DE-A7AD-35A89B200707}">
      <dgm:prSet custT="1"/>
      <dgm:spPr/>
      <dgm:t>
        <a:bodyPr/>
        <a:lstStyle/>
        <a:p>
          <a:pPr>
            <a:buFont typeface="Arial" panose="020B0604020202020204" pitchFamily="34" charset="0"/>
            <a:buChar char="•"/>
          </a:pPr>
          <a:r>
            <a:rPr lang="fr-FR" sz="1600" b="0" i="0" dirty="0"/>
            <a:t> Toutes les données sont stockées, organisées chronologiquement et liées par des preuves cryptographiques.  </a:t>
          </a:r>
        </a:p>
      </dgm:t>
    </dgm:pt>
    <dgm:pt modelId="{4BCF1C05-1DA5-4F8A-9A30-3BCEAB412D7E}" type="parTrans" cxnId="{A279547E-9294-4BB1-A870-B1844E101B2D}">
      <dgm:prSet/>
      <dgm:spPr/>
      <dgm:t>
        <a:bodyPr/>
        <a:lstStyle/>
        <a:p>
          <a:endParaRPr lang="en-US"/>
        </a:p>
      </dgm:t>
    </dgm:pt>
    <dgm:pt modelId="{1B5F0599-9F84-498D-8DE4-B5E99DD41EB2}" type="sibTrans" cxnId="{A279547E-9294-4BB1-A870-B1844E101B2D}">
      <dgm:prSet/>
      <dgm:spPr/>
      <dgm:t>
        <a:bodyPr/>
        <a:lstStyle/>
        <a:p>
          <a:endParaRPr lang="en-US"/>
        </a:p>
      </dgm:t>
    </dgm:pt>
    <dgm:pt modelId="{D52E320F-59F0-4E51-A623-C9927C3EFA05}">
      <dgm:prSet custT="1"/>
      <dgm:spPr/>
      <dgm:t>
        <a:bodyPr/>
        <a:lstStyle/>
        <a:p>
          <a:pPr algn="just">
            <a:buFont typeface="Arial" panose="020B0604020202020204" pitchFamily="34" charset="0"/>
            <a:buChar char="•"/>
          </a:pPr>
          <a:r>
            <a:rPr lang="fr-FR" sz="1600" b="0" i="0" dirty="0"/>
            <a:t> La réduction d’intermédiaires, l’instantanéité et l’automatisation rendent les transactions plus rapides et moins coûteuses que dans un processus traditionnel centralisé. </a:t>
          </a:r>
        </a:p>
      </dgm:t>
    </dgm:pt>
    <dgm:pt modelId="{546B3CA1-1533-4C2F-ADE9-6372FA3DB34A}" type="parTrans" cxnId="{22B20BFB-EEFF-49BD-9D82-E9EF7D2A95B2}">
      <dgm:prSet/>
      <dgm:spPr/>
      <dgm:t>
        <a:bodyPr/>
        <a:lstStyle/>
        <a:p>
          <a:endParaRPr lang="en-US"/>
        </a:p>
      </dgm:t>
    </dgm:pt>
    <dgm:pt modelId="{ACE5969C-DCCE-4121-9EC8-F039AC337C92}" type="sibTrans" cxnId="{22B20BFB-EEFF-49BD-9D82-E9EF7D2A95B2}">
      <dgm:prSet/>
      <dgm:spPr/>
      <dgm:t>
        <a:bodyPr/>
        <a:lstStyle/>
        <a:p>
          <a:endParaRPr lang="en-US"/>
        </a:p>
      </dgm:t>
    </dgm:pt>
    <dgm:pt modelId="{625E040E-F92C-4866-9278-67FF901FEF8A}" type="pres">
      <dgm:prSet presAssocID="{7C5E3015-CAF9-4E4E-B821-CC1F11B98110}" presName="linear" presStyleCnt="0">
        <dgm:presLayoutVars>
          <dgm:dir/>
          <dgm:animLvl val="lvl"/>
          <dgm:resizeHandles val="exact"/>
        </dgm:presLayoutVars>
      </dgm:prSet>
      <dgm:spPr/>
    </dgm:pt>
    <dgm:pt modelId="{4509F458-0720-4A20-ABAE-5BDDFFD792CE}" type="pres">
      <dgm:prSet presAssocID="{5D512FD1-82C6-453E-A243-7C85C78490AC}" presName="parentLin" presStyleCnt="0"/>
      <dgm:spPr/>
    </dgm:pt>
    <dgm:pt modelId="{97B6C43E-21CD-4778-A577-A58DEBCBB88D}" type="pres">
      <dgm:prSet presAssocID="{5D512FD1-82C6-453E-A243-7C85C78490AC}" presName="parentLeftMargin" presStyleLbl="node1" presStyleIdx="0" presStyleCnt="5"/>
      <dgm:spPr/>
    </dgm:pt>
    <dgm:pt modelId="{49673AEE-DA21-4F7E-A051-E68FD7AA8310}" type="pres">
      <dgm:prSet presAssocID="{5D512FD1-82C6-453E-A243-7C85C78490AC}" presName="parentText" presStyleLbl="node1" presStyleIdx="0" presStyleCnt="5">
        <dgm:presLayoutVars>
          <dgm:chMax val="0"/>
          <dgm:bulletEnabled val="1"/>
        </dgm:presLayoutVars>
      </dgm:prSet>
      <dgm:spPr/>
    </dgm:pt>
    <dgm:pt modelId="{E945350B-6E63-40F0-B201-AC33E415877E}" type="pres">
      <dgm:prSet presAssocID="{5D512FD1-82C6-453E-A243-7C85C78490AC}" presName="negativeSpace" presStyleCnt="0"/>
      <dgm:spPr/>
    </dgm:pt>
    <dgm:pt modelId="{569CE923-6F4C-436D-9ED5-54CD7BC9F919}" type="pres">
      <dgm:prSet presAssocID="{5D512FD1-82C6-453E-A243-7C85C78490AC}" presName="childText" presStyleLbl="conFgAcc1" presStyleIdx="0" presStyleCnt="5">
        <dgm:presLayoutVars>
          <dgm:bulletEnabled val="1"/>
        </dgm:presLayoutVars>
      </dgm:prSet>
      <dgm:spPr/>
    </dgm:pt>
    <dgm:pt modelId="{4E5275EF-1AD0-4D05-8CD9-64E1FA92E912}" type="pres">
      <dgm:prSet presAssocID="{B042A326-67E5-45E7-95C3-278719432885}" presName="spaceBetweenRectangles" presStyleCnt="0"/>
      <dgm:spPr/>
    </dgm:pt>
    <dgm:pt modelId="{3615721B-21F4-4CCA-AEBA-0CFAF28593D2}" type="pres">
      <dgm:prSet presAssocID="{4F61467A-42A0-4026-BDBF-42B69A4A5CD3}" presName="parentLin" presStyleCnt="0"/>
      <dgm:spPr/>
    </dgm:pt>
    <dgm:pt modelId="{F3E57D9F-9037-4CDF-B926-A958DDECC634}" type="pres">
      <dgm:prSet presAssocID="{4F61467A-42A0-4026-BDBF-42B69A4A5CD3}" presName="parentLeftMargin" presStyleLbl="node1" presStyleIdx="0" presStyleCnt="5"/>
      <dgm:spPr/>
    </dgm:pt>
    <dgm:pt modelId="{2F24CF8F-0F35-4D1B-9C77-3BA9FCE88EF5}" type="pres">
      <dgm:prSet presAssocID="{4F61467A-42A0-4026-BDBF-42B69A4A5CD3}" presName="parentText" presStyleLbl="node1" presStyleIdx="1" presStyleCnt="5">
        <dgm:presLayoutVars>
          <dgm:chMax val="0"/>
          <dgm:bulletEnabled val="1"/>
        </dgm:presLayoutVars>
      </dgm:prSet>
      <dgm:spPr/>
    </dgm:pt>
    <dgm:pt modelId="{68732194-B0E3-4530-83C5-450BB3A3A35F}" type="pres">
      <dgm:prSet presAssocID="{4F61467A-42A0-4026-BDBF-42B69A4A5CD3}" presName="negativeSpace" presStyleCnt="0"/>
      <dgm:spPr/>
    </dgm:pt>
    <dgm:pt modelId="{4B8DA41F-B332-4924-AA39-300C4B3FE630}" type="pres">
      <dgm:prSet presAssocID="{4F61467A-42A0-4026-BDBF-42B69A4A5CD3}" presName="childText" presStyleLbl="conFgAcc1" presStyleIdx="1" presStyleCnt="5">
        <dgm:presLayoutVars>
          <dgm:bulletEnabled val="1"/>
        </dgm:presLayoutVars>
      </dgm:prSet>
      <dgm:spPr/>
    </dgm:pt>
    <dgm:pt modelId="{9B612E4C-9D12-4BD4-9ADA-B40722BE1B2A}" type="pres">
      <dgm:prSet presAssocID="{8EC82D2E-7C84-472F-B424-2C6DB5E1321B}" presName="spaceBetweenRectangles" presStyleCnt="0"/>
      <dgm:spPr/>
    </dgm:pt>
    <dgm:pt modelId="{2FB14BED-D494-4D04-A7A9-10E49A261369}" type="pres">
      <dgm:prSet presAssocID="{CD9DBD15-B67B-4289-8882-1BF892152695}" presName="parentLin" presStyleCnt="0"/>
      <dgm:spPr/>
    </dgm:pt>
    <dgm:pt modelId="{F058D55F-C637-4505-8DD7-BBA5414C1537}" type="pres">
      <dgm:prSet presAssocID="{CD9DBD15-B67B-4289-8882-1BF892152695}" presName="parentLeftMargin" presStyleLbl="node1" presStyleIdx="1" presStyleCnt="5"/>
      <dgm:spPr/>
    </dgm:pt>
    <dgm:pt modelId="{E1360459-E306-41CD-884B-1FE574EF5FA2}" type="pres">
      <dgm:prSet presAssocID="{CD9DBD15-B67B-4289-8882-1BF892152695}" presName="parentText" presStyleLbl="node1" presStyleIdx="2" presStyleCnt="5">
        <dgm:presLayoutVars>
          <dgm:chMax val="0"/>
          <dgm:bulletEnabled val="1"/>
        </dgm:presLayoutVars>
      </dgm:prSet>
      <dgm:spPr/>
    </dgm:pt>
    <dgm:pt modelId="{5ACF9CC1-A037-4DA0-8582-3CAE99697AFE}" type="pres">
      <dgm:prSet presAssocID="{CD9DBD15-B67B-4289-8882-1BF892152695}" presName="negativeSpace" presStyleCnt="0"/>
      <dgm:spPr/>
    </dgm:pt>
    <dgm:pt modelId="{8E9B0992-9FF3-4302-B1A8-F1CB8C91936C}" type="pres">
      <dgm:prSet presAssocID="{CD9DBD15-B67B-4289-8882-1BF892152695}" presName="childText" presStyleLbl="conFgAcc1" presStyleIdx="2" presStyleCnt="5">
        <dgm:presLayoutVars>
          <dgm:bulletEnabled val="1"/>
        </dgm:presLayoutVars>
      </dgm:prSet>
      <dgm:spPr/>
    </dgm:pt>
    <dgm:pt modelId="{0C9839EE-E602-4156-B67A-FB346A6647D6}" type="pres">
      <dgm:prSet presAssocID="{29BC6F05-EFF7-480E-A307-A9B7CFA58B88}" presName="spaceBetweenRectangles" presStyleCnt="0"/>
      <dgm:spPr/>
    </dgm:pt>
    <dgm:pt modelId="{81160F40-8674-4EB2-B90F-07B4052C32E5}" type="pres">
      <dgm:prSet presAssocID="{A875320E-8075-450D-80EE-6595192EFC96}" presName="parentLin" presStyleCnt="0"/>
      <dgm:spPr/>
    </dgm:pt>
    <dgm:pt modelId="{B9281109-9FB2-4BED-A6BE-662B6DC1439E}" type="pres">
      <dgm:prSet presAssocID="{A875320E-8075-450D-80EE-6595192EFC96}" presName="parentLeftMargin" presStyleLbl="node1" presStyleIdx="2" presStyleCnt="5"/>
      <dgm:spPr/>
    </dgm:pt>
    <dgm:pt modelId="{C00C490E-7990-4C2E-814F-F6646395F686}" type="pres">
      <dgm:prSet presAssocID="{A875320E-8075-450D-80EE-6595192EFC96}" presName="parentText" presStyleLbl="node1" presStyleIdx="3" presStyleCnt="5">
        <dgm:presLayoutVars>
          <dgm:chMax val="0"/>
          <dgm:bulletEnabled val="1"/>
        </dgm:presLayoutVars>
      </dgm:prSet>
      <dgm:spPr/>
    </dgm:pt>
    <dgm:pt modelId="{9DD38FA0-8309-421D-BADA-39F6EE0FFDD5}" type="pres">
      <dgm:prSet presAssocID="{A875320E-8075-450D-80EE-6595192EFC96}" presName="negativeSpace" presStyleCnt="0"/>
      <dgm:spPr/>
    </dgm:pt>
    <dgm:pt modelId="{A0151667-630C-498D-9338-C7BDA7539E53}" type="pres">
      <dgm:prSet presAssocID="{A875320E-8075-450D-80EE-6595192EFC96}" presName="childText" presStyleLbl="conFgAcc1" presStyleIdx="3" presStyleCnt="5">
        <dgm:presLayoutVars>
          <dgm:bulletEnabled val="1"/>
        </dgm:presLayoutVars>
      </dgm:prSet>
      <dgm:spPr/>
    </dgm:pt>
    <dgm:pt modelId="{082865D2-78B8-43BA-B8C9-9EC87DD85408}" type="pres">
      <dgm:prSet presAssocID="{42498336-F714-4615-91C4-9267C433680A}" presName="spaceBetweenRectangles" presStyleCnt="0"/>
      <dgm:spPr/>
    </dgm:pt>
    <dgm:pt modelId="{7A09537C-1D61-4D81-82E1-71CAA16E249C}" type="pres">
      <dgm:prSet presAssocID="{79ED55AD-5BCC-41AB-ADB1-2BE346EE6CAD}" presName="parentLin" presStyleCnt="0"/>
      <dgm:spPr/>
    </dgm:pt>
    <dgm:pt modelId="{595C4D74-B82E-41A4-98B0-D86A7FD2AF01}" type="pres">
      <dgm:prSet presAssocID="{79ED55AD-5BCC-41AB-ADB1-2BE346EE6CAD}" presName="parentLeftMargin" presStyleLbl="node1" presStyleIdx="3" presStyleCnt="5"/>
      <dgm:spPr/>
    </dgm:pt>
    <dgm:pt modelId="{85AC440E-910C-4AD0-9A38-C2C9295F3822}" type="pres">
      <dgm:prSet presAssocID="{79ED55AD-5BCC-41AB-ADB1-2BE346EE6CAD}" presName="parentText" presStyleLbl="node1" presStyleIdx="4" presStyleCnt="5">
        <dgm:presLayoutVars>
          <dgm:chMax val="0"/>
          <dgm:bulletEnabled val="1"/>
        </dgm:presLayoutVars>
      </dgm:prSet>
      <dgm:spPr/>
    </dgm:pt>
    <dgm:pt modelId="{7544231A-6B9B-4BDC-B04E-F01F1759DC83}" type="pres">
      <dgm:prSet presAssocID="{79ED55AD-5BCC-41AB-ADB1-2BE346EE6CAD}" presName="negativeSpace" presStyleCnt="0"/>
      <dgm:spPr/>
    </dgm:pt>
    <dgm:pt modelId="{654C4D67-03DB-4B93-BE2F-A46971A8715E}" type="pres">
      <dgm:prSet presAssocID="{79ED55AD-5BCC-41AB-ADB1-2BE346EE6CAD}" presName="childText" presStyleLbl="conFgAcc1" presStyleIdx="4" presStyleCnt="5">
        <dgm:presLayoutVars>
          <dgm:bulletEnabled val="1"/>
        </dgm:presLayoutVars>
      </dgm:prSet>
      <dgm:spPr/>
    </dgm:pt>
  </dgm:ptLst>
  <dgm:cxnLst>
    <dgm:cxn modelId="{0882A805-BF68-46EA-9CB4-C054F356FB5C}" srcId="{7C5E3015-CAF9-4E4E-B821-CC1F11B98110}" destId="{5D512FD1-82C6-453E-A243-7C85C78490AC}" srcOrd="0" destOrd="0" parTransId="{5C7F910C-9EA8-4CDA-B30D-061942126463}" sibTransId="{B042A326-67E5-45E7-95C3-278719432885}"/>
    <dgm:cxn modelId="{F669C306-E231-4966-A520-7E09AF928B4F}" type="presOf" srcId="{D52E320F-59F0-4E51-A623-C9927C3EFA05}" destId="{654C4D67-03DB-4B93-BE2F-A46971A8715E}" srcOrd="0" destOrd="0" presId="urn:microsoft.com/office/officeart/2005/8/layout/list1"/>
    <dgm:cxn modelId="{05E7D01E-5158-4D25-AD0E-289D4E95D13A}" srcId="{5D512FD1-82C6-453E-A243-7C85C78490AC}" destId="{18A15660-7F68-42E5-B7D4-55AD61269353}" srcOrd="0" destOrd="0" parTransId="{9E957933-2343-421C-BE56-6F2388432DE7}" sibTransId="{21888DEC-E21B-4790-933B-C945ECC0D936}"/>
    <dgm:cxn modelId="{35D85129-1505-4687-AD52-DD0825EDE87C}" type="presOf" srcId="{5D512FD1-82C6-453E-A243-7C85C78490AC}" destId="{49673AEE-DA21-4F7E-A051-E68FD7AA8310}" srcOrd="1" destOrd="0" presId="urn:microsoft.com/office/officeart/2005/8/layout/list1"/>
    <dgm:cxn modelId="{32F5E85E-1138-4E4E-B6E7-744633B217E7}" type="presOf" srcId="{7C5E3015-CAF9-4E4E-B821-CC1F11B98110}" destId="{625E040E-F92C-4866-9278-67FF901FEF8A}" srcOrd="0" destOrd="0" presId="urn:microsoft.com/office/officeart/2005/8/layout/list1"/>
    <dgm:cxn modelId="{7ED2805F-7FF8-4D83-BDC7-8B9DFD3E42D9}" srcId="{4F61467A-42A0-4026-BDBF-42B69A4A5CD3}" destId="{4F342006-BFED-4FBF-9360-BAE9C53FC325}" srcOrd="0" destOrd="0" parTransId="{C8F2840C-EA5B-4155-B164-A8FFAB324E52}" sibTransId="{D938F9BD-1DAE-43C5-943F-51B619CF5C8F}"/>
    <dgm:cxn modelId="{7B94DE65-B239-4B8A-8961-E654F3088E76}" srcId="{7C5E3015-CAF9-4E4E-B821-CC1F11B98110}" destId="{79ED55AD-5BCC-41AB-ADB1-2BE346EE6CAD}" srcOrd="4" destOrd="0" parTransId="{54381AB8-7031-436D-B4BF-CBFC082E8383}" sibTransId="{F5D0DD17-8F3E-492E-B6CD-66485A1F5E93}"/>
    <dgm:cxn modelId="{9EEE2C46-5571-4553-8360-7F07162ACFD1}" type="presOf" srcId="{79ED55AD-5BCC-41AB-ADB1-2BE346EE6CAD}" destId="{85AC440E-910C-4AD0-9A38-C2C9295F3822}" srcOrd="1" destOrd="0" presId="urn:microsoft.com/office/officeart/2005/8/layout/list1"/>
    <dgm:cxn modelId="{40DDBA66-CCEB-449C-8A41-1C71C33A3AF4}" type="presOf" srcId="{ACDC00FE-4404-41DE-A7AD-35A89B200707}" destId="{A0151667-630C-498D-9338-C7BDA7539E53}" srcOrd="0" destOrd="0" presId="urn:microsoft.com/office/officeart/2005/8/layout/list1"/>
    <dgm:cxn modelId="{BD7C9A69-DEC3-458F-A654-7E183173DA8F}" type="presOf" srcId="{4F61467A-42A0-4026-BDBF-42B69A4A5CD3}" destId="{F3E57D9F-9037-4CDF-B926-A958DDECC634}" srcOrd="0" destOrd="0" presId="urn:microsoft.com/office/officeart/2005/8/layout/list1"/>
    <dgm:cxn modelId="{0B26324D-C183-48AF-83E7-408F2ABDB9ED}" type="presOf" srcId="{79ED55AD-5BCC-41AB-ADB1-2BE346EE6CAD}" destId="{595C4D74-B82E-41A4-98B0-D86A7FD2AF01}" srcOrd="0" destOrd="0" presId="urn:microsoft.com/office/officeart/2005/8/layout/list1"/>
    <dgm:cxn modelId="{6D960A51-79D4-44C2-AF3A-9C8154939ED8}" type="presOf" srcId="{18A15660-7F68-42E5-B7D4-55AD61269353}" destId="{569CE923-6F4C-436D-9ED5-54CD7BC9F919}" srcOrd="0" destOrd="0" presId="urn:microsoft.com/office/officeart/2005/8/layout/list1"/>
    <dgm:cxn modelId="{89F40A54-3CC6-4E4B-8B58-8F938FACD838}" type="presOf" srcId="{4F342006-BFED-4FBF-9360-BAE9C53FC325}" destId="{4B8DA41F-B332-4924-AA39-300C4B3FE630}" srcOrd="0" destOrd="0" presId="urn:microsoft.com/office/officeart/2005/8/layout/list1"/>
    <dgm:cxn modelId="{CD6AC474-2282-4DAA-8FD9-06BC224408ED}" type="presOf" srcId="{A875320E-8075-450D-80EE-6595192EFC96}" destId="{B9281109-9FB2-4BED-A6BE-662B6DC1439E}" srcOrd="0" destOrd="0" presId="urn:microsoft.com/office/officeart/2005/8/layout/list1"/>
    <dgm:cxn modelId="{A279547E-9294-4BB1-A870-B1844E101B2D}" srcId="{A875320E-8075-450D-80EE-6595192EFC96}" destId="{ACDC00FE-4404-41DE-A7AD-35A89B200707}" srcOrd="0" destOrd="0" parTransId="{4BCF1C05-1DA5-4F8A-9A30-3BCEAB412D7E}" sibTransId="{1B5F0599-9F84-498D-8DE4-B5E99DD41EB2}"/>
    <dgm:cxn modelId="{1E0D838E-8009-4502-9D2A-EBC448801C96}" type="presOf" srcId="{E4F1D005-5624-490A-B9BE-6995DF7463AB}" destId="{8E9B0992-9FF3-4302-B1A8-F1CB8C91936C}" srcOrd="0" destOrd="0" presId="urn:microsoft.com/office/officeart/2005/8/layout/list1"/>
    <dgm:cxn modelId="{2F672597-B481-4C40-B9CF-86548F32019F}" srcId="{CD9DBD15-B67B-4289-8882-1BF892152695}" destId="{E4F1D005-5624-490A-B9BE-6995DF7463AB}" srcOrd="0" destOrd="0" parTransId="{27790D4B-A29A-4743-B56B-54C1389C8746}" sibTransId="{A63E803E-0042-4445-9C90-DB5BF218E3D5}"/>
    <dgm:cxn modelId="{9F521999-E93E-44C2-A930-58E53FAE3DDD}" type="presOf" srcId="{4F61467A-42A0-4026-BDBF-42B69A4A5CD3}" destId="{2F24CF8F-0F35-4D1B-9C77-3BA9FCE88EF5}" srcOrd="1" destOrd="0" presId="urn:microsoft.com/office/officeart/2005/8/layout/list1"/>
    <dgm:cxn modelId="{5948B0A5-0128-4A4B-993E-81DFE5C5C626}" srcId="{7C5E3015-CAF9-4E4E-B821-CC1F11B98110}" destId="{CD9DBD15-B67B-4289-8882-1BF892152695}" srcOrd="2" destOrd="0" parTransId="{7A6FB822-B9BC-4D46-83AB-755F8E31A190}" sibTransId="{29BC6F05-EFF7-480E-A307-A9B7CFA58B88}"/>
    <dgm:cxn modelId="{B2C66FA7-CDA2-442F-9D2C-59433F7764E7}" srcId="{7C5E3015-CAF9-4E4E-B821-CC1F11B98110}" destId="{A875320E-8075-450D-80EE-6595192EFC96}" srcOrd="3" destOrd="0" parTransId="{F69389BC-33F8-4200-A02F-2E7744DB9B24}" sibTransId="{42498336-F714-4615-91C4-9267C433680A}"/>
    <dgm:cxn modelId="{22CF16B2-4616-4B62-989E-9AC0B1AF9E66}" type="presOf" srcId="{A875320E-8075-450D-80EE-6595192EFC96}" destId="{C00C490E-7990-4C2E-814F-F6646395F686}" srcOrd="1" destOrd="0" presId="urn:microsoft.com/office/officeart/2005/8/layout/list1"/>
    <dgm:cxn modelId="{346B90B6-09DC-4D1A-B6D0-75040A3764F3}" srcId="{7C5E3015-CAF9-4E4E-B821-CC1F11B98110}" destId="{4F61467A-42A0-4026-BDBF-42B69A4A5CD3}" srcOrd="1" destOrd="0" parTransId="{2C8EC210-0F67-4A23-A68E-CEC3A97170E0}" sibTransId="{8EC82D2E-7C84-472F-B424-2C6DB5E1321B}"/>
    <dgm:cxn modelId="{A16A4AB7-8530-45FD-A2FB-6687D1BEEFB7}" type="presOf" srcId="{5D512FD1-82C6-453E-A243-7C85C78490AC}" destId="{97B6C43E-21CD-4778-A577-A58DEBCBB88D}" srcOrd="0" destOrd="0" presId="urn:microsoft.com/office/officeart/2005/8/layout/list1"/>
    <dgm:cxn modelId="{DB86A3EB-8446-4095-8958-FEFF0BB192FA}" type="presOf" srcId="{CD9DBD15-B67B-4289-8882-1BF892152695}" destId="{F058D55F-C637-4505-8DD7-BBA5414C1537}" srcOrd="0" destOrd="0" presId="urn:microsoft.com/office/officeart/2005/8/layout/list1"/>
    <dgm:cxn modelId="{A42BFBEB-8BED-42AD-8724-DBC24DE0CF76}" type="presOf" srcId="{CD9DBD15-B67B-4289-8882-1BF892152695}" destId="{E1360459-E306-41CD-884B-1FE574EF5FA2}" srcOrd="1" destOrd="0" presId="urn:microsoft.com/office/officeart/2005/8/layout/list1"/>
    <dgm:cxn modelId="{22B20BFB-EEFF-49BD-9D82-E9EF7D2A95B2}" srcId="{79ED55AD-5BCC-41AB-ADB1-2BE346EE6CAD}" destId="{D52E320F-59F0-4E51-A623-C9927C3EFA05}" srcOrd="0" destOrd="0" parTransId="{546B3CA1-1533-4C2F-ADE9-6372FA3DB34A}" sibTransId="{ACE5969C-DCCE-4121-9EC8-F039AC337C92}"/>
    <dgm:cxn modelId="{28AB44BF-64F9-462B-8099-03EC879629F2}" type="presParOf" srcId="{625E040E-F92C-4866-9278-67FF901FEF8A}" destId="{4509F458-0720-4A20-ABAE-5BDDFFD792CE}" srcOrd="0" destOrd="0" presId="urn:microsoft.com/office/officeart/2005/8/layout/list1"/>
    <dgm:cxn modelId="{9B2BA8FE-B8C2-4A04-B256-752B3E42463E}" type="presParOf" srcId="{4509F458-0720-4A20-ABAE-5BDDFFD792CE}" destId="{97B6C43E-21CD-4778-A577-A58DEBCBB88D}" srcOrd="0" destOrd="0" presId="urn:microsoft.com/office/officeart/2005/8/layout/list1"/>
    <dgm:cxn modelId="{D042844E-F4F2-46A8-9285-6E16287BF7CE}" type="presParOf" srcId="{4509F458-0720-4A20-ABAE-5BDDFFD792CE}" destId="{49673AEE-DA21-4F7E-A051-E68FD7AA8310}" srcOrd="1" destOrd="0" presId="urn:microsoft.com/office/officeart/2005/8/layout/list1"/>
    <dgm:cxn modelId="{85C14B78-59C0-492A-8AE1-A7F0F9A06C2E}" type="presParOf" srcId="{625E040E-F92C-4866-9278-67FF901FEF8A}" destId="{E945350B-6E63-40F0-B201-AC33E415877E}" srcOrd="1" destOrd="0" presId="urn:microsoft.com/office/officeart/2005/8/layout/list1"/>
    <dgm:cxn modelId="{E7AA47B4-9CDF-41CD-B7BA-9A475E08D161}" type="presParOf" srcId="{625E040E-F92C-4866-9278-67FF901FEF8A}" destId="{569CE923-6F4C-436D-9ED5-54CD7BC9F919}" srcOrd="2" destOrd="0" presId="urn:microsoft.com/office/officeart/2005/8/layout/list1"/>
    <dgm:cxn modelId="{27F7E342-3697-4C87-8814-1DBD3A136FB0}" type="presParOf" srcId="{625E040E-F92C-4866-9278-67FF901FEF8A}" destId="{4E5275EF-1AD0-4D05-8CD9-64E1FA92E912}" srcOrd="3" destOrd="0" presId="urn:microsoft.com/office/officeart/2005/8/layout/list1"/>
    <dgm:cxn modelId="{24A17BBB-0B13-47E6-8284-4BCF1498C744}" type="presParOf" srcId="{625E040E-F92C-4866-9278-67FF901FEF8A}" destId="{3615721B-21F4-4CCA-AEBA-0CFAF28593D2}" srcOrd="4" destOrd="0" presId="urn:microsoft.com/office/officeart/2005/8/layout/list1"/>
    <dgm:cxn modelId="{513FE343-D1B3-4D40-A077-39CB8FDE07F4}" type="presParOf" srcId="{3615721B-21F4-4CCA-AEBA-0CFAF28593D2}" destId="{F3E57D9F-9037-4CDF-B926-A958DDECC634}" srcOrd="0" destOrd="0" presId="urn:microsoft.com/office/officeart/2005/8/layout/list1"/>
    <dgm:cxn modelId="{D2612BCF-6301-45D8-834E-A121670F52E2}" type="presParOf" srcId="{3615721B-21F4-4CCA-AEBA-0CFAF28593D2}" destId="{2F24CF8F-0F35-4D1B-9C77-3BA9FCE88EF5}" srcOrd="1" destOrd="0" presId="urn:microsoft.com/office/officeart/2005/8/layout/list1"/>
    <dgm:cxn modelId="{D1C28230-F39E-408B-984D-0D306495FE2C}" type="presParOf" srcId="{625E040E-F92C-4866-9278-67FF901FEF8A}" destId="{68732194-B0E3-4530-83C5-450BB3A3A35F}" srcOrd="5" destOrd="0" presId="urn:microsoft.com/office/officeart/2005/8/layout/list1"/>
    <dgm:cxn modelId="{146582E2-6A10-4DDE-8FD4-D3E844BB0042}" type="presParOf" srcId="{625E040E-F92C-4866-9278-67FF901FEF8A}" destId="{4B8DA41F-B332-4924-AA39-300C4B3FE630}" srcOrd="6" destOrd="0" presId="urn:microsoft.com/office/officeart/2005/8/layout/list1"/>
    <dgm:cxn modelId="{B92B4018-5A9C-4779-ABFB-E3C7463E4372}" type="presParOf" srcId="{625E040E-F92C-4866-9278-67FF901FEF8A}" destId="{9B612E4C-9D12-4BD4-9ADA-B40722BE1B2A}" srcOrd="7" destOrd="0" presId="urn:microsoft.com/office/officeart/2005/8/layout/list1"/>
    <dgm:cxn modelId="{E42AD6C0-35DC-4F65-9A28-30B393AD0D74}" type="presParOf" srcId="{625E040E-F92C-4866-9278-67FF901FEF8A}" destId="{2FB14BED-D494-4D04-A7A9-10E49A261369}" srcOrd="8" destOrd="0" presId="urn:microsoft.com/office/officeart/2005/8/layout/list1"/>
    <dgm:cxn modelId="{4C3CD073-5EB4-4140-92CD-F487B53EE7FB}" type="presParOf" srcId="{2FB14BED-D494-4D04-A7A9-10E49A261369}" destId="{F058D55F-C637-4505-8DD7-BBA5414C1537}" srcOrd="0" destOrd="0" presId="urn:microsoft.com/office/officeart/2005/8/layout/list1"/>
    <dgm:cxn modelId="{0336D519-C876-4873-9FB9-87F71DF3AE34}" type="presParOf" srcId="{2FB14BED-D494-4D04-A7A9-10E49A261369}" destId="{E1360459-E306-41CD-884B-1FE574EF5FA2}" srcOrd="1" destOrd="0" presId="urn:microsoft.com/office/officeart/2005/8/layout/list1"/>
    <dgm:cxn modelId="{3F379DB9-D344-4582-8B9B-BF6BB5B98365}" type="presParOf" srcId="{625E040E-F92C-4866-9278-67FF901FEF8A}" destId="{5ACF9CC1-A037-4DA0-8582-3CAE99697AFE}" srcOrd="9" destOrd="0" presId="urn:microsoft.com/office/officeart/2005/8/layout/list1"/>
    <dgm:cxn modelId="{8E207F15-405A-4B72-A3E6-07A246B1E162}" type="presParOf" srcId="{625E040E-F92C-4866-9278-67FF901FEF8A}" destId="{8E9B0992-9FF3-4302-B1A8-F1CB8C91936C}" srcOrd="10" destOrd="0" presId="urn:microsoft.com/office/officeart/2005/8/layout/list1"/>
    <dgm:cxn modelId="{B0973D0A-0873-48DA-9309-8012FAA46BBE}" type="presParOf" srcId="{625E040E-F92C-4866-9278-67FF901FEF8A}" destId="{0C9839EE-E602-4156-B67A-FB346A6647D6}" srcOrd="11" destOrd="0" presId="urn:microsoft.com/office/officeart/2005/8/layout/list1"/>
    <dgm:cxn modelId="{E6E50E83-60B7-4AC0-9E5B-B3AC2AD5FFDA}" type="presParOf" srcId="{625E040E-F92C-4866-9278-67FF901FEF8A}" destId="{81160F40-8674-4EB2-B90F-07B4052C32E5}" srcOrd="12" destOrd="0" presId="urn:microsoft.com/office/officeart/2005/8/layout/list1"/>
    <dgm:cxn modelId="{94FFD7B2-9800-40C3-BA27-06FDBF029A36}" type="presParOf" srcId="{81160F40-8674-4EB2-B90F-07B4052C32E5}" destId="{B9281109-9FB2-4BED-A6BE-662B6DC1439E}" srcOrd="0" destOrd="0" presId="urn:microsoft.com/office/officeart/2005/8/layout/list1"/>
    <dgm:cxn modelId="{A4788A61-4D33-4458-A02F-6BB156855DA4}" type="presParOf" srcId="{81160F40-8674-4EB2-B90F-07B4052C32E5}" destId="{C00C490E-7990-4C2E-814F-F6646395F686}" srcOrd="1" destOrd="0" presId="urn:microsoft.com/office/officeart/2005/8/layout/list1"/>
    <dgm:cxn modelId="{24E52EAD-A520-4481-A610-EACE19678E18}" type="presParOf" srcId="{625E040E-F92C-4866-9278-67FF901FEF8A}" destId="{9DD38FA0-8309-421D-BADA-39F6EE0FFDD5}" srcOrd="13" destOrd="0" presId="urn:microsoft.com/office/officeart/2005/8/layout/list1"/>
    <dgm:cxn modelId="{693FC63C-AE35-4E75-ADD0-073EC0C99F01}" type="presParOf" srcId="{625E040E-F92C-4866-9278-67FF901FEF8A}" destId="{A0151667-630C-498D-9338-C7BDA7539E53}" srcOrd="14" destOrd="0" presId="urn:microsoft.com/office/officeart/2005/8/layout/list1"/>
    <dgm:cxn modelId="{A8877482-6CAA-494A-AF01-BF2F7F122200}" type="presParOf" srcId="{625E040E-F92C-4866-9278-67FF901FEF8A}" destId="{082865D2-78B8-43BA-B8C9-9EC87DD85408}" srcOrd="15" destOrd="0" presId="urn:microsoft.com/office/officeart/2005/8/layout/list1"/>
    <dgm:cxn modelId="{60C352B5-5138-4269-B2A3-97C843619552}" type="presParOf" srcId="{625E040E-F92C-4866-9278-67FF901FEF8A}" destId="{7A09537C-1D61-4D81-82E1-71CAA16E249C}" srcOrd="16" destOrd="0" presId="urn:microsoft.com/office/officeart/2005/8/layout/list1"/>
    <dgm:cxn modelId="{4FC69E6F-2779-4CEB-925C-D9A8AE8AB1E7}" type="presParOf" srcId="{7A09537C-1D61-4D81-82E1-71CAA16E249C}" destId="{595C4D74-B82E-41A4-98B0-D86A7FD2AF01}" srcOrd="0" destOrd="0" presId="urn:microsoft.com/office/officeart/2005/8/layout/list1"/>
    <dgm:cxn modelId="{9A794947-333C-46BF-BC70-178057213040}" type="presParOf" srcId="{7A09537C-1D61-4D81-82E1-71CAA16E249C}" destId="{85AC440E-910C-4AD0-9A38-C2C9295F3822}" srcOrd="1" destOrd="0" presId="urn:microsoft.com/office/officeart/2005/8/layout/list1"/>
    <dgm:cxn modelId="{88CAED7D-F8C5-4E7B-90A2-EC0DC23AF5FE}" type="presParOf" srcId="{625E040E-F92C-4866-9278-67FF901FEF8A}" destId="{7544231A-6B9B-4BDC-B04E-F01F1759DC83}" srcOrd="17" destOrd="0" presId="urn:microsoft.com/office/officeart/2005/8/layout/list1"/>
    <dgm:cxn modelId="{9132371E-1918-4702-ABDF-321705F97C2A}" type="presParOf" srcId="{625E040E-F92C-4866-9278-67FF901FEF8A}" destId="{654C4D67-03DB-4B93-BE2F-A46971A8715E}"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5E3015-CAF9-4E4E-B821-CC1F11B9811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5D512FD1-82C6-453E-A243-7C85C78490AC}">
      <dgm:prSet phldrT="[Texte]" custT="1"/>
      <dgm:spPr/>
      <dgm:t>
        <a:bodyPr/>
        <a:lstStyle/>
        <a:p>
          <a:pPr>
            <a:buFont typeface="Arial" panose="020B0604020202020204" pitchFamily="34" charset="0"/>
            <a:buChar char="•"/>
          </a:pPr>
          <a:r>
            <a:rPr lang="fr-FR" sz="1800" b="1" i="0" dirty="0"/>
            <a:t>La complexité</a:t>
          </a:r>
          <a:r>
            <a:rPr lang="fr-FR" sz="1800" b="0" i="0" dirty="0"/>
            <a:t> </a:t>
          </a:r>
          <a:endParaRPr lang="en-US" sz="1800" dirty="0"/>
        </a:p>
      </dgm:t>
    </dgm:pt>
    <dgm:pt modelId="{5C7F910C-9EA8-4CDA-B30D-061942126463}" type="parTrans" cxnId="{0882A805-BF68-46EA-9CB4-C054F356FB5C}">
      <dgm:prSet/>
      <dgm:spPr/>
      <dgm:t>
        <a:bodyPr/>
        <a:lstStyle/>
        <a:p>
          <a:endParaRPr lang="en-US"/>
        </a:p>
      </dgm:t>
    </dgm:pt>
    <dgm:pt modelId="{B042A326-67E5-45E7-95C3-278719432885}" type="sibTrans" cxnId="{0882A805-BF68-46EA-9CB4-C054F356FB5C}">
      <dgm:prSet/>
      <dgm:spPr/>
      <dgm:t>
        <a:bodyPr/>
        <a:lstStyle/>
        <a:p>
          <a:endParaRPr lang="en-US"/>
        </a:p>
      </dgm:t>
    </dgm:pt>
    <dgm:pt modelId="{36C1F142-32AE-44BE-A904-C206A3AC0A1A}">
      <dgm:prSet custT="1"/>
      <dgm:spPr/>
      <dgm:t>
        <a:bodyPr/>
        <a:lstStyle/>
        <a:p>
          <a:pPr>
            <a:buFont typeface="Arial" panose="020B0604020202020204" pitchFamily="34" charset="0"/>
            <a:buChar char="•"/>
          </a:pPr>
          <a:r>
            <a:rPr lang="fr-FR" sz="1800" b="1" i="0" dirty="0"/>
            <a:t>L’immuabilité</a:t>
          </a:r>
          <a:r>
            <a:rPr lang="fr-FR" sz="1800" b="0" i="0" dirty="0"/>
            <a:t> </a:t>
          </a:r>
        </a:p>
      </dgm:t>
    </dgm:pt>
    <dgm:pt modelId="{F1C9C0FB-B13E-45E1-A3AA-C3635DBCD4A8}" type="parTrans" cxnId="{F9869D56-F868-4FA9-8364-A05BB9B59469}">
      <dgm:prSet/>
      <dgm:spPr/>
      <dgm:t>
        <a:bodyPr/>
        <a:lstStyle/>
        <a:p>
          <a:endParaRPr lang="en-US"/>
        </a:p>
      </dgm:t>
    </dgm:pt>
    <dgm:pt modelId="{00BF7D66-A3B3-4AEA-85F3-A3A365DD1B36}" type="sibTrans" cxnId="{F9869D56-F868-4FA9-8364-A05BB9B59469}">
      <dgm:prSet/>
      <dgm:spPr/>
      <dgm:t>
        <a:bodyPr/>
        <a:lstStyle/>
        <a:p>
          <a:endParaRPr lang="en-US"/>
        </a:p>
      </dgm:t>
    </dgm:pt>
    <dgm:pt modelId="{F9F9792A-C718-4185-8147-0B4B1A2C73F8}">
      <dgm:prSet custT="1"/>
      <dgm:spPr/>
      <dgm:t>
        <a:bodyPr/>
        <a:lstStyle/>
        <a:p>
          <a:pPr>
            <a:buFont typeface="Arial" panose="020B0604020202020204" pitchFamily="34" charset="0"/>
            <a:buChar char="•"/>
          </a:pPr>
          <a:r>
            <a:rPr lang="fr-FR" sz="1800" b="1" i="0" dirty="0"/>
            <a:t>Les coûts énergétiques</a:t>
          </a:r>
          <a:endParaRPr lang="fr-FR" sz="1800" b="0" i="0" dirty="0"/>
        </a:p>
      </dgm:t>
    </dgm:pt>
    <dgm:pt modelId="{0CF2CC30-041C-4AE4-A8D7-BD17048A4302}" type="parTrans" cxnId="{C37DFDB9-E3EC-46F8-8FCF-B0DB86181FEE}">
      <dgm:prSet/>
      <dgm:spPr/>
      <dgm:t>
        <a:bodyPr/>
        <a:lstStyle/>
        <a:p>
          <a:endParaRPr lang="en-US"/>
        </a:p>
      </dgm:t>
    </dgm:pt>
    <dgm:pt modelId="{F0EC9AE0-BCD6-4737-BCF7-7B16FBEBAD7B}" type="sibTrans" cxnId="{C37DFDB9-E3EC-46F8-8FCF-B0DB86181FEE}">
      <dgm:prSet/>
      <dgm:spPr/>
      <dgm:t>
        <a:bodyPr/>
        <a:lstStyle/>
        <a:p>
          <a:endParaRPr lang="en-US"/>
        </a:p>
      </dgm:t>
    </dgm:pt>
    <dgm:pt modelId="{8B016338-B18D-42EC-8424-B31C600197D8}">
      <dgm:prSet custT="1"/>
      <dgm:spPr/>
      <dgm:t>
        <a:bodyPr/>
        <a:lstStyle/>
        <a:p>
          <a:pPr>
            <a:buFont typeface="Arial" panose="020B0604020202020204" pitchFamily="34" charset="0"/>
            <a:buChar char="•"/>
          </a:pPr>
          <a:r>
            <a:rPr lang="fr-FR" sz="1800" b="1" i="0" dirty="0"/>
            <a:t>Le stockage</a:t>
          </a:r>
          <a:endParaRPr lang="fr-FR" sz="1800" b="0" i="0" dirty="0"/>
        </a:p>
      </dgm:t>
    </dgm:pt>
    <dgm:pt modelId="{67FB824B-9BDC-4B24-862E-9C8252C5F65B}" type="parTrans" cxnId="{EDB5153C-8511-4028-BC6D-315DABAD45D7}">
      <dgm:prSet/>
      <dgm:spPr/>
      <dgm:t>
        <a:bodyPr/>
        <a:lstStyle/>
        <a:p>
          <a:endParaRPr lang="en-US"/>
        </a:p>
      </dgm:t>
    </dgm:pt>
    <dgm:pt modelId="{F443B670-C430-4817-8CBC-01CF69269F1F}" type="sibTrans" cxnId="{EDB5153C-8511-4028-BC6D-315DABAD45D7}">
      <dgm:prSet/>
      <dgm:spPr/>
      <dgm:t>
        <a:bodyPr/>
        <a:lstStyle/>
        <a:p>
          <a:endParaRPr lang="en-US"/>
        </a:p>
      </dgm:t>
    </dgm:pt>
    <dgm:pt modelId="{F53A5BDD-BE7D-44FC-BEE4-8633B73CFBA4}">
      <dgm:prSet custT="1"/>
      <dgm:spPr/>
      <dgm:t>
        <a:bodyPr/>
        <a:lstStyle/>
        <a:p>
          <a:pPr>
            <a:buFont typeface="Arial" panose="020B0604020202020204" pitchFamily="34" charset="0"/>
            <a:buChar char="•"/>
          </a:pPr>
          <a:r>
            <a:rPr lang="fr-FR" sz="1800" b="1" i="0" dirty="0"/>
            <a:t>L’enjeu de la clé privée</a:t>
          </a:r>
          <a:r>
            <a:rPr lang="fr-FR" sz="1800" b="0" i="0" dirty="0"/>
            <a:t> :</a:t>
          </a:r>
        </a:p>
      </dgm:t>
    </dgm:pt>
    <dgm:pt modelId="{D849D52E-196D-4C28-8F1E-2A27114F8FD9}" type="parTrans" cxnId="{64344EEA-B523-4A8D-AD12-50FB4B8DE33C}">
      <dgm:prSet/>
      <dgm:spPr/>
      <dgm:t>
        <a:bodyPr/>
        <a:lstStyle/>
        <a:p>
          <a:endParaRPr lang="en-US"/>
        </a:p>
      </dgm:t>
    </dgm:pt>
    <dgm:pt modelId="{1D54BD50-C515-4775-B469-E657BBF60129}" type="sibTrans" cxnId="{64344EEA-B523-4A8D-AD12-50FB4B8DE33C}">
      <dgm:prSet/>
      <dgm:spPr/>
      <dgm:t>
        <a:bodyPr/>
        <a:lstStyle/>
        <a:p>
          <a:endParaRPr lang="en-US"/>
        </a:p>
      </dgm:t>
    </dgm:pt>
    <dgm:pt modelId="{1F507CEE-9487-42FE-A103-DDB9819AEA0E}">
      <dgm:prSet custT="1"/>
      <dgm:spPr/>
      <dgm:t>
        <a:bodyPr/>
        <a:lstStyle/>
        <a:p>
          <a:pPr>
            <a:buFont typeface="Arial" panose="020B0604020202020204" pitchFamily="34" charset="0"/>
            <a:buChar char="•"/>
          </a:pPr>
          <a:r>
            <a:rPr lang="fr-FR" sz="1600" b="0" i="0" dirty="0"/>
            <a:t>Si l’utilisateur perd sa clef privée, aucun procédé n’est prévu pour la récupérer, à l’inverse d’un mot de passe classique, facilement récupérable. </a:t>
          </a:r>
        </a:p>
      </dgm:t>
    </dgm:pt>
    <dgm:pt modelId="{4E6EE9D5-902B-4C5D-BABF-4AE17B77C8B9}" type="parTrans" cxnId="{4231C1AD-426D-4CEE-A5FD-FD3C97FB87F9}">
      <dgm:prSet/>
      <dgm:spPr/>
      <dgm:t>
        <a:bodyPr/>
        <a:lstStyle/>
        <a:p>
          <a:endParaRPr lang="en-US"/>
        </a:p>
      </dgm:t>
    </dgm:pt>
    <dgm:pt modelId="{96521DEC-B582-4B8B-807F-F4398F6910F6}" type="sibTrans" cxnId="{4231C1AD-426D-4CEE-A5FD-FD3C97FB87F9}">
      <dgm:prSet/>
      <dgm:spPr/>
      <dgm:t>
        <a:bodyPr/>
        <a:lstStyle/>
        <a:p>
          <a:endParaRPr lang="en-US"/>
        </a:p>
      </dgm:t>
    </dgm:pt>
    <dgm:pt modelId="{62567F72-FFED-4538-BEB0-5B57C60933EF}">
      <dgm:prSet phldrT="[Texte]" custT="1"/>
      <dgm:spPr/>
      <dgm:t>
        <a:bodyPr/>
        <a:lstStyle/>
        <a:p>
          <a:pPr>
            <a:buFont typeface="Arial" panose="020B0604020202020204" pitchFamily="34" charset="0"/>
            <a:buChar char="•"/>
          </a:pPr>
          <a:r>
            <a:rPr lang="fr-FR" sz="1800" b="0" i="0" dirty="0"/>
            <a:t>La technologie blockchain peut être difficile à comprendre pour être adoptée par le plus grand nombre.  </a:t>
          </a:r>
          <a:endParaRPr lang="en-US" sz="1800" dirty="0"/>
        </a:p>
      </dgm:t>
    </dgm:pt>
    <dgm:pt modelId="{98CB6315-7FD6-4029-8338-D286B24BA935}" type="parTrans" cxnId="{539EE041-05A5-4EB5-8201-D58F8E128214}">
      <dgm:prSet/>
      <dgm:spPr/>
      <dgm:t>
        <a:bodyPr/>
        <a:lstStyle/>
        <a:p>
          <a:endParaRPr lang="en-US"/>
        </a:p>
      </dgm:t>
    </dgm:pt>
    <dgm:pt modelId="{9E25371B-58F8-4DF0-B105-51777090695C}" type="sibTrans" cxnId="{539EE041-05A5-4EB5-8201-D58F8E128214}">
      <dgm:prSet/>
      <dgm:spPr/>
      <dgm:t>
        <a:bodyPr/>
        <a:lstStyle/>
        <a:p>
          <a:endParaRPr lang="en-US"/>
        </a:p>
      </dgm:t>
    </dgm:pt>
    <dgm:pt modelId="{33C8F6E7-11B3-4B39-867C-6B987BB8FF96}">
      <dgm:prSet custT="1"/>
      <dgm:spPr/>
      <dgm:t>
        <a:bodyPr/>
        <a:lstStyle/>
        <a:p>
          <a:pPr>
            <a:buFont typeface="Arial" panose="020B0604020202020204" pitchFamily="34" charset="0"/>
            <a:buChar char="•"/>
          </a:pPr>
          <a:r>
            <a:rPr lang="fr-FR" sz="1600" b="0" i="0" dirty="0"/>
            <a:t>Une fois les données ajoutées sur la blockchain, il est très difficile de les modifier. </a:t>
          </a:r>
        </a:p>
      </dgm:t>
    </dgm:pt>
    <dgm:pt modelId="{713C9F14-615E-4986-A10B-99E826825827}" type="parTrans" cxnId="{21E71A3D-7B3D-4C9C-A27C-FBA68417E8DC}">
      <dgm:prSet/>
      <dgm:spPr/>
      <dgm:t>
        <a:bodyPr/>
        <a:lstStyle/>
        <a:p>
          <a:endParaRPr lang="en-US"/>
        </a:p>
      </dgm:t>
    </dgm:pt>
    <dgm:pt modelId="{71FDB426-51D4-4BEB-98BF-7C73A97089DC}" type="sibTrans" cxnId="{21E71A3D-7B3D-4C9C-A27C-FBA68417E8DC}">
      <dgm:prSet/>
      <dgm:spPr/>
      <dgm:t>
        <a:bodyPr/>
        <a:lstStyle/>
        <a:p>
          <a:endParaRPr lang="en-US"/>
        </a:p>
      </dgm:t>
    </dgm:pt>
    <dgm:pt modelId="{BDE02D12-C853-4C24-85DC-E6E19FC9372D}">
      <dgm:prSet custT="1"/>
      <dgm:spPr/>
      <dgm:t>
        <a:bodyPr/>
        <a:lstStyle/>
        <a:p>
          <a:pPr>
            <a:buFont typeface="Arial" panose="020B0604020202020204" pitchFamily="34" charset="0"/>
            <a:buChar char="•"/>
          </a:pPr>
          <a:r>
            <a:rPr lang="fr-FR" sz="1800" b="1" i="0" dirty="0"/>
            <a:t>Les investissements initiaux élevés</a:t>
          </a:r>
          <a:endParaRPr lang="fr-FR" sz="1800" b="0" i="0" dirty="0"/>
        </a:p>
      </dgm:t>
    </dgm:pt>
    <dgm:pt modelId="{9CE5029A-BED8-498B-9DB2-EF575124AB7B}" type="parTrans" cxnId="{C24D6F96-8F38-45BE-83D3-5B06831CF24A}">
      <dgm:prSet/>
      <dgm:spPr/>
      <dgm:t>
        <a:bodyPr/>
        <a:lstStyle/>
        <a:p>
          <a:endParaRPr lang="en-US"/>
        </a:p>
      </dgm:t>
    </dgm:pt>
    <dgm:pt modelId="{FF36374F-2DDB-4A62-B3FC-ADAD5A74F7E4}" type="sibTrans" cxnId="{C24D6F96-8F38-45BE-83D3-5B06831CF24A}">
      <dgm:prSet/>
      <dgm:spPr/>
      <dgm:t>
        <a:bodyPr/>
        <a:lstStyle/>
        <a:p>
          <a:endParaRPr lang="en-US"/>
        </a:p>
      </dgm:t>
    </dgm:pt>
    <dgm:pt modelId="{F60D65F4-FF6D-4F9E-9AB3-2574A5CAE8F1}">
      <dgm:prSet custT="1"/>
      <dgm:spPr/>
      <dgm:t>
        <a:bodyPr/>
        <a:lstStyle/>
        <a:p>
          <a:pPr>
            <a:buFont typeface="Arial" panose="020B0604020202020204" pitchFamily="34" charset="0"/>
            <a:buChar char="•"/>
          </a:pPr>
          <a:r>
            <a:rPr lang="fr-FR" sz="1600" b="0" i="0" dirty="0"/>
            <a:t>Coûts élevés tant dans le développement que dans la maintenance des applications basées sur la blockchain. </a:t>
          </a:r>
        </a:p>
      </dgm:t>
    </dgm:pt>
    <dgm:pt modelId="{80276A59-24C1-4AAE-B57D-76DE453BC114}" type="parTrans" cxnId="{FA00D900-8208-43A6-9B56-2875978FE620}">
      <dgm:prSet/>
      <dgm:spPr/>
      <dgm:t>
        <a:bodyPr/>
        <a:lstStyle/>
        <a:p>
          <a:endParaRPr lang="en-US"/>
        </a:p>
      </dgm:t>
    </dgm:pt>
    <dgm:pt modelId="{619DAEB9-A11E-4387-9C19-706605E6BED8}" type="sibTrans" cxnId="{FA00D900-8208-43A6-9B56-2875978FE620}">
      <dgm:prSet/>
      <dgm:spPr/>
      <dgm:t>
        <a:bodyPr/>
        <a:lstStyle/>
        <a:p>
          <a:endParaRPr lang="en-US"/>
        </a:p>
      </dgm:t>
    </dgm:pt>
    <dgm:pt modelId="{D3E34004-66E9-4611-895C-261BE038CC2C}">
      <dgm:prSet custT="1"/>
      <dgm:spPr/>
      <dgm:t>
        <a:bodyPr/>
        <a:lstStyle/>
        <a:p>
          <a:pPr>
            <a:buFont typeface="Arial" panose="020B0604020202020204" pitchFamily="34" charset="0"/>
            <a:buChar char="•"/>
          </a:pPr>
          <a:r>
            <a:rPr lang="fr-FR" sz="1600" b="0" i="0" dirty="0"/>
            <a:t>Certaines blockchains nécessitent une importante puissance de calcul entraînant une consommation d’énergie importante. </a:t>
          </a:r>
        </a:p>
      </dgm:t>
    </dgm:pt>
    <dgm:pt modelId="{83A545FE-6FBA-48FB-85AD-4F3696AAE251}" type="parTrans" cxnId="{007B6E87-75C1-427C-99A2-C6E344583C90}">
      <dgm:prSet/>
      <dgm:spPr/>
      <dgm:t>
        <a:bodyPr/>
        <a:lstStyle/>
        <a:p>
          <a:endParaRPr lang="en-US"/>
        </a:p>
      </dgm:t>
    </dgm:pt>
    <dgm:pt modelId="{16295F6D-AE1D-4135-BDEA-8B92C3FB0CC0}" type="sibTrans" cxnId="{007B6E87-75C1-427C-99A2-C6E344583C90}">
      <dgm:prSet/>
      <dgm:spPr/>
      <dgm:t>
        <a:bodyPr/>
        <a:lstStyle/>
        <a:p>
          <a:endParaRPr lang="en-US"/>
        </a:p>
      </dgm:t>
    </dgm:pt>
    <dgm:pt modelId="{FFE989D3-7372-4B75-9BD0-5D2C742CBCBA}">
      <dgm:prSet custT="1"/>
      <dgm:spPr/>
      <dgm:t>
        <a:bodyPr/>
        <a:lstStyle/>
        <a:p>
          <a:pPr>
            <a:buFont typeface="Arial" panose="020B0604020202020204" pitchFamily="34" charset="0"/>
            <a:buChar char="•"/>
          </a:pPr>
          <a:r>
            <a:rPr lang="fr-FR" sz="1600" b="0" i="0" dirty="0"/>
            <a:t>Les données stockées par les blockchains peuvent être de plus en plus volumineuses depuis leur création. Cette croissance pose un défi, car elle rend difficile pour les particuliers de télécharger ou de stocker ces données. </a:t>
          </a:r>
        </a:p>
      </dgm:t>
    </dgm:pt>
    <dgm:pt modelId="{9E958B1E-E590-4CAF-B273-1AF23EEA9DA6}" type="parTrans" cxnId="{7D0909F3-BB26-441D-998B-BD8E0C85CE77}">
      <dgm:prSet/>
      <dgm:spPr/>
      <dgm:t>
        <a:bodyPr/>
        <a:lstStyle/>
        <a:p>
          <a:endParaRPr lang="en-US"/>
        </a:p>
      </dgm:t>
    </dgm:pt>
    <dgm:pt modelId="{F251ACCF-AAED-4942-99B4-8BD29A270EC2}" type="sibTrans" cxnId="{7D0909F3-BB26-441D-998B-BD8E0C85CE77}">
      <dgm:prSet/>
      <dgm:spPr/>
      <dgm:t>
        <a:bodyPr/>
        <a:lstStyle/>
        <a:p>
          <a:endParaRPr lang="en-US"/>
        </a:p>
      </dgm:t>
    </dgm:pt>
    <dgm:pt modelId="{625E040E-F92C-4866-9278-67FF901FEF8A}" type="pres">
      <dgm:prSet presAssocID="{7C5E3015-CAF9-4E4E-B821-CC1F11B98110}" presName="linear" presStyleCnt="0">
        <dgm:presLayoutVars>
          <dgm:dir/>
          <dgm:animLvl val="lvl"/>
          <dgm:resizeHandles val="exact"/>
        </dgm:presLayoutVars>
      </dgm:prSet>
      <dgm:spPr/>
    </dgm:pt>
    <dgm:pt modelId="{4509F458-0720-4A20-ABAE-5BDDFFD792CE}" type="pres">
      <dgm:prSet presAssocID="{5D512FD1-82C6-453E-A243-7C85C78490AC}" presName="parentLin" presStyleCnt="0"/>
      <dgm:spPr/>
    </dgm:pt>
    <dgm:pt modelId="{97B6C43E-21CD-4778-A577-A58DEBCBB88D}" type="pres">
      <dgm:prSet presAssocID="{5D512FD1-82C6-453E-A243-7C85C78490AC}" presName="parentLeftMargin" presStyleLbl="node1" presStyleIdx="0" presStyleCnt="6"/>
      <dgm:spPr/>
    </dgm:pt>
    <dgm:pt modelId="{49673AEE-DA21-4F7E-A051-E68FD7AA8310}" type="pres">
      <dgm:prSet presAssocID="{5D512FD1-82C6-453E-A243-7C85C78490AC}" presName="parentText" presStyleLbl="node1" presStyleIdx="0" presStyleCnt="6">
        <dgm:presLayoutVars>
          <dgm:chMax val="0"/>
          <dgm:bulletEnabled val="1"/>
        </dgm:presLayoutVars>
      </dgm:prSet>
      <dgm:spPr/>
    </dgm:pt>
    <dgm:pt modelId="{E945350B-6E63-40F0-B201-AC33E415877E}" type="pres">
      <dgm:prSet presAssocID="{5D512FD1-82C6-453E-A243-7C85C78490AC}" presName="negativeSpace" presStyleCnt="0"/>
      <dgm:spPr/>
    </dgm:pt>
    <dgm:pt modelId="{569CE923-6F4C-436D-9ED5-54CD7BC9F919}" type="pres">
      <dgm:prSet presAssocID="{5D512FD1-82C6-453E-A243-7C85C78490AC}" presName="childText" presStyleLbl="conFgAcc1" presStyleIdx="0" presStyleCnt="6">
        <dgm:presLayoutVars>
          <dgm:bulletEnabled val="1"/>
        </dgm:presLayoutVars>
      </dgm:prSet>
      <dgm:spPr/>
    </dgm:pt>
    <dgm:pt modelId="{4E5275EF-1AD0-4D05-8CD9-64E1FA92E912}" type="pres">
      <dgm:prSet presAssocID="{B042A326-67E5-45E7-95C3-278719432885}" presName="spaceBetweenRectangles" presStyleCnt="0"/>
      <dgm:spPr/>
    </dgm:pt>
    <dgm:pt modelId="{0CEED1CF-E218-4371-A18C-5CC29E5F2723}" type="pres">
      <dgm:prSet presAssocID="{36C1F142-32AE-44BE-A904-C206A3AC0A1A}" presName="parentLin" presStyleCnt="0"/>
      <dgm:spPr/>
    </dgm:pt>
    <dgm:pt modelId="{E2025E84-588B-4E0E-9A71-5833ABEDB6AF}" type="pres">
      <dgm:prSet presAssocID="{36C1F142-32AE-44BE-A904-C206A3AC0A1A}" presName="parentLeftMargin" presStyleLbl="node1" presStyleIdx="0" presStyleCnt="6"/>
      <dgm:spPr/>
    </dgm:pt>
    <dgm:pt modelId="{40E34B23-B4A9-47B3-A3B4-F55EEEF075E2}" type="pres">
      <dgm:prSet presAssocID="{36C1F142-32AE-44BE-A904-C206A3AC0A1A}" presName="parentText" presStyleLbl="node1" presStyleIdx="1" presStyleCnt="6">
        <dgm:presLayoutVars>
          <dgm:chMax val="0"/>
          <dgm:bulletEnabled val="1"/>
        </dgm:presLayoutVars>
      </dgm:prSet>
      <dgm:spPr/>
    </dgm:pt>
    <dgm:pt modelId="{DA7E5923-0AAE-40CC-B741-F4A8B3091AF5}" type="pres">
      <dgm:prSet presAssocID="{36C1F142-32AE-44BE-A904-C206A3AC0A1A}" presName="negativeSpace" presStyleCnt="0"/>
      <dgm:spPr/>
    </dgm:pt>
    <dgm:pt modelId="{9F884F49-8138-4927-A7F1-7184541AA4D2}" type="pres">
      <dgm:prSet presAssocID="{36C1F142-32AE-44BE-A904-C206A3AC0A1A}" presName="childText" presStyleLbl="conFgAcc1" presStyleIdx="1" presStyleCnt="6">
        <dgm:presLayoutVars>
          <dgm:bulletEnabled val="1"/>
        </dgm:presLayoutVars>
      </dgm:prSet>
      <dgm:spPr/>
    </dgm:pt>
    <dgm:pt modelId="{4BF9B69F-F06D-4447-835B-6888890931E1}" type="pres">
      <dgm:prSet presAssocID="{00BF7D66-A3B3-4AEA-85F3-A3A365DD1B36}" presName="spaceBetweenRectangles" presStyleCnt="0"/>
      <dgm:spPr/>
    </dgm:pt>
    <dgm:pt modelId="{20781E8A-2A9A-41B6-B9F6-2798BB17080C}" type="pres">
      <dgm:prSet presAssocID="{F53A5BDD-BE7D-44FC-BEE4-8633B73CFBA4}" presName="parentLin" presStyleCnt="0"/>
      <dgm:spPr/>
    </dgm:pt>
    <dgm:pt modelId="{B183966E-DFD0-4C6C-BE15-2D0174ED5ED4}" type="pres">
      <dgm:prSet presAssocID="{F53A5BDD-BE7D-44FC-BEE4-8633B73CFBA4}" presName="parentLeftMargin" presStyleLbl="node1" presStyleIdx="1" presStyleCnt="6"/>
      <dgm:spPr/>
    </dgm:pt>
    <dgm:pt modelId="{2A71750B-543C-4954-936D-51BCA326A86C}" type="pres">
      <dgm:prSet presAssocID="{F53A5BDD-BE7D-44FC-BEE4-8633B73CFBA4}" presName="parentText" presStyleLbl="node1" presStyleIdx="2" presStyleCnt="6">
        <dgm:presLayoutVars>
          <dgm:chMax val="0"/>
          <dgm:bulletEnabled val="1"/>
        </dgm:presLayoutVars>
      </dgm:prSet>
      <dgm:spPr/>
    </dgm:pt>
    <dgm:pt modelId="{9ED6BBEB-706E-4874-91D9-6E63DABDFB28}" type="pres">
      <dgm:prSet presAssocID="{F53A5BDD-BE7D-44FC-BEE4-8633B73CFBA4}" presName="negativeSpace" presStyleCnt="0"/>
      <dgm:spPr/>
    </dgm:pt>
    <dgm:pt modelId="{B8917239-820F-49DD-AE97-EC3A994285F4}" type="pres">
      <dgm:prSet presAssocID="{F53A5BDD-BE7D-44FC-BEE4-8633B73CFBA4}" presName="childText" presStyleLbl="conFgAcc1" presStyleIdx="2" presStyleCnt="6">
        <dgm:presLayoutVars>
          <dgm:bulletEnabled val="1"/>
        </dgm:presLayoutVars>
      </dgm:prSet>
      <dgm:spPr/>
    </dgm:pt>
    <dgm:pt modelId="{A538416E-996C-4318-8515-E94B0D1CFF27}" type="pres">
      <dgm:prSet presAssocID="{1D54BD50-C515-4775-B469-E657BBF60129}" presName="spaceBetweenRectangles" presStyleCnt="0"/>
      <dgm:spPr/>
    </dgm:pt>
    <dgm:pt modelId="{98508EF9-6179-4EBC-9941-DE640559F157}" type="pres">
      <dgm:prSet presAssocID="{BDE02D12-C853-4C24-85DC-E6E19FC9372D}" presName="parentLin" presStyleCnt="0"/>
      <dgm:spPr/>
    </dgm:pt>
    <dgm:pt modelId="{2266B6A3-092E-416A-827D-3A81B933510E}" type="pres">
      <dgm:prSet presAssocID="{BDE02D12-C853-4C24-85DC-E6E19FC9372D}" presName="parentLeftMargin" presStyleLbl="node1" presStyleIdx="2" presStyleCnt="6"/>
      <dgm:spPr/>
    </dgm:pt>
    <dgm:pt modelId="{1C703DEB-630D-4FC8-A503-30923ABEFC8E}" type="pres">
      <dgm:prSet presAssocID="{BDE02D12-C853-4C24-85DC-E6E19FC9372D}" presName="parentText" presStyleLbl="node1" presStyleIdx="3" presStyleCnt="6">
        <dgm:presLayoutVars>
          <dgm:chMax val="0"/>
          <dgm:bulletEnabled val="1"/>
        </dgm:presLayoutVars>
      </dgm:prSet>
      <dgm:spPr/>
    </dgm:pt>
    <dgm:pt modelId="{3D638805-0ABC-4CF4-A5CD-EE4815E8086B}" type="pres">
      <dgm:prSet presAssocID="{BDE02D12-C853-4C24-85DC-E6E19FC9372D}" presName="negativeSpace" presStyleCnt="0"/>
      <dgm:spPr/>
    </dgm:pt>
    <dgm:pt modelId="{E04360D9-4024-49D3-9B54-FBDBCB828181}" type="pres">
      <dgm:prSet presAssocID="{BDE02D12-C853-4C24-85DC-E6E19FC9372D}" presName="childText" presStyleLbl="conFgAcc1" presStyleIdx="3" presStyleCnt="6">
        <dgm:presLayoutVars>
          <dgm:bulletEnabled val="1"/>
        </dgm:presLayoutVars>
      </dgm:prSet>
      <dgm:spPr/>
    </dgm:pt>
    <dgm:pt modelId="{B0E7936A-D4A9-4487-BAEB-714405187BB3}" type="pres">
      <dgm:prSet presAssocID="{FF36374F-2DDB-4A62-B3FC-ADAD5A74F7E4}" presName="spaceBetweenRectangles" presStyleCnt="0"/>
      <dgm:spPr/>
    </dgm:pt>
    <dgm:pt modelId="{92B2424C-97FA-4C6F-9AC9-79CDBB8405B6}" type="pres">
      <dgm:prSet presAssocID="{F9F9792A-C718-4185-8147-0B4B1A2C73F8}" presName="parentLin" presStyleCnt="0"/>
      <dgm:spPr/>
    </dgm:pt>
    <dgm:pt modelId="{3F7C8470-D2C7-4853-A4BD-271A99ACA8FE}" type="pres">
      <dgm:prSet presAssocID="{F9F9792A-C718-4185-8147-0B4B1A2C73F8}" presName="parentLeftMargin" presStyleLbl="node1" presStyleIdx="3" presStyleCnt="6"/>
      <dgm:spPr/>
    </dgm:pt>
    <dgm:pt modelId="{C9A4E17D-D69C-41E1-ABE8-E1263538C778}" type="pres">
      <dgm:prSet presAssocID="{F9F9792A-C718-4185-8147-0B4B1A2C73F8}" presName="parentText" presStyleLbl="node1" presStyleIdx="4" presStyleCnt="6">
        <dgm:presLayoutVars>
          <dgm:chMax val="0"/>
          <dgm:bulletEnabled val="1"/>
        </dgm:presLayoutVars>
      </dgm:prSet>
      <dgm:spPr/>
    </dgm:pt>
    <dgm:pt modelId="{681CAD0D-89AA-4B5E-8AFC-F4329F5DEF38}" type="pres">
      <dgm:prSet presAssocID="{F9F9792A-C718-4185-8147-0B4B1A2C73F8}" presName="negativeSpace" presStyleCnt="0"/>
      <dgm:spPr/>
    </dgm:pt>
    <dgm:pt modelId="{278F02EE-687D-407B-A3D3-D28362B10C78}" type="pres">
      <dgm:prSet presAssocID="{F9F9792A-C718-4185-8147-0B4B1A2C73F8}" presName="childText" presStyleLbl="conFgAcc1" presStyleIdx="4" presStyleCnt="6">
        <dgm:presLayoutVars>
          <dgm:bulletEnabled val="1"/>
        </dgm:presLayoutVars>
      </dgm:prSet>
      <dgm:spPr/>
    </dgm:pt>
    <dgm:pt modelId="{704F37A2-BB3F-4367-B384-DA1B552E6E41}" type="pres">
      <dgm:prSet presAssocID="{F0EC9AE0-BCD6-4737-BCF7-7B16FBEBAD7B}" presName="spaceBetweenRectangles" presStyleCnt="0"/>
      <dgm:spPr/>
    </dgm:pt>
    <dgm:pt modelId="{987F4A6F-28C8-4E85-84A8-954355FFDB62}" type="pres">
      <dgm:prSet presAssocID="{8B016338-B18D-42EC-8424-B31C600197D8}" presName="parentLin" presStyleCnt="0"/>
      <dgm:spPr/>
    </dgm:pt>
    <dgm:pt modelId="{9A96ABB0-B6E9-4461-AA05-0C6FEC4B1A8A}" type="pres">
      <dgm:prSet presAssocID="{8B016338-B18D-42EC-8424-B31C600197D8}" presName="parentLeftMargin" presStyleLbl="node1" presStyleIdx="4" presStyleCnt="6"/>
      <dgm:spPr/>
    </dgm:pt>
    <dgm:pt modelId="{58744D25-AA2F-485C-8899-13E1E6835E49}" type="pres">
      <dgm:prSet presAssocID="{8B016338-B18D-42EC-8424-B31C600197D8}" presName="parentText" presStyleLbl="node1" presStyleIdx="5" presStyleCnt="6">
        <dgm:presLayoutVars>
          <dgm:chMax val="0"/>
          <dgm:bulletEnabled val="1"/>
        </dgm:presLayoutVars>
      </dgm:prSet>
      <dgm:spPr/>
    </dgm:pt>
    <dgm:pt modelId="{B2E692F3-C6B2-4C9F-8DB7-5873EC9ED327}" type="pres">
      <dgm:prSet presAssocID="{8B016338-B18D-42EC-8424-B31C600197D8}" presName="negativeSpace" presStyleCnt="0"/>
      <dgm:spPr/>
    </dgm:pt>
    <dgm:pt modelId="{66EE0EE8-10F1-4C9A-A086-1C1F228D0C40}" type="pres">
      <dgm:prSet presAssocID="{8B016338-B18D-42EC-8424-B31C600197D8}" presName="childText" presStyleLbl="conFgAcc1" presStyleIdx="5" presStyleCnt="6">
        <dgm:presLayoutVars>
          <dgm:bulletEnabled val="1"/>
        </dgm:presLayoutVars>
      </dgm:prSet>
      <dgm:spPr/>
    </dgm:pt>
  </dgm:ptLst>
  <dgm:cxnLst>
    <dgm:cxn modelId="{FA00D900-8208-43A6-9B56-2875978FE620}" srcId="{BDE02D12-C853-4C24-85DC-E6E19FC9372D}" destId="{F60D65F4-FF6D-4F9E-9AB3-2574A5CAE8F1}" srcOrd="0" destOrd="0" parTransId="{80276A59-24C1-4AAE-B57D-76DE453BC114}" sibTransId="{619DAEB9-A11E-4387-9C19-706605E6BED8}"/>
    <dgm:cxn modelId="{0882A805-BF68-46EA-9CB4-C054F356FB5C}" srcId="{7C5E3015-CAF9-4E4E-B821-CC1F11B98110}" destId="{5D512FD1-82C6-453E-A243-7C85C78490AC}" srcOrd="0" destOrd="0" parTransId="{5C7F910C-9EA8-4CDA-B30D-061942126463}" sibTransId="{B042A326-67E5-45E7-95C3-278719432885}"/>
    <dgm:cxn modelId="{A9E6F112-2E8B-40B7-928B-3F1DAC3D5DA5}" type="presOf" srcId="{F9F9792A-C718-4185-8147-0B4B1A2C73F8}" destId="{3F7C8470-D2C7-4853-A4BD-271A99ACA8FE}" srcOrd="0" destOrd="0" presId="urn:microsoft.com/office/officeart/2005/8/layout/list1"/>
    <dgm:cxn modelId="{35D85129-1505-4687-AD52-DD0825EDE87C}" type="presOf" srcId="{5D512FD1-82C6-453E-A243-7C85C78490AC}" destId="{49673AEE-DA21-4F7E-A051-E68FD7AA8310}" srcOrd="1" destOrd="0" presId="urn:microsoft.com/office/officeart/2005/8/layout/list1"/>
    <dgm:cxn modelId="{F5F2DE39-C7CD-4CC5-BA7C-4283B020DCA0}" type="presOf" srcId="{33C8F6E7-11B3-4B39-867C-6B987BB8FF96}" destId="{9F884F49-8138-4927-A7F1-7184541AA4D2}" srcOrd="0" destOrd="0" presId="urn:microsoft.com/office/officeart/2005/8/layout/list1"/>
    <dgm:cxn modelId="{EDB5153C-8511-4028-BC6D-315DABAD45D7}" srcId="{7C5E3015-CAF9-4E4E-B821-CC1F11B98110}" destId="{8B016338-B18D-42EC-8424-B31C600197D8}" srcOrd="5" destOrd="0" parTransId="{67FB824B-9BDC-4B24-862E-9C8252C5F65B}" sibTransId="{F443B670-C430-4817-8CBC-01CF69269F1F}"/>
    <dgm:cxn modelId="{21E71A3D-7B3D-4C9C-A27C-FBA68417E8DC}" srcId="{36C1F142-32AE-44BE-A904-C206A3AC0A1A}" destId="{33C8F6E7-11B3-4B39-867C-6B987BB8FF96}" srcOrd="0" destOrd="0" parTransId="{713C9F14-615E-4986-A10B-99E826825827}" sibTransId="{71FDB426-51D4-4BEB-98BF-7C73A97089DC}"/>
    <dgm:cxn modelId="{D4C30F3E-C956-4AEE-B067-CA5EF55EC3A8}" type="presOf" srcId="{BDE02D12-C853-4C24-85DC-E6E19FC9372D}" destId="{1C703DEB-630D-4FC8-A503-30923ABEFC8E}" srcOrd="1" destOrd="0" presId="urn:microsoft.com/office/officeart/2005/8/layout/list1"/>
    <dgm:cxn modelId="{51FE393E-1E4B-46A7-8EA3-01EAA4F45549}" type="presOf" srcId="{D3E34004-66E9-4611-895C-261BE038CC2C}" destId="{278F02EE-687D-407B-A3D3-D28362B10C78}" srcOrd="0" destOrd="0" presId="urn:microsoft.com/office/officeart/2005/8/layout/list1"/>
    <dgm:cxn modelId="{32F5E85E-1138-4E4E-B6E7-744633B217E7}" type="presOf" srcId="{7C5E3015-CAF9-4E4E-B821-CC1F11B98110}" destId="{625E040E-F92C-4866-9278-67FF901FEF8A}" srcOrd="0" destOrd="0" presId="urn:microsoft.com/office/officeart/2005/8/layout/list1"/>
    <dgm:cxn modelId="{539EE041-05A5-4EB5-8201-D58F8E128214}" srcId="{5D512FD1-82C6-453E-A243-7C85C78490AC}" destId="{62567F72-FFED-4538-BEB0-5B57C60933EF}" srcOrd="0" destOrd="0" parTransId="{98CB6315-7FD6-4029-8338-D286B24BA935}" sibTransId="{9E25371B-58F8-4DF0-B105-51777090695C}"/>
    <dgm:cxn modelId="{69CE6364-5227-4717-B460-ECBF48880C15}" type="presOf" srcId="{62567F72-FFED-4538-BEB0-5B57C60933EF}" destId="{569CE923-6F4C-436D-9ED5-54CD7BC9F919}" srcOrd="0" destOrd="0" presId="urn:microsoft.com/office/officeart/2005/8/layout/list1"/>
    <dgm:cxn modelId="{C27F9B47-2F15-4D04-A21F-145036F54104}" type="presOf" srcId="{FFE989D3-7372-4B75-9BD0-5D2C742CBCBA}" destId="{66EE0EE8-10F1-4C9A-A086-1C1F228D0C40}" srcOrd="0" destOrd="0" presId="urn:microsoft.com/office/officeart/2005/8/layout/list1"/>
    <dgm:cxn modelId="{C87B0275-88D1-40D4-AF51-3326BEDC9247}" type="presOf" srcId="{BDE02D12-C853-4C24-85DC-E6E19FC9372D}" destId="{2266B6A3-092E-416A-827D-3A81B933510E}" srcOrd="0" destOrd="0" presId="urn:microsoft.com/office/officeart/2005/8/layout/list1"/>
    <dgm:cxn modelId="{F9869D56-F868-4FA9-8364-A05BB9B59469}" srcId="{7C5E3015-CAF9-4E4E-B821-CC1F11B98110}" destId="{36C1F142-32AE-44BE-A904-C206A3AC0A1A}" srcOrd="1" destOrd="0" parTransId="{F1C9C0FB-B13E-45E1-A3AA-C3635DBCD4A8}" sibTransId="{00BF7D66-A3B3-4AEA-85F3-A3A365DD1B36}"/>
    <dgm:cxn modelId="{934AF356-DCF1-41F2-8755-F74E65876E96}" type="presOf" srcId="{F53A5BDD-BE7D-44FC-BEE4-8633B73CFBA4}" destId="{2A71750B-543C-4954-936D-51BCA326A86C}" srcOrd="1" destOrd="0" presId="urn:microsoft.com/office/officeart/2005/8/layout/list1"/>
    <dgm:cxn modelId="{FD18FA85-369D-4E85-A618-451B3B5C346C}" type="presOf" srcId="{36C1F142-32AE-44BE-A904-C206A3AC0A1A}" destId="{40E34B23-B4A9-47B3-A3B4-F55EEEF075E2}" srcOrd="1" destOrd="0" presId="urn:microsoft.com/office/officeart/2005/8/layout/list1"/>
    <dgm:cxn modelId="{007B6E87-75C1-427C-99A2-C6E344583C90}" srcId="{F9F9792A-C718-4185-8147-0B4B1A2C73F8}" destId="{D3E34004-66E9-4611-895C-261BE038CC2C}" srcOrd="0" destOrd="0" parTransId="{83A545FE-6FBA-48FB-85AD-4F3696AAE251}" sibTransId="{16295F6D-AE1D-4135-BDEA-8B92C3FB0CC0}"/>
    <dgm:cxn modelId="{C24D6F96-8F38-45BE-83D3-5B06831CF24A}" srcId="{7C5E3015-CAF9-4E4E-B821-CC1F11B98110}" destId="{BDE02D12-C853-4C24-85DC-E6E19FC9372D}" srcOrd="3" destOrd="0" parTransId="{9CE5029A-BED8-498B-9DB2-EF575124AB7B}" sibTransId="{FF36374F-2DDB-4A62-B3FC-ADAD5A74F7E4}"/>
    <dgm:cxn modelId="{B4E3D398-8FCD-4C3B-B30F-FE41EF8BECB0}" type="presOf" srcId="{8B016338-B18D-42EC-8424-B31C600197D8}" destId="{58744D25-AA2F-485C-8899-13E1E6835E49}" srcOrd="1" destOrd="0" presId="urn:microsoft.com/office/officeart/2005/8/layout/list1"/>
    <dgm:cxn modelId="{8552DB99-EF8A-440E-9929-EA9728B60DBC}" type="presOf" srcId="{1F507CEE-9487-42FE-A103-DDB9819AEA0E}" destId="{B8917239-820F-49DD-AE97-EC3A994285F4}" srcOrd="0" destOrd="0" presId="urn:microsoft.com/office/officeart/2005/8/layout/list1"/>
    <dgm:cxn modelId="{4231C1AD-426D-4CEE-A5FD-FD3C97FB87F9}" srcId="{F53A5BDD-BE7D-44FC-BEE4-8633B73CFBA4}" destId="{1F507CEE-9487-42FE-A103-DDB9819AEA0E}" srcOrd="0" destOrd="0" parTransId="{4E6EE9D5-902B-4C5D-BABF-4AE17B77C8B9}" sibTransId="{96521DEC-B582-4B8B-807F-F4398F6910F6}"/>
    <dgm:cxn modelId="{A16A4AB7-8530-45FD-A2FB-6687D1BEEFB7}" type="presOf" srcId="{5D512FD1-82C6-453E-A243-7C85C78490AC}" destId="{97B6C43E-21CD-4778-A577-A58DEBCBB88D}" srcOrd="0" destOrd="0" presId="urn:microsoft.com/office/officeart/2005/8/layout/list1"/>
    <dgm:cxn modelId="{C37DFDB9-E3EC-46F8-8FCF-B0DB86181FEE}" srcId="{7C5E3015-CAF9-4E4E-B821-CC1F11B98110}" destId="{F9F9792A-C718-4185-8147-0B4B1A2C73F8}" srcOrd="4" destOrd="0" parTransId="{0CF2CC30-041C-4AE4-A8D7-BD17048A4302}" sibTransId="{F0EC9AE0-BCD6-4737-BCF7-7B16FBEBAD7B}"/>
    <dgm:cxn modelId="{099BFBC5-EAD4-4E45-8A9F-F64499C99D10}" type="presOf" srcId="{8B016338-B18D-42EC-8424-B31C600197D8}" destId="{9A96ABB0-B6E9-4461-AA05-0C6FEC4B1A8A}" srcOrd="0" destOrd="0" presId="urn:microsoft.com/office/officeart/2005/8/layout/list1"/>
    <dgm:cxn modelId="{27D1FACC-2B46-4561-9BFE-2CC2B72DABA3}" type="presOf" srcId="{36C1F142-32AE-44BE-A904-C206A3AC0A1A}" destId="{E2025E84-588B-4E0E-9A71-5833ABEDB6AF}" srcOrd="0" destOrd="0" presId="urn:microsoft.com/office/officeart/2005/8/layout/list1"/>
    <dgm:cxn modelId="{A0A2DCDC-CE54-4E1F-A5EB-2092498CAC3B}" type="presOf" srcId="{F60D65F4-FF6D-4F9E-9AB3-2574A5CAE8F1}" destId="{E04360D9-4024-49D3-9B54-FBDBCB828181}" srcOrd="0" destOrd="0" presId="urn:microsoft.com/office/officeart/2005/8/layout/list1"/>
    <dgm:cxn modelId="{C3601AE9-8794-4D20-83BD-AF3388DDF563}" type="presOf" srcId="{F53A5BDD-BE7D-44FC-BEE4-8633B73CFBA4}" destId="{B183966E-DFD0-4C6C-BE15-2D0174ED5ED4}" srcOrd="0" destOrd="0" presId="urn:microsoft.com/office/officeart/2005/8/layout/list1"/>
    <dgm:cxn modelId="{64344EEA-B523-4A8D-AD12-50FB4B8DE33C}" srcId="{7C5E3015-CAF9-4E4E-B821-CC1F11B98110}" destId="{F53A5BDD-BE7D-44FC-BEE4-8633B73CFBA4}" srcOrd="2" destOrd="0" parTransId="{D849D52E-196D-4C28-8F1E-2A27114F8FD9}" sibTransId="{1D54BD50-C515-4775-B469-E657BBF60129}"/>
    <dgm:cxn modelId="{7D0909F3-BB26-441D-998B-BD8E0C85CE77}" srcId="{8B016338-B18D-42EC-8424-B31C600197D8}" destId="{FFE989D3-7372-4B75-9BD0-5D2C742CBCBA}" srcOrd="0" destOrd="0" parTransId="{9E958B1E-E590-4CAF-B273-1AF23EEA9DA6}" sibTransId="{F251ACCF-AAED-4942-99B4-8BD29A270EC2}"/>
    <dgm:cxn modelId="{2FACD4FC-27BD-4BF1-9743-F25CD2BA38E5}" type="presOf" srcId="{F9F9792A-C718-4185-8147-0B4B1A2C73F8}" destId="{C9A4E17D-D69C-41E1-ABE8-E1263538C778}" srcOrd="1" destOrd="0" presId="urn:microsoft.com/office/officeart/2005/8/layout/list1"/>
    <dgm:cxn modelId="{28AB44BF-64F9-462B-8099-03EC879629F2}" type="presParOf" srcId="{625E040E-F92C-4866-9278-67FF901FEF8A}" destId="{4509F458-0720-4A20-ABAE-5BDDFFD792CE}" srcOrd="0" destOrd="0" presId="urn:microsoft.com/office/officeart/2005/8/layout/list1"/>
    <dgm:cxn modelId="{9B2BA8FE-B8C2-4A04-B256-752B3E42463E}" type="presParOf" srcId="{4509F458-0720-4A20-ABAE-5BDDFFD792CE}" destId="{97B6C43E-21CD-4778-A577-A58DEBCBB88D}" srcOrd="0" destOrd="0" presId="urn:microsoft.com/office/officeart/2005/8/layout/list1"/>
    <dgm:cxn modelId="{D042844E-F4F2-46A8-9285-6E16287BF7CE}" type="presParOf" srcId="{4509F458-0720-4A20-ABAE-5BDDFFD792CE}" destId="{49673AEE-DA21-4F7E-A051-E68FD7AA8310}" srcOrd="1" destOrd="0" presId="urn:microsoft.com/office/officeart/2005/8/layout/list1"/>
    <dgm:cxn modelId="{85C14B78-59C0-492A-8AE1-A7F0F9A06C2E}" type="presParOf" srcId="{625E040E-F92C-4866-9278-67FF901FEF8A}" destId="{E945350B-6E63-40F0-B201-AC33E415877E}" srcOrd="1" destOrd="0" presId="urn:microsoft.com/office/officeart/2005/8/layout/list1"/>
    <dgm:cxn modelId="{E7AA47B4-9CDF-41CD-B7BA-9A475E08D161}" type="presParOf" srcId="{625E040E-F92C-4866-9278-67FF901FEF8A}" destId="{569CE923-6F4C-436D-9ED5-54CD7BC9F919}" srcOrd="2" destOrd="0" presId="urn:microsoft.com/office/officeart/2005/8/layout/list1"/>
    <dgm:cxn modelId="{27F7E342-3697-4C87-8814-1DBD3A136FB0}" type="presParOf" srcId="{625E040E-F92C-4866-9278-67FF901FEF8A}" destId="{4E5275EF-1AD0-4D05-8CD9-64E1FA92E912}" srcOrd="3" destOrd="0" presId="urn:microsoft.com/office/officeart/2005/8/layout/list1"/>
    <dgm:cxn modelId="{2D1B3F61-2A55-4E00-8B1E-81F4F2DF0955}" type="presParOf" srcId="{625E040E-F92C-4866-9278-67FF901FEF8A}" destId="{0CEED1CF-E218-4371-A18C-5CC29E5F2723}" srcOrd="4" destOrd="0" presId="urn:microsoft.com/office/officeart/2005/8/layout/list1"/>
    <dgm:cxn modelId="{AADBE47A-FF20-439E-9D47-1CB37E47CB4B}" type="presParOf" srcId="{0CEED1CF-E218-4371-A18C-5CC29E5F2723}" destId="{E2025E84-588B-4E0E-9A71-5833ABEDB6AF}" srcOrd="0" destOrd="0" presId="urn:microsoft.com/office/officeart/2005/8/layout/list1"/>
    <dgm:cxn modelId="{4412C03A-EDA9-4591-82D7-AEB814059B5D}" type="presParOf" srcId="{0CEED1CF-E218-4371-A18C-5CC29E5F2723}" destId="{40E34B23-B4A9-47B3-A3B4-F55EEEF075E2}" srcOrd="1" destOrd="0" presId="urn:microsoft.com/office/officeart/2005/8/layout/list1"/>
    <dgm:cxn modelId="{64353134-B0E0-4DF9-8602-807B086BBC18}" type="presParOf" srcId="{625E040E-F92C-4866-9278-67FF901FEF8A}" destId="{DA7E5923-0AAE-40CC-B741-F4A8B3091AF5}" srcOrd="5" destOrd="0" presId="urn:microsoft.com/office/officeart/2005/8/layout/list1"/>
    <dgm:cxn modelId="{F6D50E64-5908-48C2-B823-AD8ACF76457E}" type="presParOf" srcId="{625E040E-F92C-4866-9278-67FF901FEF8A}" destId="{9F884F49-8138-4927-A7F1-7184541AA4D2}" srcOrd="6" destOrd="0" presId="urn:microsoft.com/office/officeart/2005/8/layout/list1"/>
    <dgm:cxn modelId="{BD1C7DD5-2D79-4321-9E9F-70AD61B80BD8}" type="presParOf" srcId="{625E040E-F92C-4866-9278-67FF901FEF8A}" destId="{4BF9B69F-F06D-4447-835B-6888890931E1}" srcOrd="7" destOrd="0" presId="urn:microsoft.com/office/officeart/2005/8/layout/list1"/>
    <dgm:cxn modelId="{AC0B5D2F-81E3-4053-B449-D0C2DCC23A66}" type="presParOf" srcId="{625E040E-F92C-4866-9278-67FF901FEF8A}" destId="{20781E8A-2A9A-41B6-B9F6-2798BB17080C}" srcOrd="8" destOrd="0" presId="urn:microsoft.com/office/officeart/2005/8/layout/list1"/>
    <dgm:cxn modelId="{B91E0886-7B1A-4ED9-A721-8E58A11B8584}" type="presParOf" srcId="{20781E8A-2A9A-41B6-B9F6-2798BB17080C}" destId="{B183966E-DFD0-4C6C-BE15-2D0174ED5ED4}" srcOrd="0" destOrd="0" presId="urn:microsoft.com/office/officeart/2005/8/layout/list1"/>
    <dgm:cxn modelId="{3C65E5E3-3191-4196-AE76-F2CC8F8EA900}" type="presParOf" srcId="{20781E8A-2A9A-41B6-B9F6-2798BB17080C}" destId="{2A71750B-543C-4954-936D-51BCA326A86C}" srcOrd="1" destOrd="0" presId="urn:microsoft.com/office/officeart/2005/8/layout/list1"/>
    <dgm:cxn modelId="{DAC22E11-A8F6-435C-95F1-0334EF3D5EDE}" type="presParOf" srcId="{625E040E-F92C-4866-9278-67FF901FEF8A}" destId="{9ED6BBEB-706E-4874-91D9-6E63DABDFB28}" srcOrd="9" destOrd="0" presId="urn:microsoft.com/office/officeart/2005/8/layout/list1"/>
    <dgm:cxn modelId="{FE08E084-7291-43BA-AA97-9E9C50B381DB}" type="presParOf" srcId="{625E040E-F92C-4866-9278-67FF901FEF8A}" destId="{B8917239-820F-49DD-AE97-EC3A994285F4}" srcOrd="10" destOrd="0" presId="urn:microsoft.com/office/officeart/2005/8/layout/list1"/>
    <dgm:cxn modelId="{DB9BCB75-1BB6-48AB-9DF8-1D7E3DA7D385}" type="presParOf" srcId="{625E040E-F92C-4866-9278-67FF901FEF8A}" destId="{A538416E-996C-4318-8515-E94B0D1CFF27}" srcOrd="11" destOrd="0" presId="urn:microsoft.com/office/officeart/2005/8/layout/list1"/>
    <dgm:cxn modelId="{2A8D5325-8BE7-4B45-8F7F-F2515A1B576E}" type="presParOf" srcId="{625E040E-F92C-4866-9278-67FF901FEF8A}" destId="{98508EF9-6179-4EBC-9941-DE640559F157}" srcOrd="12" destOrd="0" presId="urn:microsoft.com/office/officeart/2005/8/layout/list1"/>
    <dgm:cxn modelId="{07645114-AAFB-438F-87B7-ACB1BC5FCB26}" type="presParOf" srcId="{98508EF9-6179-4EBC-9941-DE640559F157}" destId="{2266B6A3-092E-416A-827D-3A81B933510E}" srcOrd="0" destOrd="0" presId="urn:microsoft.com/office/officeart/2005/8/layout/list1"/>
    <dgm:cxn modelId="{ED705499-06CB-4E6F-B133-EB89EA6FC15F}" type="presParOf" srcId="{98508EF9-6179-4EBC-9941-DE640559F157}" destId="{1C703DEB-630D-4FC8-A503-30923ABEFC8E}" srcOrd="1" destOrd="0" presId="urn:microsoft.com/office/officeart/2005/8/layout/list1"/>
    <dgm:cxn modelId="{D446FFE9-F0F0-4B35-8498-7BE50A85D5C0}" type="presParOf" srcId="{625E040E-F92C-4866-9278-67FF901FEF8A}" destId="{3D638805-0ABC-4CF4-A5CD-EE4815E8086B}" srcOrd="13" destOrd="0" presId="urn:microsoft.com/office/officeart/2005/8/layout/list1"/>
    <dgm:cxn modelId="{E61016E2-4103-4015-853E-7B50F5C02136}" type="presParOf" srcId="{625E040E-F92C-4866-9278-67FF901FEF8A}" destId="{E04360D9-4024-49D3-9B54-FBDBCB828181}" srcOrd="14" destOrd="0" presId="urn:microsoft.com/office/officeart/2005/8/layout/list1"/>
    <dgm:cxn modelId="{94670985-1F56-404F-BF8B-4D66E21B01DF}" type="presParOf" srcId="{625E040E-F92C-4866-9278-67FF901FEF8A}" destId="{B0E7936A-D4A9-4487-BAEB-714405187BB3}" srcOrd="15" destOrd="0" presId="urn:microsoft.com/office/officeart/2005/8/layout/list1"/>
    <dgm:cxn modelId="{7F911993-296E-462C-BEFF-956E743A469A}" type="presParOf" srcId="{625E040E-F92C-4866-9278-67FF901FEF8A}" destId="{92B2424C-97FA-4C6F-9AC9-79CDBB8405B6}" srcOrd="16" destOrd="0" presId="urn:microsoft.com/office/officeart/2005/8/layout/list1"/>
    <dgm:cxn modelId="{3318FFE7-A783-4CFF-9928-A57C4496306E}" type="presParOf" srcId="{92B2424C-97FA-4C6F-9AC9-79CDBB8405B6}" destId="{3F7C8470-D2C7-4853-A4BD-271A99ACA8FE}" srcOrd="0" destOrd="0" presId="urn:microsoft.com/office/officeart/2005/8/layout/list1"/>
    <dgm:cxn modelId="{7D485A11-E9B0-4615-9596-4B2359AC078C}" type="presParOf" srcId="{92B2424C-97FA-4C6F-9AC9-79CDBB8405B6}" destId="{C9A4E17D-D69C-41E1-ABE8-E1263538C778}" srcOrd="1" destOrd="0" presId="urn:microsoft.com/office/officeart/2005/8/layout/list1"/>
    <dgm:cxn modelId="{9EF534DC-5FBC-4BD9-992A-ADDE73D3249D}" type="presParOf" srcId="{625E040E-F92C-4866-9278-67FF901FEF8A}" destId="{681CAD0D-89AA-4B5E-8AFC-F4329F5DEF38}" srcOrd="17" destOrd="0" presId="urn:microsoft.com/office/officeart/2005/8/layout/list1"/>
    <dgm:cxn modelId="{058FAF38-0E7A-4DFA-B64F-FE7F03F0E30B}" type="presParOf" srcId="{625E040E-F92C-4866-9278-67FF901FEF8A}" destId="{278F02EE-687D-407B-A3D3-D28362B10C78}" srcOrd="18" destOrd="0" presId="urn:microsoft.com/office/officeart/2005/8/layout/list1"/>
    <dgm:cxn modelId="{6DD9E8B1-C319-412F-974E-ABB3D78C3D99}" type="presParOf" srcId="{625E040E-F92C-4866-9278-67FF901FEF8A}" destId="{704F37A2-BB3F-4367-B384-DA1B552E6E41}" srcOrd="19" destOrd="0" presId="urn:microsoft.com/office/officeart/2005/8/layout/list1"/>
    <dgm:cxn modelId="{C67086C2-B55D-4E2A-A87B-24C7A5E516EE}" type="presParOf" srcId="{625E040E-F92C-4866-9278-67FF901FEF8A}" destId="{987F4A6F-28C8-4E85-84A8-954355FFDB62}" srcOrd="20" destOrd="0" presId="urn:microsoft.com/office/officeart/2005/8/layout/list1"/>
    <dgm:cxn modelId="{0DC9F8B4-C12F-4CE1-80C2-63F22531D6A9}" type="presParOf" srcId="{987F4A6F-28C8-4E85-84A8-954355FFDB62}" destId="{9A96ABB0-B6E9-4461-AA05-0C6FEC4B1A8A}" srcOrd="0" destOrd="0" presId="urn:microsoft.com/office/officeart/2005/8/layout/list1"/>
    <dgm:cxn modelId="{DD0C3F8D-99C8-4709-92D6-0C98EF3B967E}" type="presParOf" srcId="{987F4A6F-28C8-4E85-84A8-954355FFDB62}" destId="{58744D25-AA2F-485C-8899-13E1E6835E49}" srcOrd="1" destOrd="0" presId="urn:microsoft.com/office/officeart/2005/8/layout/list1"/>
    <dgm:cxn modelId="{E2994886-404C-4D20-8278-4F68754003BE}" type="presParOf" srcId="{625E040E-F92C-4866-9278-67FF901FEF8A}" destId="{B2E692F3-C6B2-4C9F-8DB7-5873EC9ED327}" srcOrd="21" destOrd="0" presId="urn:microsoft.com/office/officeart/2005/8/layout/list1"/>
    <dgm:cxn modelId="{4BCEF471-1B50-4735-BB02-F359CF8BA3A4}" type="presParOf" srcId="{625E040E-F92C-4866-9278-67FF901FEF8A}" destId="{66EE0EE8-10F1-4C9A-A086-1C1F228D0C40}"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0805CE-0590-4D58-8F18-8C9C1E87B4C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6D175A5-A916-4F23-AA0F-32CE34A6976C}">
      <dgm:prSet phldrT="[Texte]"/>
      <dgm:spPr/>
      <dgm:t>
        <a:bodyPr/>
        <a:lstStyle/>
        <a:p>
          <a:pPr>
            <a:buFont typeface="Wingdings" panose="05000000000000000000" pitchFamily="2" charset="2"/>
            <a:buChar char="Ø"/>
          </a:pPr>
          <a:r>
            <a:rPr lang="fr-FR" dirty="0">
              <a:latin typeface="AmazonEmber"/>
            </a:rPr>
            <a:t>La Gestion des dossiers médicaux</a:t>
          </a:r>
          <a:endParaRPr lang="en-US" dirty="0"/>
        </a:p>
      </dgm:t>
    </dgm:pt>
    <dgm:pt modelId="{AC2D7946-9E32-4777-822C-C7D0400B9889}" type="parTrans" cxnId="{1FC71741-73DF-47DC-BF04-BF33DB28D722}">
      <dgm:prSet/>
      <dgm:spPr/>
      <dgm:t>
        <a:bodyPr/>
        <a:lstStyle/>
        <a:p>
          <a:endParaRPr lang="en-US"/>
        </a:p>
      </dgm:t>
    </dgm:pt>
    <dgm:pt modelId="{BA7A1DC9-1D98-48FD-85D4-83931699708E}" type="sibTrans" cxnId="{1FC71741-73DF-47DC-BF04-BF33DB28D722}">
      <dgm:prSet/>
      <dgm:spPr/>
      <dgm:t>
        <a:bodyPr/>
        <a:lstStyle/>
        <a:p>
          <a:endParaRPr lang="en-US"/>
        </a:p>
      </dgm:t>
    </dgm:pt>
    <dgm:pt modelId="{5FA89C18-2B8D-47E1-A30B-A7714C1E7E07}">
      <dgm:prSet/>
      <dgm:spPr/>
      <dgm:t>
        <a:bodyPr/>
        <a:lstStyle/>
        <a:p>
          <a:r>
            <a:rPr lang="fr-FR">
              <a:latin typeface="AmazonEmber"/>
            </a:rPr>
            <a:t>Traçabilité des médicaments</a:t>
          </a:r>
          <a:endParaRPr lang="fr-FR" dirty="0">
            <a:latin typeface="AmazonEmber"/>
          </a:endParaRPr>
        </a:p>
      </dgm:t>
    </dgm:pt>
    <dgm:pt modelId="{4CE005D1-326B-4A5A-948F-9F09CC074453}" type="parTrans" cxnId="{3CCC6CDB-2C8E-4BDA-A998-DCC43CB96FD6}">
      <dgm:prSet/>
      <dgm:spPr/>
      <dgm:t>
        <a:bodyPr/>
        <a:lstStyle/>
        <a:p>
          <a:endParaRPr lang="en-US"/>
        </a:p>
      </dgm:t>
    </dgm:pt>
    <dgm:pt modelId="{E00F58ED-CECA-43DD-A48B-B933DA76A9DA}" type="sibTrans" cxnId="{3CCC6CDB-2C8E-4BDA-A998-DCC43CB96FD6}">
      <dgm:prSet/>
      <dgm:spPr/>
      <dgm:t>
        <a:bodyPr/>
        <a:lstStyle/>
        <a:p>
          <a:endParaRPr lang="en-US"/>
        </a:p>
      </dgm:t>
    </dgm:pt>
    <dgm:pt modelId="{766F11CE-2075-47CB-B852-4923358E74FD}">
      <dgm:prSet/>
      <dgm:spPr/>
      <dgm:t>
        <a:bodyPr/>
        <a:lstStyle/>
        <a:p>
          <a:r>
            <a:rPr lang="fr-FR">
              <a:latin typeface="AmazonEmber"/>
            </a:rPr>
            <a:t>Télémédecine</a:t>
          </a:r>
          <a:endParaRPr lang="fr-FR" b="0" i="0" dirty="0">
            <a:effectLst/>
            <a:latin typeface="AmazonEmber"/>
          </a:endParaRPr>
        </a:p>
      </dgm:t>
    </dgm:pt>
    <dgm:pt modelId="{6010B154-A2ED-437D-9D99-EDC845CD3A38}" type="parTrans" cxnId="{6D86C481-3E7F-45D5-BD4F-88178FF6BAED}">
      <dgm:prSet/>
      <dgm:spPr/>
      <dgm:t>
        <a:bodyPr/>
        <a:lstStyle/>
        <a:p>
          <a:endParaRPr lang="en-US"/>
        </a:p>
      </dgm:t>
    </dgm:pt>
    <dgm:pt modelId="{FA69CD8F-A0D9-4347-BAAA-8EDB59EC8278}" type="sibTrans" cxnId="{6D86C481-3E7F-45D5-BD4F-88178FF6BAED}">
      <dgm:prSet/>
      <dgm:spPr/>
      <dgm:t>
        <a:bodyPr/>
        <a:lstStyle/>
        <a:p>
          <a:endParaRPr lang="en-US"/>
        </a:p>
      </dgm:t>
    </dgm:pt>
    <dgm:pt modelId="{ACE7843A-1EAE-4A99-AD14-B1B0DCC0FCB7}" type="pres">
      <dgm:prSet presAssocID="{CF0805CE-0590-4D58-8F18-8C9C1E87B4C9}" presName="linear" presStyleCnt="0">
        <dgm:presLayoutVars>
          <dgm:animLvl val="lvl"/>
          <dgm:resizeHandles val="exact"/>
        </dgm:presLayoutVars>
      </dgm:prSet>
      <dgm:spPr/>
    </dgm:pt>
    <dgm:pt modelId="{89E235F7-0AB2-4415-8A17-3B8E3A8E5211}" type="pres">
      <dgm:prSet presAssocID="{D6D175A5-A916-4F23-AA0F-32CE34A6976C}" presName="parentText" presStyleLbl="node1" presStyleIdx="0" presStyleCnt="3">
        <dgm:presLayoutVars>
          <dgm:chMax val="0"/>
          <dgm:bulletEnabled val="1"/>
        </dgm:presLayoutVars>
      </dgm:prSet>
      <dgm:spPr/>
    </dgm:pt>
    <dgm:pt modelId="{FD49EEDC-1820-45AE-960F-1FBD6BACF1B4}" type="pres">
      <dgm:prSet presAssocID="{BA7A1DC9-1D98-48FD-85D4-83931699708E}" presName="spacer" presStyleCnt="0"/>
      <dgm:spPr/>
    </dgm:pt>
    <dgm:pt modelId="{850231A3-E3E5-4014-9B38-70222445824B}" type="pres">
      <dgm:prSet presAssocID="{5FA89C18-2B8D-47E1-A30B-A7714C1E7E07}" presName="parentText" presStyleLbl="node1" presStyleIdx="1" presStyleCnt="3">
        <dgm:presLayoutVars>
          <dgm:chMax val="0"/>
          <dgm:bulletEnabled val="1"/>
        </dgm:presLayoutVars>
      </dgm:prSet>
      <dgm:spPr/>
    </dgm:pt>
    <dgm:pt modelId="{4135D763-0CCF-4703-A06D-8B2941102AF0}" type="pres">
      <dgm:prSet presAssocID="{E00F58ED-CECA-43DD-A48B-B933DA76A9DA}" presName="spacer" presStyleCnt="0"/>
      <dgm:spPr/>
    </dgm:pt>
    <dgm:pt modelId="{16961ECC-4F55-48AA-8DE3-43244B90427A}" type="pres">
      <dgm:prSet presAssocID="{766F11CE-2075-47CB-B852-4923358E74FD}" presName="parentText" presStyleLbl="node1" presStyleIdx="2" presStyleCnt="3">
        <dgm:presLayoutVars>
          <dgm:chMax val="0"/>
          <dgm:bulletEnabled val="1"/>
        </dgm:presLayoutVars>
      </dgm:prSet>
      <dgm:spPr/>
    </dgm:pt>
  </dgm:ptLst>
  <dgm:cxnLst>
    <dgm:cxn modelId="{1FC71741-73DF-47DC-BF04-BF33DB28D722}" srcId="{CF0805CE-0590-4D58-8F18-8C9C1E87B4C9}" destId="{D6D175A5-A916-4F23-AA0F-32CE34A6976C}" srcOrd="0" destOrd="0" parTransId="{AC2D7946-9E32-4777-822C-C7D0400B9889}" sibTransId="{BA7A1DC9-1D98-48FD-85D4-83931699708E}"/>
    <dgm:cxn modelId="{2460697F-7602-4D90-A276-F411F35BAEB1}" type="presOf" srcId="{CF0805CE-0590-4D58-8F18-8C9C1E87B4C9}" destId="{ACE7843A-1EAE-4A99-AD14-B1B0DCC0FCB7}" srcOrd="0" destOrd="0" presId="urn:microsoft.com/office/officeart/2005/8/layout/vList2"/>
    <dgm:cxn modelId="{6D86C481-3E7F-45D5-BD4F-88178FF6BAED}" srcId="{CF0805CE-0590-4D58-8F18-8C9C1E87B4C9}" destId="{766F11CE-2075-47CB-B852-4923358E74FD}" srcOrd="2" destOrd="0" parTransId="{6010B154-A2ED-437D-9D99-EDC845CD3A38}" sibTransId="{FA69CD8F-A0D9-4347-BAAA-8EDB59EC8278}"/>
    <dgm:cxn modelId="{4EAC2096-FB9D-4F62-8FE4-EA1F04523F84}" type="presOf" srcId="{5FA89C18-2B8D-47E1-A30B-A7714C1E7E07}" destId="{850231A3-E3E5-4014-9B38-70222445824B}" srcOrd="0" destOrd="0" presId="urn:microsoft.com/office/officeart/2005/8/layout/vList2"/>
    <dgm:cxn modelId="{1D700EAB-3D3B-43A4-95C1-F6E24E465760}" type="presOf" srcId="{766F11CE-2075-47CB-B852-4923358E74FD}" destId="{16961ECC-4F55-48AA-8DE3-43244B90427A}" srcOrd="0" destOrd="0" presId="urn:microsoft.com/office/officeart/2005/8/layout/vList2"/>
    <dgm:cxn modelId="{3CCC6CDB-2C8E-4BDA-A998-DCC43CB96FD6}" srcId="{CF0805CE-0590-4D58-8F18-8C9C1E87B4C9}" destId="{5FA89C18-2B8D-47E1-A30B-A7714C1E7E07}" srcOrd="1" destOrd="0" parTransId="{4CE005D1-326B-4A5A-948F-9F09CC074453}" sibTransId="{E00F58ED-CECA-43DD-A48B-B933DA76A9DA}"/>
    <dgm:cxn modelId="{353A73EB-8B45-4FC5-8EA4-838E0D99ABB4}" type="presOf" srcId="{D6D175A5-A916-4F23-AA0F-32CE34A6976C}" destId="{89E235F7-0AB2-4415-8A17-3B8E3A8E5211}" srcOrd="0" destOrd="0" presId="urn:microsoft.com/office/officeart/2005/8/layout/vList2"/>
    <dgm:cxn modelId="{B9589AA6-C255-4CAB-ACDB-6BFFBD06D662}" type="presParOf" srcId="{ACE7843A-1EAE-4A99-AD14-B1B0DCC0FCB7}" destId="{89E235F7-0AB2-4415-8A17-3B8E3A8E5211}" srcOrd="0" destOrd="0" presId="urn:microsoft.com/office/officeart/2005/8/layout/vList2"/>
    <dgm:cxn modelId="{B6614091-591B-4D95-9325-AF55F2499FD9}" type="presParOf" srcId="{ACE7843A-1EAE-4A99-AD14-B1B0DCC0FCB7}" destId="{FD49EEDC-1820-45AE-960F-1FBD6BACF1B4}" srcOrd="1" destOrd="0" presId="urn:microsoft.com/office/officeart/2005/8/layout/vList2"/>
    <dgm:cxn modelId="{4FDC2FF7-3CF4-439A-A947-546F9CA7DC93}" type="presParOf" srcId="{ACE7843A-1EAE-4A99-AD14-B1B0DCC0FCB7}" destId="{850231A3-E3E5-4014-9B38-70222445824B}" srcOrd="2" destOrd="0" presId="urn:microsoft.com/office/officeart/2005/8/layout/vList2"/>
    <dgm:cxn modelId="{4CC43147-267D-4A7D-AD75-8DF736497029}" type="presParOf" srcId="{ACE7843A-1EAE-4A99-AD14-B1B0DCC0FCB7}" destId="{4135D763-0CCF-4703-A06D-8B2941102AF0}" srcOrd="3" destOrd="0" presId="urn:microsoft.com/office/officeart/2005/8/layout/vList2"/>
    <dgm:cxn modelId="{8781A03F-4339-46C8-BB59-6469964E9DC5}" type="presParOf" srcId="{ACE7843A-1EAE-4A99-AD14-B1B0DCC0FCB7}" destId="{16961ECC-4F55-48AA-8DE3-43244B9042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0805CE-0590-4D58-8F18-8C9C1E87B4C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D6D175A5-A916-4F23-AA0F-32CE34A6976C}">
      <dgm:prSet phldrT="[Texte]"/>
      <dgm:spPr/>
      <dgm:t>
        <a:bodyPr/>
        <a:lstStyle/>
        <a:p>
          <a:pPr>
            <a:buFont typeface="Wingdings" panose="05000000000000000000" pitchFamily="2" charset="2"/>
            <a:buChar char="Ø"/>
          </a:pPr>
          <a:r>
            <a:rPr lang="fr-FR" dirty="0">
              <a:latin typeface="AmazonEmber"/>
            </a:rPr>
            <a:t>Identité Digitale</a:t>
          </a:r>
          <a:endParaRPr lang="en-US" dirty="0"/>
        </a:p>
      </dgm:t>
    </dgm:pt>
    <dgm:pt modelId="{AC2D7946-9E32-4777-822C-C7D0400B9889}" type="parTrans" cxnId="{1FC71741-73DF-47DC-BF04-BF33DB28D722}">
      <dgm:prSet/>
      <dgm:spPr/>
      <dgm:t>
        <a:bodyPr/>
        <a:lstStyle/>
        <a:p>
          <a:endParaRPr lang="en-US"/>
        </a:p>
      </dgm:t>
    </dgm:pt>
    <dgm:pt modelId="{BA7A1DC9-1D98-48FD-85D4-83931699708E}" type="sibTrans" cxnId="{1FC71741-73DF-47DC-BF04-BF33DB28D722}">
      <dgm:prSet/>
      <dgm:spPr/>
      <dgm:t>
        <a:bodyPr/>
        <a:lstStyle/>
        <a:p>
          <a:endParaRPr lang="en-US"/>
        </a:p>
      </dgm:t>
    </dgm:pt>
    <dgm:pt modelId="{5FA89C18-2B8D-47E1-A30B-A7714C1E7E07}">
      <dgm:prSet/>
      <dgm:spPr/>
      <dgm:t>
        <a:bodyPr/>
        <a:lstStyle/>
        <a:p>
          <a:r>
            <a:rPr lang="fr-FR" dirty="0">
              <a:latin typeface="AmazonEmber"/>
            </a:rPr>
            <a:t>Système de Vote électronique</a:t>
          </a:r>
        </a:p>
      </dgm:t>
    </dgm:pt>
    <dgm:pt modelId="{4CE005D1-326B-4A5A-948F-9F09CC074453}" type="parTrans" cxnId="{3CCC6CDB-2C8E-4BDA-A998-DCC43CB96FD6}">
      <dgm:prSet/>
      <dgm:spPr/>
      <dgm:t>
        <a:bodyPr/>
        <a:lstStyle/>
        <a:p>
          <a:endParaRPr lang="en-US"/>
        </a:p>
      </dgm:t>
    </dgm:pt>
    <dgm:pt modelId="{E00F58ED-CECA-43DD-A48B-B933DA76A9DA}" type="sibTrans" cxnId="{3CCC6CDB-2C8E-4BDA-A998-DCC43CB96FD6}">
      <dgm:prSet/>
      <dgm:spPr/>
      <dgm:t>
        <a:bodyPr/>
        <a:lstStyle/>
        <a:p>
          <a:endParaRPr lang="en-US"/>
        </a:p>
      </dgm:t>
    </dgm:pt>
    <dgm:pt modelId="{766F11CE-2075-47CB-B852-4923358E74FD}">
      <dgm:prSet/>
      <dgm:spPr/>
      <dgm:t>
        <a:bodyPr/>
        <a:lstStyle/>
        <a:p>
          <a:r>
            <a:rPr lang="fr-FR" dirty="0">
              <a:latin typeface="AmazonEmber"/>
            </a:rPr>
            <a:t>Contrôle d’accès</a:t>
          </a:r>
          <a:endParaRPr lang="fr-FR" b="0" i="0" dirty="0">
            <a:effectLst/>
            <a:latin typeface="AmazonEmber"/>
          </a:endParaRPr>
        </a:p>
      </dgm:t>
    </dgm:pt>
    <dgm:pt modelId="{6010B154-A2ED-437D-9D99-EDC845CD3A38}" type="parTrans" cxnId="{6D86C481-3E7F-45D5-BD4F-88178FF6BAED}">
      <dgm:prSet/>
      <dgm:spPr/>
      <dgm:t>
        <a:bodyPr/>
        <a:lstStyle/>
        <a:p>
          <a:endParaRPr lang="en-US"/>
        </a:p>
      </dgm:t>
    </dgm:pt>
    <dgm:pt modelId="{FA69CD8F-A0D9-4347-BAAA-8EDB59EC8278}" type="sibTrans" cxnId="{6D86C481-3E7F-45D5-BD4F-88178FF6BAED}">
      <dgm:prSet/>
      <dgm:spPr/>
      <dgm:t>
        <a:bodyPr/>
        <a:lstStyle/>
        <a:p>
          <a:endParaRPr lang="en-US"/>
        </a:p>
      </dgm:t>
    </dgm:pt>
    <dgm:pt modelId="{ACE7843A-1EAE-4A99-AD14-B1B0DCC0FCB7}" type="pres">
      <dgm:prSet presAssocID="{CF0805CE-0590-4D58-8F18-8C9C1E87B4C9}" presName="linear" presStyleCnt="0">
        <dgm:presLayoutVars>
          <dgm:animLvl val="lvl"/>
          <dgm:resizeHandles val="exact"/>
        </dgm:presLayoutVars>
      </dgm:prSet>
      <dgm:spPr/>
    </dgm:pt>
    <dgm:pt modelId="{89E235F7-0AB2-4415-8A17-3B8E3A8E5211}" type="pres">
      <dgm:prSet presAssocID="{D6D175A5-A916-4F23-AA0F-32CE34A6976C}" presName="parentText" presStyleLbl="node1" presStyleIdx="0" presStyleCnt="3">
        <dgm:presLayoutVars>
          <dgm:chMax val="0"/>
          <dgm:bulletEnabled val="1"/>
        </dgm:presLayoutVars>
      </dgm:prSet>
      <dgm:spPr/>
    </dgm:pt>
    <dgm:pt modelId="{FD49EEDC-1820-45AE-960F-1FBD6BACF1B4}" type="pres">
      <dgm:prSet presAssocID="{BA7A1DC9-1D98-48FD-85D4-83931699708E}" presName="spacer" presStyleCnt="0"/>
      <dgm:spPr/>
    </dgm:pt>
    <dgm:pt modelId="{850231A3-E3E5-4014-9B38-70222445824B}" type="pres">
      <dgm:prSet presAssocID="{5FA89C18-2B8D-47E1-A30B-A7714C1E7E07}" presName="parentText" presStyleLbl="node1" presStyleIdx="1" presStyleCnt="3">
        <dgm:presLayoutVars>
          <dgm:chMax val="0"/>
          <dgm:bulletEnabled val="1"/>
        </dgm:presLayoutVars>
      </dgm:prSet>
      <dgm:spPr/>
    </dgm:pt>
    <dgm:pt modelId="{4135D763-0CCF-4703-A06D-8B2941102AF0}" type="pres">
      <dgm:prSet presAssocID="{E00F58ED-CECA-43DD-A48B-B933DA76A9DA}" presName="spacer" presStyleCnt="0"/>
      <dgm:spPr/>
    </dgm:pt>
    <dgm:pt modelId="{16961ECC-4F55-48AA-8DE3-43244B90427A}" type="pres">
      <dgm:prSet presAssocID="{766F11CE-2075-47CB-B852-4923358E74FD}" presName="parentText" presStyleLbl="node1" presStyleIdx="2" presStyleCnt="3">
        <dgm:presLayoutVars>
          <dgm:chMax val="0"/>
          <dgm:bulletEnabled val="1"/>
        </dgm:presLayoutVars>
      </dgm:prSet>
      <dgm:spPr/>
    </dgm:pt>
  </dgm:ptLst>
  <dgm:cxnLst>
    <dgm:cxn modelId="{1FC71741-73DF-47DC-BF04-BF33DB28D722}" srcId="{CF0805CE-0590-4D58-8F18-8C9C1E87B4C9}" destId="{D6D175A5-A916-4F23-AA0F-32CE34A6976C}" srcOrd="0" destOrd="0" parTransId="{AC2D7946-9E32-4777-822C-C7D0400B9889}" sibTransId="{BA7A1DC9-1D98-48FD-85D4-83931699708E}"/>
    <dgm:cxn modelId="{2460697F-7602-4D90-A276-F411F35BAEB1}" type="presOf" srcId="{CF0805CE-0590-4D58-8F18-8C9C1E87B4C9}" destId="{ACE7843A-1EAE-4A99-AD14-B1B0DCC0FCB7}" srcOrd="0" destOrd="0" presId="urn:microsoft.com/office/officeart/2005/8/layout/vList2"/>
    <dgm:cxn modelId="{6D86C481-3E7F-45D5-BD4F-88178FF6BAED}" srcId="{CF0805CE-0590-4D58-8F18-8C9C1E87B4C9}" destId="{766F11CE-2075-47CB-B852-4923358E74FD}" srcOrd="2" destOrd="0" parTransId="{6010B154-A2ED-437D-9D99-EDC845CD3A38}" sibTransId="{FA69CD8F-A0D9-4347-BAAA-8EDB59EC8278}"/>
    <dgm:cxn modelId="{4EAC2096-FB9D-4F62-8FE4-EA1F04523F84}" type="presOf" srcId="{5FA89C18-2B8D-47E1-A30B-A7714C1E7E07}" destId="{850231A3-E3E5-4014-9B38-70222445824B}" srcOrd="0" destOrd="0" presId="urn:microsoft.com/office/officeart/2005/8/layout/vList2"/>
    <dgm:cxn modelId="{1D700EAB-3D3B-43A4-95C1-F6E24E465760}" type="presOf" srcId="{766F11CE-2075-47CB-B852-4923358E74FD}" destId="{16961ECC-4F55-48AA-8DE3-43244B90427A}" srcOrd="0" destOrd="0" presId="urn:microsoft.com/office/officeart/2005/8/layout/vList2"/>
    <dgm:cxn modelId="{3CCC6CDB-2C8E-4BDA-A998-DCC43CB96FD6}" srcId="{CF0805CE-0590-4D58-8F18-8C9C1E87B4C9}" destId="{5FA89C18-2B8D-47E1-A30B-A7714C1E7E07}" srcOrd="1" destOrd="0" parTransId="{4CE005D1-326B-4A5A-948F-9F09CC074453}" sibTransId="{E00F58ED-CECA-43DD-A48B-B933DA76A9DA}"/>
    <dgm:cxn modelId="{353A73EB-8B45-4FC5-8EA4-838E0D99ABB4}" type="presOf" srcId="{D6D175A5-A916-4F23-AA0F-32CE34A6976C}" destId="{89E235F7-0AB2-4415-8A17-3B8E3A8E5211}" srcOrd="0" destOrd="0" presId="urn:microsoft.com/office/officeart/2005/8/layout/vList2"/>
    <dgm:cxn modelId="{B9589AA6-C255-4CAB-ACDB-6BFFBD06D662}" type="presParOf" srcId="{ACE7843A-1EAE-4A99-AD14-B1B0DCC0FCB7}" destId="{89E235F7-0AB2-4415-8A17-3B8E3A8E5211}" srcOrd="0" destOrd="0" presId="urn:microsoft.com/office/officeart/2005/8/layout/vList2"/>
    <dgm:cxn modelId="{B6614091-591B-4D95-9325-AF55F2499FD9}" type="presParOf" srcId="{ACE7843A-1EAE-4A99-AD14-B1B0DCC0FCB7}" destId="{FD49EEDC-1820-45AE-960F-1FBD6BACF1B4}" srcOrd="1" destOrd="0" presId="urn:microsoft.com/office/officeart/2005/8/layout/vList2"/>
    <dgm:cxn modelId="{4FDC2FF7-3CF4-439A-A947-546F9CA7DC93}" type="presParOf" srcId="{ACE7843A-1EAE-4A99-AD14-B1B0DCC0FCB7}" destId="{850231A3-E3E5-4014-9B38-70222445824B}" srcOrd="2" destOrd="0" presId="urn:microsoft.com/office/officeart/2005/8/layout/vList2"/>
    <dgm:cxn modelId="{4CC43147-267D-4A7D-AD75-8DF736497029}" type="presParOf" srcId="{ACE7843A-1EAE-4A99-AD14-B1B0DCC0FCB7}" destId="{4135D763-0CCF-4703-A06D-8B2941102AF0}" srcOrd="3" destOrd="0" presId="urn:microsoft.com/office/officeart/2005/8/layout/vList2"/>
    <dgm:cxn modelId="{8781A03F-4339-46C8-BB59-6469964E9DC5}" type="presParOf" srcId="{ACE7843A-1EAE-4A99-AD14-B1B0DCC0FCB7}" destId="{16961ECC-4F55-48AA-8DE3-43244B9042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D0EFD-4D70-4B39-ACED-00B888AF07CE}">
      <dsp:nvSpPr>
        <dsp:cNvPr id="0" name=""/>
        <dsp:cNvSpPr/>
      </dsp:nvSpPr>
      <dsp:spPr>
        <a:xfrm>
          <a:off x="992" y="194138"/>
          <a:ext cx="3869531" cy="232171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fr-FR" sz="4600" kern="1200" dirty="0"/>
            <a:t>Blockchains Publiques</a:t>
          </a:r>
          <a:endParaRPr lang="en-US" sz="4600" kern="1200" dirty="0"/>
        </a:p>
      </dsp:txBody>
      <dsp:txXfrm>
        <a:off x="992" y="194138"/>
        <a:ext cx="3869531" cy="2321718"/>
      </dsp:txXfrm>
    </dsp:sp>
    <dsp:sp modelId="{C29FB51F-FF45-4A86-8E4A-DD5BE3CFF48E}">
      <dsp:nvSpPr>
        <dsp:cNvPr id="0" name=""/>
        <dsp:cNvSpPr/>
      </dsp:nvSpPr>
      <dsp:spPr>
        <a:xfrm>
          <a:off x="4257476" y="194138"/>
          <a:ext cx="3869531" cy="2321718"/>
        </a:xfrm>
        <a:prstGeom prst="rect">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fr-FR" sz="4600" kern="1200" dirty="0" err="1"/>
            <a:t>Blochains</a:t>
          </a:r>
          <a:r>
            <a:rPr lang="fr-FR" sz="4600" kern="1200" dirty="0"/>
            <a:t> Privées</a:t>
          </a:r>
          <a:endParaRPr lang="en-US" sz="4600" kern="1200" dirty="0"/>
        </a:p>
      </dsp:txBody>
      <dsp:txXfrm>
        <a:off x="4257476" y="194138"/>
        <a:ext cx="3869531" cy="2321718"/>
      </dsp:txXfrm>
    </dsp:sp>
    <dsp:sp modelId="{442A7FEF-5122-436B-B732-A882F2DA8FDC}">
      <dsp:nvSpPr>
        <dsp:cNvPr id="0" name=""/>
        <dsp:cNvSpPr/>
      </dsp:nvSpPr>
      <dsp:spPr>
        <a:xfrm>
          <a:off x="992" y="2902810"/>
          <a:ext cx="3869531" cy="2321718"/>
        </a:xfrm>
        <a:prstGeom prst="rect">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fr-FR" sz="4600" kern="1200" dirty="0"/>
            <a:t>Blockchains Hybrides</a:t>
          </a:r>
          <a:endParaRPr lang="en-US" sz="4600" kern="1200" dirty="0"/>
        </a:p>
      </dsp:txBody>
      <dsp:txXfrm>
        <a:off x="992" y="2902810"/>
        <a:ext cx="3869531" cy="2321718"/>
      </dsp:txXfrm>
    </dsp:sp>
    <dsp:sp modelId="{555CE55A-8F21-4F9B-80EB-7F05AFC135A8}">
      <dsp:nvSpPr>
        <dsp:cNvPr id="0" name=""/>
        <dsp:cNvSpPr/>
      </dsp:nvSpPr>
      <dsp:spPr>
        <a:xfrm>
          <a:off x="4257476" y="2902810"/>
          <a:ext cx="3869531" cy="2321718"/>
        </a:xfrm>
        <a:prstGeom prst="rect">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fr-FR" sz="4600" kern="1200" dirty="0"/>
            <a:t>Blockchains de Consortium</a:t>
          </a:r>
          <a:endParaRPr lang="en-US" sz="4600" kern="1200" dirty="0"/>
        </a:p>
      </dsp:txBody>
      <dsp:txXfrm>
        <a:off x="4257476" y="2902810"/>
        <a:ext cx="3869531" cy="232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CE923-6F4C-436D-9ED5-54CD7BC9F919}">
      <dsp:nvSpPr>
        <dsp:cNvPr id="0" name=""/>
        <dsp:cNvSpPr/>
      </dsp:nvSpPr>
      <dsp:spPr>
        <a:xfrm>
          <a:off x="0" y="254990"/>
          <a:ext cx="11107783" cy="13009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91592" rIns="862087" bIns="113792" numCol="1" spcCol="1270" anchor="t" anchorCtr="0">
          <a:noAutofit/>
        </a:bodyPr>
        <a:lstStyle/>
        <a:p>
          <a:pPr marL="171450" lvl="1" indent="-171450" algn="just" defTabSz="711200">
            <a:lnSpc>
              <a:spcPct val="90000"/>
            </a:lnSpc>
            <a:spcBef>
              <a:spcPct val="0"/>
            </a:spcBef>
            <a:spcAft>
              <a:spcPct val="15000"/>
            </a:spcAft>
            <a:buFont typeface="Arial" panose="020B0604020202020204" pitchFamily="34" charset="0"/>
            <a:buChar char="•"/>
          </a:pPr>
          <a:r>
            <a:rPr lang="fr-FR" sz="1600" b="0" i="0" kern="1200" dirty="0"/>
            <a:t>Sans autorité centrale de contrôle, les données sont stockées sur un réseau distribué d’ordinateurs, appelés “nœuds”. Chaque nœud représente un participant de la blockchain. Celui-ci détient une copie de la base de données (la blockchain). Ainsi, lorsqu’un nœud est défaillant, le réseau et son fonctionnement ne sont pas affectés. Elle est résistante à la censure, à la manipulation et aux attaques.  </a:t>
          </a:r>
          <a:endParaRPr lang="en-US" sz="1600" kern="1200" dirty="0"/>
        </a:p>
      </dsp:txBody>
      <dsp:txXfrm>
        <a:off x="0" y="254990"/>
        <a:ext cx="11107783" cy="1300950"/>
      </dsp:txXfrm>
    </dsp:sp>
    <dsp:sp modelId="{49673AEE-DA21-4F7E-A051-E68FD7AA8310}">
      <dsp:nvSpPr>
        <dsp:cNvPr id="0" name=""/>
        <dsp:cNvSpPr/>
      </dsp:nvSpPr>
      <dsp:spPr>
        <a:xfrm>
          <a:off x="555389" y="48350"/>
          <a:ext cx="777544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La décentralisation</a:t>
          </a:r>
          <a:endParaRPr lang="en-US" sz="1800" kern="1200" dirty="0"/>
        </a:p>
      </dsp:txBody>
      <dsp:txXfrm>
        <a:off x="575564" y="68525"/>
        <a:ext cx="7735098" cy="372930"/>
      </dsp:txXfrm>
    </dsp:sp>
    <dsp:sp modelId="{4B8DA41F-B332-4924-AA39-300C4B3FE630}">
      <dsp:nvSpPr>
        <dsp:cNvPr id="0" name=""/>
        <dsp:cNvSpPr/>
      </dsp:nvSpPr>
      <dsp:spPr>
        <a:xfrm>
          <a:off x="0" y="1838180"/>
          <a:ext cx="11107783" cy="10804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91592" rIns="862087" bIns="113792" numCol="1" spcCol="1270" anchor="t" anchorCtr="0">
          <a:noAutofit/>
        </a:bodyPr>
        <a:lstStyle/>
        <a:p>
          <a:pPr marL="171450" lvl="1" indent="-171450" algn="just" defTabSz="711200">
            <a:lnSpc>
              <a:spcPct val="90000"/>
            </a:lnSpc>
            <a:spcBef>
              <a:spcPct val="0"/>
            </a:spcBef>
            <a:spcAft>
              <a:spcPct val="15000"/>
            </a:spcAft>
            <a:buFont typeface="Arial" panose="020B0604020202020204" pitchFamily="34" charset="0"/>
            <a:buChar char="•"/>
          </a:pPr>
          <a:r>
            <a:rPr lang="fr-FR" sz="1600" b="0" i="0" kern="1200" dirty="0"/>
            <a:t>La cryptographie sécurise les informations stockées sur la blockchain. L’utilisation des fonctions de hachage cryptographique créant la chaîne de blocs assure l’immuabilité de la chaîne et des données s’y trouvant. Les mécanismes de consensus rendent la modification des données pratiquement impossible.  </a:t>
          </a:r>
        </a:p>
      </dsp:txBody>
      <dsp:txXfrm>
        <a:off x="0" y="1838180"/>
        <a:ext cx="11107783" cy="1080450"/>
      </dsp:txXfrm>
    </dsp:sp>
    <dsp:sp modelId="{2F24CF8F-0F35-4D1B-9C77-3BA9FCE88EF5}">
      <dsp:nvSpPr>
        <dsp:cNvPr id="0" name=""/>
        <dsp:cNvSpPr/>
      </dsp:nvSpPr>
      <dsp:spPr>
        <a:xfrm>
          <a:off x="555389" y="1631540"/>
          <a:ext cx="7775448" cy="413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La sécurité accrue </a:t>
          </a:r>
          <a:endParaRPr lang="fr-FR" sz="1800" b="0" i="0" kern="1200" dirty="0"/>
        </a:p>
      </dsp:txBody>
      <dsp:txXfrm>
        <a:off x="575564" y="1651715"/>
        <a:ext cx="7735098" cy="372930"/>
      </dsp:txXfrm>
    </dsp:sp>
    <dsp:sp modelId="{8E9B0992-9FF3-4302-B1A8-F1CB8C91936C}">
      <dsp:nvSpPr>
        <dsp:cNvPr id="0" name=""/>
        <dsp:cNvSpPr/>
      </dsp:nvSpPr>
      <dsp:spPr>
        <a:xfrm>
          <a:off x="0" y="3200870"/>
          <a:ext cx="11107783" cy="6394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91592" rIns="86208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fr-FR" sz="1600" b="0" i="0" kern="1200" dirty="0"/>
            <a:t> Toutes les transactions sont enregistrées et visibles de tous les utilisateurs. </a:t>
          </a:r>
        </a:p>
      </dsp:txBody>
      <dsp:txXfrm>
        <a:off x="0" y="3200870"/>
        <a:ext cx="11107783" cy="639450"/>
      </dsp:txXfrm>
    </dsp:sp>
    <dsp:sp modelId="{E1360459-E306-41CD-884B-1FE574EF5FA2}">
      <dsp:nvSpPr>
        <dsp:cNvPr id="0" name=""/>
        <dsp:cNvSpPr/>
      </dsp:nvSpPr>
      <dsp:spPr>
        <a:xfrm>
          <a:off x="555389" y="2994230"/>
          <a:ext cx="7775448" cy="4132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La transparence </a:t>
          </a:r>
          <a:endParaRPr lang="fr-FR" sz="1800" b="0" i="0" kern="1200" dirty="0"/>
        </a:p>
      </dsp:txBody>
      <dsp:txXfrm>
        <a:off x="575564" y="3014405"/>
        <a:ext cx="7735098" cy="372930"/>
      </dsp:txXfrm>
    </dsp:sp>
    <dsp:sp modelId="{A0151667-630C-498D-9338-C7BDA7539E53}">
      <dsp:nvSpPr>
        <dsp:cNvPr id="0" name=""/>
        <dsp:cNvSpPr/>
      </dsp:nvSpPr>
      <dsp:spPr>
        <a:xfrm>
          <a:off x="0" y="4122560"/>
          <a:ext cx="11107783" cy="6394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91592" rIns="86208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fr-FR" sz="1600" b="0" i="0" kern="1200" dirty="0"/>
            <a:t> Toutes les données sont stockées, organisées chronologiquement et liées par des preuves cryptographiques.  </a:t>
          </a:r>
        </a:p>
      </dsp:txBody>
      <dsp:txXfrm>
        <a:off x="0" y="4122560"/>
        <a:ext cx="11107783" cy="639450"/>
      </dsp:txXfrm>
    </dsp:sp>
    <dsp:sp modelId="{C00C490E-7990-4C2E-814F-F6646395F686}">
      <dsp:nvSpPr>
        <dsp:cNvPr id="0" name=""/>
        <dsp:cNvSpPr/>
      </dsp:nvSpPr>
      <dsp:spPr>
        <a:xfrm>
          <a:off x="555389" y="3915920"/>
          <a:ext cx="7775448" cy="41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La traçabilité</a:t>
          </a:r>
          <a:r>
            <a:rPr lang="fr-FR" sz="1800" b="0" i="0" kern="1200" dirty="0"/>
            <a:t> </a:t>
          </a:r>
        </a:p>
      </dsp:txBody>
      <dsp:txXfrm>
        <a:off x="575564" y="3936095"/>
        <a:ext cx="7735098" cy="372930"/>
      </dsp:txXfrm>
    </dsp:sp>
    <dsp:sp modelId="{654C4D67-03DB-4B93-BE2F-A46971A8715E}">
      <dsp:nvSpPr>
        <dsp:cNvPr id="0" name=""/>
        <dsp:cNvSpPr/>
      </dsp:nvSpPr>
      <dsp:spPr>
        <a:xfrm>
          <a:off x="0" y="5044250"/>
          <a:ext cx="11107783" cy="85995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91592" rIns="862087" bIns="113792" numCol="1" spcCol="1270" anchor="t" anchorCtr="0">
          <a:noAutofit/>
        </a:bodyPr>
        <a:lstStyle/>
        <a:p>
          <a:pPr marL="171450" lvl="1" indent="-171450" algn="just" defTabSz="711200">
            <a:lnSpc>
              <a:spcPct val="90000"/>
            </a:lnSpc>
            <a:spcBef>
              <a:spcPct val="0"/>
            </a:spcBef>
            <a:spcAft>
              <a:spcPct val="15000"/>
            </a:spcAft>
            <a:buFont typeface="Arial" panose="020B0604020202020204" pitchFamily="34" charset="0"/>
            <a:buChar char="•"/>
          </a:pPr>
          <a:r>
            <a:rPr lang="fr-FR" sz="1600" b="0" i="0" kern="1200" dirty="0"/>
            <a:t> La réduction d’intermédiaires, l’instantanéité et l’automatisation rendent les transactions plus rapides et moins coûteuses que dans un processus traditionnel centralisé. </a:t>
          </a:r>
        </a:p>
      </dsp:txBody>
      <dsp:txXfrm>
        <a:off x="0" y="5044250"/>
        <a:ext cx="11107783" cy="859950"/>
      </dsp:txXfrm>
    </dsp:sp>
    <dsp:sp modelId="{85AC440E-910C-4AD0-9A38-C2C9295F3822}">
      <dsp:nvSpPr>
        <dsp:cNvPr id="0" name=""/>
        <dsp:cNvSpPr/>
      </dsp:nvSpPr>
      <dsp:spPr>
        <a:xfrm>
          <a:off x="555389" y="4837610"/>
          <a:ext cx="7775448" cy="4132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La rapidité et l’efficacité</a:t>
          </a:r>
          <a:endParaRPr lang="fr-FR" sz="1800" b="0" i="0" kern="1200" dirty="0"/>
        </a:p>
      </dsp:txBody>
      <dsp:txXfrm>
        <a:off x="575564" y="4857785"/>
        <a:ext cx="7735098"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CE923-6F4C-436D-9ED5-54CD7BC9F919}">
      <dsp:nvSpPr>
        <dsp:cNvPr id="0" name=""/>
        <dsp:cNvSpPr/>
      </dsp:nvSpPr>
      <dsp:spPr>
        <a:xfrm>
          <a:off x="0" y="201485"/>
          <a:ext cx="11107783" cy="8883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49936" rIns="862087" bIns="128016"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fr-FR" sz="1800" b="0" i="0" kern="1200" dirty="0"/>
            <a:t>La technologie blockchain peut être difficile à comprendre pour être adoptée par le plus grand nombre.  </a:t>
          </a:r>
          <a:endParaRPr lang="en-US" sz="1800" kern="1200" dirty="0"/>
        </a:p>
      </dsp:txBody>
      <dsp:txXfrm>
        <a:off x="0" y="201485"/>
        <a:ext cx="11107783" cy="888300"/>
      </dsp:txXfrm>
    </dsp:sp>
    <dsp:sp modelId="{49673AEE-DA21-4F7E-A051-E68FD7AA8310}">
      <dsp:nvSpPr>
        <dsp:cNvPr id="0" name=""/>
        <dsp:cNvSpPr/>
      </dsp:nvSpPr>
      <dsp:spPr>
        <a:xfrm>
          <a:off x="555389" y="24365"/>
          <a:ext cx="7775448" cy="354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La complexité</a:t>
          </a:r>
          <a:r>
            <a:rPr lang="fr-FR" sz="1800" b="0" i="0" kern="1200" dirty="0"/>
            <a:t> </a:t>
          </a:r>
          <a:endParaRPr lang="en-US" sz="1800" kern="1200" dirty="0"/>
        </a:p>
      </dsp:txBody>
      <dsp:txXfrm>
        <a:off x="572682" y="41658"/>
        <a:ext cx="7740862" cy="319654"/>
      </dsp:txXfrm>
    </dsp:sp>
    <dsp:sp modelId="{9F884F49-8138-4927-A7F1-7184541AA4D2}">
      <dsp:nvSpPr>
        <dsp:cNvPr id="0" name=""/>
        <dsp:cNvSpPr/>
      </dsp:nvSpPr>
      <dsp:spPr>
        <a:xfrm>
          <a:off x="0" y="1331705"/>
          <a:ext cx="11107783" cy="595350"/>
        </a:xfrm>
        <a:prstGeom prst="rect">
          <a:avLst/>
        </a:prstGeom>
        <a:solidFill>
          <a:schemeClr val="lt1">
            <a:alpha val="90000"/>
            <a:hueOff val="0"/>
            <a:satOff val="0"/>
            <a:lumOff val="0"/>
            <a:alphaOff val="0"/>
          </a:schemeClr>
        </a:solidFill>
        <a:ln w="12700" cap="flat" cmpd="sng" algn="ctr">
          <a:solidFill>
            <a:schemeClr val="accent3">
              <a:hueOff val="542120"/>
              <a:satOff val="20000"/>
              <a:lumOff val="-29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49936" rIns="86208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fr-FR" sz="1600" b="0" i="0" kern="1200" dirty="0"/>
            <a:t>Une fois les données ajoutées sur la blockchain, il est très difficile de les modifier. </a:t>
          </a:r>
        </a:p>
      </dsp:txBody>
      <dsp:txXfrm>
        <a:off x="0" y="1331705"/>
        <a:ext cx="11107783" cy="595350"/>
      </dsp:txXfrm>
    </dsp:sp>
    <dsp:sp modelId="{40E34B23-B4A9-47B3-A3B4-F55EEEF075E2}">
      <dsp:nvSpPr>
        <dsp:cNvPr id="0" name=""/>
        <dsp:cNvSpPr/>
      </dsp:nvSpPr>
      <dsp:spPr>
        <a:xfrm>
          <a:off x="555389" y="1154585"/>
          <a:ext cx="7775448" cy="354240"/>
        </a:xfrm>
        <a:prstGeom prst="round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L’immuabilité</a:t>
          </a:r>
          <a:r>
            <a:rPr lang="fr-FR" sz="1800" b="0" i="0" kern="1200" dirty="0"/>
            <a:t> </a:t>
          </a:r>
        </a:p>
      </dsp:txBody>
      <dsp:txXfrm>
        <a:off x="572682" y="1171878"/>
        <a:ext cx="7740862" cy="319654"/>
      </dsp:txXfrm>
    </dsp:sp>
    <dsp:sp modelId="{B8917239-820F-49DD-AE97-EC3A994285F4}">
      <dsp:nvSpPr>
        <dsp:cNvPr id="0" name=""/>
        <dsp:cNvSpPr/>
      </dsp:nvSpPr>
      <dsp:spPr>
        <a:xfrm>
          <a:off x="0" y="2168975"/>
          <a:ext cx="11107783" cy="812700"/>
        </a:xfrm>
        <a:prstGeom prst="rect">
          <a:avLst/>
        </a:prstGeom>
        <a:solidFill>
          <a:schemeClr val="lt1">
            <a:alpha val="90000"/>
            <a:hueOff val="0"/>
            <a:satOff val="0"/>
            <a:lumOff val="0"/>
            <a:alphaOff val="0"/>
          </a:schemeClr>
        </a:solidFill>
        <a:ln w="12700" cap="flat" cmpd="sng" algn="ctr">
          <a:solidFill>
            <a:schemeClr val="accent3">
              <a:hueOff val="1084240"/>
              <a:satOff val="40000"/>
              <a:lumOff val="-588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49936" rIns="86208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fr-FR" sz="1600" b="0" i="0" kern="1200" dirty="0"/>
            <a:t>Si l’utilisateur perd sa clef privée, aucun procédé n’est prévu pour la récupérer, à l’inverse d’un mot de passe classique, facilement récupérable. </a:t>
          </a:r>
        </a:p>
      </dsp:txBody>
      <dsp:txXfrm>
        <a:off x="0" y="2168975"/>
        <a:ext cx="11107783" cy="812700"/>
      </dsp:txXfrm>
    </dsp:sp>
    <dsp:sp modelId="{2A71750B-543C-4954-936D-51BCA326A86C}">
      <dsp:nvSpPr>
        <dsp:cNvPr id="0" name=""/>
        <dsp:cNvSpPr/>
      </dsp:nvSpPr>
      <dsp:spPr>
        <a:xfrm>
          <a:off x="555389" y="1991855"/>
          <a:ext cx="7775448" cy="354240"/>
        </a:xfrm>
        <a:prstGeom prst="round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L’enjeu de la clé privée</a:t>
          </a:r>
          <a:r>
            <a:rPr lang="fr-FR" sz="1800" b="0" i="0" kern="1200" dirty="0"/>
            <a:t> :</a:t>
          </a:r>
        </a:p>
      </dsp:txBody>
      <dsp:txXfrm>
        <a:off x="572682" y="2009148"/>
        <a:ext cx="7740862" cy="319654"/>
      </dsp:txXfrm>
    </dsp:sp>
    <dsp:sp modelId="{E04360D9-4024-49D3-9B54-FBDBCB828181}">
      <dsp:nvSpPr>
        <dsp:cNvPr id="0" name=""/>
        <dsp:cNvSpPr/>
      </dsp:nvSpPr>
      <dsp:spPr>
        <a:xfrm>
          <a:off x="0" y="3223595"/>
          <a:ext cx="11107783" cy="595350"/>
        </a:xfrm>
        <a:prstGeom prst="rect">
          <a:avLst/>
        </a:prstGeom>
        <a:solidFill>
          <a:schemeClr val="lt1">
            <a:alpha val="90000"/>
            <a:hueOff val="0"/>
            <a:satOff val="0"/>
            <a:lumOff val="0"/>
            <a:alphaOff val="0"/>
          </a:schemeClr>
        </a:solidFill>
        <a:ln w="12700" cap="flat" cmpd="sng" algn="ctr">
          <a:solidFill>
            <a:schemeClr val="accent3">
              <a:hueOff val="1626359"/>
              <a:satOff val="60000"/>
              <a:lumOff val="-8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49936" rIns="86208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fr-FR" sz="1600" b="0" i="0" kern="1200" dirty="0"/>
            <a:t>Coûts élevés tant dans le développement que dans la maintenance des applications basées sur la blockchain. </a:t>
          </a:r>
        </a:p>
      </dsp:txBody>
      <dsp:txXfrm>
        <a:off x="0" y="3223595"/>
        <a:ext cx="11107783" cy="595350"/>
      </dsp:txXfrm>
    </dsp:sp>
    <dsp:sp modelId="{1C703DEB-630D-4FC8-A503-30923ABEFC8E}">
      <dsp:nvSpPr>
        <dsp:cNvPr id="0" name=""/>
        <dsp:cNvSpPr/>
      </dsp:nvSpPr>
      <dsp:spPr>
        <a:xfrm>
          <a:off x="555389" y="3046475"/>
          <a:ext cx="7775448" cy="354240"/>
        </a:xfrm>
        <a:prstGeom prst="round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Les investissements initiaux élevés</a:t>
          </a:r>
          <a:endParaRPr lang="fr-FR" sz="1800" b="0" i="0" kern="1200" dirty="0"/>
        </a:p>
      </dsp:txBody>
      <dsp:txXfrm>
        <a:off x="572682" y="3063768"/>
        <a:ext cx="7740862" cy="319654"/>
      </dsp:txXfrm>
    </dsp:sp>
    <dsp:sp modelId="{278F02EE-687D-407B-A3D3-D28362B10C78}">
      <dsp:nvSpPr>
        <dsp:cNvPr id="0" name=""/>
        <dsp:cNvSpPr/>
      </dsp:nvSpPr>
      <dsp:spPr>
        <a:xfrm>
          <a:off x="0" y="4060865"/>
          <a:ext cx="11107783" cy="812700"/>
        </a:xfrm>
        <a:prstGeom prst="rect">
          <a:avLst/>
        </a:prstGeom>
        <a:solidFill>
          <a:schemeClr val="lt1">
            <a:alpha val="90000"/>
            <a:hueOff val="0"/>
            <a:satOff val="0"/>
            <a:lumOff val="0"/>
            <a:alphaOff val="0"/>
          </a:schemeClr>
        </a:solidFill>
        <a:ln w="12700" cap="flat" cmpd="sng" algn="ctr">
          <a:solidFill>
            <a:schemeClr val="accent3">
              <a:hueOff val="2168479"/>
              <a:satOff val="80000"/>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49936" rIns="86208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fr-FR" sz="1600" b="0" i="0" kern="1200" dirty="0"/>
            <a:t>Certaines blockchains nécessitent une importante puissance de calcul entraînant une consommation d’énergie importante. </a:t>
          </a:r>
        </a:p>
      </dsp:txBody>
      <dsp:txXfrm>
        <a:off x="0" y="4060865"/>
        <a:ext cx="11107783" cy="812700"/>
      </dsp:txXfrm>
    </dsp:sp>
    <dsp:sp modelId="{C9A4E17D-D69C-41E1-ABE8-E1263538C778}">
      <dsp:nvSpPr>
        <dsp:cNvPr id="0" name=""/>
        <dsp:cNvSpPr/>
      </dsp:nvSpPr>
      <dsp:spPr>
        <a:xfrm>
          <a:off x="555389" y="3883745"/>
          <a:ext cx="7775448" cy="354240"/>
        </a:xfrm>
        <a:prstGeom prst="round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Les coûts énergétiques</a:t>
          </a:r>
          <a:endParaRPr lang="fr-FR" sz="1800" b="0" i="0" kern="1200" dirty="0"/>
        </a:p>
      </dsp:txBody>
      <dsp:txXfrm>
        <a:off x="572682" y="3901038"/>
        <a:ext cx="7740862" cy="319654"/>
      </dsp:txXfrm>
    </dsp:sp>
    <dsp:sp modelId="{66EE0EE8-10F1-4C9A-A086-1C1F228D0C40}">
      <dsp:nvSpPr>
        <dsp:cNvPr id="0" name=""/>
        <dsp:cNvSpPr/>
      </dsp:nvSpPr>
      <dsp:spPr>
        <a:xfrm>
          <a:off x="0" y="5115485"/>
          <a:ext cx="11107783" cy="812700"/>
        </a:xfrm>
        <a:prstGeom prst="rect">
          <a:avLst/>
        </a:prstGeom>
        <a:solidFill>
          <a:schemeClr val="lt1">
            <a:alpha val="90000"/>
            <a:hueOff val="0"/>
            <a:satOff val="0"/>
            <a:lumOff val="0"/>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2087" tIns="249936" rIns="862087" bIns="113792" numCol="1" spcCol="1270" anchor="t"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fr-FR" sz="1600" b="0" i="0" kern="1200" dirty="0"/>
            <a:t>Les données stockées par les blockchains peuvent être de plus en plus volumineuses depuis leur création. Cette croissance pose un défi, car elle rend difficile pour les particuliers de télécharger ou de stocker ces données. </a:t>
          </a:r>
        </a:p>
      </dsp:txBody>
      <dsp:txXfrm>
        <a:off x="0" y="5115485"/>
        <a:ext cx="11107783" cy="812700"/>
      </dsp:txXfrm>
    </dsp:sp>
    <dsp:sp modelId="{58744D25-AA2F-485C-8899-13E1E6835E49}">
      <dsp:nvSpPr>
        <dsp:cNvPr id="0" name=""/>
        <dsp:cNvSpPr/>
      </dsp:nvSpPr>
      <dsp:spPr>
        <a:xfrm>
          <a:off x="555389" y="4938365"/>
          <a:ext cx="7775448" cy="354240"/>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3893" tIns="0" rIns="293893" bIns="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b="1" i="0" kern="1200" dirty="0"/>
            <a:t>Le stockage</a:t>
          </a:r>
          <a:endParaRPr lang="fr-FR" sz="1800" b="0" i="0" kern="1200" dirty="0"/>
        </a:p>
      </dsp:txBody>
      <dsp:txXfrm>
        <a:off x="572682" y="4955658"/>
        <a:ext cx="7740862"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235F7-0AB2-4415-8A17-3B8E3A8E5211}">
      <dsp:nvSpPr>
        <dsp:cNvPr id="0" name=""/>
        <dsp:cNvSpPr/>
      </dsp:nvSpPr>
      <dsp:spPr>
        <a:xfrm>
          <a:off x="0" y="999603"/>
          <a:ext cx="8128000" cy="10553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Font typeface="Wingdings" panose="05000000000000000000" pitchFamily="2" charset="2"/>
            <a:buNone/>
          </a:pPr>
          <a:r>
            <a:rPr lang="fr-FR" sz="4400" kern="1200" dirty="0">
              <a:latin typeface="AmazonEmber"/>
            </a:rPr>
            <a:t>La Gestion des dossiers médicaux</a:t>
          </a:r>
          <a:endParaRPr lang="en-US" sz="4400" kern="1200" dirty="0"/>
        </a:p>
      </dsp:txBody>
      <dsp:txXfrm>
        <a:off x="51517" y="1051120"/>
        <a:ext cx="8024966" cy="952306"/>
      </dsp:txXfrm>
    </dsp:sp>
    <dsp:sp modelId="{850231A3-E3E5-4014-9B38-70222445824B}">
      <dsp:nvSpPr>
        <dsp:cNvPr id="0" name=""/>
        <dsp:cNvSpPr/>
      </dsp:nvSpPr>
      <dsp:spPr>
        <a:xfrm>
          <a:off x="0" y="2181663"/>
          <a:ext cx="8128000" cy="105534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fr-FR" sz="4400" kern="1200">
              <a:latin typeface="AmazonEmber"/>
            </a:rPr>
            <a:t>Traçabilité des médicaments</a:t>
          </a:r>
          <a:endParaRPr lang="fr-FR" sz="4400" kern="1200" dirty="0">
            <a:latin typeface="AmazonEmber"/>
          </a:endParaRPr>
        </a:p>
      </dsp:txBody>
      <dsp:txXfrm>
        <a:off x="51517" y="2233180"/>
        <a:ext cx="8024966" cy="952306"/>
      </dsp:txXfrm>
    </dsp:sp>
    <dsp:sp modelId="{16961ECC-4F55-48AA-8DE3-43244B90427A}">
      <dsp:nvSpPr>
        <dsp:cNvPr id="0" name=""/>
        <dsp:cNvSpPr/>
      </dsp:nvSpPr>
      <dsp:spPr>
        <a:xfrm>
          <a:off x="0" y="3363723"/>
          <a:ext cx="8128000" cy="105534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fr-FR" sz="4400" kern="1200">
              <a:latin typeface="AmazonEmber"/>
            </a:rPr>
            <a:t>Télémédecine</a:t>
          </a:r>
          <a:endParaRPr lang="fr-FR" sz="4400" b="0" i="0" kern="1200" dirty="0">
            <a:effectLst/>
            <a:latin typeface="AmazonEmber"/>
          </a:endParaRPr>
        </a:p>
      </dsp:txBody>
      <dsp:txXfrm>
        <a:off x="51517" y="3415240"/>
        <a:ext cx="8024966" cy="9523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235F7-0AB2-4415-8A17-3B8E3A8E5211}">
      <dsp:nvSpPr>
        <dsp:cNvPr id="0" name=""/>
        <dsp:cNvSpPr/>
      </dsp:nvSpPr>
      <dsp:spPr>
        <a:xfrm>
          <a:off x="0" y="805316"/>
          <a:ext cx="8128000" cy="11752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Font typeface="Wingdings" panose="05000000000000000000" pitchFamily="2" charset="2"/>
            <a:buNone/>
          </a:pPr>
          <a:r>
            <a:rPr lang="fr-FR" sz="4900" kern="1200" dirty="0">
              <a:latin typeface="AmazonEmber"/>
            </a:rPr>
            <a:t>Identité Digitale</a:t>
          </a:r>
          <a:endParaRPr lang="en-US" sz="4900" kern="1200" dirty="0"/>
        </a:p>
      </dsp:txBody>
      <dsp:txXfrm>
        <a:off x="57372" y="862688"/>
        <a:ext cx="8013256" cy="1060520"/>
      </dsp:txXfrm>
    </dsp:sp>
    <dsp:sp modelId="{850231A3-E3E5-4014-9B38-70222445824B}">
      <dsp:nvSpPr>
        <dsp:cNvPr id="0" name=""/>
        <dsp:cNvSpPr/>
      </dsp:nvSpPr>
      <dsp:spPr>
        <a:xfrm>
          <a:off x="0" y="2121701"/>
          <a:ext cx="8128000" cy="117526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fr-FR" sz="4900" kern="1200" dirty="0">
              <a:latin typeface="AmazonEmber"/>
            </a:rPr>
            <a:t>Système de Vote électronique</a:t>
          </a:r>
        </a:p>
      </dsp:txBody>
      <dsp:txXfrm>
        <a:off x="57372" y="2179073"/>
        <a:ext cx="8013256" cy="1060520"/>
      </dsp:txXfrm>
    </dsp:sp>
    <dsp:sp modelId="{16961ECC-4F55-48AA-8DE3-43244B90427A}">
      <dsp:nvSpPr>
        <dsp:cNvPr id="0" name=""/>
        <dsp:cNvSpPr/>
      </dsp:nvSpPr>
      <dsp:spPr>
        <a:xfrm>
          <a:off x="0" y="3438086"/>
          <a:ext cx="8128000" cy="1175264"/>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fr-FR" sz="4900" kern="1200" dirty="0">
              <a:latin typeface="AmazonEmber"/>
            </a:rPr>
            <a:t>Contrôle d’accès</a:t>
          </a:r>
          <a:endParaRPr lang="fr-FR" sz="4900" b="0" i="0" kern="1200" dirty="0">
            <a:effectLst/>
            <a:latin typeface="AmazonEmber"/>
          </a:endParaRPr>
        </a:p>
      </dsp:txBody>
      <dsp:txXfrm>
        <a:off x="57372" y="3495458"/>
        <a:ext cx="8013256" cy="1060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A4959-A08D-4DCF-8D40-80358F11339F}" type="datetimeFigureOut">
              <a:rPr lang="fr-FR" smtClean="0"/>
              <a:t>18/02/2025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E0D7A-5609-414E-9F38-E571C61F4397}" type="slidenum">
              <a:rPr lang="fr-FR" smtClean="0"/>
              <a:t>‹N°›</a:t>
            </a:fld>
            <a:endParaRPr lang="fr-FR" dirty="0"/>
          </a:p>
        </p:txBody>
      </p:sp>
    </p:spTree>
    <p:extLst>
      <p:ext uri="{BB962C8B-B14F-4D97-AF65-F5344CB8AC3E}">
        <p14:creationId xmlns:p14="http://schemas.microsoft.com/office/powerpoint/2010/main" val="388695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4345DCB2-0369-4B5F-B186-9A17C753C594}" type="datetime1">
              <a:rPr lang="fr-FR" smtClean="0"/>
              <a:t>18/02/2025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2747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36BDFCF-ED2E-4558-9923-BF0E9FDCF27A}" type="datetime1">
              <a:rPr lang="fr-FR" smtClean="0"/>
              <a:t>18/02/2025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55633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8D842C9-098C-4678-8D31-23FFE4EEE077}" type="datetime1">
              <a:rPr lang="fr-FR" smtClean="0"/>
              <a:t>18/02/2025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01756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B7EB03F2-62C6-4C50-A600-C831986CFBE1}" type="datetime1">
              <a:rPr lang="fr-FR" smtClean="0"/>
              <a:t>18/02/2025</a:t>
            </a:fld>
            <a:endParaRPr lang="fr-FR" dirty="0"/>
          </a:p>
        </p:txBody>
      </p:sp>
      <p:sp>
        <p:nvSpPr>
          <p:cNvPr id="5" name="Footer Placeholder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Slide Number Placeholder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323350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0D9AD2D-78B5-4117-8A36-767A5C147845}" type="datetime1">
              <a:rPr lang="fr-FR" smtClean="0"/>
              <a:t>18/02/2025</a:t>
            </a:fld>
            <a:endParaRPr lang="fr-FR" dirty="0"/>
          </a:p>
        </p:txBody>
      </p:sp>
      <p:sp>
        <p:nvSpPr>
          <p:cNvPr id="5" name="Footer Placeholder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Slide Number Placeholder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735942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08AA0BBB-B6D0-4F9B-8101-D23CC578C61D}" type="datetime1">
              <a:rPr lang="fr-FR" smtClean="0"/>
              <a:t>18/02/2025</a:t>
            </a:fld>
            <a:endParaRPr lang="fr-FR" dirty="0"/>
          </a:p>
        </p:txBody>
      </p:sp>
      <p:sp>
        <p:nvSpPr>
          <p:cNvPr id="5" name="Footer Placeholder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Slide Number Placeholder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26532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8" name="Date Placeholder 7"/>
          <p:cNvSpPr>
            <a:spLocks noGrp="1"/>
          </p:cNvSpPr>
          <p:nvPr>
            <p:ph type="dt" sz="half" idx="10"/>
          </p:nvPr>
        </p:nvSpPr>
        <p:spPr/>
        <p:txBody>
          <a:bodyPr/>
          <a:lstStyle/>
          <a:p>
            <a:fld id="{0EAC1557-9331-4F57-AE25-C32529FD8F6F}" type="datetime1">
              <a:rPr lang="fr-FR" smtClean="0"/>
              <a:t>18/02/2025</a:t>
            </a:fld>
            <a:endParaRPr lang="fr-FR" dirty="0"/>
          </a:p>
        </p:txBody>
      </p:sp>
      <p:sp>
        <p:nvSpPr>
          <p:cNvPr id="9" name="Footer Placeholder 8"/>
          <p:cNvSpPr>
            <a:spLocks noGrp="1"/>
          </p:cNvSpPr>
          <p:nvPr>
            <p:ph type="ftr" sz="quarter" idx="11"/>
          </p:nvPr>
        </p:nvSpPr>
        <p:spPr/>
        <p:txBody>
          <a:bodyPr/>
          <a:lstStyle/>
          <a:p>
            <a:r>
              <a:rPr lang="fr-FR"/>
              <a:t>#MercrediCyber11 - Analyse prédictive: Fondements et applications dans l'IA</a:t>
            </a:r>
            <a:endParaRPr lang="fr-FR" dirty="0"/>
          </a:p>
        </p:txBody>
      </p:sp>
      <p:sp>
        <p:nvSpPr>
          <p:cNvPr id="10" name="Slide Number Placeholder 9"/>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816149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2" name="Date Placeholder 1"/>
          <p:cNvSpPr>
            <a:spLocks noGrp="1"/>
          </p:cNvSpPr>
          <p:nvPr>
            <p:ph type="dt" sz="half" idx="10"/>
          </p:nvPr>
        </p:nvSpPr>
        <p:spPr/>
        <p:txBody>
          <a:bodyPr/>
          <a:lstStyle/>
          <a:p>
            <a:fld id="{54582B46-C806-4478-BD6F-14A229599718}" type="datetime1">
              <a:rPr lang="fr-FR" smtClean="0"/>
              <a:t>18/02/2025</a:t>
            </a:fld>
            <a:endParaRPr lang="fr-FR" dirty="0"/>
          </a:p>
        </p:txBody>
      </p:sp>
      <p:sp>
        <p:nvSpPr>
          <p:cNvPr id="11" name="Footer Placeholder 10"/>
          <p:cNvSpPr>
            <a:spLocks noGrp="1"/>
          </p:cNvSpPr>
          <p:nvPr>
            <p:ph type="ftr" sz="quarter" idx="11"/>
          </p:nvPr>
        </p:nvSpPr>
        <p:spPr/>
        <p:txBody>
          <a:bodyPr/>
          <a:lstStyle/>
          <a:p>
            <a:r>
              <a:rPr lang="fr-FR"/>
              <a:t>#MercrediCyber11 - Analyse prédictive: Fondements et applications dans l'IA</a:t>
            </a:r>
            <a:endParaRPr lang="fr-FR" dirty="0"/>
          </a:p>
        </p:txBody>
      </p:sp>
      <p:sp>
        <p:nvSpPr>
          <p:cNvPr id="12" name="Slide Number Placeholder 11"/>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956961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2" name="Date Placeholder 1"/>
          <p:cNvSpPr>
            <a:spLocks noGrp="1"/>
          </p:cNvSpPr>
          <p:nvPr>
            <p:ph type="dt" sz="half" idx="10"/>
          </p:nvPr>
        </p:nvSpPr>
        <p:spPr/>
        <p:txBody>
          <a:bodyPr/>
          <a:lstStyle/>
          <a:p>
            <a:fld id="{1C30F9D2-082C-4D97-B3FB-0E49D25FC7FE}" type="datetime1">
              <a:rPr lang="fr-FR" smtClean="0"/>
              <a:t>18/02/2025</a:t>
            </a:fld>
            <a:endParaRPr lang="fr-FR" dirty="0"/>
          </a:p>
        </p:txBody>
      </p:sp>
      <p:sp>
        <p:nvSpPr>
          <p:cNvPr id="7" name="Footer Placeholder 6"/>
          <p:cNvSpPr>
            <a:spLocks noGrp="1"/>
          </p:cNvSpPr>
          <p:nvPr>
            <p:ph type="ftr" sz="quarter" idx="11"/>
          </p:nvPr>
        </p:nvSpPr>
        <p:spPr/>
        <p:txBody>
          <a:bodyPr/>
          <a:lstStyle/>
          <a:p>
            <a:r>
              <a:rPr lang="fr-FR"/>
              <a:t>#MercrediCyber11 - Analyse prédictive: Fondements et applications dans l'IA</a:t>
            </a:r>
            <a:endParaRPr lang="fr-FR" dirty="0"/>
          </a:p>
        </p:txBody>
      </p:sp>
      <p:sp>
        <p:nvSpPr>
          <p:cNvPr id="8" name="Slide Number Placeholder 7"/>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48616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2EC51C9-23AD-4B16-89D4-939EA6E23657}" type="datetime1">
              <a:rPr lang="fr-FR" smtClean="0"/>
              <a:t>18/02/2025</a:t>
            </a:fld>
            <a:endParaRPr lang="fr-FR" dirty="0"/>
          </a:p>
        </p:txBody>
      </p:sp>
      <p:sp>
        <p:nvSpPr>
          <p:cNvPr id="6" name="Footer Placeholder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Slide Number Placeholder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346911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791F5B89-D2FC-4FD7-9B3C-110D51A7B7F0}" type="datetime1">
              <a:rPr lang="fr-FR" smtClean="0"/>
              <a:t>18/02/2025</a:t>
            </a:fld>
            <a:endParaRPr lang="fr-FR" dirty="0"/>
          </a:p>
        </p:txBody>
      </p:sp>
      <p:sp>
        <p:nvSpPr>
          <p:cNvPr id="9" name="Footer Placeholder 8"/>
          <p:cNvSpPr>
            <a:spLocks noGrp="1"/>
          </p:cNvSpPr>
          <p:nvPr>
            <p:ph type="ftr" sz="quarter" idx="11"/>
          </p:nvPr>
        </p:nvSpPr>
        <p:spPr/>
        <p:txBody>
          <a:bodyPr/>
          <a:lstStyle/>
          <a:p>
            <a:r>
              <a:rPr lang="fr-FR"/>
              <a:t>#MercrediCyber11 - Analyse prédictive: Fondements et applications dans l'IA</a:t>
            </a:r>
            <a:endParaRPr lang="fr-FR" dirty="0"/>
          </a:p>
        </p:txBody>
      </p:sp>
      <p:sp>
        <p:nvSpPr>
          <p:cNvPr id="10" name="Slide Number Placeholder 9"/>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37442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22899BD-B1B8-435B-83FB-0BAA897157E8}" type="datetime1">
              <a:rPr lang="fr-FR" smtClean="0"/>
              <a:t>18/02/2025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8893065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8" name="Date Placeholder 7"/>
          <p:cNvSpPr>
            <a:spLocks noGrp="1"/>
          </p:cNvSpPr>
          <p:nvPr>
            <p:ph type="dt" sz="half" idx="10"/>
          </p:nvPr>
        </p:nvSpPr>
        <p:spPr/>
        <p:txBody>
          <a:bodyPr/>
          <a:lstStyle/>
          <a:p>
            <a:fld id="{22667D71-9127-45A7-9A33-8189C8A2BD43}" type="datetime1">
              <a:rPr lang="fr-FR" smtClean="0"/>
              <a:t>18/02/2025</a:t>
            </a:fld>
            <a:endParaRPr lang="fr-FR" dirty="0"/>
          </a:p>
        </p:txBody>
      </p:sp>
      <p:sp>
        <p:nvSpPr>
          <p:cNvPr id="9" name="Footer Placeholder 8"/>
          <p:cNvSpPr>
            <a:spLocks noGrp="1"/>
          </p:cNvSpPr>
          <p:nvPr>
            <p:ph type="ftr" sz="quarter" idx="11"/>
          </p:nvPr>
        </p:nvSpPr>
        <p:spPr>
          <a:xfrm>
            <a:off x="3499101" y="6356350"/>
            <a:ext cx="5911517" cy="365125"/>
          </a:xfrm>
        </p:spPr>
        <p:txBody>
          <a:bodyPr/>
          <a:lstStyle/>
          <a:p>
            <a:r>
              <a:rPr lang="fr-FR"/>
              <a:t>#MercrediCyber11 - Analyse prédictive: Fondements et applications dans l'IA</a:t>
            </a:r>
            <a:endParaRPr lang="fr-FR" dirty="0"/>
          </a:p>
        </p:txBody>
      </p:sp>
      <p:sp>
        <p:nvSpPr>
          <p:cNvPr id="10" name="Slide Number Placeholder 9"/>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0588338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34F7231-B05D-4FF4-A49A-B9FB11FDD109}" type="datetime1">
              <a:rPr lang="fr-FR" smtClean="0"/>
              <a:t>18/02/2025</a:t>
            </a:fld>
            <a:endParaRPr lang="fr-FR" dirty="0"/>
          </a:p>
        </p:txBody>
      </p:sp>
      <p:sp>
        <p:nvSpPr>
          <p:cNvPr id="8" name="Footer Placeholder 7"/>
          <p:cNvSpPr>
            <a:spLocks noGrp="1"/>
          </p:cNvSpPr>
          <p:nvPr>
            <p:ph type="ftr" sz="quarter" idx="11"/>
          </p:nvPr>
        </p:nvSpPr>
        <p:spPr/>
        <p:txBody>
          <a:bodyPr/>
          <a:lstStyle/>
          <a:p>
            <a:r>
              <a:rPr lang="fr-FR"/>
              <a:t>#MercrediCyber11 - Analyse prédictive: Fondements et applications dans l'IA</a:t>
            </a:r>
            <a:endParaRPr lang="fr-FR" dirty="0"/>
          </a:p>
        </p:txBody>
      </p:sp>
      <p:sp>
        <p:nvSpPr>
          <p:cNvPr id="9" name="Slide Number Placeholder 8"/>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9412830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612F497-FAD4-40EA-ADC5-8AB45775AE19}" type="datetime1">
              <a:rPr lang="fr-FR" smtClean="0"/>
              <a:t>18/02/2025</a:t>
            </a:fld>
            <a:endParaRPr lang="fr-FR" dirty="0"/>
          </a:p>
        </p:txBody>
      </p:sp>
      <p:sp>
        <p:nvSpPr>
          <p:cNvPr id="8" name="Footer Placeholder 7"/>
          <p:cNvSpPr>
            <a:spLocks noGrp="1"/>
          </p:cNvSpPr>
          <p:nvPr>
            <p:ph type="ftr" sz="quarter" idx="11"/>
          </p:nvPr>
        </p:nvSpPr>
        <p:spPr/>
        <p:txBody>
          <a:bodyPr/>
          <a:lstStyle/>
          <a:p>
            <a:r>
              <a:rPr lang="fr-FR"/>
              <a:t>#MercrediCyber11 - Analyse prédictive: Fondements et applications dans l'IA</a:t>
            </a:r>
            <a:endParaRPr lang="fr-FR" dirty="0"/>
          </a:p>
        </p:txBody>
      </p:sp>
      <p:sp>
        <p:nvSpPr>
          <p:cNvPr id="9" name="Slide Number Placeholder 8"/>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1807540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1FB8A451-7089-48CE-8E96-4D960849A2F6}" type="datetime1">
              <a:rPr lang="fr-FR" smtClean="0"/>
              <a:t>18/02/2025</a:t>
            </a:fld>
            <a:endParaRPr lang="fr-FR" dirty="0"/>
          </a:p>
        </p:txBody>
      </p:sp>
      <p:sp>
        <p:nvSpPr>
          <p:cNvPr id="5" name="Espace réservé du pied de page 4"/>
          <p:cNvSpPr>
            <a:spLocks noGrp="1"/>
          </p:cNvSpPr>
          <p:nvPr>
            <p:ph type="ftr" sz="quarter" idx="11"/>
          </p:nvPr>
        </p:nvSpPr>
        <p:spPr/>
        <p:txBody>
          <a:body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85568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75A72962-066C-43AA-B97A-7594B7705128}" type="datetime1">
              <a:rPr lang="fr-FR" smtClean="0"/>
              <a:t>18/02/2025</a:t>
            </a:fld>
            <a:endParaRPr lang="fr-FR" dirty="0"/>
          </a:p>
        </p:txBody>
      </p:sp>
      <p:sp>
        <p:nvSpPr>
          <p:cNvPr id="6" name="Espace réservé du pied de page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Espace réservé du numéro de diapositive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299756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4EC315A9-FC57-485E-8EAA-64A82DA4234F}" type="datetime1">
              <a:rPr lang="fr-FR" smtClean="0"/>
              <a:t>18/02/2025</a:t>
            </a:fld>
            <a:endParaRPr lang="fr-FR" dirty="0"/>
          </a:p>
        </p:txBody>
      </p:sp>
      <p:sp>
        <p:nvSpPr>
          <p:cNvPr id="8" name="Espace réservé du pied de page 7"/>
          <p:cNvSpPr>
            <a:spLocks noGrp="1"/>
          </p:cNvSpPr>
          <p:nvPr>
            <p:ph type="ftr" sz="quarter" idx="11"/>
          </p:nvPr>
        </p:nvSpPr>
        <p:spPr/>
        <p:txBody>
          <a:bodyPr/>
          <a:lstStyle/>
          <a:p>
            <a:r>
              <a:rPr lang="fr-FR"/>
              <a:t>#MercrediCyber11 - Analyse prédictive: Fondements et applications dans l'IA</a:t>
            </a:r>
            <a:endParaRPr lang="fr-FR" dirty="0"/>
          </a:p>
        </p:txBody>
      </p:sp>
      <p:sp>
        <p:nvSpPr>
          <p:cNvPr id="9" name="Espace réservé du numéro de diapositive 8"/>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404085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09FFF386-863F-403B-90DE-DE10564A9136}" type="datetime1">
              <a:rPr lang="fr-FR" smtClean="0"/>
              <a:t>18/02/2025</a:t>
            </a:fld>
            <a:endParaRPr lang="fr-FR" dirty="0"/>
          </a:p>
        </p:txBody>
      </p:sp>
      <p:sp>
        <p:nvSpPr>
          <p:cNvPr id="4" name="Espace réservé du pied de page 3"/>
          <p:cNvSpPr>
            <a:spLocks noGrp="1"/>
          </p:cNvSpPr>
          <p:nvPr>
            <p:ph type="ftr" sz="quarter" idx="11"/>
          </p:nvPr>
        </p:nvSpPr>
        <p:spPr/>
        <p:txBody>
          <a:bodyPr/>
          <a:lstStyle/>
          <a:p>
            <a:r>
              <a:rPr lang="fr-FR"/>
              <a:t>#MercrediCyber11 - Analyse prédictive: Fondements et applications dans l'IA</a:t>
            </a:r>
            <a:endParaRPr lang="fr-FR" dirty="0"/>
          </a:p>
        </p:txBody>
      </p:sp>
      <p:sp>
        <p:nvSpPr>
          <p:cNvPr id="5" name="Espace réservé du numéro de diapositive 4"/>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60953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6C9430B-B0FF-4797-B88B-6C0298B966D4}" type="datetime1">
              <a:rPr lang="fr-FR" smtClean="0"/>
              <a:t>18/02/2025</a:t>
            </a:fld>
            <a:endParaRPr lang="fr-FR" dirty="0"/>
          </a:p>
        </p:txBody>
      </p:sp>
      <p:sp>
        <p:nvSpPr>
          <p:cNvPr id="3" name="Espace réservé du pied de page 2"/>
          <p:cNvSpPr>
            <a:spLocks noGrp="1"/>
          </p:cNvSpPr>
          <p:nvPr>
            <p:ph type="ftr" sz="quarter" idx="11"/>
          </p:nvPr>
        </p:nvSpPr>
        <p:spPr/>
        <p:txBody>
          <a:bodyPr/>
          <a:lstStyle/>
          <a:p>
            <a:r>
              <a:rPr lang="fr-FR"/>
              <a:t>#MercrediCyber11 - Analyse prédictive: Fondements et applications dans l'IA</a:t>
            </a:r>
            <a:endParaRPr lang="fr-FR" dirty="0"/>
          </a:p>
        </p:txBody>
      </p:sp>
      <p:sp>
        <p:nvSpPr>
          <p:cNvPr id="4" name="Espace réservé du numéro de diapositive 3"/>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369055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51705CC7-45B8-4150-BECF-4F02A2B4072F}" type="datetime1">
              <a:rPr lang="fr-FR" smtClean="0"/>
              <a:t>18/02/2025</a:t>
            </a:fld>
            <a:endParaRPr lang="fr-FR" dirty="0"/>
          </a:p>
        </p:txBody>
      </p:sp>
      <p:sp>
        <p:nvSpPr>
          <p:cNvPr id="6" name="Espace réservé du pied de page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Espace réservé du numéro de diapositive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40845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B92E81C9-88CF-4BA7-BF3A-19D64315F136}" type="datetime1">
              <a:rPr lang="fr-FR" smtClean="0"/>
              <a:t>18/02/2025</a:t>
            </a:fld>
            <a:endParaRPr lang="fr-FR" dirty="0"/>
          </a:p>
        </p:txBody>
      </p:sp>
      <p:sp>
        <p:nvSpPr>
          <p:cNvPr id="6" name="Espace réservé du pied de page 5"/>
          <p:cNvSpPr>
            <a:spLocks noGrp="1"/>
          </p:cNvSpPr>
          <p:nvPr>
            <p:ph type="ftr" sz="quarter" idx="11"/>
          </p:nvPr>
        </p:nvSpPr>
        <p:spPr/>
        <p:txBody>
          <a:bodyPr/>
          <a:lstStyle/>
          <a:p>
            <a:r>
              <a:rPr lang="fr-FR"/>
              <a:t>#MercrediCyber11 - Analyse prédictive: Fondements et applications dans l'IA</a:t>
            </a:r>
            <a:endParaRPr lang="fr-FR" dirty="0"/>
          </a:p>
        </p:txBody>
      </p:sp>
      <p:sp>
        <p:nvSpPr>
          <p:cNvPr id="7" name="Espace réservé du numéro de diapositive 6"/>
          <p:cNvSpPr>
            <a:spLocks noGrp="1"/>
          </p:cNvSpPr>
          <p:nvPr>
            <p:ph type="sldNum" sz="quarter" idx="12"/>
          </p:nvPr>
        </p:nvSpPr>
        <p:spPr/>
        <p:txBody>
          <a:bodyPr/>
          <a:lstStyle/>
          <a:p>
            <a:fld id="{5489D5D2-75C6-44E1-8C95-B32A4179B28A}" type="slidenum">
              <a:rPr lang="fr-FR" smtClean="0"/>
              <a:t>‹N°›</a:t>
            </a:fld>
            <a:endParaRPr lang="fr-FR" dirty="0"/>
          </a:p>
        </p:txBody>
      </p:sp>
    </p:spTree>
    <p:extLst>
      <p:ext uri="{BB962C8B-B14F-4D97-AF65-F5344CB8AC3E}">
        <p14:creationId xmlns:p14="http://schemas.microsoft.com/office/powerpoint/2010/main" val="27897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625B-E483-4A24-96E2-212AD7107205}" type="datetime1">
              <a:rPr lang="fr-FR" smtClean="0"/>
              <a:t>18/02/2025</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a:t>#MercrediCyber11 - Analyse prédictive: Fondements et applications dans l'IA</a:t>
            </a:r>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9D5D2-75C6-44E1-8C95-B32A4179B28A}" type="slidenum">
              <a:rPr lang="fr-FR" smtClean="0"/>
              <a:t>‹N°›</a:t>
            </a:fld>
            <a:endParaRPr lang="fr-FR" dirty="0"/>
          </a:p>
        </p:txBody>
      </p:sp>
    </p:spTree>
    <p:extLst>
      <p:ext uri="{BB962C8B-B14F-4D97-AF65-F5344CB8AC3E}">
        <p14:creationId xmlns:p14="http://schemas.microsoft.com/office/powerpoint/2010/main" val="27743993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90BE096-020B-4D59-AF6A-78DD3DBF172A}" type="datetime1">
              <a:rPr lang="fr-FR" smtClean="0"/>
              <a:t>18/02/2025</a:t>
            </a:fld>
            <a:endParaRPr lang="fr-FR"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fr-FR"/>
              <a:t>#MercrediCyber11 - Analyse prédictive: Fondements et applications dans l'IA</a:t>
            </a:r>
            <a:endParaRPr lang="fr-FR"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489D5D2-75C6-44E1-8C95-B32A4179B28A}" type="slidenum">
              <a:rPr lang="fr-FR" smtClean="0"/>
              <a:t>‹N°›</a:t>
            </a:fld>
            <a:endParaRPr lang="fr-FR" dirty="0"/>
          </a:p>
        </p:txBody>
      </p:sp>
    </p:spTree>
    <p:extLst>
      <p:ext uri="{BB962C8B-B14F-4D97-AF65-F5344CB8AC3E}">
        <p14:creationId xmlns:p14="http://schemas.microsoft.com/office/powerpoint/2010/main" val="16648304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2.xml"/><Relationship Id="rId5" Type="http://schemas.openxmlformats.org/officeDocument/2006/relationships/image" Target="../media/image40.sv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rot="16200000" flipH="1">
            <a:off x="10057395" y="4487927"/>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itre 1"/>
          <p:cNvSpPr>
            <a:spLocks noGrp="1"/>
          </p:cNvSpPr>
          <p:nvPr>
            <p:ph type="ctrTitle"/>
          </p:nvPr>
        </p:nvSpPr>
        <p:spPr>
          <a:xfrm>
            <a:off x="849086" y="2929597"/>
            <a:ext cx="10493828" cy="998805"/>
          </a:xfrm>
        </p:spPr>
        <p:txBody>
          <a:bodyPr>
            <a:normAutofit/>
          </a:bodyPr>
          <a:lstStyle/>
          <a:p>
            <a:r>
              <a:rPr lang="fr-FR" b="1" dirty="0">
                <a:solidFill>
                  <a:srgbClr val="FFC000"/>
                </a:solidFill>
              </a:rPr>
              <a:t>La Blockchain</a:t>
            </a:r>
          </a:p>
        </p:txBody>
      </p:sp>
      <p:sp>
        <p:nvSpPr>
          <p:cNvPr id="3" name="Sous-titre 2"/>
          <p:cNvSpPr>
            <a:spLocks noGrp="1"/>
          </p:cNvSpPr>
          <p:nvPr>
            <p:ph type="subTitle" idx="1"/>
          </p:nvPr>
        </p:nvSpPr>
        <p:spPr>
          <a:xfrm>
            <a:off x="1518806" y="4346291"/>
            <a:ext cx="9152415" cy="1780303"/>
          </a:xfrm>
        </p:spPr>
        <p:txBody>
          <a:bodyPr>
            <a:normAutofit/>
          </a:bodyPr>
          <a:lstStyle/>
          <a:p>
            <a:r>
              <a:rPr lang="fr-FR" sz="1800" dirty="0"/>
              <a:t>Présenté par:</a:t>
            </a:r>
          </a:p>
          <a:p>
            <a:r>
              <a:rPr lang="fr-FR" b="1" dirty="0"/>
              <a:t>LT AMBARA Christian Evrard</a:t>
            </a:r>
          </a:p>
          <a:p>
            <a:endParaRPr lang="fr-FR" sz="1400" b="1" dirty="0"/>
          </a:p>
          <a:p>
            <a:r>
              <a:rPr lang="fr-FR" i="1" dirty="0"/>
              <a:t>#MercrediCyber35</a:t>
            </a:r>
          </a:p>
        </p:txBody>
      </p:sp>
      <p:sp>
        <p:nvSpPr>
          <p:cNvPr id="4" name="Rectangle 3"/>
          <p:cNvSpPr/>
          <p:nvPr/>
        </p:nvSpPr>
        <p:spPr>
          <a:xfrm flipH="1">
            <a:off x="537363" y="296050"/>
            <a:ext cx="169816" cy="22981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C000"/>
              </a:solidFill>
            </a:endParaRPr>
          </a:p>
        </p:txBody>
      </p:sp>
      <p:sp>
        <p:nvSpPr>
          <p:cNvPr id="5" name="Rectangle 4"/>
          <p:cNvSpPr/>
          <p:nvPr/>
        </p:nvSpPr>
        <p:spPr>
          <a:xfrm rot="16200000" flipH="1">
            <a:off x="1898468" y="-1110344"/>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4670577" y="6040622"/>
            <a:ext cx="2848874" cy="369332"/>
          </a:xfrm>
          <a:prstGeom prst="rect">
            <a:avLst/>
          </a:prstGeom>
          <a:noFill/>
        </p:spPr>
        <p:txBody>
          <a:bodyPr wrap="square" rtlCol="0">
            <a:spAutoFit/>
          </a:bodyPr>
          <a:lstStyle/>
          <a:p>
            <a:pPr algn="ctr"/>
            <a:r>
              <a:rPr lang="fr-FR" b="1" dirty="0">
                <a:solidFill>
                  <a:srgbClr val="FFC000"/>
                </a:solidFill>
                <a:latin typeface="Arial" pitchFamily="34" charset="0"/>
                <a:cs typeface="Arial" pitchFamily="34" charset="0"/>
              </a:rPr>
              <a:t>PROJET HELIOS | 2025</a:t>
            </a:r>
          </a:p>
        </p:txBody>
      </p:sp>
      <p:pic>
        <p:nvPicPr>
          <p:cNvPr id="10" name="Picture 4">
            <a:extLst>
              <a:ext uri="{FF2B5EF4-FFF2-40B4-BE49-F238E27FC236}">
                <a16:creationId xmlns:a16="http://schemas.microsoft.com/office/drawing/2014/main" id="{154246BC-E9D1-4700-A549-BD1243CCCBF3}"/>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982260" y="297462"/>
            <a:ext cx="2220556" cy="1810340"/>
          </a:xfrm>
          <a:prstGeom prst="rect">
            <a:avLst/>
          </a:prstGeom>
        </p:spPr>
      </p:pic>
      <p:sp>
        <p:nvSpPr>
          <p:cNvPr id="16" name="Rectangle 15">
            <a:extLst>
              <a:ext uri="{FF2B5EF4-FFF2-40B4-BE49-F238E27FC236}">
                <a16:creationId xmlns:a16="http://schemas.microsoft.com/office/drawing/2014/main" id="{147406A7-E2B6-4E48-A6D1-BF253E16CFE7}"/>
              </a:ext>
            </a:extLst>
          </p:cNvPr>
          <p:cNvSpPr/>
          <p:nvPr/>
        </p:nvSpPr>
        <p:spPr>
          <a:xfrm rot="16200000" flipH="1">
            <a:off x="1964788" y="4487928"/>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31BBD149-97D7-485B-B12B-921BEA8ADD5A}"/>
              </a:ext>
            </a:extLst>
          </p:cNvPr>
          <p:cNvSpPr/>
          <p:nvPr/>
        </p:nvSpPr>
        <p:spPr>
          <a:xfrm flipH="1">
            <a:off x="537363" y="4162529"/>
            <a:ext cx="189506" cy="23897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a:extLst>
              <a:ext uri="{FF2B5EF4-FFF2-40B4-BE49-F238E27FC236}">
                <a16:creationId xmlns:a16="http://schemas.microsoft.com/office/drawing/2014/main" id="{7944EC02-A2F6-4283-86F7-365747322607}"/>
              </a:ext>
            </a:extLst>
          </p:cNvPr>
          <p:cNvSpPr/>
          <p:nvPr/>
        </p:nvSpPr>
        <p:spPr>
          <a:xfrm flipH="1">
            <a:off x="11477897" y="4198815"/>
            <a:ext cx="189506" cy="238979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6A5566E7-EA8D-43D3-A3EA-4189FA5D5914}"/>
              </a:ext>
            </a:extLst>
          </p:cNvPr>
          <p:cNvSpPr/>
          <p:nvPr/>
        </p:nvSpPr>
        <p:spPr>
          <a:xfrm flipH="1">
            <a:off x="11477897" y="296049"/>
            <a:ext cx="169816" cy="229812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C000"/>
              </a:solidFill>
            </a:endParaRPr>
          </a:p>
        </p:txBody>
      </p:sp>
      <p:sp>
        <p:nvSpPr>
          <p:cNvPr id="20" name="Rectangle 19">
            <a:extLst>
              <a:ext uri="{FF2B5EF4-FFF2-40B4-BE49-F238E27FC236}">
                <a16:creationId xmlns:a16="http://schemas.microsoft.com/office/drawing/2014/main" id="{E2574D06-0162-4981-BF79-D1EE98569D76}"/>
              </a:ext>
            </a:extLst>
          </p:cNvPr>
          <p:cNvSpPr/>
          <p:nvPr/>
        </p:nvSpPr>
        <p:spPr>
          <a:xfrm rot="16200000" flipH="1">
            <a:off x="10057395" y="-1095074"/>
            <a:ext cx="169817" cy="34747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99899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3D7AD-2974-62AF-1985-85490742CB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8A63858-7329-1879-C1ED-EADF36D72DCB}"/>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D50FB40-F741-4DED-9F7B-5EF12BA0E7BD}"/>
              </a:ext>
            </a:extLst>
          </p:cNvPr>
          <p:cNvSpPr/>
          <p:nvPr/>
        </p:nvSpPr>
        <p:spPr>
          <a:xfrm>
            <a:off x="718456" y="185783"/>
            <a:ext cx="7231225"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La première vente en ligne de l’histoire</a:t>
            </a:r>
          </a:p>
        </p:txBody>
      </p:sp>
      <p:sp>
        <p:nvSpPr>
          <p:cNvPr id="10" name="Espace réservé du numéro de diapositive 9">
            <a:extLst>
              <a:ext uri="{FF2B5EF4-FFF2-40B4-BE49-F238E27FC236}">
                <a16:creationId xmlns:a16="http://schemas.microsoft.com/office/drawing/2014/main" id="{A66DDEAA-26E2-7DCC-B70F-01E760B6FF33}"/>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10</a:t>
            </a:fld>
            <a:endParaRPr lang="fr-FR" dirty="0"/>
          </a:p>
        </p:txBody>
      </p:sp>
      <p:sp>
        <p:nvSpPr>
          <p:cNvPr id="11" name="ZoneTexte 10">
            <a:extLst>
              <a:ext uri="{FF2B5EF4-FFF2-40B4-BE49-F238E27FC236}">
                <a16:creationId xmlns:a16="http://schemas.microsoft.com/office/drawing/2014/main" id="{B92411A5-C229-0715-DF48-2E8501622D25}"/>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pic>
        <p:nvPicPr>
          <p:cNvPr id="6" name="Image 5">
            <a:extLst>
              <a:ext uri="{FF2B5EF4-FFF2-40B4-BE49-F238E27FC236}">
                <a16:creationId xmlns:a16="http://schemas.microsoft.com/office/drawing/2014/main" id="{11C7C445-D3B6-8B4E-646E-ED0B86B40A08}"/>
              </a:ext>
            </a:extLst>
          </p:cNvPr>
          <p:cNvPicPr>
            <a:picLocks noChangeAspect="1"/>
          </p:cNvPicPr>
          <p:nvPr/>
        </p:nvPicPr>
        <p:blipFill>
          <a:blip r:embed="rId2"/>
          <a:srcRect l="2178" r="4396"/>
          <a:stretch/>
        </p:blipFill>
        <p:spPr>
          <a:xfrm>
            <a:off x="1670179" y="1005156"/>
            <a:ext cx="9605374" cy="4847688"/>
          </a:xfrm>
          <a:prstGeom prst="rect">
            <a:avLst/>
          </a:prstGeom>
        </p:spPr>
      </p:pic>
      <p:sp>
        <p:nvSpPr>
          <p:cNvPr id="7" name="ZoneTexte 6">
            <a:extLst>
              <a:ext uri="{FF2B5EF4-FFF2-40B4-BE49-F238E27FC236}">
                <a16:creationId xmlns:a16="http://schemas.microsoft.com/office/drawing/2014/main" id="{A3F64F7A-B6E0-D2AE-7DD2-1C05C6158634}"/>
              </a:ext>
            </a:extLst>
          </p:cNvPr>
          <p:cNvSpPr txBox="1"/>
          <p:nvPr/>
        </p:nvSpPr>
        <p:spPr>
          <a:xfrm>
            <a:off x="1819469" y="5966433"/>
            <a:ext cx="7287209" cy="523220"/>
          </a:xfrm>
          <a:prstGeom prst="rect">
            <a:avLst/>
          </a:prstGeom>
          <a:noFill/>
        </p:spPr>
        <p:txBody>
          <a:bodyPr wrap="square" rtlCol="0">
            <a:spAutoFit/>
          </a:bodyPr>
          <a:lstStyle/>
          <a:p>
            <a:r>
              <a:rPr lang="fr-FR" sz="2800" b="1" dirty="0"/>
              <a:t>Mais l’argent était remis en main.</a:t>
            </a:r>
            <a:endParaRPr lang="en-US" sz="2800" b="1" dirty="0"/>
          </a:p>
        </p:txBody>
      </p:sp>
    </p:spTree>
    <p:extLst>
      <p:ext uri="{BB962C8B-B14F-4D97-AF65-F5344CB8AC3E}">
        <p14:creationId xmlns:p14="http://schemas.microsoft.com/office/powerpoint/2010/main" val="5110704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68D93-8A52-97BC-5206-97FD2AEA00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EBD72A3-D9A1-380C-6DF8-A22661603183}"/>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A2C2CBE-2803-00E2-2DA7-E00AD853E212}"/>
              </a:ext>
            </a:extLst>
          </p:cNvPr>
          <p:cNvSpPr/>
          <p:nvPr/>
        </p:nvSpPr>
        <p:spPr>
          <a:xfrm>
            <a:off x="718456" y="185783"/>
            <a:ext cx="7231225"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Naissance de la cryptographie</a:t>
            </a:r>
          </a:p>
        </p:txBody>
      </p:sp>
      <p:sp>
        <p:nvSpPr>
          <p:cNvPr id="10" name="Espace réservé du numéro de diapositive 9">
            <a:extLst>
              <a:ext uri="{FF2B5EF4-FFF2-40B4-BE49-F238E27FC236}">
                <a16:creationId xmlns:a16="http://schemas.microsoft.com/office/drawing/2014/main" id="{D21724E0-CC59-228A-A531-0B28701B0B06}"/>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11</a:t>
            </a:fld>
            <a:endParaRPr lang="fr-FR" dirty="0"/>
          </a:p>
        </p:txBody>
      </p:sp>
      <p:sp>
        <p:nvSpPr>
          <p:cNvPr id="11" name="ZoneTexte 10">
            <a:extLst>
              <a:ext uri="{FF2B5EF4-FFF2-40B4-BE49-F238E27FC236}">
                <a16:creationId xmlns:a16="http://schemas.microsoft.com/office/drawing/2014/main" id="{49C5E784-3676-2627-C6AD-993832ED3051}"/>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sp>
        <p:nvSpPr>
          <p:cNvPr id="7" name="ZoneTexte 6">
            <a:extLst>
              <a:ext uri="{FF2B5EF4-FFF2-40B4-BE49-F238E27FC236}">
                <a16:creationId xmlns:a16="http://schemas.microsoft.com/office/drawing/2014/main" id="{7E479CF3-F113-9D38-2CE9-7CD5B3D197C6}"/>
              </a:ext>
            </a:extLst>
          </p:cNvPr>
          <p:cNvSpPr txBox="1"/>
          <p:nvPr/>
        </p:nvSpPr>
        <p:spPr>
          <a:xfrm>
            <a:off x="2211355" y="4912939"/>
            <a:ext cx="1812187" cy="523220"/>
          </a:xfrm>
          <a:prstGeom prst="rect">
            <a:avLst/>
          </a:prstGeom>
          <a:noFill/>
        </p:spPr>
        <p:txBody>
          <a:bodyPr wrap="square" rtlCol="0">
            <a:spAutoFit/>
          </a:bodyPr>
          <a:lstStyle/>
          <a:p>
            <a:r>
              <a:rPr lang="fr-FR" sz="2800" dirty="0"/>
              <a:t>La Scytale</a:t>
            </a:r>
            <a:endParaRPr lang="en-US" sz="2800" dirty="0"/>
          </a:p>
        </p:txBody>
      </p:sp>
      <p:pic>
        <p:nvPicPr>
          <p:cNvPr id="3" name="Image 2">
            <a:extLst>
              <a:ext uri="{FF2B5EF4-FFF2-40B4-BE49-F238E27FC236}">
                <a16:creationId xmlns:a16="http://schemas.microsoft.com/office/drawing/2014/main" id="{3EDD5B0F-E54F-EA0E-AA69-269306D357F5}"/>
              </a:ext>
            </a:extLst>
          </p:cNvPr>
          <p:cNvPicPr>
            <a:picLocks noChangeAspect="1"/>
          </p:cNvPicPr>
          <p:nvPr/>
        </p:nvPicPr>
        <p:blipFill>
          <a:blip r:embed="rId2"/>
          <a:stretch>
            <a:fillRect/>
          </a:stretch>
        </p:blipFill>
        <p:spPr>
          <a:xfrm>
            <a:off x="1084217" y="1466649"/>
            <a:ext cx="11107783" cy="3439236"/>
          </a:xfrm>
          <a:prstGeom prst="rect">
            <a:avLst/>
          </a:prstGeom>
        </p:spPr>
      </p:pic>
      <p:sp>
        <p:nvSpPr>
          <p:cNvPr id="8" name="ZoneTexte 7">
            <a:extLst>
              <a:ext uri="{FF2B5EF4-FFF2-40B4-BE49-F238E27FC236}">
                <a16:creationId xmlns:a16="http://schemas.microsoft.com/office/drawing/2014/main" id="{B071C7E4-9B28-7B26-3B21-99E4595D8739}"/>
              </a:ext>
            </a:extLst>
          </p:cNvPr>
          <p:cNvSpPr txBox="1"/>
          <p:nvPr/>
        </p:nvSpPr>
        <p:spPr>
          <a:xfrm>
            <a:off x="5150680" y="4868131"/>
            <a:ext cx="3048091" cy="523220"/>
          </a:xfrm>
          <a:prstGeom prst="rect">
            <a:avLst/>
          </a:prstGeom>
          <a:noFill/>
        </p:spPr>
        <p:txBody>
          <a:bodyPr wrap="square" rtlCol="0">
            <a:spAutoFit/>
          </a:bodyPr>
          <a:lstStyle/>
          <a:p>
            <a:r>
              <a:rPr lang="fr-FR" sz="2800" dirty="0"/>
              <a:t>La machine Enigma</a:t>
            </a:r>
            <a:endParaRPr lang="en-US" sz="2800" dirty="0"/>
          </a:p>
        </p:txBody>
      </p:sp>
      <p:sp>
        <p:nvSpPr>
          <p:cNvPr id="9" name="ZoneTexte 8">
            <a:extLst>
              <a:ext uri="{FF2B5EF4-FFF2-40B4-BE49-F238E27FC236}">
                <a16:creationId xmlns:a16="http://schemas.microsoft.com/office/drawing/2014/main" id="{07987BC4-D80A-8116-EAE8-D5933C5A80D2}"/>
              </a:ext>
            </a:extLst>
          </p:cNvPr>
          <p:cNvSpPr txBox="1"/>
          <p:nvPr/>
        </p:nvSpPr>
        <p:spPr>
          <a:xfrm>
            <a:off x="8811390" y="4868131"/>
            <a:ext cx="2861206" cy="954107"/>
          </a:xfrm>
          <a:prstGeom prst="rect">
            <a:avLst/>
          </a:prstGeom>
          <a:noFill/>
        </p:spPr>
        <p:txBody>
          <a:bodyPr wrap="square" rtlCol="0">
            <a:spAutoFit/>
          </a:bodyPr>
          <a:lstStyle/>
          <a:p>
            <a:pPr algn="ctr"/>
            <a:r>
              <a:rPr lang="fr-FR" sz="2800" dirty="0"/>
              <a:t>La cryptographie </a:t>
            </a:r>
            <a:r>
              <a:rPr lang="fr-FR" sz="2800" dirty="0" err="1"/>
              <a:t>assymétrique</a:t>
            </a:r>
            <a:endParaRPr lang="en-US" sz="2800" dirty="0"/>
          </a:p>
        </p:txBody>
      </p:sp>
    </p:spTree>
    <p:extLst>
      <p:ext uri="{BB962C8B-B14F-4D97-AF65-F5344CB8AC3E}">
        <p14:creationId xmlns:p14="http://schemas.microsoft.com/office/powerpoint/2010/main" val="21503621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3CE64-ACB8-B6C0-95BB-33E374F3AB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DCE5670-B769-03E4-4E74-8DCA3131777A}"/>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332200E-565C-81DB-A4EA-75191BEE3A87}"/>
              </a:ext>
            </a:extLst>
          </p:cNvPr>
          <p:cNvSpPr/>
          <p:nvPr/>
        </p:nvSpPr>
        <p:spPr>
          <a:xfrm>
            <a:off x="718456" y="185783"/>
            <a:ext cx="9218646"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Echecs des premiers systèmes de cryptomonnaies</a:t>
            </a:r>
          </a:p>
        </p:txBody>
      </p:sp>
      <p:sp>
        <p:nvSpPr>
          <p:cNvPr id="10" name="Espace réservé du numéro de diapositive 9">
            <a:extLst>
              <a:ext uri="{FF2B5EF4-FFF2-40B4-BE49-F238E27FC236}">
                <a16:creationId xmlns:a16="http://schemas.microsoft.com/office/drawing/2014/main" id="{ED06AA71-585B-59AB-AD4B-EC2B26F7431A}"/>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12</a:t>
            </a:fld>
            <a:endParaRPr lang="fr-FR" dirty="0"/>
          </a:p>
        </p:txBody>
      </p:sp>
      <p:sp>
        <p:nvSpPr>
          <p:cNvPr id="11" name="ZoneTexte 10">
            <a:extLst>
              <a:ext uri="{FF2B5EF4-FFF2-40B4-BE49-F238E27FC236}">
                <a16:creationId xmlns:a16="http://schemas.microsoft.com/office/drawing/2014/main" id="{FA5BB795-EFCA-5136-ABE5-81EA0ABC3FEE}"/>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sp>
        <p:nvSpPr>
          <p:cNvPr id="7" name="ZoneTexte 6">
            <a:extLst>
              <a:ext uri="{FF2B5EF4-FFF2-40B4-BE49-F238E27FC236}">
                <a16:creationId xmlns:a16="http://schemas.microsoft.com/office/drawing/2014/main" id="{E81D205F-4BE3-B6DC-EDFD-2A812C15E422}"/>
              </a:ext>
            </a:extLst>
          </p:cNvPr>
          <p:cNvSpPr txBox="1"/>
          <p:nvPr/>
        </p:nvSpPr>
        <p:spPr>
          <a:xfrm>
            <a:off x="1280861" y="1997560"/>
            <a:ext cx="10506269"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t>DigiCash</a:t>
            </a:r>
            <a:r>
              <a:rPr lang="en-US" sz="2800" dirty="0"/>
              <a:t> (David </a:t>
            </a:r>
            <a:r>
              <a:rPr lang="en-US" sz="2800" dirty="0" err="1"/>
              <a:t>Chaum</a:t>
            </a:r>
            <a:r>
              <a:rPr lang="en-US" sz="2800" dirty="0"/>
              <a:t>) – 1989 </a:t>
            </a:r>
          </a:p>
          <a:p>
            <a:pPr marL="457200" indent="-457200">
              <a:buFont typeface="Arial" panose="020B0604020202020204" pitchFamily="34" charset="0"/>
              <a:buChar char="•"/>
            </a:pPr>
            <a:r>
              <a:rPr lang="en-US" sz="2800" dirty="0" err="1"/>
              <a:t>Mondex</a:t>
            </a:r>
            <a:r>
              <a:rPr lang="en-US" sz="2800" dirty="0"/>
              <a:t> (National Westminster Bank) - 1993 </a:t>
            </a:r>
          </a:p>
          <a:p>
            <a:pPr marL="457200" indent="-457200">
              <a:buFont typeface="Arial" panose="020B0604020202020204" pitchFamily="34" charset="0"/>
              <a:buChar char="•"/>
            </a:pPr>
            <a:r>
              <a:rPr lang="en-US" sz="2800" dirty="0" err="1"/>
              <a:t>CyberCash</a:t>
            </a:r>
            <a:r>
              <a:rPr lang="en-US" sz="2800" dirty="0"/>
              <a:t> (Lynch, Melton, Crocker &amp; Wilson) – 1994</a:t>
            </a: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8875761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C571B-3AEA-4E63-B798-70CE2368C14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DFFBCA0-6D91-2E96-D96E-290EB37418F3}"/>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82CB594-8E73-D97F-D009-32A869E129B4}"/>
              </a:ext>
            </a:extLst>
          </p:cNvPr>
          <p:cNvSpPr/>
          <p:nvPr/>
        </p:nvSpPr>
        <p:spPr>
          <a:xfrm>
            <a:off x="718456" y="185783"/>
            <a:ext cx="9218646"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Protocoles cryptographiques d’Internet </a:t>
            </a:r>
          </a:p>
        </p:txBody>
      </p:sp>
      <p:sp>
        <p:nvSpPr>
          <p:cNvPr id="10" name="Espace réservé du numéro de diapositive 9">
            <a:extLst>
              <a:ext uri="{FF2B5EF4-FFF2-40B4-BE49-F238E27FC236}">
                <a16:creationId xmlns:a16="http://schemas.microsoft.com/office/drawing/2014/main" id="{02C2F984-0953-884C-4AD9-846A3C8F42BC}"/>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13</a:t>
            </a:fld>
            <a:endParaRPr lang="fr-FR" dirty="0"/>
          </a:p>
        </p:txBody>
      </p:sp>
      <p:sp>
        <p:nvSpPr>
          <p:cNvPr id="11" name="ZoneTexte 10">
            <a:extLst>
              <a:ext uri="{FF2B5EF4-FFF2-40B4-BE49-F238E27FC236}">
                <a16:creationId xmlns:a16="http://schemas.microsoft.com/office/drawing/2014/main" id="{D3676BDA-A9B8-B7A9-9687-04B892328CF0}"/>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pic>
        <p:nvPicPr>
          <p:cNvPr id="3" name="Image 2">
            <a:extLst>
              <a:ext uri="{FF2B5EF4-FFF2-40B4-BE49-F238E27FC236}">
                <a16:creationId xmlns:a16="http://schemas.microsoft.com/office/drawing/2014/main" id="{841099B8-1CE4-A845-1FA9-43AC799A7415}"/>
              </a:ext>
            </a:extLst>
          </p:cNvPr>
          <p:cNvPicPr>
            <a:picLocks noChangeAspect="1"/>
          </p:cNvPicPr>
          <p:nvPr/>
        </p:nvPicPr>
        <p:blipFill>
          <a:blip r:embed="rId2"/>
          <a:stretch>
            <a:fillRect/>
          </a:stretch>
        </p:blipFill>
        <p:spPr>
          <a:xfrm>
            <a:off x="1280861" y="1059645"/>
            <a:ext cx="10583752" cy="5430008"/>
          </a:xfrm>
          <a:prstGeom prst="rect">
            <a:avLst/>
          </a:prstGeom>
        </p:spPr>
      </p:pic>
    </p:spTree>
    <p:extLst>
      <p:ext uri="{BB962C8B-B14F-4D97-AF65-F5344CB8AC3E}">
        <p14:creationId xmlns:p14="http://schemas.microsoft.com/office/powerpoint/2010/main" val="197580058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5D4C0-D58C-64C9-41AD-E6335773CC4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90D568C-D0AB-F304-A316-767D112D770E}"/>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4728F114-490E-80FF-E0CF-D82D2187B9BE}"/>
              </a:ext>
            </a:extLst>
          </p:cNvPr>
          <p:cNvSpPr/>
          <p:nvPr/>
        </p:nvSpPr>
        <p:spPr>
          <a:xfrm>
            <a:off x="718456" y="185783"/>
            <a:ext cx="9218646"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Nouvelles tentatives de cryptomonnaies</a:t>
            </a:r>
          </a:p>
        </p:txBody>
      </p:sp>
      <p:sp>
        <p:nvSpPr>
          <p:cNvPr id="10" name="Espace réservé du numéro de diapositive 9">
            <a:extLst>
              <a:ext uri="{FF2B5EF4-FFF2-40B4-BE49-F238E27FC236}">
                <a16:creationId xmlns:a16="http://schemas.microsoft.com/office/drawing/2014/main" id="{4C406D1B-10F2-2622-60BF-8DBB6375813D}"/>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14</a:t>
            </a:fld>
            <a:endParaRPr lang="fr-FR" dirty="0"/>
          </a:p>
        </p:txBody>
      </p:sp>
      <p:sp>
        <p:nvSpPr>
          <p:cNvPr id="11" name="ZoneTexte 10">
            <a:extLst>
              <a:ext uri="{FF2B5EF4-FFF2-40B4-BE49-F238E27FC236}">
                <a16:creationId xmlns:a16="http://schemas.microsoft.com/office/drawing/2014/main" id="{875F5201-E53E-524F-2E37-64F228CE2641}"/>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sp>
        <p:nvSpPr>
          <p:cNvPr id="7" name="ZoneTexte 6">
            <a:extLst>
              <a:ext uri="{FF2B5EF4-FFF2-40B4-BE49-F238E27FC236}">
                <a16:creationId xmlns:a16="http://schemas.microsoft.com/office/drawing/2014/main" id="{CE03F92E-8E87-2B3C-0BB6-A30CABB3CC36}"/>
              </a:ext>
            </a:extLst>
          </p:cNvPr>
          <p:cNvSpPr txBox="1"/>
          <p:nvPr/>
        </p:nvSpPr>
        <p:spPr>
          <a:xfrm>
            <a:off x="2397967" y="1997560"/>
            <a:ext cx="9389163"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t>DigiCash</a:t>
            </a:r>
            <a:r>
              <a:rPr lang="en-US" sz="2800" dirty="0"/>
              <a:t> (David </a:t>
            </a:r>
            <a:r>
              <a:rPr lang="en-US" sz="2800" dirty="0" err="1"/>
              <a:t>Chaum</a:t>
            </a:r>
            <a:r>
              <a:rPr lang="en-US" sz="2800" dirty="0"/>
              <a:t>) – 1989</a:t>
            </a:r>
          </a:p>
          <a:p>
            <a:pPr marL="457200" indent="-457200">
              <a:buFont typeface="Arial" panose="020B0604020202020204" pitchFamily="34" charset="0"/>
              <a:buChar char="•"/>
            </a:pPr>
            <a:r>
              <a:rPr lang="en-US" sz="2800" dirty="0" err="1"/>
              <a:t>Mondex</a:t>
            </a:r>
            <a:r>
              <a:rPr lang="en-US" sz="2800" dirty="0"/>
              <a:t> (National Westminster Bank) - 1993</a:t>
            </a:r>
          </a:p>
          <a:p>
            <a:pPr marL="457200" indent="-457200">
              <a:buFont typeface="Arial" panose="020B0604020202020204" pitchFamily="34" charset="0"/>
              <a:buChar char="•"/>
            </a:pPr>
            <a:r>
              <a:rPr lang="en-US" sz="2800" dirty="0" err="1"/>
              <a:t>CyberCash</a:t>
            </a:r>
            <a:r>
              <a:rPr lang="en-US" sz="2800" dirty="0"/>
              <a:t> (Lynch, Melton, Crocker &amp; Wilson) – 1994</a:t>
            </a:r>
          </a:p>
          <a:p>
            <a:pPr marL="457200" indent="-457200">
              <a:buFont typeface="Arial" panose="020B0604020202020204" pitchFamily="34" charset="0"/>
              <a:buChar char="•"/>
            </a:pPr>
            <a:r>
              <a:rPr lang="en-US" sz="2800" dirty="0"/>
              <a:t>E-gold (Gold &amp; Silver Reserve) – 1996</a:t>
            </a:r>
          </a:p>
          <a:p>
            <a:pPr marL="457200" indent="-457200">
              <a:buFont typeface="Arial" panose="020B0604020202020204" pitchFamily="34" charset="0"/>
              <a:buChar char="•"/>
            </a:pPr>
            <a:r>
              <a:rPr lang="en-US" sz="2800" dirty="0" err="1"/>
              <a:t>Hashcash</a:t>
            </a:r>
            <a:r>
              <a:rPr lang="en-US" sz="2800" dirty="0"/>
              <a:t> (Adam Back) – 1997</a:t>
            </a:r>
          </a:p>
          <a:p>
            <a:pPr marL="457200" indent="-457200">
              <a:buFont typeface="Arial" panose="020B0604020202020204" pitchFamily="34" charset="0"/>
              <a:buChar char="•"/>
            </a:pPr>
            <a:r>
              <a:rPr lang="en-US" sz="2800" dirty="0"/>
              <a:t>Bit Gold (Nick Szabo) – 1998</a:t>
            </a:r>
          </a:p>
          <a:p>
            <a:pPr marL="457200" indent="-457200">
              <a:buFont typeface="Arial" panose="020B0604020202020204" pitchFamily="34" charset="0"/>
              <a:buChar char="•"/>
            </a:pPr>
            <a:r>
              <a:rPr lang="en-US" sz="2800" dirty="0"/>
              <a:t>B-Money (Wei Dai) - 1998</a:t>
            </a:r>
          </a:p>
          <a:p>
            <a:pPr marL="457200" indent="-457200">
              <a:buFont typeface="Arial" panose="020B0604020202020204" pitchFamily="34" charset="0"/>
              <a:buChar char="•"/>
            </a:pPr>
            <a:r>
              <a:rPr lang="en-US" sz="2800" dirty="0"/>
              <a:t>Lucre (Ben Laurie) – 1999</a:t>
            </a:r>
          </a:p>
        </p:txBody>
      </p:sp>
    </p:spTree>
    <p:extLst>
      <p:ext uri="{BB962C8B-B14F-4D97-AF65-F5344CB8AC3E}">
        <p14:creationId xmlns:p14="http://schemas.microsoft.com/office/powerpoint/2010/main" val="3604169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EBBF8-CD02-63E8-E56F-59C1953FB14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4444BF-067F-2B76-1E34-69901A72D722}"/>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01D8CBB-E30B-7C68-375C-455063581C90}"/>
              </a:ext>
            </a:extLst>
          </p:cNvPr>
          <p:cNvSpPr/>
          <p:nvPr/>
        </p:nvSpPr>
        <p:spPr>
          <a:xfrm>
            <a:off x="718456" y="185783"/>
            <a:ext cx="3648271"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b="1" dirty="0">
                <a:latin typeface="+mj-lt"/>
              </a:rPr>
              <a:t>La décentralisation</a:t>
            </a:r>
          </a:p>
        </p:txBody>
      </p:sp>
      <p:sp>
        <p:nvSpPr>
          <p:cNvPr id="10" name="Espace réservé du numéro de diapositive 9">
            <a:extLst>
              <a:ext uri="{FF2B5EF4-FFF2-40B4-BE49-F238E27FC236}">
                <a16:creationId xmlns:a16="http://schemas.microsoft.com/office/drawing/2014/main" id="{961ED2F6-D53E-9599-F081-E4AF6A0F4F59}"/>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15</a:t>
            </a:fld>
            <a:endParaRPr lang="fr-FR" dirty="0"/>
          </a:p>
        </p:txBody>
      </p:sp>
      <p:sp>
        <p:nvSpPr>
          <p:cNvPr id="11" name="ZoneTexte 10">
            <a:extLst>
              <a:ext uri="{FF2B5EF4-FFF2-40B4-BE49-F238E27FC236}">
                <a16:creationId xmlns:a16="http://schemas.microsoft.com/office/drawing/2014/main" id="{44E6CCD7-F0F7-E4F7-FF47-1B9291628332}"/>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sp>
        <p:nvSpPr>
          <p:cNvPr id="7" name="ZoneTexte 6">
            <a:extLst>
              <a:ext uri="{FF2B5EF4-FFF2-40B4-BE49-F238E27FC236}">
                <a16:creationId xmlns:a16="http://schemas.microsoft.com/office/drawing/2014/main" id="{911FFD6C-0A0F-B479-119D-7A054905C026}"/>
              </a:ext>
            </a:extLst>
          </p:cNvPr>
          <p:cNvSpPr txBox="1"/>
          <p:nvPr/>
        </p:nvSpPr>
        <p:spPr>
          <a:xfrm>
            <a:off x="1084217" y="1129212"/>
            <a:ext cx="10702913" cy="954107"/>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err="1"/>
              <a:t>Problème</a:t>
            </a:r>
            <a:r>
              <a:rPr lang="en-US" sz="2800" dirty="0"/>
              <a:t>: Comment </a:t>
            </a:r>
            <a:r>
              <a:rPr lang="en-US" sz="2800" dirty="0" err="1"/>
              <a:t>effectuer</a:t>
            </a:r>
            <a:r>
              <a:rPr lang="en-US" sz="2800" dirty="0"/>
              <a:t> </a:t>
            </a:r>
            <a:r>
              <a:rPr lang="en-US" sz="2800" dirty="0" err="1"/>
              <a:t>une</a:t>
            </a:r>
            <a:r>
              <a:rPr lang="en-US" sz="2800" dirty="0"/>
              <a:t> transaction </a:t>
            </a:r>
            <a:r>
              <a:rPr lang="en-US" sz="2800" dirty="0" err="1"/>
              <a:t>d’une</a:t>
            </a:r>
            <a:r>
              <a:rPr lang="en-US" sz="2800" dirty="0"/>
              <a:t> </a:t>
            </a:r>
            <a:r>
              <a:rPr lang="en-US" sz="2800" dirty="0" err="1"/>
              <a:t>personne</a:t>
            </a:r>
            <a:r>
              <a:rPr lang="en-US" sz="2800" dirty="0"/>
              <a:t> à </a:t>
            </a:r>
            <a:r>
              <a:rPr lang="en-US" sz="2800" dirty="0" err="1"/>
              <a:t>une</a:t>
            </a:r>
            <a:r>
              <a:rPr lang="en-US" sz="2800" dirty="0"/>
              <a:t> </a:t>
            </a:r>
            <a:r>
              <a:rPr lang="en-US" sz="2800" dirty="0" err="1"/>
              <a:t>autre</a:t>
            </a:r>
            <a:r>
              <a:rPr lang="en-US" sz="2800" dirty="0"/>
              <a:t> sans la </a:t>
            </a:r>
            <a:r>
              <a:rPr lang="en-US" sz="2800" dirty="0" err="1"/>
              <a:t>nécessité</a:t>
            </a:r>
            <a:r>
              <a:rPr lang="en-US" sz="2800" dirty="0"/>
              <a:t> de validation par </a:t>
            </a:r>
            <a:r>
              <a:rPr lang="en-US" sz="2800" dirty="0" err="1"/>
              <a:t>une</a:t>
            </a:r>
            <a:r>
              <a:rPr lang="en-US" sz="2800" dirty="0"/>
              <a:t> </a:t>
            </a:r>
            <a:r>
              <a:rPr lang="en-US" sz="2800" dirty="0" err="1"/>
              <a:t>entité</a:t>
            </a:r>
            <a:r>
              <a:rPr lang="en-US" sz="2800" dirty="0"/>
              <a:t> centrale?</a:t>
            </a:r>
          </a:p>
        </p:txBody>
      </p:sp>
      <p:pic>
        <p:nvPicPr>
          <p:cNvPr id="8" name="Image 7">
            <a:extLst>
              <a:ext uri="{FF2B5EF4-FFF2-40B4-BE49-F238E27FC236}">
                <a16:creationId xmlns:a16="http://schemas.microsoft.com/office/drawing/2014/main" id="{09B9776B-48DA-1A76-7952-0DBD357969DE}"/>
              </a:ext>
            </a:extLst>
          </p:cNvPr>
          <p:cNvPicPr>
            <a:picLocks noChangeAspect="1"/>
          </p:cNvPicPr>
          <p:nvPr/>
        </p:nvPicPr>
        <p:blipFill>
          <a:blip r:embed="rId2"/>
          <a:stretch>
            <a:fillRect/>
          </a:stretch>
        </p:blipFill>
        <p:spPr>
          <a:xfrm>
            <a:off x="1770261" y="2428400"/>
            <a:ext cx="5730174" cy="4061253"/>
          </a:xfrm>
          <a:prstGeom prst="rect">
            <a:avLst/>
          </a:prstGeom>
        </p:spPr>
      </p:pic>
      <p:sp>
        <p:nvSpPr>
          <p:cNvPr id="9" name="ZoneTexte 8">
            <a:extLst>
              <a:ext uri="{FF2B5EF4-FFF2-40B4-BE49-F238E27FC236}">
                <a16:creationId xmlns:a16="http://schemas.microsoft.com/office/drawing/2014/main" id="{9814B808-24BE-76F8-7AF9-9D6826AADC18}"/>
              </a:ext>
            </a:extLst>
          </p:cNvPr>
          <p:cNvSpPr txBox="1"/>
          <p:nvPr/>
        </p:nvSpPr>
        <p:spPr>
          <a:xfrm>
            <a:off x="7801073" y="2428400"/>
            <a:ext cx="4261744" cy="400110"/>
          </a:xfrm>
          <a:prstGeom prst="rect">
            <a:avLst/>
          </a:prstGeom>
          <a:noFill/>
        </p:spPr>
        <p:txBody>
          <a:bodyPr wrap="none" rtlCol="0">
            <a:spAutoFit/>
          </a:bodyPr>
          <a:lstStyle/>
          <a:p>
            <a:r>
              <a:rPr lang="en-US" sz="2000" dirty="0"/>
              <a:t>Friday 31st October 2008 18:10:00 UTC</a:t>
            </a:r>
          </a:p>
        </p:txBody>
      </p:sp>
      <p:pic>
        <p:nvPicPr>
          <p:cNvPr id="6146" name="Picture 2" descr="Curiosity always fuels innovation, says Stuart Haber">
            <a:extLst>
              <a:ext uri="{FF2B5EF4-FFF2-40B4-BE49-F238E27FC236}">
                <a16:creationId xmlns:a16="http://schemas.microsoft.com/office/drawing/2014/main" id="{CDB3A154-BD50-A29F-55C4-46E164980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351" y="2893524"/>
            <a:ext cx="2643188" cy="2633663"/>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03BF1C15-0893-E756-3351-4CEEAB1999C2}"/>
              </a:ext>
            </a:extLst>
          </p:cNvPr>
          <p:cNvSpPr txBox="1"/>
          <p:nvPr/>
        </p:nvSpPr>
        <p:spPr>
          <a:xfrm>
            <a:off x="9240890" y="5592201"/>
            <a:ext cx="1382110" cy="369332"/>
          </a:xfrm>
          <a:prstGeom prst="rect">
            <a:avLst/>
          </a:prstGeom>
          <a:noFill/>
        </p:spPr>
        <p:txBody>
          <a:bodyPr wrap="none" rtlCol="0">
            <a:spAutoFit/>
          </a:bodyPr>
          <a:lstStyle/>
          <a:p>
            <a:r>
              <a:rPr lang="fr-FR" dirty="0"/>
              <a:t>Stuart Haber</a:t>
            </a:r>
            <a:endParaRPr lang="en-US" dirty="0"/>
          </a:p>
        </p:txBody>
      </p:sp>
    </p:spTree>
    <p:extLst>
      <p:ext uri="{BB962C8B-B14F-4D97-AF65-F5344CB8AC3E}">
        <p14:creationId xmlns:p14="http://schemas.microsoft.com/office/powerpoint/2010/main" val="35024144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2E538-75F8-DA6F-FE14-D07DB5E6B75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5EF29DF-9E43-B904-3F16-FAEDAE6E7C0D}"/>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1E1AAC0-9DF6-E336-E2B2-4304D8CD7A3A}"/>
              </a:ext>
            </a:extLst>
          </p:cNvPr>
          <p:cNvSpPr/>
          <p:nvPr/>
        </p:nvSpPr>
        <p:spPr>
          <a:xfrm>
            <a:off x="718456" y="185783"/>
            <a:ext cx="3648271"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b="1" dirty="0">
                <a:latin typeface="+mj-lt"/>
              </a:rPr>
              <a:t>Nouvelle couche</a:t>
            </a:r>
          </a:p>
        </p:txBody>
      </p:sp>
      <p:sp>
        <p:nvSpPr>
          <p:cNvPr id="10" name="Espace réservé du numéro de diapositive 9">
            <a:extLst>
              <a:ext uri="{FF2B5EF4-FFF2-40B4-BE49-F238E27FC236}">
                <a16:creationId xmlns:a16="http://schemas.microsoft.com/office/drawing/2014/main" id="{42D7411A-D958-B64F-BDBE-294016D72287}"/>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16</a:t>
            </a:fld>
            <a:endParaRPr lang="fr-FR" dirty="0"/>
          </a:p>
        </p:txBody>
      </p:sp>
      <p:sp>
        <p:nvSpPr>
          <p:cNvPr id="11" name="ZoneTexte 10">
            <a:extLst>
              <a:ext uri="{FF2B5EF4-FFF2-40B4-BE49-F238E27FC236}">
                <a16:creationId xmlns:a16="http://schemas.microsoft.com/office/drawing/2014/main" id="{4C99C9E0-F47E-4FD5-11FA-B26703B1938D}"/>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pic>
        <p:nvPicPr>
          <p:cNvPr id="3" name="Image 2">
            <a:extLst>
              <a:ext uri="{FF2B5EF4-FFF2-40B4-BE49-F238E27FC236}">
                <a16:creationId xmlns:a16="http://schemas.microsoft.com/office/drawing/2014/main" id="{C139231D-0DBD-3DB9-C7F8-67262270016D}"/>
              </a:ext>
            </a:extLst>
          </p:cNvPr>
          <p:cNvPicPr>
            <a:picLocks noChangeAspect="1"/>
          </p:cNvPicPr>
          <p:nvPr/>
        </p:nvPicPr>
        <p:blipFill>
          <a:blip r:embed="rId2"/>
          <a:stretch>
            <a:fillRect/>
          </a:stretch>
        </p:blipFill>
        <p:spPr>
          <a:xfrm>
            <a:off x="1588221" y="1195223"/>
            <a:ext cx="10097909" cy="5239481"/>
          </a:xfrm>
          <a:prstGeom prst="rect">
            <a:avLst/>
          </a:prstGeom>
        </p:spPr>
      </p:pic>
    </p:spTree>
    <p:extLst>
      <p:ext uri="{BB962C8B-B14F-4D97-AF65-F5344CB8AC3E}">
        <p14:creationId xmlns:p14="http://schemas.microsoft.com/office/powerpoint/2010/main" val="197518398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ED065-847F-DAEC-21C2-6ADC6B767DAA}"/>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17BA0FE7-F753-B1FB-9D7E-3476CC23175A}"/>
              </a:ext>
            </a:extLst>
          </p:cNvPr>
          <p:cNvSpPr txBox="1"/>
          <p:nvPr/>
        </p:nvSpPr>
        <p:spPr>
          <a:xfrm>
            <a:off x="3511880" y="2754359"/>
            <a:ext cx="8244114" cy="920252"/>
          </a:xfrm>
          <a:prstGeom prst="rect">
            <a:avLst/>
          </a:prstGeom>
          <a:noFill/>
        </p:spPr>
        <p:txBody>
          <a:bodyPr wrap="square" rtlCol="0">
            <a:spAutoFit/>
          </a:bodyPr>
          <a:lstStyle/>
          <a:p>
            <a:pPr algn="just">
              <a:lnSpc>
                <a:spcPct val="150000"/>
              </a:lnSpc>
            </a:pPr>
            <a:r>
              <a:rPr lang="fr-FR" sz="4000" b="1" dirty="0">
                <a:solidFill>
                  <a:srgbClr val="FFC000"/>
                </a:solidFill>
                <a:latin typeface="Calibri Light" panose="020F0302020204030204" pitchFamily="34" charset="0"/>
                <a:cs typeface="Calibri Light" panose="020F0302020204030204" pitchFamily="34" charset="0"/>
              </a:rPr>
              <a:t>Fonctionnement de la Blockchain</a:t>
            </a:r>
          </a:p>
        </p:txBody>
      </p:sp>
      <p:sp>
        <p:nvSpPr>
          <p:cNvPr id="4" name="ZoneTexte 3">
            <a:extLst>
              <a:ext uri="{FF2B5EF4-FFF2-40B4-BE49-F238E27FC236}">
                <a16:creationId xmlns:a16="http://schemas.microsoft.com/office/drawing/2014/main" id="{2537E969-A4FA-5854-1D77-98EE489AEE37}"/>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3</a:t>
            </a:r>
          </a:p>
        </p:txBody>
      </p:sp>
      <p:pic>
        <p:nvPicPr>
          <p:cNvPr id="3" name="Image 2">
            <a:extLst>
              <a:ext uri="{FF2B5EF4-FFF2-40B4-BE49-F238E27FC236}">
                <a16:creationId xmlns:a16="http://schemas.microsoft.com/office/drawing/2014/main" id="{20D1AD63-CFEE-78D1-5CAA-DF5C9AD7BD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9301" y="2722915"/>
            <a:ext cx="1412169" cy="1412169"/>
          </a:xfrm>
          <a:prstGeom prst="rect">
            <a:avLst/>
          </a:prstGeom>
        </p:spPr>
      </p:pic>
    </p:spTree>
    <p:extLst>
      <p:ext uri="{BB962C8B-B14F-4D97-AF65-F5344CB8AC3E}">
        <p14:creationId xmlns:p14="http://schemas.microsoft.com/office/powerpoint/2010/main" val="1310957412"/>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D0EF6-1A2A-1EBD-349D-D3C412498C3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E9B4A7-FEC6-DA6D-D0F9-74B3B9B41AD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329A111-B5D2-3928-9350-E6A716BA61AA}"/>
              </a:ext>
            </a:extLst>
          </p:cNvPr>
          <p:cNvSpPr/>
          <p:nvPr/>
        </p:nvSpPr>
        <p:spPr>
          <a:xfrm>
            <a:off x="718456" y="185783"/>
            <a:ext cx="476794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b="1" dirty="0">
                <a:latin typeface="+mj-lt"/>
              </a:rPr>
              <a:t>Notions de cryptographie</a:t>
            </a:r>
          </a:p>
        </p:txBody>
      </p:sp>
      <p:sp>
        <p:nvSpPr>
          <p:cNvPr id="10" name="Espace réservé du numéro de diapositive 9">
            <a:extLst>
              <a:ext uri="{FF2B5EF4-FFF2-40B4-BE49-F238E27FC236}">
                <a16:creationId xmlns:a16="http://schemas.microsoft.com/office/drawing/2014/main" id="{EF4B3929-C5FF-A83E-A8A5-E5E84A71263B}"/>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18</a:t>
            </a:fld>
            <a:endParaRPr lang="fr-FR" dirty="0"/>
          </a:p>
        </p:txBody>
      </p:sp>
      <p:sp>
        <p:nvSpPr>
          <p:cNvPr id="11" name="ZoneTexte 10">
            <a:extLst>
              <a:ext uri="{FF2B5EF4-FFF2-40B4-BE49-F238E27FC236}">
                <a16:creationId xmlns:a16="http://schemas.microsoft.com/office/drawing/2014/main" id="{64A4C531-4D94-BA8E-4D36-C9A5DF29EA16}"/>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3 – Fonctionnement de la Blockchain</a:t>
            </a:r>
          </a:p>
        </p:txBody>
      </p:sp>
      <p:sp>
        <p:nvSpPr>
          <p:cNvPr id="7" name="ZoneTexte 6">
            <a:extLst>
              <a:ext uri="{FF2B5EF4-FFF2-40B4-BE49-F238E27FC236}">
                <a16:creationId xmlns:a16="http://schemas.microsoft.com/office/drawing/2014/main" id="{CBD09DB8-87BA-4167-97DE-90DE12D12EC3}"/>
              </a:ext>
            </a:extLst>
          </p:cNvPr>
          <p:cNvSpPr txBox="1"/>
          <p:nvPr/>
        </p:nvSpPr>
        <p:spPr>
          <a:xfrm>
            <a:off x="1084217" y="1005392"/>
            <a:ext cx="10702913" cy="3539430"/>
          </a:xfrm>
          <a:prstGeom prst="rect">
            <a:avLst/>
          </a:prstGeom>
          <a:noFill/>
        </p:spPr>
        <p:txBody>
          <a:bodyPr wrap="square" rtlCol="0">
            <a:spAutoFit/>
          </a:bodyPr>
          <a:lstStyle/>
          <a:p>
            <a:pPr marL="457200" indent="-457200" algn="just">
              <a:buFont typeface="Arial" panose="020B0604020202020204" pitchFamily="34" charset="0"/>
              <a:buChar char="•"/>
            </a:pPr>
            <a:r>
              <a:rPr lang="en-US" sz="2800" b="1" dirty="0"/>
              <a:t>La </a:t>
            </a:r>
            <a:r>
              <a:rPr lang="en-US" sz="2800" b="1" dirty="0" err="1"/>
              <a:t>cryptographie</a:t>
            </a:r>
            <a:r>
              <a:rPr lang="en-US" sz="2800" b="1" dirty="0"/>
              <a:t> </a:t>
            </a:r>
            <a:r>
              <a:rPr lang="en-US" sz="2800" b="1" dirty="0" err="1"/>
              <a:t>symmétrique</a:t>
            </a:r>
            <a:r>
              <a:rPr lang="en-US" sz="2800" b="1" dirty="0"/>
              <a:t>: </a:t>
            </a:r>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endParaRPr lang="en-US" sz="2800" b="1" dirty="0"/>
          </a:p>
          <a:p>
            <a:pPr marL="457200" indent="-457200" algn="just">
              <a:buFont typeface="Arial" panose="020B0604020202020204" pitchFamily="34" charset="0"/>
              <a:buChar char="•"/>
            </a:pPr>
            <a:r>
              <a:rPr lang="en-US" sz="2800" b="1" dirty="0"/>
              <a:t>La </a:t>
            </a:r>
            <a:r>
              <a:rPr lang="en-US" sz="2800" b="1" dirty="0" err="1"/>
              <a:t>cryptographie</a:t>
            </a:r>
            <a:r>
              <a:rPr lang="en-US" sz="2800" b="1" dirty="0"/>
              <a:t> </a:t>
            </a:r>
            <a:r>
              <a:rPr lang="en-US" sz="2800" b="1" dirty="0" err="1"/>
              <a:t>asymétrique</a:t>
            </a:r>
            <a:r>
              <a:rPr lang="en-US" sz="2800" b="1" dirty="0"/>
              <a:t> (1976): </a:t>
            </a:r>
          </a:p>
        </p:txBody>
      </p:sp>
      <p:pic>
        <p:nvPicPr>
          <p:cNvPr id="12" name="Image 11">
            <a:extLst>
              <a:ext uri="{FF2B5EF4-FFF2-40B4-BE49-F238E27FC236}">
                <a16:creationId xmlns:a16="http://schemas.microsoft.com/office/drawing/2014/main" id="{70E5E191-DFFD-AC47-1A43-F0293BE6B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7673" y="4344843"/>
            <a:ext cx="6096000" cy="2509935"/>
          </a:xfrm>
          <a:prstGeom prst="rect">
            <a:avLst/>
          </a:prstGeom>
        </p:spPr>
      </p:pic>
      <p:pic>
        <p:nvPicPr>
          <p:cNvPr id="14" name="Image 13">
            <a:extLst>
              <a:ext uri="{FF2B5EF4-FFF2-40B4-BE49-F238E27FC236}">
                <a16:creationId xmlns:a16="http://schemas.microsoft.com/office/drawing/2014/main" id="{B030F8AB-E52A-6547-9C9F-3AEE57139E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0277" y="1329037"/>
            <a:ext cx="5514392" cy="2749134"/>
          </a:xfrm>
          <a:prstGeom prst="rect">
            <a:avLst/>
          </a:prstGeom>
        </p:spPr>
      </p:pic>
      <p:sp>
        <p:nvSpPr>
          <p:cNvPr id="15" name="ZoneTexte 14">
            <a:extLst>
              <a:ext uri="{FF2B5EF4-FFF2-40B4-BE49-F238E27FC236}">
                <a16:creationId xmlns:a16="http://schemas.microsoft.com/office/drawing/2014/main" id="{A2136A8A-0825-BF09-2AD3-3CFD81521D01}"/>
              </a:ext>
            </a:extLst>
          </p:cNvPr>
          <p:cNvSpPr txBox="1"/>
          <p:nvPr/>
        </p:nvSpPr>
        <p:spPr>
          <a:xfrm>
            <a:off x="9401386" y="1766622"/>
            <a:ext cx="2073966" cy="646331"/>
          </a:xfrm>
          <a:prstGeom prst="rect">
            <a:avLst/>
          </a:prstGeom>
          <a:noFill/>
        </p:spPr>
        <p:txBody>
          <a:bodyPr wrap="none" rtlCol="0">
            <a:spAutoFit/>
          </a:bodyPr>
          <a:lstStyle/>
          <a:p>
            <a:pPr marL="285750" indent="-285750">
              <a:buFont typeface="Arial" panose="020B0604020202020204" pitchFamily="34" charset="0"/>
              <a:buChar char="•"/>
            </a:pPr>
            <a:r>
              <a:rPr lang="en-US" b="1" i="0" dirty="0">
                <a:effectLst/>
                <a:latin typeface="Inter"/>
              </a:rPr>
              <a:t>AES-126,192,256</a:t>
            </a:r>
          </a:p>
          <a:p>
            <a:pPr marL="285750" indent="-285750">
              <a:buFont typeface="Arial" panose="020B0604020202020204" pitchFamily="34" charset="0"/>
              <a:buChar char="•"/>
            </a:pPr>
            <a:r>
              <a:rPr lang="en-US" b="1" dirty="0">
                <a:latin typeface="Inter"/>
              </a:rPr>
              <a:t>3DES</a:t>
            </a:r>
            <a:endParaRPr lang="en-US" dirty="0"/>
          </a:p>
        </p:txBody>
      </p:sp>
      <p:sp>
        <p:nvSpPr>
          <p:cNvPr id="16" name="ZoneTexte 15">
            <a:extLst>
              <a:ext uri="{FF2B5EF4-FFF2-40B4-BE49-F238E27FC236}">
                <a16:creationId xmlns:a16="http://schemas.microsoft.com/office/drawing/2014/main" id="{6EFAEBC3-092B-2F5F-9480-84C40057FDC8}"/>
              </a:ext>
            </a:extLst>
          </p:cNvPr>
          <p:cNvSpPr txBox="1"/>
          <p:nvPr/>
        </p:nvSpPr>
        <p:spPr>
          <a:xfrm>
            <a:off x="8560345" y="4466845"/>
            <a:ext cx="3604192" cy="646331"/>
          </a:xfrm>
          <a:prstGeom prst="rect">
            <a:avLst/>
          </a:prstGeom>
          <a:noFill/>
        </p:spPr>
        <p:txBody>
          <a:bodyPr wrap="none" rtlCol="0">
            <a:spAutoFit/>
          </a:bodyPr>
          <a:lstStyle/>
          <a:p>
            <a:pPr marL="285750" indent="-285750">
              <a:buFont typeface="Arial" panose="020B0604020202020204" pitchFamily="34" charset="0"/>
              <a:buChar char="•"/>
            </a:pPr>
            <a:r>
              <a:rPr lang="en-US" b="1" i="0" dirty="0">
                <a:effectLst/>
                <a:latin typeface="Inter"/>
              </a:rPr>
              <a:t>RSA (Rivest-Shamir-Adleman)</a:t>
            </a:r>
          </a:p>
          <a:p>
            <a:pPr marL="285750" indent="-285750">
              <a:buFont typeface="Arial" panose="020B0604020202020204" pitchFamily="34" charset="0"/>
              <a:buChar char="•"/>
            </a:pPr>
            <a:r>
              <a:rPr lang="en-US" b="1" dirty="0"/>
              <a:t>ECC (Elliptic Curve Cryptography)</a:t>
            </a:r>
          </a:p>
        </p:txBody>
      </p:sp>
    </p:spTree>
    <p:extLst>
      <p:ext uri="{BB962C8B-B14F-4D97-AF65-F5344CB8AC3E}">
        <p14:creationId xmlns:p14="http://schemas.microsoft.com/office/powerpoint/2010/main" val="29737319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C96D6-8825-AF37-0B51-C86A29E890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294B39-4F41-3D8A-352A-F83D1AD56B3C}"/>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310328E0-52BC-06AA-8D32-087FA48AD29E}"/>
              </a:ext>
            </a:extLst>
          </p:cNvPr>
          <p:cNvSpPr/>
          <p:nvPr/>
        </p:nvSpPr>
        <p:spPr>
          <a:xfrm>
            <a:off x="718455" y="185783"/>
            <a:ext cx="7520476"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a:t>Fonction</a:t>
            </a:r>
            <a:r>
              <a:rPr lang="en-US" sz="3600" dirty="0"/>
              <a:t> de </a:t>
            </a:r>
            <a:r>
              <a:rPr lang="en-US" sz="3600" dirty="0" err="1"/>
              <a:t>hachage</a:t>
            </a:r>
            <a:r>
              <a:rPr lang="en-US" sz="3600" dirty="0"/>
              <a:t> </a:t>
            </a:r>
            <a:r>
              <a:rPr lang="en-US" sz="3600" dirty="0" err="1"/>
              <a:t>cryptographique</a:t>
            </a:r>
            <a:endParaRPr lang="en-US" sz="3600" dirty="0"/>
          </a:p>
        </p:txBody>
      </p:sp>
      <p:sp>
        <p:nvSpPr>
          <p:cNvPr id="10" name="Espace réservé du numéro de diapositive 9">
            <a:extLst>
              <a:ext uri="{FF2B5EF4-FFF2-40B4-BE49-F238E27FC236}">
                <a16:creationId xmlns:a16="http://schemas.microsoft.com/office/drawing/2014/main" id="{BDA00B9F-E8C8-C7E9-9A68-FC9DBEF2DAEA}"/>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19</a:t>
            </a:fld>
            <a:endParaRPr lang="fr-FR" dirty="0"/>
          </a:p>
        </p:txBody>
      </p:sp>
      <p:sp>
        <p:nvSpPr>
          <p:cNvPr id="11" name="ZoneTexte 10">
            <a:extLst>
              <a:ext uri="{FF2B5EF4-FFF2-40B4-BE49-F238E27FC236}">
                <a16:creationId xmlns:a16="http://schemas.microsoft.com/office/drawing/2014/main" id="{E531778D-4597-FB6C-2B04-F319C7AEA4AC}"/>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3 – Fonctionnement de la Blockchain</a:t>
            </a:r>
          </a:p>
        </p:txBody>
      </p:sp>
      <p:sp>
        <p:nvSpPr>
          <p:cNvPr id="7" name="ZoneTexte 6">
            <a:extLst>
              <a:ext uri="{FF2B5EF4-FFF2-40B4-BE49-F238E27FC236}">
                <a16:creationId xmlns:a16="http://schemas.microsoft.com/office/drawing/2014/main" id="{846E2839-3147-362C-02FC-BB7EA97D681F}"/>
              </a:ext>
            </a:extLst>
          </p:cNvPr>
          <p:cNvSpPr txBox="1"/>
          <p:nvPr/>
        </p:nvSpPr>
        <p:spPr>
          <a:xfrm>
            <a:off x="1084217" y="1129212"/>
            <a:ext cx="10702913" cy="3108543"/>
          </a:xfrm>
          <a:prstGeom prst="rect">
            <a:avLst/>
          </a:prstGeom>
          <a:noFill/>
        </p:spPr>
        <p:txBody>
          <a:bodyPr wrap="square" rtlCol="0">
            <a:spAutoFit/>
          </a:bodyPr>
          <a:lstStyle/>
          <a:p>
            <a:pPr marL="457200" indent="-457200" algn="just">
              <a:buFont typeface="Arial" panose="020B0604020202020204" pitchFamily="34" charset="0"/>
              <a:buChar char="•"/>
            </a:pPr>
            <a:r>
              <a:rPr lang="fr-FR" sz="2800" dirty="0"/>
              <a:t>Une </a:t>
            </a:r>
            <a:r>
              <a:rPr lang="fr-FR" sz="2800" b="1" dirty="0"/>
              <a:t>fonction de hachage cryptographique </a:t>
            </a:r>
            <a:r>
              <a:rPr lang="fr-FR" sz="2800" dirty="0"/>
              <a:t>est une fonction qui, à une donnée de taille arbitraire, associe une image de taille fixe, et dont une propriété essentielle est qu'elle est pratiquement impossible à inverser, c'est-à-dire que si l'image d'une donnée par la fonction se calcule très efficacement, le calcul inverse d'une donnée d'entrée ayant pour image une certaine valeur se révèle impossible sur le plan pratique.</a:t>
            </a:r>
            <a:endParaRPr lang="en-US" sz="2800" dirty="0"/>
          </a:p>
        </p:txBody>
      </p:sp>
      <p:pic>
        <p:nvPicPr>
          <p:cNvPr id="3" name="Image 2">
            <a:extLst>
              <a:ext uri="{FF2B5EF4-FFF2-40B4-BE49-F238E27FC236}">
                <a16:creationId xmlns:a16="http://schemas.microsoft.com/office/drawing/2014/main" id="{81FA4EE7-9B44-6FFC-9B32-CCCB414D01D2}"/>
              </a:ext>
            </a:extLst>
          </p:cNvPr>
          <p:cNvPicPr>
            <a:picLocks noChangeAspect="1"/>
          </p:cNvPicPr>
          <p:nvPr/>
        </p:nvPicPr>
        <p:blipFill>
          <a:blip r:embed="rId2"/>
          <a:stretch>
            <a:fillRect/>
          </a:stretch>
        </p:blipFill>
        <p:spPr>
          <a:xfrm>
            <a:off x="1084217" y="4172440"/>
            <a:ext cx="11067265" cy="2617023"/>
          </a:xfrm>
          <a:prstGeom prst="rect">
            <a:avLst/>
          </a:prstGeom>
        </p:spPr>
      </p:pic>
    </p:spTree>
    <p:extLst>
      <p:ext uri="{BB962C8B-B14F-4D97-AF65-F5344CB8AC3E}">
        <p14:creationId xmlns:p14="http://schemas.microsoft.com/office/powerpoint/2010/main" val="948283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18457" y="222068"/>
            <a:ext cx="6583680"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IDEE MAÎTRESSE</a:t>
            </a:r>
          </a:p>
        </p:txBody>
      </p:sp>
      <p:sp>
        <p:nvSpPr>
          <p:cNvPr id="2" name="ZoneTexte 1"/>
          <p:cNvSpPr txBox="1"/>
          <p:nvPr/>
        </p:nvSpPr>
        <p:spPr>
          <a:xfrm>
            <a:off x="1362489" y="1485071"/>
            <a:ext cx="10580696" cy="3416320"/>
          </a:xfrm>
          <a:prstGeom prst="rect">
            <a:avLst/>
          </a:prstGeom>
          <a:noFill/>
        </p:spPr>
        <p:txBody>
          <a:bodyPr wrap="square" rtlCol="0">
            <a:spAutoFit/>
          </a:bodyPr>
          <a:lstStyle/>
          <a:p>
            <a:pPr algn="just"/>
            <a:r>
              <a:rPr lang="fr-FR" sz="3600" b="1" i="1" dirty="0"/>
              <a:t>La Quatrième Révolution Industrielle battant son plein et la Blockchain faisant partie d’une de ses technologies phares, la compréhension de son fonctionnement s’avère indispensable pour les acteurs du numérique amenés à prendre des décisions sur le plan étatique.</a:t>
            </a:r>
          </a:p>
        </p:txBody>
      </p:sp>
      <p:sp>
        <p:nvSpPr>
          <p:cNvPr id="6" name="Espace réservé du numéro de diapositive 5">
            <a:extLst>
              <a:ext uri="{FF2B5EF4-FFF2-40B4-BE49-F238E27FC236}">
                <a16:creationId xmlns:a16="http://schemas.microsoft.com/office/drawing/2014/main" id="{23974708-31DF-4036-BF9D-A72E24586186}"/>
              </a:ext>
            </a:extLst>
          </p:cNvPr>
          <p:cNvSpPr>
            <a:spLocks noGrp="1"/>
          </p:cNvSpPr>
          <p:nvPr>
            <p:ph type="sldNum" sz="quarter" idx="12"/>
          </p:nvPr>
        </p:nvSpPr>
        <p:spPr/>
        <p:txBody>
          <a:bodyPr/>
          <a:lstStyle/>
          <a:p>
            <a:fld id="{5489D5D2-75C6-44E1-8C95-B32A4179B28A}" type="slidenum">
              <a:rPr lang="fr-FR" smtClean="0"/>
              <a:t>2</a:t>
            </a:fld>
            <a:endParaRPr lang="fr-FR" dirty="0"/>
          </a:p>
        </p:txBody>
      </p:sp>
    </p:spTree>
    <p:extLst>
      <p:ext uri="{BB962C8B-B14F-4D97-AF65-F5344CB8AC3E}">
        <p14:creationId xmlns:p14="http://schemas.microsoft.com/office/powerpoint/2010/main" val="73998434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E6145-9F4A-1DFA-3760-6F179760A93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608E84-3D19-2A2A-58C4-C1839F0947EE}"/>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B7F7ED2-318E-3015-3F17-32474267763D}"/>
              </a:ext>
            </a:extLst>
          </p:cNvPr>
          <p:cNvSpPr/>
          <p:nvPr/>
        </p:nvSpPr>
        <p:spPr>
          <a:xfrm>
            <a:off x="718453" y="185783"/>
            <a:ext cx="9041367"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err="1"/>
              <a:t>Propriétés</a:t>
            </a:r>
            <a:r>
              <a:rPr lang="en-US" sz="3200" dirty="0"/>
              <a:t> des </a:t>
            </a:r>
            <a:r>
              <a:rPr lang="en-US" sz="3200" dirty="0" err="1"/>
              <a:t>fonctions</a:t>
            </a:r>
            <a:r>
              <a:rPr lang="en-US" sz="3200" dirty="0"/>
              <a:t> de </a:t>
            </a:r>
            <a:r>
              <a:rPr lang="en-US" sz="3200" dirty="0" err="1"/>
              <a:t>hachage</a:t>
            </a:r>
            <a:r>
              <a:rPr lang="en-US" sz="3200" dirty="0"/>
              <a:t> </a:t>
            </a:r>
            <a:r>
              <a:rPr lang="en-US" sz="3200" dirty="0" err="1"/>
              <a:t>cryptographique</a:t>
            </a:r>
            <a:endParaRPr lang="en-US" sz="3200" dirty="0"/>
          </a:p>
        </p:txBody>
      </p:sp>
      <p:sp>
        <p:nvSpPr>
          <p:cNvPr id="10" name="Espace réservé du numéro de diapositive 9">
            <a:extLst>
              <a:ext uri="{FF2B5EF4-FFF2-40B4-BE49-F238E27FC236}">
                <a16:creationId xmlns:a16="http://schemas.microsoft.com/office/drawing/2014/main" id="{E7B4B438-667F-1E7F-DE2E-B51007F245CE}"/>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20</a:t>
            </a:fld>
            <a:endParaRPr lang="fr-FR" dirty="0"/>
          </a:p>
        </p:txBody>
      </p:sp>
      <p:sp>
        <p:nvSpPr>
          <p:cNvPr id="11" name="ZoneTexte 10">
            <a:extLst>
              <a:ext uri="{FF2B5EF4-FFF2-40B4-BE49-F238E27FC236}">
                <a16:creationId xmlns:a16="http://schemas.microsoft.com/office/drawing/2014/main" id="{3B03DAAF-49CA-8341-5FE3-8DCA4C1B0A7B}"/>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3 – Fonctionnement de la Blockchain</a:t>
            </a:r>
          </a:p>
        </p:txBody>
      </p:sp>
      <p:sp>
        <p:nvSpPr>
          <p:cNvPr id="7" name="ZoneTexte 6">
            <a:extLst>
              <a:ext uri="{FF2B5EF4-FFF2-40B4-BE49-F238E27FC236}">
                <a16:creationId xmlns:a16="http://schemas.microsoft.com/office/drawing/2014/main" id="{F40FE61F-0095-D833-F604-CCC291BCE2A4}"/>
              </a:ext>
            </a:extLst>
          </p:cNvPr>
          <p:cNvSpPr txBox="1"/>
          <p:nvPr/>
        </p:nvSpPr>
        <p:spPr>
          <a:xfrm>
            <a:off x="1084217" y="1084559"/>
            <a:ext cx="7220028" cy="5632311"/>
          </a:xfrm>
          <a:prstGeom prst="rect">
            <a:avLst/>
          </a:prstGeom>
          <a:noFill/>
        </p:spPr>
        <p:txBody>
          <a:bodyPr wrap="square" rtlCol="0">
            <a:spAutoFit/>
          </a:bodyPr>
          <a:lstStyle/>
          <a:p>
            <a:pPr marL="457200" indent="-457200" algn="just">
              <a:buFont typeface="Arial" panose="020B0604020202020204" pitchFamily="34" charset="0"/>
              <a:buChar char="•"/>
            </a:pPr>
            <a:r>
              <a:rPr lang="fr-FR" sz="2400" dirty="0"/>
              <a:t>la fonction est déterministe, c'est-à-dire qu'un même message aura toujours la même valeur de hachage ;</a:t>
            </a:r>
          </a:p>
          <a:p>
            <a:pPr marL="457200" indent="-457200" algn="just">
              <a:buFont typeface="Arial" panose="020B0604020202020204" pitchFamily="34" charset="0"/>
              <a:buChar char="•"/>
            </a:pPr>
            <a:r>
              <a:rPr lang="fr-FR" sz="2400" dirty="0"/>
              <a:t>la valeur de hachage d'un message se calcule « facilement » ;</a:t>
            </a:r>
          </a:p>
          <a:p>
            <a:pPr marL="457200" indent="-457200" algn="just">
              <a:buFont typeface="Arial" panose="020B0604020202020204" pitchFamily="34" charset="0"/>
              <a:buChar char="•"/>
            </a:pPr>
            <a:r>
              <a:rPr lang="fr-FR" sz="2400" dirty="0"/>
              <a:t>il est impossible, pour une valeur de hachage donnée, de construire un message ayant cette valeur (résistance à la préimage) ;</a:t>
            </a:r>
          </a:p>
          <a:p>
            <a:pPr marL="457200" indent="-457200" algn="just">
              <a:buFont typeface="Arial" panose="020B0604020202020204" pitchFamily="34" charset="0"/>
              <a:buChar char="•"/>
            </a:pPr>
            <a:r>
              <a:rPr lang="fr-FR" sz="2400" dirty="0"/>
              <a:t>il est impossible de trouver un second message ayant la même valeur de hachage qu'un message donné (résistance à la seconde préimage) ;</a:t>
            </a:r>
          </a:p>
          <a:p>
            <a:pPr marL="457200" indent="-457200" algn="just">
              <a:buFont typeface="Arial" panose="020B0604020202020204" pitchFamily="34" charset="0"/>
              <a:buChar char="•"/>
            </a:pPr>
            <a:r>
              <a:rPr lang="fr-FR" sz="2400" dirty="0"/>
              <a:t>il est impossible de trouver deux messages différents ayant la même valeur de hachage (résistance aux collisions) ;</a:t>
            </a:r>
          </a:p>
          <a:p>
            <a:pPr marL="457200" indent="-457200" algn="just">
              <a:buFont typeface="Arial" panose="020B0604020202020204" pitchFamily="34" charset="0"/>
              <a:buChar char="•"/>
            </a:pPr>
            <a:r>
              <a:rPr lang="fr-FR" sz="2400" dirty="0"/>
              <a:t>modifier un tant soit peu un message modifie considérablement la valeur de hachage.</a:t>
            </a:r>
            <a:endParaRPr lang="en-US" sz="2400" dirty="0"/>
          </a:p>
        </p:txBody>
      </p:sp>
      <p:pic>
        <p:nvPicPr>
          <p:cNvPr id="6" name="Image 5">
            <a:extLst>
              <a:ext uri="{FF2B5EF4-FFF2-40B4-BE49-F238E27FC236}">
                <a16:creationId xmlns:a16="http://schemas.microsoft.com/office/drawing/2014/main" id="{0A384235-AA53-B760-8D0D-299B2A272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5030" y="1701418"/>
            <a:ext cx="3620278" cy="4547880"/>
          </a:xfrm>
          <a:prstGeom prst="rect">
            <a:avLst/>
          </a:prstGeom>
        </p:spPr>
      </p:pic>
    </p:spTree>
    <p:extLst>
      <p:ext uri="{BB962C8B-B14F-4D97-AF65-F5344CB8AC3E}">
        <p14:creationId xmlns:p14="http://schemas.microsoft.com/office/powerpoint/2010/main" val="33710465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AA9DC-483F-3D2B-7314-5A95E781CB8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429EF9-92DA-6B7D-9AEE-21FDD378722E}"/>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9659C16-7949-EC4C-C134-092AD9072513}"/>
              </a:ext>
            </a:extLst>
          </p:cNvPr>
          <p:cNvSpPr/>
          <p:nvPr/>
        </p:nvSpPr>
        <p:spPr>
          <a:xfrm>
            <a:off x="718455" y="185783"/>
            <a:ext cx="4478696"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Signatures </a:t>
            </a:r>
            <a:r>
              <a:rPr lang="en-US" sz="3600" dirty="0" err="1"/>
              <a:t>numériques</a:t>
            </a:r>
            <a:endParaRPr lang="en-US" sz="3600" dirty="0"/>
          </a:p>
        </p:txBody>
      </p:sp>
      <p:sp>
        <p:nvSpPr>
          <p:cNvPr id="10" name="Espace réservé du numéro de diapositive 9">
            <a:extLst>
              <a:ext uri="{FF2B5EF4-FFF2-40B4-BE49-F238E27FC236}">
                <a16:creationId xmlns:a16="http://schemas.microsoft.com/office/drawing/2014/main" id="{3CF19B37-A365-FDED-A91A-3C8C49B8203F}"/>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21</a:t>
            </a:fld>
            <a:endParaRPr lang="fr-FR" dirty="0"/>
          </a:p>
        </p:txBody>
      </p:sp>
      <p:sp>
        <p:nvSpPr>
          <p:cNvPr id="11" name="ZoneTexte 10">
            <a:extLst>
              <a:ext uri="{FF2B5EF4-FFF2-40B4-BE49-F238E27FC236}">
                <a16:creationId xmlns:a16="http://schemas.microsoft.com/office/drawing/2014/main" id="{0D5475FA-1405-7442-6596-05D5BBB159A1}"/>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3 – Fonctionnement de la Blockchain</a:t>
            </a:r>
          </a:p>
        </p:txBody>
      </p:sp>
      <p:pic>
        <p:nvPicPr>
          <p:cNvPr id="6" name="Image 5">
            <a:extLst>
              <a:ext uri="{FF2B5EF4-FFF2-40B4-BE49-F238E27FC236}">
                <a16:creationId xmlns:a16="http://schemas.microsoft.com/office/drawing/2014/main" id="{94EA9052-7F64-EF2C-AE6E-1A02A59375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6117" y="1590203"/>
            <a:ext cx="7974562" cy="4280580"/>
          </a:xfrm>
          <a:prstGeom prst="rect">
            <a:avLst/>
          </a:prstGeom>
        </p:spPr>
      </p:pic>
    </p:spTree>
    <p:extLst>
      <p:ext uri="{BB962C8B-B14F-4D97-AF65-F5344CB8AC3E}">
        <p14:creationId xmlns:p14="http://schemas.microsoft.com/office/powerpoint/2010/main" val="318821581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6BCA3-59A3-5070-AE99-60D6A276B08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94F7C2-3A60-5855-037C-E8D4F9579DD0}"/>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AFE0CAF-8021-3970-6C61-1D0955090FD5}"/>
              </a:ext>
            </a:extLst>
          </p:cNvPr>
          <p:cNvSpPr/>
          <p:nvPr/>
        </p:nvSpPr>
        <p:spPr>
          <a:xfrm>
            <a:off x="718454" y="185783"/>
            <a:ext cx="7361855"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a:t>Propriétés</a:t>
            </a:r>
            <a:r>
              <a:rPr lang="en-US" sz="3600" dirty="0"/>
              <a:t> des signatures </a:t>
            </a:r>
            <a:r>
              <a:rPr lang="en-US" sz="3600" dirty="0" err="1"/>
              <a:t>numériques</a:t>
            </a:r>
            <a:endParaRPr lang="en-US" sz="3600" dirty="0"/>
          </a:p>
        </p:txBody>
      </p:sp>
      <p:sp>
        <p:nvSpPr>
          <p:cNvPr id="10" name="Espace réservé du numéro de diapositive 9">
            <a:extLst>
              <a:ext uri="{FF2B5EF4-FFF2-40B4-BE49-F238E27FC236}">
                <a16:creationId xmlns:a16="http://schemas.microsoft.com/office/drawing/2014/main" id="{4BC6AD9E-F6D3-0707-5279-A385FCFDD427}"/>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22</a:t>
            </a:fld>
            <a:endParaRPr lang="fr-FR" dirty="0"/>
          </a:p>
        </p:txBody>
      </p:sp>
      <p:sp>
        <p:nvSpPr>
          <p:cNvPr id="11" name="ZoneTexte 10">
            <a:extLst>
              <a:ext uri="{FF2B5EF4-FFF2-40B4-BE49-F238E27FC236}">
                <a16:creationId xmlns:a16="http://schemas.microsoft.com/office/drawing/2014/main" id="{F49D46CE-6949-C104-588E-7722106D38A1}"/>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3 – Fonctionnement de la Blockchain</a:t>
            </a:r>
          </a:p>
        </p:txBody>
      </p:sp>
      <p:sp>
        <p:nvSpPr>
          <p:cNvPr id="8" name="ZoneTexte 7">
            <a:extLst>
              <a:ext uri="{FF2B5EF4-FFF2-40B4-BE49-F238E27FC236}">
                <a16:creationId xmlns:a16="http://schemas.microsoft.com/office/drawing/2014/main" id="{2CF49635-805D-D0B6-9F4B-7AE64D4B13F8}"/>
              </a:ext>
            </a:extLst>
          </p:cNvPr>
          <p:cNvSpPr txBox="1"/>
          <p:nvPr/>
        </p:nvSpPr>
        <p:spPr>
          <a:xfrm>
            <a:off x="1390261" y="1647941"/>
            <a:ext cx="10605095" cy="3970318"/>
          </a:xfrm>
          <a:prstGeom prst="rect">
            <a:avLst/>
          </a:prstGeom>
          <a:noFill/>
        </p:spPr>
        <p:txBody>
          <a:bodyPr wrap="square">
            <a:spAutoFit/>
          </a:bodyPr>
          <a:lstStyle/>
          <a:p>
            <a:pPr marL="457200" indent="-457200" algn="just">
              <a:buFont typeface="Arial" panose="020B0604020202020204" pitchFamily="34" charset="0"/>
              <a:buChar char="•"/>
            </a:pPr>
            <a:r>
              <a:rPr lang="fr-FR" sz="2800" b="1" dirty="0"/>
              <a:t>Authentique : </a:t>
            </a:r>
            <a:r>
              <a:rPr lang="fr-FR" sz="2800" dirty="0"/>
              <a:t>l'identité du signataire doit pouvoir être retrouvée de manière certaine ;</a:t>
            </a:r>
          </a:p>
          <a:p>
            <a:pPr marL="457200" indent="-457200" algn="just">
              <a:buFont typeface="Arial" panose="020B0604020202020204" pitchFamily="34" charset="0"/>
              <a:buChar char="•"/>
            </a:pPr>
            <a:r>
              <a:rPr lang="fr-FR" sz="2800" b="1" dirty="0"/>
              <a:t>Infalsifiable : </a:t>
            </a:r>
            <a:r>
              <a:rPr lang="fr-FR" sz="2800" dirty="0"/>
              <a:t>la signature ne peut pas être falsifiée. Quelqu'un ne peut se faire passer pour un autre ;</a:t>
            </a:r>
          </a:p>
          <a:p>
            <a:pPr marL="457200" indent="-457200" algn="just">
              <a:buFont typeface="Arial" panose="020B0604020202020204" pitchFamily="34" charset="0"/>
              <a:buChar char="•"/>
            </a:pPr>
            <a:r>
              <a:rPr lang="fr-FR" sz="2800" b="1" dirty="0"/>
              <a:t>Non-réutilisable : </a:t>
            </a:r>
            <a:r>
              <a:rPr lang="fr-FR" sz="2800" dirty="0"/>
              <a:t>la signature n'est pas réutilisable. Elle fait partie du document signé et ne peut être déplacée sur un autre document ;</a:t>
            </a:r>
          </a:p>
          <a:p>
            <a:pPr marL="457200" indent="-457200" algn="just">
              <a:buFont typeface="Arial" panose="020B0604020202020204" pitchFamily="34" charset="0"/>
              <a:buChar char="•"/>
            </a:pPr>
            <a:r>
              <a:rPr lang="fr-FR" sz="2800" b="1" dirty="0"/>
              <a:t>Inaltérable : </a:t>
            </a:r>
            <a:r>
              <a:rPr lang="fr-FR" sz="2800" dirty="0"/>
              <a:t>un document signé est inaltérable. Une fois qu'il est signé, on ne peut plus le modifier ;</a:t>
            </a:r>
          </a:p>
          <a:p>
            <a:pPr marL="457200" indent="-457200" algn="just">
              <a:buFont typeface="Arial" panose="020B0604020202020204" pitchFamily="34" charset="0"/>
              <a:buChar char="•"/>
            </a:pPr>
            <a:r>
              <a:rPr lang="fr-FR" sz="2800" b="1" dirty="0"/>
              <a:t>Irrévocable : </a:t>
            </a:r>
            <a:r>
              <a:rPr lang="fr-FR" sz="2800" dirty="0"/>
              <a:t>la personne qui a signé ne peut le nier.</a:t>
            </a:r>
            <a:endParaRPr lang="en-US" sz="2800" dirty="0"/>
          </a:p>
        </p:txBody>
      </p:sp>
    </p:spTree>
    <p:extLst>
      <p:ext uri="{BB962C8B-B14F-4D97-AF65-F5344CB8AC3E}">
        <p14:creationId xmlns:p14="http://schemas.microsoft.com/office/powerpoint/2010/main" val="32317447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413AB-E03E-8A3F-CD22-7FCD74E2D8E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CB70F4-8256-3350-D960-84B812EA1D5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69452BA-CEEA-ABC1-038F-B22B1C6D4FFA}"/>
              </a:ext>
            </a:extLst>
          </p:cNvPr>
          <p:cNvSpPr/>
          <p:nvPr/>
        </p:nvSpPr>
        <p:spPr>
          <a:xfrm>
            <a:off x="718455" y="185783"/>
            <a:ext cx="3610950"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La </a:t>
            </a:r>
            <a:r>
              <a:rPr lang="en-US" sz="3600" dirty="0" err="1"/>
              <a:t>chaîne</a:t>
            </a:r>
            <a:r>
              <a:rPr lang="en-US" sz="3600" dirty="0"/>
              <a:t> de blocs</a:t>
            </a:r>
          </a:p>
        </p:txBody>
      </p:sp>
      <p:sp>
        <p:nvSpPr>
          <p:cNvPr id="10" name="Espace réservé du numéro de diapositive 9">
            <a:extLst>
              <a:ext uri="{FF2B5EF4-FFF2-40B4-BE49-F238E27FC236}">
                <a16:creationId xmlns:a16="http://schemas.microsoft.com/office/drawing/2014/main" id="{EA31255F-4D0B-9E5F-FE60-2D37387049F5}"/>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23</a:t>
            </a:fld>
            <a:endParaRPr lang="fr-FR" dirty="0"/>
          </a:p>
        </p:txBody>
      </p:sp>
      <p:sp>
        <p:nvSpPr>
          <p:cNvPr id="11" name="ZoneTexte 10">
            <a:extLst>
              <a:ext uri="{FF2B5EF4-FFF2-40B4-BE49-F238E27FC236}">
                <a16:creationId xmlns:a16="http://schemas.microsoft.com/office/drawing/2014/main" id="{8795ACB6-3A1E-91F4-C5F3-1127C6C9CED0}"/>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3 – Fonctionnement de la Blockchain</a:t>
            </a:r>
          </a:p>
        </p:txBody>
      </p:sp>
      <p:pic>
        <p:nvPicPr>
          <p:cNvPr id="3" name="Image 2">
            <a:extLst>
              <a:ext uri="{FF2B5EF4-FFF2-40B4-BE49-F238E27FC236}">
                <a16:creationId xmlns:a16="http://schemas.microsoft.com/office/drawing/2014/main" id="{B6D7138D-F9D8-291F-157D-C90894BC4CA4}"/>
              </a:ext>
            </a:extLst>
          </p:cNvPr>
          <p:cNvPicPr>
            <a:picLocks noChangeAspect="1"/>
          </p:cNvPicPr>
          <p:nvPr/>
        </p:nvPicPr>
        <p:blipFill>
          <a:blip r:embed="rId2"/>
          <a:stretch>
            <a:fillRect/>
          </a:stretch>
        </p:blipFill>
        <p:spPr>
          <a:xfrm>
            <a:off x="1084216" y="1566436"/>
            <a:ext cx="11107783" cy="3725127"/>
          </a:xfrm>
          <a:prstGeom prst="rect">
            <a:avLst/>
          </a:prstGeom>
        </p:spPr>
      </p:pic>
    </p:spTree>
    <p:extLst>
      <p:ext uri="{BB962C8B-B14F-4D97-AF65-F5344CB8AC3E}">
        <p14:creationId xmlns:p14="http://schemas.microsoft.com/office/powerpoint/2010/main" val="227654102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5BC3F-6F8C-D560-4971-24D5FE8FC69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D5BD8DC-BA75-F7B9-853D-3D4070DE7105}"/>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C5C2B633-A390-8359-7581-E041F934BC6C}"/>
              </a:ext>
            </a:extLst>
          </p:cNvPr>
          <p:cNvSpPr/>
          <p:nvPr/>
        </p:nvSpPr>
        <p:spPr>
          <a:xfrm>
            <a:off x="718454" y="185783"/>
            <a:ext cx="2995130"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t> Proof-of-Work</a:t>
            </a:r>
          </a:p>
        </p:txBody>
      </p:sp>
      <p:sp>
        <p:nvSpPr>
          <p:cNvPr id="10" name="Espace réservé du numéro de diapositive 9">
            <a:extLst>
              <a:ext uri="{FF2B5EF4-FFF2-40B4-BE49-F238E27FC236}">
                <a16:creationId xmlns:a16="http://schemas.microsoft.com/office/drawing/2014/main" id="{3428C0FB-9A7D-C099-80A1-0A280AC2E57A}"/>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24</a:t>
            </a:fld>
            <a:endParaRPr lang="fr-FR" dirty="0"/>
          </a:p>
        </p:txBody>
      </p:sp>
      <p:sp>
        <p:nvSpPr>
          <p:cNvPr id="11" name="ZoneTexte 10">
            <a:extLst>
              <a:ext uri="{FF2B5EF4-FFF2-40B4-BE49-F238E27FC236}">
                <a16:creationId xmlns:a16="http://schemas.microsoft.com/office/drawing/2014/main" id="{B435DA1C-6BC2-6DD1-1617-3512CB0257D3}"/>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3 – Fonctionnement de la Blockchain</a:t>
            </a:r>
          </a:p>
        </p:txBody>
      </p:sp>
      <p:pic>
        <p:nvPicPr>
          <p:cNvPr id="6" name="Image 5">
            <a:extLst>
              <a:ext uri="{FF2B5EF4-FFF2-40B4-BE49-F238E27FC236}">
                <a16:creationId xmlns:a16="http://schemas.microsoft.com/office/drawing/2014/main" id="{0689396D-6138-9C37-4FFA-7D956706C41F}"/>
              </a:ext>
            </a:extLst>
          </p:cNvPr>
          <p:cNvPicPr>
            <a:picLocks noChangeAspect="1"/>
          </p:cNvPicPr>
          <p:nvPr/>
        </p:nvPicPr>
        <p:blipFill>
          <a:blip r:embed="rId2"/>
          <a:stretch>
            <a:fillRect/>
          </a:stretch>
        </p:blipFill>
        <p:spPr>
          <a:xfrm>
            <a:off x="3631656" y="1011384"/>
            <a:ext cx="6411760" cy="5660833"/>
          </a:xfrm>
          <a:prstGeom prst="rect">
            <a:avLst/>
          </a:prstGeom>
        </p:spPr>
      </p:pic>
    </p:spTree>
    <p:extLst>
      <p:ext uri="{BB962C8B-B14F-4D97-AF65-F5344CB8AC3E}">
        <p14:creationId xmlns:p14="http://schemas.microsoft.com/office/powerpoint/2010/main" val="166183375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550879" y="2680758"/>
            <a:ext cx="8244114" cy="920252"/>
          </a:xfrm>
          <a:prstGeom prst="rect">
            <a:avLst/>
          </a:prstGeom>
          <a:noFill/>
        </p:spPr>
        <p:txBody>
          <a:bodyPr wrap="square" rtlCol="0">
            <a:spAutoFit/>
          </a:bodyPr>
          <a:lstStyle/>
          <a:p>
            <a:pPr>
              <a:lnSpc>
                <a:spcPct val="150000"/>
              </a:lnSpc>
            </a:pPr>
            <a:r>
              <a:rPr lang="fr-FR" sz="4000" b="1" dirty="0">
                <a:solidFill>
                  <a:srgbClr val="FFC000"/>
                </a:solidFill>
                <a:latin typeface="Calibri Light" panose="020F0302020204030204" pitchFamily="34" charset="0"/>
                <a:cs typeface="Calibri Light" panose="020F0302020204030204" pitchFamily="34" charset="0"/>
              </a:rPr>
              <a:t>Avantages et défis des Blockchains</a:t>
            </a:r>
          </a:p>
        </p:txBody>
      </p:sp>
      <p:sp>
        <p:nvSpPr>
          <p:cNvPr id="4" name="ZoneTexte 3">
            <a:extLst>
              <a:ext uri="{FF2B5EF4-FFF2-40B4-BE49-F238E27FC236}">
                <a16:creationId xmlns:a16="http://schemas.microsoft.com/office/drawing/2014/main" id="{B00D562C-F572-4632-9F19-EF963521C397}"/>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4</a:t>
            </a:r>
          </a:p>
        </p:txBody>
      </p:sp>
      <p:pic>
        <p:nvPicPr>
          <p:cNvPr id="8" name="Image 7">
            <a:extLst>
              <a:ext uri="{FF2B5EF4-FFF2-40B4-BE49-F238E27FC236}">
                <a16:creationId xmlns:a16="http://schemas.microsoft.com/office/drawing/2014/main" id="{C3414786-D073-DE19-C35D-B78CD95F3A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3595" y="2583726"/>
            <a:ext cx="1843582" cy="1843582"/>
          </a:xfrm>
          <a:prstGeom prst="rect">
            <a:avLst/>
          </a:prstGeom>
        </p:spPr>
      </p:pic>
    </p:spTree>
    <p:extLst>
      <p:ext uri="{BB962C8B-B14F-4D97-AF65-F5344CB8AC3E}">
        <p14:creationId xmlns:p14="http://schemas.microsoft.com/office/powerpoint/2010/main" val="710790760"/>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ED21A-501D-88EB-5AA3-3E037493595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A2EBC9F-E8F2-E850-072D-A9FFBC265221}"/>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CBF708F4-45CF-78EB-7880-A2B0FA89AAD7}"/>
              </a:ext>
            </a:extLst>
          </p:cNvPr>
          <p:cNvSpPr/>
          <p:nvPr/>
        </p:nvSpPr>
        <p:spPr>
          <a:xfrm>
            <a:off x="718453" y="92477"/>
            <a:ext cx="4133465"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Types de Blockchains</a:t>
            </a:r>
            <a:endParaRPr lang="en-US" sz="3600" dirty="0"/>
          </a:p>
        </p:txBody>
      </p:sp>
      <p:sp>
        <p:nvSpPr>
          <p:cNvPr id="10" name="Espace réservé du numéro de diapositive 9">
            <a:extLst>
              <a:ext uri="{FF2B5EF4-FFF2-40B4-BE49-F238E27FC236}">
                <a16:creationId xmlns:a16="http://schemas.microsoft.com/office/drawing/2014/main" id="{708AD6AB-9ED5-8565-B794-C4E2B3524DF7}"/>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26</a:t>
            </a:fld>
            <a:endParaRPr lang="fr-FR" dirty="0"/>
          </a:p>
        </p:txBody>
      </p:sp>
      <p:sp>
        <p:nvSpPr>
          <p:cNvPr id="11" name="ZoneTexte 10">
            <a:extLst>
              <a:ext uri="{FF2B5EF4-FFF2-40B4-BE49-F238E27FC236}">
                <a16:creationId xmlns:a16="http://schemas.microsoft.com/office/drawing/2014/main" id="{C87E0018-6163-3426-B086-E70DCD47A640}"/>
              </a:ext>
            </a:extLst>
          </p:cNvPr>
          <p:cNvSpPr txBox="1"/>
          <p:nvPr/>
        </p:nvSpPr>
        <p:spPr>
          <a:xfrm rot="16200000">
            <a:off x="-3139287" y="2814476"/>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4 - Types, avantages et défis de la Blockchain</a:t>
            </a:r>
          </a:p>
        </p:txBody>
      </p:sp>
      <p:graphicFrame>
        <p:nvGraphicFramePr>
          <p:cNvPr id="6" name="Diagramme 5">
            <a:extLst>
              <a:ext uri="{FF2B5EF4-FFF2-40B4-BE49-F238E27FC236}">
                <a16:creationId xmlns:a16="http://schemas.microsoft.com/office/drawing/2014/main" id="{1D3F4C27-3951-D099-87FD-B49852596A80}"/>
              </a:ext>
            </a:extLst>
          </p:cNvPr>
          <p:cNvGraphicFramePr/>
          <p:nvPr>
            <p:extLst>
              <p:ext uri="{D42A27DB-BD31-4B8C-83A1-F6EECF244321}">
                <p14:modId xmlns:p14="http://schemas.microsoft.com/office/powerpoint/2010/main" val="146420220"/>
              </p:ext>
            </p:extLst>
          </p:nvPr>
        </p:nvGraphicFramePr>
        <p:xfrm>
          <a:off x="2395893" y="107098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8144957"/>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27B0C-D47D-4A6B-5DC0-1BCFD46D1C7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1292F31-8931-3CA5-BBC5-9A4D14F800A7}"/>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EE053FF-EAFF-F72B-DC64-DB0757EA5F26}"/>
              </a:ext>
            </a:extLst>
          </p:cNvPr>
          <p:cNvSpPr/>
          <p:nvPr/>
        </p:nvSpPr>
        <p:spPr>
          <a:xfrm>
            <a:off x="718453" y="92477"/>
            <a:ext cx="4544012"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Blockchains Publiques</a:t>
            </a:r>
            <a:endParaRPr lang="en-US" sz="3600" dirty="0"/>
          </a:p>
        </p:txBody>
      </p:sp>
      <p:sp>
        <p:nvSpPr>
          <p:cNvPr id="10" name="Espace réservé du numéro de diapositive 9">
            <a:extLst>
              <a:ext uri="{FF2B5EF4-FFF2-40B4-BE49-F238E27FC236}">
                <a16:creationId xmlns:a16="http://schemas.microsoft.com/office/drawing/2014/main" id="{343CC2A5-F219-E68E-C493-2515DF7423AC}"/>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27</a:t>
            </a:fld>
            <a:endParaRPr lang="fr-FR" dirty="0"/>
          </a:p>
        </p:txBody>
      </p:sp>
      <p:sp>
        <p:nvSpPr>
          <p:cNvPr id="11" name="ZoneTexte 10">
            <a:extLst>
              <a:ext uri="{FF2B5EF4-FFF2-40B4-BE49-F238E27FC236}">
                <a16:creationId xmlns:a16="http://schemas.microsoft.com/office/drawing/2014/main" id="{B823978A-D732-C178-9B87-3415934949A1}"/>
              </a:ext>
            </a:extLst>
          </p:cNvPr>
          <p:cNvSpPr txBox="1"/>
          <p:nvPr/>
        </p:nvSpPr>
        <p:spPr>
          <a:xfrm rot="16200000">
            <a:off x="-3139287" y="2814476"/>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4 - Types, avantages et défis de la Blockchain</a:t>
            </a:r>
          </a:p>
        </p:txBody>
      </p:sp>
      <p:sp>
        <p:nvSpPr>
          <p:cNvPr id="8" name="ZoneTexte 7">
            <a:extLst>
              <a:ext uri="{FF2B5EF4-FFF2-40B4-BE49-F238E27FC236}">
                <a16:creationId xmlns:a16="http://schemas.microsoft.com/office/drawing/2014/main" id="{200BEDC5-9AB9-14FF-7E3C-96ECF2691029}"/>
              </a:ext>
            </a:extLst>
          </p:cNvPr>
          <p:cNvSpPr txBox="1"/>
          <p:nvPr/>
        </p:nvSpPr>
        <p:spPr>
          <a:xfrm>
            <a:off x="1279449" y="945573"/>
            <a:ext cx="10421139" cy="1569660"/>
          </a:xfrm>
          <a:prstGeom prst="rect">
            <a:avLst/>
          </a:prstGeom>
          <a:noFill/>
        </p:spPr>
        <p:txBody>
          <a:bodyPr wrap="square">
            <a:spAutoFit/>
          </a:bodyPr>
          <a:lstStyle/>
          <a:p>
            <a:pPr marL="342900" indent="-342900" algn="just">
              <a:buFont typeface="Arial" panose="020B0604020202020204" pitchFamily="34" charset="0"/>
              <a:buChar char="•"/>
            </a:pPr>
            <a:r>
              <a:rPr lang="fr-FR" sz="2400" dirty="0"/>
              <a:t>Les Blockchains publiques sont sans permission et permettent à tout le monde de les rejoindre. </a:t>
            </a:r>
          </a:p>
          <a:p>
            <a:pPr marL="342900" indent="-342900" algn="just">
              <a:buFont typeface="Arial" panose="020B0604020202020204" pitchFamily="34" charset="0"/>
              <a:buChar char="•"/>
            </a:pPr>
            <a:r>
              <a:rPr lang="fr-FR" sz="2400" dirty="0"/>
              <a:t>Tous les membres de la Blockchain ont des droits égaux pour lire, modifier et valider la Blockchain. </a:t>
            </a:r>
            <a:endParaRPr lang="en-US" sz="2400" dirty="0"/>
          </a:p>
        </p:txBody>
      </p:sp>
      <p:pic>
        <p:nvPicPr>
          <p:cNvPr id="2050" name="Picture 2" descr="Bitcoin - Wikipedia">
            <a:extLst>
              <a:ext uri="{FF2B5EF4-FFF2-40B4-BE49-F238E27FC236}">
                <a16:creationId xmlns:a16="http://schemas.microsoft.com/office/drawing/2014/main" id="{940A5071-FA91-919F-AD0F-6169145233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8502" y="3187604"/>
            <a:ext cx="2322000" cy="2322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0AA8ED-33B7-6A76-8564-0207F81B73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7820" y="3076086"/>
            <a:ext cx="2322000" cy="2322000"/>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8D6B1389-B042-569D-731D-B14C7D63ACE0}"/>
              </a:ext>
            </a:extLst>
          </p:cNvPr>
          <p:cNvSpPr txBox="1"/>
          <p:nvPr/>
        </p:nvSpPr>
        <p:spPr>
          <a:xfrm>
            <a:off x="2575890" y="5543095"/>
            <a:ext cx="829138" cy="369332"/>
          </a:xfrm>
          <a:prstGeom prst="rect">
            <a:avLst/>
          </a:prstGeom>
          <a:noFill/>
        </p:spPr>
        <p:txBody>
          <a:bodyPr wrap="none" rtlCol="0">
            <a:spAutoFit/>
          </a:bodyPr>
          <a:lstStyle/>
          <a:p>
            <a:r>
              <a:rPr lang="fr-FR" dirty="0"/>
              <a:t>Bitcoin</a:t>
            </a:r>
            <a:endParaRPr lang="en-US" dirty="0"/>
          </a:p>
        </p:txBody>
      </p:sp>
      <p:sp>
        <p:nvSpPr>
          <p:cNvPr id="12" name="ZoneTexte 11">
            <a:extLst>
              <a:ext uri="{FF2B5EF4-FFF2-40B4-BE49-F238E27FC236}">
                <a16:creationId xmlns:a16="http://schemas.microsoft.com/office/drawing/2014/main" id="{8D19CC2D-78C8-5033-29CE-59A62161BC55}"/>
              </a:ext>
            </a:extLst>
          </p:cNvPr>
          <p:cNvSpPr txBox="1"/>
          <p:nvPr/>
        </p:nvSpPr>
        <p:spPr>
          <a:xfrm>
            <a:off x="5934251" y="5504429"/>
            <a:ext cx="1107098" cy="369332"/>
          </a:xfrm>
          <a:prstGeom prst="rect">
            <a:avLst/>
          </a:prstGeom>
          <a:noFill/>
        </p:spPr>
        <p:txBody>
          <a:bodyPr wrap="none" rtlCol="0">
            <a:spAutoFit/>
          </a:bodyPr>
          <a:lstStyle/>
          <a:p>
            <a:r>
              <a:rPr lang="fr-FR" dirty="0" err="1"/>
              <a:t>Ethereum</a:t>
            </a:r>
            <a:endParaRPr lang="en-US" dirty="0"/>
          </a:p>
        </p:txBody>
      </p:sp>
      <p:sp>
        <p:nvSpPr>
          <p:cNvPr id="13" name="ZoneTexte 12">
            <a:extLst>
              <a:ext uri="{FF2B5EF4-FFF2-40B4-BE49-F238E27FC236}">
                <a16:creationId xmlns:a16="http://schemas.microsoft.com/office/drawing/2014/main" id="{08CD3D5D-9772-22C5-33E5-A98CC298E009}"/>
              </a:ext>
            </a:extLst>
          </p:cNvPr>
          <p:cNvSpPr txBox="1"/>
          <p:nvPr/>
        </p:nvSpPr>
        <p:spPr>
          <a:xfrm>
            <a:off x="9717817" y="5504429"/>
            <a:ext cx="615681" cy="369332"/>
          </a:xfrm>
          <a:prstGeom prst="rect">
            <a:avLst/>
          </a:prstGeom>
          <a:noFill/>
        </p:spPr>
        <p:txBody>
          <a:bodyPr wrap="none" rtlCol="0">
            <a:spAutoFit/>
          </a:bodyPr>
          <a:lstStyle/>
          <a:p>
            <a:r>
              <a:rPr lang="fr-FR" dirty="0"/>
              <a:t>IOTA</a:t>
            </a:r>
            <a:endParaRPr lang="en-US" dirty="0"/>
          </a:p>
        </p:txBody>
      </p:sp>
      <p:sp>
        <p:nvSpPr>
          <p:cNvPr id="14" name="AutoShape 8" descr="IOTA (technology) - Wikipedia">
            <a:extLst>
              <a:ext uri="{FF2B5EF4-FFF2-40B4-BE49-F238E27FC236}">
                <a16:creationId xmlns:a16="http://schemas.microsoft.com/office/drawing/2014/main" id="{3EFDF22E-C73B-C7AA-5E60-7CE6A6FFC1E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Graphique 15">
            <a:extLst>
              <a:ext uri="{FF2B5EF4-FFF2-40B4-BE49-F238E27FC236}">
                <a16:creationId xmlns:a16="http://schemas.microsoft.com/office/drawing/2014/main" id="{5EC4D2CE-382F-7129-5A0B-D74DDB67FD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3970" y="3761014"/>
            <a:ext cx="3466690" cy="1163508"/>
          </a:xfrm>
          <a:prstGeom prst="rect">
            <a:avLst/>
          </a:prstGeom>
        </p:spPr>
      </p:pic>
    </p:spTree>
    <p:extLst>
      <p:ext uri="{BB962C8B-B14F-4D97-AF65-F5344CB8AC3E}">
        <p14:creationId xmlns:p14="http://schemas.microsoft.com/office/powerpoint/2010/main" val="22175354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132E3-43E1-BDBE-7F60-247C85934CE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08300A8-3106-B8C1-26EC-857C3D0B3FE2}"/>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CFF6622A-C04F-4065-B6BA-6E03DA56A276}"/>
              </a:ext>
            </a:extLst>
          </p:cNvPr>
          <p:cNvSpPr/>
          <p:nvPr/>
        </p:nvSpPr>
        <p:spPr>
          <a:xfrm>
            <a:off x="718453" y="92477"/>
            <a:ext cx="4544012"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Blockchains Privées</a:t>
            </a:r>
            <a:endParaRPr lang="en-US" sz="3600" dirty="0"/>
          </a:p>
        </p:txBody>
      </p:sp>
      <p:sp>
        <p:nvSpPr>
          <p:cNvPr id="10" name="Espace réservé du numéro de diapositive 9">
            <a:extLst>
              <a:ext uri="{FF2B5EF4-FFF2-40B4-BE49-F238E27FC236}">
                <a16:creationId xmlns:a16="http://schemas.microsoft.com/office/drawing/2014/main" id="{82FB5073-1274-BC03-3043-A68D407A41F0}"/>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28</a:t>
            </a:fld>
            <a:endParaRPr lang="fr-FR" dirty="0"/>
          </a:p>
        </p:txBody>
      </p:sp>
      <p:sp>
        <p:nvSpPr>
          <p:cNvPr id="11" name="ZoneTexte 10">
            <a:extLst>
              <a:ext uri="{FF2B5EF4-FFF2-40B4-BE49-F238E27FC236}">
                <a16:creationId xmlns:a16="http://schemas.microsoft.com/office/drawing/2014/main" id="{45380834-BD99-F227-07B8-E0121922276F}"/>
              </a:ext>
            </a:extLst>
          </p:cNvPr>
          <p:cNvSpPr txBox="1"/>
          <p:nvPr/>
        </p:nvSpPr>
        <p:spPr>
          <a:xfrm rot="16200000">
            <a:off x="-3139287" y="2814476"/>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4 - Types, avantages et défis de la Blockchain</a:t>
            </a:r>
          </a:p>
        </p:txBody>
      </p:sp>
      <p:sp>
        <p:nvSpPr>
          <p:cNvPr id="7" name="ZoneTexte 6">
            <a:extLst>
              <a:ext uri="{FF2B5EF4-FFF2-40B4-BE49-F238E27FC236}">
                <a16:creationId xmlns:a16="http://schemas.microsoft.com/office/drawing/2014/main" id="{4D310BD5-1F24-775A-23E9-F7CDF23EC0D0}"/>
              </a:ext>
            </a:extLst>
          </p:cNvPr>
          <p:cNvSpPr txBox="1"/>
          <p:nvPr/>
        </p:nvSpPr>
        <p:spPr>
          <a:xfrm>
            <a:off x="1186143" y="945573"/>
            <a:ext cx="10717319" cy="1200329"/>
          </a:xfrm>
          <a:prstGeom prst="rect">
            <a:avLst/>
          </a:prstGeom>
          <a:noFill/>
        </p:spPr>
        <p:txBody>
          <a:bodyPr wrap="square">
            <a:spAutoFit/>
          </a:bodyPr>
          <a:lstStyle/>
          <a:p>
            <a:pPr marL="342900" indent="-342900" algn="just">
              <a:buFont typeface="Arial" panose="020B0604020202020204" pitchFamily="34" charset="0"/>
              <a:buChar char="•"/>
            </a:pPr>
            <a:r>
              <a:rPr lang="fr-FR" sz="2400" dirty="0"/>
              <a:t>Une seule organisation contrôle les Blockchains privées, également appelées Blockchains gérées. </a:t>
            </a:r>
          </a:p>
          <a:p>
            <a:pPr marL="342900" indent="-342900" algn="just">
              <a:buFont typeface="Arial" panose="020B0604020202020204" pitchFamily="34" charset="0"/>
              <a:buChar char="•"/>
            </a:pPr>
            <a:r>
              <a:rPr lang="fr-FR" sz="2400" dirty="0"/>
              <a:t>L'autorité détermine qui peut être membre et quels droits ils ont dans le réseau. </a:t>
            </a:r>
            <a:endParaRPr lang="en-US" sz="2400" dirty="0"/>
          </a:p>
        </p:txBody>
      </p:sp>
      <p:pic>
        <p:nvPicPr>
          <p:cNvPr id="3074" name="Picture 2" descr="Hyperledger Fabric 2.0 released - Ledger Insights - blockchain for  enterprise">
            <a:extLst>
              <a:ext uri="{FF2B5EF4-FFF2-40B4-BE49-F238E27FC236}">
                <a16:creationId xmlns:a16="http://schemas.microsoft.com/office/drawing/2014/main" id="{AB26A8FB-F98A-D0F5-8288-44F93FAD7D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4217" y="3429000"/>
            <a:ext cx="3008468" cy="17696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3 Corda Node | Launch R3 Corda Node with Zeeve in minutes">
            <a:extLst>
              <a:ext uri="{FF2B5EF4-FFF2-40B4-BE49-F238E27FC236}">
                <a16:creationId xmlns:a16="http://schemas.microsoft.com/office/drawing/2014/main" id="{A2D8F5F5-1445-8955-1EA5-FBA9191D72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424" y="3774103"/>
            <a:ext cx="3548756" cy="950706"/>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7722B345-7116-FBFB-1CEF-D07E6B655914}"/>
              </a:ext>
            </a:extLst>
          </p:cNvPr>
          <p:cNvPicPr>
            <a:picLocks noChangeAspect="1"/>
          </p:cNvPicPr>
          <p:nvPr/>
        </p:nvPicPr>
        <p:blipFill>
          <a:blip r:embed="rId4">
            <a:extLst>
              <a:ext uri="{28A0092B-C50C-407E-A947-70E740481C1C}">
                <a14:useLocalDpi xmlns:a14="http://schemas.microsoft.com/office/drawing/2010/main" val="0"/>
              </a:ext>
            </a:extLst>
          </a:blip>
          <a:srcRect l="14868" t="35102" r="15473" b="34694"/>
          <a:stretch/>
        </p:blipFill>
        <p:spPr>
          <a:xfrm>
            <a:off x="8808097" y="3774103"/>
            <a:ext cx="2920483" cy="844202"/>
          </a:xfrm>
          <a:prstGeom prst="rect">
            <a:avLst/>
          </a:prstGeom>
        </p:spPr>
      </p:pic>
    </p:spTree>
    <p:extLst>
      <p:ext uri="{BB962C8B-B14F-4D97-AF65-F5344CB8AC3E}">
        <p14:creationId xmlns:p14="http://schemas.microsoft.com/office/powerpoint/2010/main" val="3946901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5A63A-8624-6D34-1884-9D176674E62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8914A2C-228A-180B-EFD4-F640F0ACE3A1}"/>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C94B7BA-28D2-C1C4-2045-2F08D3DCB219}"/>
              </a:ext>
            </a:extLst>
          </p:cNvPr>
          <p:cNvSpPr/>
          <p:nvPr/>
        </p:nvSpPr>
        <p:spPr>
          <a:xfrm>
            <a:off x="718453" y="92477"/>
            <a:ext cx="4544012"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Blockchains Hybrides</a:t>
            </a:r>
            <a:endParaRPr lang="en-US" sz="3600" dirty="0"/>
          </a:p>
        </p:txBody>
      </p:sp>
      <p:sp>
        <p:nvSpPr>
          <p:cNvPr id="10" name="Espace réservé du numéro de diapositive 9">
            <a:extLst>
              <a:ext uri="{FF2B5EF4-FFF2-40B4-BE49-F238E27FC236}">
                <a16:creationId xmlns:a16="http://schemas.microsoft.com/office/drawing/2014/main" id="{24074966-ADD8-DD19-103C-0E4E9A0E8FBA}"/>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29</a:t>
            </a:fld>
            <a:endParaRPr lang="fr-FR" dirty="0"/>
          </a:p>
        </p:txBody>
      </p:sp>
      <p:sp>
        <p:nvSpPr>
          <p:cNvPr id="11" name="ZoneTexte 10">
            <a:extLst>
              <a:ext uri="{FF2B5EF4-FFF2-40B4-BE49-F238E27FC236}">
                <a16:creationId xmlns:a16="http://schemas.microsoft.com/office/drawing/2014/main" id="{78349409-7450-E6D8-BA76-84262D597EB1}"/>
              </a:ext>
            </a:extLst>
          </p:cNvPr>
          <p:cNvSpPr txBox="1"/>
          <p:nvPr/>
        </p:nvSpPr>
        <p:spPr>
          <a:xfrm rot="16200000">
            <a:off x="-3139287" y="2814476"/>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4 - Types, avantages et défis de la Blockchain</a:t>
            </a:r>
          </a:p>
        </p:txBody>
      </p:sp>
      <p:sp>
        <p:nvSpPr>
          <p:cNvPr id="2" name="AutoShape 2">
            <a:extLst>
              <a:ext uri="{FF2B5EF4-FFF2-40B4-BE49-F238E27FC236}">
                <a16:creationId xmlns:a16="http://schemas.microsoft.com/office/drawing/2014/main" id="{9B9FC4C5-8378-2B4C-6262-770A944660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ZoneTexte 2">
            <a:extLst>
              <a:ext uri="{FF2B5EF4-FFF2-40B4-BE49-F238E27FC236}">
                <a16:creationId xmlns:a16="http://schemas.microsoft.com/office/drawing/2014/main" id="{851D2773-8162-4784-A682-8504804AA2EE}"/>
              </a:ext>
            </a:extLst>
          </p:cNvPr>
          <p:cNvSpPr txBox="1"/>
          <p:nvPr/>
        </p:nvSpPr>
        <p:spPr>
          <a:xfrm>
            <a:off x="1186143" y="945573"/>
            <a:ext cx="10717319" cy="1938992"/>
          </a:xfrm>
          <a:prstGeom prst="rect">
            <a:avLst/>
          </a:prstGeom>
          <a:noFill/>
        </p:spPr>
        <p:txBody>
          <a:bodyPr wrap="square">
            <a:spAutoFit/>
          </a:bodyPr>
          <a:lstStyle/>
          <a:p>
            <a:pPr marL="342900" indent="-342900" algn="just">
              <a:buFont typeface="Arial" panose="020B0604020202020204" pitchFamily="34" charset="0"/>
              <a:buChar char="•"/>
            </a:pPr>
            <a:r>
              <a:rPr lang="fr-FR" sz="2400" b="0" i="0" dirty="0">
                <a:solidFill>
                  <a:srgbClr val="333333"/>
                </a:solidFill>
                <a:effectLst/>
                <a:latin typeface="AmazonEmber"/>
              </a:rPr>
              <a:t>Les Blockchains hybrides combinent des éléments des réseaux privés et publics.</a:t>
            </a:r>
          </a:p>
          <a:p>
            <a:pPr marL="342900" indent="-342900" algn="just">
              <a:buFont typeface="Arial" panose="020B0604020202020204" pitchFamily="34" charset="0"/>
              <a:buChar char="•"/>
            </a:pPr>
            <a:r>
              <a:rPr lang="fr-FR" sz="2400" b="0" i="0" dirty="0">
                <a:solidFill>
                  <a:srgbClr val="333333"/>
                </a:solidFill>
                <a:effectLst/>
                <a:latin typeface="AmazonEmber"/>
              </a:rPr>
              <a:t>Les entreprises peuvent mettre en place des systèmes privés, basés sur les autorisations, parallèlement à un système public. </a:t>
            </a:r>
          </a:p>
          <a:p>
            <a:pPr marL="342900" indent="-342900" algn="just">
              <a:buFont typeface="Arial" panose="020B0604020202020204" pitchFamily="34" charset="0"/>
              <a:buChar char="•"/>
            </a:pPr>
            <a:r>
              <a:rPr lang="fr-FR" sz="2400" b="0" i="0" dirty="0">
                <a:solidFill>
                  <a:srgbClr val="333333"/>
                </a:solidFill>
                <a:effectLst/>
                <a:latin typeface="AmazonEmber"/>
              </a:rPr>
              <a:t>De cette façon, ils contrôlent l'accès à des données spécifiques stockées dans la Blockchain tout en gardant le reste des données publiques.</a:t>
            </a:r>
          </a:p>
        </p:txBody>
      </p:sp>
      <p:sp>
        <p:nvSpPr>
          <p:cNvPr id="7" name="AutoShape 6">
            <a:extLst>
              <a:ext uri="{FF2B5EF4-FFF2-40B4-BE49-F238E27FC236}">
                <a16:creationId xmlns:a16="http://schemas.microsoft.com/office/drawing/2014/main" id="{4E9ACEE3-5CAD-3AD3-2D4E-DEABEFE23AF1}"/>
              </a:ext>
            </a:extLst>
          </p:cNvPr>
          <p:cNvSpPr>
            <a:spLocks noChangeAspect="1" noChangeArrowheads="1"/>
          </p:cNvSpPr>
          <p:nvPr/>
        </p:nvSpPr>
        <p:spPr bwMode="auto">
          <a:xfrm>
            <a:off x="3238500" y="2476500"/>
            <a:ext cx="571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Image 8">
            <a:extLst>
              <a:ext uri="{FF2B5EF4-FFF2-40B4-BE49-F238E27FC236}">
                <a16:creationId xmlns:a16="http://schemas.microsoft.com/office/drawing/2014/main" id="{16B2C022-F580-B883-DD65-1C944484FC86}"/>
              </a:ext>
            </a:extLst>
          </p:cNvPr>
          <p:cNvPicPr>
            <a:picLocks noChangeAspect="1"/>
          </p:cNvPicPr>
          <p:nvPr/>
        </p:nvPicPr>
        <p:blipFill>
          <a:blip r:embed="rId2">
            <a:extLst>
              <a:ext uri="{28A0092B-C50C-407E-A947-70E740481C1C}">
                <a14:useLocalDpi xmlns:a14="http://schemas.microsoft.com/office/drawing/2010/main" val="0"/>
              </a:ext>
            </a:extLst>
          </a:blip>
          <a:srcRect l="33903" r="32041"/>
          <a:stretch/>
        </p:blipFill>
        <p:spPr>
          <a:xfrm>
            <a:off x="1690305" y="3147629"/>
            <a:ext cx="3131976" cy="3065504"/>
          </a:xfrm>
          <a:prstGeom prst="rect">
            <a:avLst/>
          </a:prstGeom>
        </p:spPr>
      </p:pic>
      <p:pic>
        <p:nvPicPr>
          <p:cNvPr id="13" name="Image 12">
            <a:extLst>
              <a:ext uri="{FF2B5EF4-FFF2-40B4-BE49-F238E27FC236}">
                <a16:creationId xmlns:a16="http://schemas.microsoft.com/office/drawing/2014/main" id="{DF95D1DB-CA48-88BD-EDC7-B19EFB2D90EF}"/>
              </a:ext>
            </a:extLst>
          </p:cNvPr>
          <p:cNvPicPr>
            <a:picLocks noChangeAspect="1"/>
          </p:cNvPicPr>
          <p:nvPr/>
        </p:nvPicPr>
        <p:blipFill>
          <a:blip r:embed="rId3">
            <a:extLst>
              <a:ext uri="{28A0092B-C50C-407E-A947-70E740481C1C}">
                <a14:useLocalDpi xmlns:a14="http://schemas.microsoft.com/office/drawing/2010/main" val="0"/>
              </a:ext>
            </a:extLst>
          </a:blip>
          <a:srcRect l="25868" r="25918"/>
          <a:stretch/>
        </p:blipFill>
        <p:spPr>
          <a:xfrm>
            <a:off x="5026845" y="3234182"/>
            <a:ext cx="3417360" cy="2362619"/>
          </a:xfrm>
          <a:prstGeom prst="rect">
            <a:avLst/>
          </a:prstGeom>
        </p:spPr>
      </p:pic>
      <p:pic>
        <p:nvPicPr>
          <p:cNvPr id="4104" name="Picture 8" descr="Lirax Project (@LiraxProject) / X">
            <a:extLst>
              <a:ext uri="{FF2B5EF4-FFF2-40B4-BE49-F238E27FC236}">
                <a16:creationId xmlns:a16="http://schemas.microsoft.com/office/drawing/2014/main" id="{BDD327E9-A200-D08C-45A0-0F347CF658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2024" y="3322305"/>
            <a:ext cx="2186371" cy="2186371"/>
          </a:xfrm>
          <a:prstGeom prst="rect">
            <a:avLst/>
          </a:prstGeom>
          <a:noFill/>
          <a:extLst>
            <a:ext uri="{909E8E84-426E-40DD-AFC4-6F175D3DCCD1}">
              <a14:hiddenFill xmlns:a14="http://schemas.microsoft.com/office/drawing/2010/main">
                <a:solidFill>
                  <a:srgbClr val="FFFFFF"/>
                </a:solidFill>
              </a14:hiddenFill>
            </a:ext>
          </a:extLst>
        </p:spPr>
      </p:pic>
      <p:sp>
        <p:nvSpPr>
          <p:cNvPr id="14" name="ZoneTexte 13">
            <a:extLst>
              <a:ext uri="{FF2B5EF4-FFF2-40B4-BE49-F238E27FC236}">
                <a16:creationId xmlns:a16="http://schemas.microsoft.com/office/drawing/2014/main" id="{6334CB9D-098D-0F0A-5DEA-6384743444F1}"/>
              </a:ext>
            </a:extLst>
          </p:cNvPr>
          <p:cNvSpPr txBox="1"/>
          <p:nvPr/>
        </p:nvSpPr>
        <p:spPr>
          <a:xfrm>
            <a:off x="10026029" y="5508676"/>
            <a:ext cx="718466" cy="369332"/>
          </a:xfrm>
          <a:prstGeom prst="rect">
            <a:avLst/>
          </a:prstGeom>
          <a:noFill/>
        </p:spPr>
        <p:txBody>
          <a:bodyPr wrap="none" rtlCol="0">
            <a:spAutoFit/>
          </a:bodyPr>
          <a:lstStyle/>
          <a:p>
            <a:r>
              <a:rPr lang="fr-FR" dirty="0"/>
              <a:t>LIRAX</a:t>
            </a:r>
            <a:endParaRPr lang="en-US" dirty="0"/>
          </a:p>
        </p:txBody>
      </p:sp>
    </p:spTree>
    <p:extLst>
      <p:ext uri="{BB962C8B-B14F-4D97-AF65-F5344CB8AC3E}">
        <p14:creationId xmlns:p14="http://schemas.microsoft.com/office/powerpoint/2010/main" val="16450596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4766" y="2343442"/>
            <a:ext cx="2171114" cy="2171114"/>
          </a:xfrm>
        </p:spPr>
      </p:pic>
      <p:sp>
        <p:nvSpPr>
          <p:cNvPr id="9" name="ZoneTexte 8"/>
          <p:cNvSpPr txBox="1"/>
          <p:nvPr/>
        </p:nvSpPr>
        <p:spPr>
          <a:xfrm>
            <a:off x="3769566" y="1794487"/>
            <a:ext cx="7577079" cy="3903504"/>
          </a:xfrm>
          <a:prstGeom prst="rect">
            <a:avLst/>
          </a:prstGeom>
          <a:noFill/>
        </p:spPr>
        <p:txBody>
          <a:bodyPr wrap="square" rtlCol="0">
            <a:spAutoFit/>
          </a:bodyPr>
          <a:lstStyle/>
          <a:p>
            <a:pPr algn="just">
              <a:lnSpc>
                <a:spcPct val="150000"/>
              </a:lnSpc>
            </a:pPr>
            <a:r>
              <a:rPr lang="fr-FR" sz="2800" b="1" dirty="0">
                <a:solidFill>
                  <a:srgbClr val="FFC000"/>
                </a:solidFill>
                <a:latin typeface="Calibri Light" panose="020F0302020204030204" pitchFamily="34" charset="0"/>
                <a:cs typeface="Calibri Light" panose="020F0302020204030204" pitchFamily="34" charset="0"/>
              </a:rPr>
              <a:t>1 – Qu’est-ce que la Blockchain?</a:t>
            </a:r>
          </a:p>
          <a:p>
            <a:pPr>
              <a:lnSpc>
                <a:spcPct val="150000"/>
              </a:lnSpc>
            </a:pPr>
            <a:r>
              <a:rPr lang="fr-FR" sz="2800" b="1" dirty="0">
                <a:solidFill>
                  <a:srgbClr val="FFC000"/>
                </a:solidFill>
                <a:latin typeface="Calibri Light" panose="020F0302020204030204" pitchFamily="34" charset="0"/>
                <a:cs typeface="Calibri Light" panose="020F0302020204030204" pitchFamily="34" charset="0"/>
              </a:rPr>
              <a:t>2 –  Historique de la Blockchain</a:t>
            </a:r>
          </a:p>
          <a:p>
            <a:pPr algn="just">
              <a:lnSpc>
                <a:spcPct val="150000"/>
              </a:lnSpc>
            </a:pPr>
            <a:r>
              <a:rPr lang="fr-FR" sz="2800" b="1" dirty="0">
                <a:solidFill>
                  <a:srgbClr val="FFC000"/>
                </a:solidFill>
                <a:latin typeface="Calibri Light" panose="020F0302020204030204" pitchFamily="34" charset="0"/>
                <a:cs typeface="Calibri Light" panose="020F0302020204030204" pitchFamily="34" charset="0"/>
              </a:rPr>
              <a:t>3 – Fonctionnement de la Blockchain</a:t>
            </a:r>
          </a:p>
          <a:p>
            <a:pPr algn="just">
              <a:lnSpc>
                <a:spcPct val="150000"/>
              </a:lnSpc>
            </a:pPr>
            <a:r>
              <a:rPr lang="fr-FR" sz="2800" b="1" dirty="0">
                <a:solidFill>
                  <a:srgbClr val="FFC000"/>
                </a:solidFill>
                <a:latin typeface="Calibri Light" panose="020F0302020204030204" pitchFamily="34" charset="0"/>
                <a:cs typeface="Calibri Light" panose="020F0302020204030204" pitchFamily="34" charset="0"/>
              </a:rPr>
              <a:t>4 – Types, avantages et défis de la Blockchain</a:t>
            </a:r>
          </a:p>
          <a:p>
            <a:pPr algn="just">
              <a:lnSpc>
                <a:spcPct val="150000"/>
              </a:lnSpc>
            </a:pPr>
            <a:r>
              <a:rPr lang="fr-FR" sz="2800" b="1" dirty="0">
                <a:solidFill>
                  <a:srgbClr val="FFC000"/>
                </a:solidFill>
                <a:latin typeface="Calibri Light" panose="020F0302020204030204" pitchFamily="34" charset="0"/>
                <a:cs typeface="Calibri Light" panose="020F0302020204030204" pitchFamily="34" charset="0"/>
              </a:rPr>
              <a:t>5 – Applications réelles de la Blockchain</a:t>
            </a:r>
          </a:p>
          <a:p>
            <a:pPr algn="just">
              <a:lnSpc>
                <a:spcPct val="150000"/>
              </a:lnSpc>
            </a:pPr>
            <a:endParaRPr lang="fr-FR" sz="2800" b="1" dirty="0">
              <a:solidFill>
                <a:srgbClr val="FFC000"/>
              </a:solidFill>
              <a:latin typeface="Calibri Light" panose="020F0302020204030204" pitchFamily="34" charset="0"/>
              <a:cs typeface="Calibri Light" panose="020F0302020204030204" pitchFamily="34" charset="0"/>
            </a:endParaRPr>
          </a:p>
        </p:txBody>
      </p:sp>
      <p:sp>
        <p:nvSpPr>
          <p:cNvPr id="10" name="ZoneTexte 9"/>
          <p:cNvSpPr txBox="1"/>
          <p:nvPr/>
        </p:nvSpPr>
        <p:spPr>
          <a:xfrm>
            <a:off x="574766" y="1512445"/>
            <a:ext cx="2171114" cy="830997"/>
          </a:xfrm>
          <a:prstGeom prst="rect">
            <a:avLst/>
          </a:prstGeom>
          <a:noFill/>
        </p:spPr>
        <p:txBody>
          <a:bodyPr wrap="square" rtlCol="0">
            <a:spAutoFit/>
          </a:bodyPr>
          <a:lstStyle/>
          <a:p>
            <a:pPr algn="ctr"/>
            <a:r>
              <a:rPr lang="fr-FR" sz="4800" b="1" dirty="0">
                <a:solidFill>
                  <a:schemeClr val="bg1"/>
                </a:solidFill>
                <a:latin typeface="Adobe Devanagari" panose="02040503050201020203" pitchFamily="18" charset="0"/>
                <a:cs typeface="Adobe Devanagari" panose="02040503050201020203" pitchFamily="18" charset="0"/>
              </a:rPr>
              <a:t>Plan </a:t>
            </a:r>
          </a:p>
        </p:txBody>
      </p:sp>
    </p:spTree>
    <p:extLst>
      <p:ext uri="{BB962C8B-B14F-4D97-AF65-F5344CB8AC3E}">
        <p14:creationId xmlns:p14="http://schemas.microsoft.com/office/powerpoint/2010/main" val="29773445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F9424-9BDD-4976-F352-1B394068327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B230FF0-1253-1AB8-4018-544F1F2DD353}"/>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9E598FE8-5500-CA78-7997-DBCE73ABDBA0}"/>
              </a:ext>
            </a:extLst>
          </p:cNvPr>
          <p:cNvSpPr/>
          <p:nvPr/>
        </p:nvSpPr>
        <p:spPr>
          <a:xfrm>
            <a:off x="718454" y="92477"/>
            <a:ext cx="2090060"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err="1"/>
              <a:t>Avantages</a:t>
            </a:r>
            <a:endParaRPr lang="en-US" sz="3600" dirty="0"/>
          </a:p>
        </p:txBody>
      </p:sp>
      <p:sp>
        <p:nvSpPr>
          <p:cNvPr id="10" name="Espace réservé du numéro de diapositive 9">
            <a:extLst>
              <a:ext uri="{FF2B5EF4-FFF2-40B4-BE49-F238E27FC236}">
                <a16:creationId xmlns:a16="http://schemas.microsoft.com/office/drawing/2014/main" id="{EE8BA727-071E-336C-E129-328F135620B2}"/>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30</a:t>
            </a:fld>
            <a:endParaRPr lang="fr-FR" dirty="0"/>
          </a:p>
        </p:txBody>
      </p:sp>
      <p:sp>
        <p:nvSpPr>
          <p:cNvPr id="11" name="ZoneTexte 10">
            <a:extLst>
              <a:ext uri="{FF2B5EF4-FFF2-40B4-BE49-F238E27FC236}">
                <a16:creationId xmlns:a16="http://schemas.microsoft.com/office/drawing/2014/main" id="{61398DFA-978E-AEDC-5744-E90008353CB7}"/>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4 - Types, avantages et défis de la Blockchain</a:t>
            </a:r>
          </a:p>
        </p:txBody>
      </p:sp>
      <p:graphicFrame>
        <p:nvGraphicFramePr>
          <p:cNvPr id="3" name="Diagramme 2">
            <a:extLst>
              <a:ext uri="{FF2B5EF4-FFF2-40B4-BE49-F238E27FC236}">
                <a16:creationId xmlns:a16="http://schemas.microsoft.com/office/drawing/2014/main" id="{3D1807E8-AA84-7425-E8A6-7129A33456DA}"/>
              </a:ext>
            </a:extLst>
          </p:cNvPr>
          <p:cNvGraphicFramePr/>
          <p:nvPr>
            <p:extLst>
              <p:ext uri="{D42A27DB-BD31-4B8C-83A1-F6EECF244321}">
                <p14:modId xmlns:p14="http://schemas.microsoft.com/office/powerpoint/2010/main" val="3868448897"/>
              </p:ext>
            </p:extLst>
          </p:nvPr>
        </p:nvGraphicFramePr>
        <p:xfrm>
          <a:off x="1084217" y="812972"/>
          <a:ext cx="11107783" cy="5952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653001"/>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4D529-A57B-4ECB-6E70-DE067E3899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C02C2F0-4077-26AF-B20C-E7F15994A057}"/>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A866D583-EDDA-7896-BC21-805E585DFFA7}"/>
              </a:ext>
            </a:extLst>
          </p:cNvPr>
          <p:cNvSpPr/>
          <p:nvPr/>
        </p:nvSpPr>
        <p:spPr>
          <a:xfrm>
            <a:off x="718454" y="92477"/>
            <a:ext cx="123164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Défis</a:t>
            </a:r>
            <a:endParaRPr lang="en-US" sz="3600" dirty="0"/>
          </a:p>
        </p:txBody>
      </p:sp>
      <p:sp>
        <p:nvSpPr>
          <p:cNvPr id="10" name="Espace réservé du numéro de diapositive 9">
            <a:extLst>
              <a:ext uri="{FF2B5EF4-FFF2-40B4-BE49-F238E27FC236}">
                <a16:creationId xmlns:a16="http://schemas.microsoft.com/office/drawing/2014/main" id="{85234D20-99D3-0552-F889-77850708F63B}"/>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31</a:t>
            </a:fld>
            <a:endParaRPr lang="fr-FR" dirty="0"/>
          </a:p>
        </p:txBody>
      </p:sp>
      <p:sp>
        <p:nvSpPr>
          <p:cNvPr id="11" name="ZoneTexte 10">
            <a:extLst>
              <a:ext uri="{FF2B5EF4-FFF2-40B4-BE49-F238E27FC236}">
                <a16:creationId xmlns:a16="http://schemas.microsoft.com/office/drawing/2014/main" id="{80DF9B62-DE08-0D4A-3860-7A736A94C41A}"/>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4 - Types, avantages et défis de la Blockchain</a:t>
            </a:r>
          </a:p>
        </p:txBody>
      </p:sp>
      <p:graphicFrame>
        <p:nvGraphicFramePr>
          <p:cNvPr id="3" name="Diagramme 2">
            <a:extLst>
              <a:ext uri="{FF2B5EF4-FFF2-40B4-BE49-F238E27FC236}">
                <a16:creationId xmlns:a16="http://schemas.microsoft.com/office/drawing/2014/main" id="{CA206172-68B9-0FD6-22EC-DE761FEF143E}"/>
              </a:ext>
            </a:extLst>
          </p:cNvPr>
          <p:cNvGraphicFramePr/>
          <p:nvPr>
            <p:extLst>
              <p:ext uri="{D42A27DB-BD31-4B8C-83A1-F6EECF244321}">
                <p14:modId xmlns:p14="http://schemas.microsoft.com/office/powerpoint/2010/main" val="813918754"/>
              </p:ext>
            </p:extLst>
          </p:nvPr>
        </p:nvGraphicFramePr>
        <p:xfrm>
          <a:off x="1084217" y="877786"/>
          <a:ext cx="11107783" cy="5952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532536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3AC9-C8B5-55D8-542C-81777CD921B6}"/>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A9CF9416-C513-E281-FAEE-01C4849B7431}"/>
              </a:ext>
            </a:extLst>
          </p:cNvPr>
          <p:cNvSpPr txBox="1"/>
          <p:nvPr/>
        </p:nvSpPr>
        <p:spPr>
          <a:xfrm>
            <a:off x="3550879" y="2680758"/>
            <a:ext cx="8244114" cy="920252"/>
          </a:xfrm>
          <a:prstGeom prst="rect">
            <a:avLst/>
          </a:prstGeom>
          <a:noFill/>
        </p:spPr>
        <p:txBody>
          <a:bodyPr wrap="square" rtlCol="0">
            <a:spAutoFit/>
          </a:bodyPr>
          <a:lstStyle/>
          <a:p>
            <a:pPr algn="just">
              <a:lnSpc>
                <a:spcPct val="150000"/>
              </a:lnSpc>
            </a:pPr>
            <a:r>
              <a:rPr lang="fr-FR" sz="4000" b="1" dirty="0">
                <a:solidFill>
                  <a:srgbClr val="FFC000"/>
                </a:solidFill>
                <a:latin typeface="Calibri Light" panose="020F0302020204030204" pitchFamily="34" charset="0"/>
                <a:cs typeface="Calibri Light" panose="020F0302020204030204" pitchFamily="34" charset="0"/>
              </a:rPr>
              <a:t>Applications réelles de la Blockchain</a:t>
            </a:r>
          </a:p>
        </p:txBody>
      </p:sp>
      <p:sp>
        <p:nvSpPr>
          <p:cNvPr id="4" name="ZoneTexte 3">
            <a:extLst>
              <a:ext uri="{FF2B5EF4-FFF2-40B4-BE49-F238E27FC236}">
                <a16:creationId xmlns:a16="http://schemas.microsoft.com/office/drawing/2014/main" id="{83A85F15-E57B-D9DB-D453-AB2B0A1132DD}"/>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5</a:t>
            </a:r>
          </a:p>
        </p:txBody>
      </p:sp>
      <p:pic>
        <p:nvPicPr>
          <p:cNvPr id="3" name="Image 2">
            <a:extLst>
              <a:ext uri="{FF2B5EF4-FFF2-40B4-BE49-F238E27FC236}">
                <a16:creationId xmlns:a16="http://schemas.microsoft.com/office/drawing/2014/main" id="{143135F2-75BD-1B59-EB87-D36A2A7CC7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12" y="2724536"/>
            <a:ext cx="1256520" cy="1258974"/>
          </a:xfrm>
          <a:prstGeom prst="rect">
            <a:avLst/>
          </a:prstGeom>
        </p:spPr>
      </p:pic>
    </p:spTree>
    <p:extLst>
      <p:ext uri="{BB962C8B-B14F-4D97-AF65-F5344CB8AC3E}">
        <p14:creationId xmlns:p14="http://schemas.microsoft.com/office/powerpoint/2010/main" val="17028937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E17B9-CA94-DCDA-6D0D-A56A8E5ADA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0CFFCE7-F19E-D56F-77B5-5701BDC9A350}"/>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9FE51A2-0E6C-5555-C674-2B2D270F68B4}"/>
              </a:ext>
            </a:extLst>
          </p:cNvPr>
          <p:cNvSpPr/>
          <p:nvPr/>
        </p:nvSpPr>
        <p:spPr>
          <a:xfrm>
            <a:off x="718454" y="92477"/>
            <a:ext cx="3340362"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Cryptomonnaies</a:t>
            </a:r>
            <a:endParaRPr lang="en-US" sz="3600" dirty="0"/>
          </a:p>
        </p:txBody>
      </p:sp>
      <p:sp>
        <p:nvSpPr>
          <p:cNvPr id="10" name="Espace réservé du numéro de diapositive 9">
            <a:extLst>
              <a:ext uri="{FF2B5EF4-FFF2-40B4-BE49-F238E27FC236}">
                <a16:creationId xmlns:a16="http://schemas.microsoft.com/office/drawing/2014/main" id="{082AAF57-DBF8-AD21-D32A-FE413B6961EA}"/>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33</a:t>
            </a:fld>
            <a:endParaRPr lang="fr-FR" dirty="0"/>
          </a:p>
        </p:txBody>
      </p:sp>
      <p:sp>
        <p:nvSpPr>
          <p:cNvPr id="11" name="ZoneTexte 10">
            <a:extLst>
              <a:ext uri="{FF2B5EF4-FFF2-40B4-BE49-F238E27FC236}">
                <a16:creationId xmlns:a16="http://schemas.microsoft.com/office/drawing/2014/main" id="{77EEC5C5-F9AA-2D27-6EA4-744E3FF96AE0}"/>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5 - Applications réelles de la Blockchain</a:t>
            </a:r>
          </a:p>
        </p:txBody>
      </p:sp>
      <p:sp>
        <p:nvSpPr>
          <p:cNvPr id="2" name="ZoneTexte 1">
            <a:extLst>
              <a:ext uri="{FF2B5EF4-FFF2-40B4-BE49-F238E27FC236}">
                <a16:creationId xmlns:a16="http://schemas.microsoft.com/office/drawing/2014/main" id="{7A7F2693-6BCA-77C9-79B7-8FEEA9F816A0}"/>
              </a:ext>
            </a:extLst>
          </p:cNvPr>
          <p:cNvSpPr txBox="1"/>
          <p:nvPr/>
        </p:nvSpPr>
        <p:spPr>
          <a:xfrm>
            <a:off x="1186143" y="945573"/>
            <a:ext cx="10717319" cy="1200329"/>
          </a:xfrm>
          <a:prstGeom prst="rect">
            <a:avLst/>
          </a:prstGeom>
          <a:noFill/>
        </p:spPr>
        <p:txBody>
          <a:bodyPr wrap="square">
            <a:spAutoFit/>
          </a:bodyPr>
          <a:lstStyle/>
          <a:p>
            <a:pPr marL="342900" indent="-342900" algn="just">
              <a:buFont typeface="Arial" panose="020B0604020202020204" pitchFamily="34" charset="0"/>
              <a:buChar char="•"/>
            </a:pPr>
            <a:r>
              <a:rPr lang="fr-FR" sz="2400" dirty="0">
                <a:solidFill>
                  <a:srgbClr val="333333"/>
                </a:solidFill>
                <a:latin typeface="AmazonEmber"/>
              </a:rPr>
              <a:t>La blockchain a révolutionné le secteur financier en offrant des solutions sécurisées, transparentes et efficaces pour les transactions et la tenue de registres.</a:t>
            </a:r>
          </a:p>
        </p:txBody>
      </p:sp>
      <p:pic>
        <p:nvPicPr>
          <p:cNvPr id="8" name="Image 7">
            <a:extLst>
              <a:ext uri="{FF2B5EF4-FFF2-40B4-BE49-F238E27FC236}">
                <a16:creationId xmlns:a16="http://schemas.microsoft.com/office/drawing/2014/main" id="{F89B99FF-F5F9-3FA7-0CB8-2B47A4C269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576" y="2893524"/>
            <a:ext cx="4234487" cy="2961605"/>
          </a:xfrm>
          <a:prstGeom prst="rect">
            <a:avLst/>
          </a:prstGeom>
        </p:spPr>
      </p:pic>
      <p:pic>
        <p:nvPicPr>
          <p:cNvPr id="18" name="Image 17">
            <a:extLst>
              <a:ext uri="{FF2B5EF4-FFF2-40B4-BE49-F238E27FC236}">
                <a16:creationId xmlns:a16="http://schemas.microsoft.com/office/drawing/2014/main" id="{F8090953-7B04-DCF3-A650-5E7274B8C91F}"/>
              </a:ext>
            </a:extLst>
          </p:cNvPr>
          <p:cNvPicPr>
            <a:picLocks noChangeAspect="1"/>
          </p:cNvPicPr>
          <p:nvPr/>
        </p:nvPicPr>
        <p:blipFill>
          <a:blip r:embed="rId3">
            <a:extLst>
              <a:ext uri="{28A0092B-C50C-407E-A947-70E740481C1C}">
                <a14:useLocalDpi xmlns:a14="http://schemas.microsoft.com/office/drawing/2010/main" val="0"/>
              </a:ext>
            </a:extLst>
          </a:blip>
          <a:srcRect r="49574"/>
          <a:stretch/>
        </p:blipFill>
        <p:spPr>
          <a:xfrm>
            <a:off x="5941422" y="1842375"/>
            <a:ext cx="6147941" cy="4460875"/>
          </a:xfrm>
          <a:prstGeom prst="rect">
            <a:avLst/>
          </a:prstGeom>
        </p:spPr>
      </p:pic>
    </p:spTree>
    <p:extLst>
      <p:ext uri="{BB962C8B-B14F-4D97-AF65-F5344CB8AC3E}">
        <p14:creationId xmlns:p14="http://schemas.microsoft.com/office/powerpoint/2010/main" val="34555392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F5A33-156E-D392-858A-B441BA30768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6927511-33A1-6441-D4F9-9E8DE8D7106A}"/>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4590160-8253-7432-94F7-D78B5A12E7B8}"/>
              </a:ext>
            </a:extLst>
          </p:cNvPr>
          <p:cNvSpPr/>
          <p:nvPr/>
        </p:nvSpPr>
        <p:spPr>
          <a:xfrm>
            <a:off x="718453" y="92477"/>
            <a:ext cx="6363481"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Transfert d’argent Transfrontalier</a:t>
            </a:r>
            <a:endParaRPr lang="en-US" sz="3600" dirty="0"/>
          </a:p>
        </p:txBody>
      </p:sp>
      <p:sp>
        <p:nvSpPr>
          <p:cNvPr id="10" name="Espace réservé du numéro de diapositive 9">
            <a:extLst>
              <a:ext uri="{FF2B5EF4-FFF2-40B4-BE49-F238E27FC236}">
                <a16:creationId xmlns:a16="http://schemas.microsoft.com/office/drawing/2014/main" id="{8A9DEDF5-98D7-BEC6-95E7-676A82239C15}"/>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34</a:t>
            </a:fld>
            <a:endParaRPr lang="fr-FR" dirty="0"/>
          </a:p>
        </p:txBody>
      </p:sp>
      <p:sp>
        <p:nvSpPr>
          <p:cNvPr id="11" name="ZoneTexte 10">
            <a:extLst>
              <a:ext uri="{FF2B5EF4-FFF2-40B4-BE49-F238E27FC236}">
                <a16:creationId xmlns:a16="http://schemas.microsoft.com/office/drawing/2014/main" id="{514CCB15-EF13-B707-1C94-82E85243AAEB}"/>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5 - Applications réelles de la Blockchain</a:t>
            </a:r>
          </a:p>
        </p:txBody>
      </p:sp>
      <p:pic>
        <p:nvPicPr>
          <p:cNvPr id="12" name="Image 11">
            <a:extLst>
              <a:ext uri="{FF2B5EF4-FFF2-40B4-BE49-F238E27FC236}">
                <a16:creationId xmlns:a16="http://schemas.microsoft.com/office/drawing/2014/main" id="{F4FD9490-E952-6EE6-764D-B5CE16560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861" y="2765672"/>
            <a:ext cx="3417152" cy="1630913"/>
          </a:xfrm>
          <a:prstGeom prst="rect">
            <a:avLst/>
          </a:prstGeom>
        </p:spPr>
      </p:pic>
      <p:pic>
        <p:nvPicPr>
          <p:cNvPr id="14" name="Image 13">
            <a:extLst>
              <a:ext uri="{FF2B5EF4-FFF2-40B4-BE49-F238E27FC236}">
                <a16:creationId xmlns:a16="http://schemas.microsoft.com/office/drawing/2014/main" id="{983A98F9-78B3-8B65-228B-37A7E60139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267" y="2702993"/>
            <a:ext cx="2887333" cy="1693592"/>
          </a:xfrm>
          <a:prstGeom prst="rect">
            <a:avLst/>
          </a:prstGeom>
        </p:spPr>
      </p:pic>
      <p:pic>
        <p:nvPicPr>
          <p:cNvPr id="16" name="Graphique 15">
            <a:extLst>
              <a:ext uri="{FF2B5EF4-FFF2-40B4-BE49-F238E27FC236}">
                <a16:creationId xmlns:a16="http://schemas.microsoft.com/office/drawing/2014/main" id="{EF767DE9-6722-6D26-5EB6-B104F15CFF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52063" y="2930901"/>
            <a:ext cx="2600908" cy="1300454"/>
          </a:xfrm>
          <a:prstGeom prst="rect">
            <a:avLst/>
          </a:prstGeom>
        </p:spPr>
      </p:pic>
    </p:spTree>
    <p:extLst>
      <p:ext uri="{BB962C8B-B14F-4D97-AF65-F5344CB8AC3E}">
        <p14:creationId xmlns:p14="http://schemas.microsoft.com/office/powerpoint/2010/main" val="2825021576"/>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E6105-01F9-71F4-9562-AB0F6E28CBA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C17F04E-26C8-09C5-8B4D-36C40906D6A4}"/>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8FFC24BB-005A-5006-FA4C-8F1368D5418E}"/>
              </a:ext>
            </a:extLst>
          </p:cNvPr>
          <p:cNvSpPr/>
          <p:nvPr/>
        </p:nvSpPr>
        <p:spPr>
          <a:xfrm>
            <a:off x="718453" y="92477"/>
            <a:ext cx="1530226"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Santé</a:t>
            </a:r>
            <a:endParaRPr lang="en-US" sz="3600" dirty="0"/>
          </a:p>
        </p:txBody>
      </p:sp>
      <p:sp>
        <p:nvSpPr>
          <p:cNvPr id="10" name="Espace réservé du numéro de diapositive 9">
            <a:extLst>
              <a:ext uri="{FF2B5EF4-FFF2-40B4-BE49-F238E27FC236}">
                <a16:creationId xmlns:a16="http://schemas.microsoft.com/office/drawing/2014/main" id="{ED958711-BC78-2862-F16D-9114785BEC96}"/>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35</a:t>
            </a:fld>
            <a:endParaRPr lang="fr-FR" dirty="0"/>
          </a:p>
        </p:txBody>
      </p:sp>
      <p:sp>
        <p:nvSpPr>
          <p:cNvPr id="11" name="ZoneTexte 10">
            <a:extLst>
              <a:ext uri="{FF2B5EF4-FFF2-40B4-BE49-F238E27FC236}">
                <a16:creationId xmlns:a16="http://schemas.microsoft.com/office/drawing/2014/main" id="{5EFB7582-F272-CF40-51DE-8F145F678344}"/>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5 - Applications réelles de la Blockchain</a:t>
            </a:r>
          </a:p>
        </p:txBody>
      </p:sp>
      <p:graphicFrame>
        <p:nvGraphicFramePr>
          <p:cNvPr id="3" name="Diagramme 2">
            <a:extLst>
              <a:ext uri="{FF2B5EF4-FFF2-40B4-BE49-F238E27FC236}">
                <a16:creationId xmlns:a16="http://schemas.microsoft.com/office/drawing/2014/main" id="{4CFC508D-275E-1952-7305-1ADE7E709752}"/>
              </a:ext>
            </a:extLst>
          </p:cNvPr>
          <p:cNvGraphicFramePr/>
          <p:nvPr>
            <p:extLst>
              <p:ext uri="{D42A27DB-BD31-4B8C-83A1-F6EECF244321}">
                <p14:modId xmlns:p14="http://schemas.microsoft.com/office/powerpoint/2010/main" val="2500644960"/>
              </p:ext>
            </p:extLst>
          </p:nvPr>
        </p:nvGraphicFramePr>
        <p:xfrm>
          <a:off x="2573175" y="94225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8707018"/>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949D9-A79A-EF4E-5803-D67AB65B0CD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8DC3F1C-1D29-7CE3-9FA4-42246CCF8171}"/>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B0CE195E-CBAB-0517-14EB-57E8EF033536}"/>
              </a:ext>
            </a:extLst>
          </p:cNvPr>
          <p:cNvSpPr/>
          <p:nvPr/>
        </p:nvSpPr>
        <p:spPr>
          <a:xfrm>
            <a:off x="718453" y="92477"/>
            <a:ext cx="44227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3600" dirty="0"/>
              <a:t>Gestion des identités</a:t>
            </a:r>
            <a:endParaRPr lang="en-US" sz="3600" dirty="0"/>
          </a:p>
        </p:txBody>
      </p:sp>
      <p:sp>
        <p:nvSpPr>
          <p:cNvPr id="10" name="Espace réservé du numéro de diapositive 9">
            <a:extLst>
              <a:ext uri="{FF2B5EF4-FFF2-40B4-BE49-F238E27FC236}">
                <a16:creationId xmlns:a16="http://schemas.microsoft.com/office/drawing/2014/main" id="{500DC779-24DC-DDF9-C2DF-1683BA35D7B8}"/>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36</a:t>
            </a:fld>
            <a:endParaRPr lang="fr-FR" dirty="0"/>
          </a:p>
        </p:txBody>
      </p:sp>
      <p:sp>
        <p:nvSpPr>
          <p:cNvPr id="11" name="ZoneTexte 10">
            <a:extLst>
              <a:ext uri="{FF2B5EF4-FFF2-40B4-BE49-F238E27FC236}">
                <a16:creationId xmlns:a16="http://schemas.microsoft.com/office/drawing/2014/main" id="{46EC6477-DA7C-B63F-C5BF-CB30FB9B93A2}"/>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5 - Applications réelles de la Blockchain</a:t>
            </a:r>
          </a:p>
        </p:txBody>
      </p:sp>
      <p:graphicFrame>
        <p:nvGraphicFramePr>
          <p:cNvPr id="3" name="Diagramme 2">
            <a:extLst>
              <a:ext uri="{FF2B5EF4-FFF2-40B4-BE49-F238E27FC236}">
                <a16:creationId xmlns:a16="http://schemas.microsoft.com/office/drawing/2014/main" id="{46BC8FFF-29E5-F9BD-C02F-77EE03B6A5A5}"/>
              </a:ext>
            </a:extLst>
          </p:cNvPr>
          <p:cNvGraphicFramePr/>
          <p:nvPr>
            <p:extLst>
              <p:ext uri="{D42A27DB-BD31-4B8C-83A1-F6EECF244321}">
                <p14:modId xmlns:p14="http://schemas.microsoft.com/office/powerpoint/2010/main" val="3422565756"/>
              </p:ext>
            </p:extLst>
          </p:nvPr>
        </p:nvGraphicFramePr>
        <p:xfrm>
          <a:off x="2573175" y="94225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07150"/>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18457" y="222068"/>
            <a:ext cx="588554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Conclusion</a:t>
            </a:r>
          </a:p>
        </p:txBody>
      </p:sp>
      <p:sp>
        <p:nvSpPr>
          <p:cNvPr id="6" name="ZoneTexte 5">
            <a:extLst>
              <a:ext uri="{FF2B5EF4-FFF2-40B4-BE49-F238E27FC236}">
                <a16:creationId xmlns:a16="http://schemas.microsoft.com/office/drawing/2014/main" id="{CED4597E-E931-4A7F-9F20-9695D9896BBB}"/>
              </a:ext>
            </a:extLst>
          </p:cNvPr>
          <p:cNvSpPr txBox="1"/>
          <p:nvPr/>
        </p:nvSpPr>
        <p:spPr>
          <a:xfrm>
            <a:off x="1176040" y="2387050"/>
            <a:ext cx="10855922" cy="3539430"/>
          </a:xfrm>
          <a:prstGeom prst="rect">
            <a:avLst/>
          </a:prstGeom>
          <a:noFill/>
        </p:spPr>
        <p:txBody>
          <a:bodyPr wrap="square" rtlCol="0">
            <a:spAutoFit/>
          </a:bodyPr>
          <a:lstStyle/>
          <a:p>
            <a:pPr lvl="0" algn="just" eaLnBrk="0" fontAlgn="base" hangingPunct="0">
              <a:spcBef>
                <a:spcPct val="0"/>
              </a:spcBef>
              <a:spcAft>
                <a:spcPct val="0"/>
              </a:spcAft>
            </a:pPr>
            <a:r>
              <a:rPr lang="en-US" altLang="en-US" sz="2800" b="1" i="1" dirty="0">
                <a:cs typeface="Arial" panose="020B0604020202020204" pitchFamily="34" charset="0"/>
              </a:rPr>
              <a:t>La </a:t>
            </a:r>
            <a:r>
              <a:rPr lang="en-US" altLang="en-US" sz="2800" b="1" i="1" dirty="0" err="1">
                <a:cs typeface="Arial" panose="020B0604020202020204" pitchFamily="34" charset="0"/>
              </a:rPr>
              <a:t>maîtrise</a:t>
            </a:r>
            <a:r>
              <a:rPr lang="en-US" altLang="en-US" sz="2800" b="1" i="1" dirty="0">
                <a:cs typeface="Arial" panose="020B0604020202020204" pitchFamily="34" charset="0"/>
              </a:rPr>
              <a:t> de la </a:t>
            </a:r>
            <a:r>
              <a:rPr lang="en-US" altLang="en-US" sz="2800" b="1" i="1" dirty="0" err="1">
                <a:cs typeface="Arial" panose="020B0604020202020204" pitchFamily="34" charset="0"/>
              </a:rPr>
              <a:t>technologie</a:t>
            </a:r>
            <a:r>
              <a:rPr lang="en-US" altLang="en-US" sz="2800" b="1" i="1" dirty="0">
                <a:cs typeface="Arial" panose="020B0604020202020204" pitchFamily="34" charset="0"/>
              </a:rPr>
              <a:t> Blockchain </a:t>
            </a:r>
            <a:r>
              <a:rPr lang="en-US" altLang="en-US" sz="2800" b="1" i="1" dirty="0" err="1">
                <a:cs typeface="Arial" panose="020B0604020202020204" pitchFamily="34" charset="0"/>
              </a:rPr>
              <a:t>est</a:t>
            </a:r>
            <a:r>
              <a:rPr lang="en-US" altLang="en-US" sz="2800" b="1" i="1" dirty="0">
                <a:cs typeface="Arial" panose="020B0604020202020204" pitchFamily="34" charset="0"/>
              </a:rPr>
              <a:t> un </a:t>
            </a:r>
            <a:r>
              <a:rPr lang="en-US" altLang="en-US" sz="2800" b="1" i="1" dirty="0" err="1">
                <a:cs typeface="Arial" panose="020B0604020202020204" pitchFamily="34" charset="0"/>
              </a:rPr>
              <a:t>impératif</a:t>
            </a:r>
            <a:r>
              <a:rPr lang="en-US" altLang="en-US" sz="2800" b="1" i="1" dirty="0">
                <a:cs typeface="Arial" panose="020B0604020202020204" pitchFamily="34" charset="0"/>
              </a:rPr>
              <a:t> pour les </a:t>
            </a:r>
            <a:r>
              <a:rPr lang="en-US" altLang="en-US" sz="2800" b="1" i="1" dirty="0" err="1">
                <a:cs typeface="Arial" panose="020B0604020202020204" pitchFamily="34" charset="0"/>
              </a:rPr>
              <a:t>acteurs</a:t>
            </a:r>
            <a:r>
              <a:rPr lang="en-US" altLang="en-US" sz="2800" b="1" i="1" dirty="0">
                <a:cs typeface="Arial" panose="020B0604020202020204" pitchFamily="34" charset="0"/>
              </a:rPr>
              <a:t> du monde numérique de </a:t>
            </a:r>
            <a:r>
              <a:rPr lang="en-US" altLang="en-US" sz="2800" b="1" i="1" dirty="0" err="1">
                <a:cs typeface="Arial" panose="020B0604020202020204" pitchFamily="34" charset="0"/>
              </a:rPr>
              <a:t>demain</a:t>
            </a:r>
            <a:r>
              <a:rPr lang="en-US" altLang="en-US" sz="2800" b="1" i="1" dirty="0">
                <a:cs typeface="Arial" panose="020B0604020202020204" pitchFamily="34" charset="0"/>
              </a:rPr>
              <a:t>, au </a:t>
            </a:r>
            <a:r>
              <a:rPr lang="en-US" altLang="en-US" sz="2800" b="1" i="1" dirty="0" err="1">
                <a:cs typeface="Arial" panose="020B0604020202020204" pitchFamily="34" charset="0"/>
              </a:rPr>
              <a:t>même</a:t>
            </a:r>
            <a:r>
              <a:rPr lang="en-US" altLang="en-US" sz="2800" b="1" i="1" dirty="0">
                <a:cs typeface="Arial" panose="020B0604020202020204" pitchFamily="34" charset="0"/>
              </a:rPr>
              <a:t> </a:t>
            </a:r>
            <a:r>
              <a:rPr lang="en-US" altLang="en-US" sz="2800" b="1" i="1" dirty="0" err="1">
                <a:cs typeface="Arial" panose="020B0604020202020204" pitchFamily="34" charset="0"/>
              </a:rPr>
              <a:t>titre</a:t>
            </a:r>
            <a:r>
              <a:rPr lang="en-US" altLang="en-US" sz="2800" b="1" i="1" dirty="0">
                <a:cs typeface="Arial" panose="020B0604020202020204" pitchFamily="34" charset="0"/>
              </a:rPr>
              <a:t> que </a:t>
            </a:r>
            <a:r>
              <a:rPr lang="en-US" altLang="en-US" sz="2800" b="1" i="1" dirty="0" err="1">
                <a:cs typeface="Arial" panose="020B0604020202020204" pitchFamily="34" charset="0"/>
              </a:rPr>
              <a:t>celle</a:t>
            </a:r>
            <a:r>
              <a:rPr lang="en-US" altLang="en-US" sz="2800" b="1" i="1" dirty="0">
                <a:cs typeface="Arial" panose="020B0604020202020204" pitchFamily="34" charset="0"/>
              </a:rPr>
              <a:t> de </a:t>
            </a:r>
            <a:r>
              <a:rPr lang="en-US" altLang="en-US" sz="2800" b="1" i="1" dirty="0" err="1">
                <a:cs typeface="Arial" panose="020B0604020202020204" pitchFamily="34" charset="0"/>
              </a:rPr>
              <a:t>l’Intelligence</a:t>
            </a:r>
            <a:r>
              <a:rPr lang="en-US" altLang="en-US" sz="2800" b="1" i="1" dirty="0">
                <a:cs typeface="Arial" panose="020B0604020202020204" pitchFamily="34" charset="0"/>
              </a:rPr>
              <a:t> </a:t>
            </a:r>
            <a:r>
              <a:rPr lang="en-US" altLang="en-US" sz="2800" b="1" i="1" dirty="0" err="1">
                <a:cs typeface="Arial" panose="020B0604020202020204" pitchFamily="34" charset="0"/>
              </a:rPr>
              <a:t>Artificielle</a:t>
            </a:r>
            <a:r>
              <a:rPr lang="en-US" altLang="en-US" sz="2800" b="1" i="1" dirty="0">
                <a:cs typeface="Arial" panose="020B0604020202020204" pitchFamily="34" charset="0"/>
              </a:rPr>
              <a:t> </a:t>
            </a:r>
            <a:r>
              <a:rPr lang="en-US" altLang="en-US" sz="2800" b="1" i="1" dirty="0" err="1">
                <a:cs typeface="Arial" panose="020B0604020202020204" pitchFamily="34" charset="0"/>
              </a:rPr>
              <a:t>ou</a:t>
            </a:r>
            <a:r>
              <a:rPr lang="en-US" altLang="en-US" sz="2800" b="1" i="1" dirty="0">
                <a:cs typeface="Arial" panose="020B0604020202020204" pitchFamily="34" charset="0"/>
              </a:rPr>
              <a:t> encore de </a:t>
            </a:r>
            <a:r>
              <a:rPr lang="en-US" altLang="en-US" sz="2800" b="1" i="1" dirty="0" err="1">
                <a:cs typeface="Arial" panose="020B0604020202020204" pitchFamily="34" charset="0"/>
              </a:rPr>
              <a:t>l’Internet</a:t>
            </a:r>
            <a:r>
              <a:rPr lang="en-US" altLang="en-US" sz="2800" b="1" i="1" dirty="0">
                <a:cs typeface="Arial" panose="020B0604020202020204" pitchFamily="34" charset="0"/>
              </a:rPr>
              <a:t> des </a:t>
            </a:r>
            <a:r>
              <a:rPr lang="en-US" altLang="en-US" sz="2800" b="1" i="1" dirty="0" err="1">
                <a:cs typeface="Arial" panose="020B0604020202020204" pitchFamily="34" charset="0"/>
              </a:rPr>
              <a:t>Objets</a:t>
            </a:r>
            <a:r>
              <a:rPr lang="en-US" altLang="en-US" sz="2800" b="1" i="1" dirty="0">
                <a:cs typeface="Arial" panose="020B0604020202020204" pitchFamily="34" charset="0"/>
              </a:rPr>
              <a:t>.</a:t>
            </a: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i="1" dirty="0">
              <a:cs typeface="Arial" panose="020B0604020202020204" pitchFamily="34" charset="0"/>
            </a:endParaRPr>
          </a:p>
          <a:p>
            <a:pPr lvl="0" algn="just" eaLnBrk="0" fontAlgn="base" hangingPunct="0">
              <a:spcBef>
                <a:spcPct val="0"/>
              </a:spcBef>
              <a:spcAft>
                <a:spcPct val="0"/>
              </a:spcAft>
              <a:buFontTx/>
              <a:buChar char="•"/>
            </a:pPr>
            <a:endParaRPr lang="en-US" altLang="en-US" sz="2800" b="1" dirty="0">
              <a:cs typeface="Arial" panose="020B0604020202020204" pitchFamily="34" charset="0"/>
            </a:endParaRPr>
          </a:p>
          <a:p>
            <a:pPr lvl="1" algn="just"/>
            <a:endParaRPr lang="fr-FR" sz="2800" b="1" i="1" dirty="0">
              <a:cs typeface="Arial" panose="020B0604020202020204" pitchFamily="34" charset="0"/>
            </a:endParaRPr>
          </a:p>
        </p:txBody>
      </p:sp>
      <p:sp>
        <p:nvSpPr>
          <p:cNvPr id="3" name="Espace réservé du numéro de diapositive 2">
            <a:extLst>
              <a:ext uri="{FF2B5EF4-FFF2-40B4-BE49-F238E27FC236}">
                <a16:creationId xmlns:a16="http://schemas.microsoft.com/office/drawing/2014/main" id="{8F6FFECB-CB84-45E4-9CD7-9646C223F8D4}"/>
              </a:ext>
            </a:extLst>
          </p:cNvPr>
          <p:cNvSpPr>
            <a:spLocks noGrp="1"/>
          </p:cNvSpPr>
          <p:nvPr>
            <p:ph type="sldNum" sz="quarter" idx="12"/>
          </p:nvPr>
        </p:nvSpPr>
        <p:spPr/>
        <p:txBody>
          <a:bodyPr/>
          <a:lstStyle/>
          <a:p>
            <a:fld id="{5489D5D2-75C6-44E1-8C95-B32A4179B28A}" type="slidenum">
              <a:rPr lang="fr-FR" smtClean="0"/>
              <a:t>37</a:t>
            </a:fld>
            <a:endParaRPr lang="fr-FR" dirty="0"/>
          </a:p>
        </p:txBody>
      </p:sp>
    </p:spTree>
    <p:extLst>
      <p:ext uri="{BB962C8B-B14F-4D97-AF65-F5344CB8AC3E}">
        <p14:creationId xmlns:p14="http://schemas.microsoft.com/office/powerpoint/2010/main" val="3121203177"/>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DFEE705-8B19-470A-8505-1A8B99E56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361" y="2397989"/>
            <a:ext cx="2577277" cy="2577277"/>
          </a:xfrm>
          <a:prstGeom prst="rect">
            <a:avLst/>
          </a:prstGeom>
        </p:spPr>
      </p:pic>
      <p:sp>
        <p:nvSpPr>
          <p:cNvPr id="5" name="ZoneTexte 4">
            <a:extLst>
              <a:ext uri="{FF2B5EF4-FFF2-40B4-BE49-F238E27FC236}">
                <a16:creationId xmlns:a16="http://schemas.microsoft.com/office/drawing/2014/main" id="{DC60CB2E-2F70-41FF-B9F5-9EF22DB46A4A}"/>
              </a:ext>
            </a:extLst>
          </p:cNvPr>
          <p:cNvSpPr txBox="1"/>
          <p:nvPr/>
        </p:nvSpPr>
        <p:spPr>
          <a:xfrm>
            <a:off x="3051629" y="1624919"/>
            <a:ext cx="6088742" cy="769441"/>
          </a:xfrm>
          <a:prstGeom prst="rect">
            <a:avLst/>
          </a:prstGeom>
          <a:noFill/>
        </p:spPr>
        <p:txBody>
          <a:bodyPr wrap="square" rtlCol="0">
            <a:spAutoFit/>
          </a:bodyPr>
          <a:lstStyle/>
          <a:p>
            <a:pPr algn="ctr"/>
            <a:r>
              <a:rPr lang="fr-FR" sz="4400" b="1" dirty="0">
                <a:solidFill>
                  <a:schemeClr val="accent2"/>
                </a:solidFill>
              </a:rPr>
              <a:t>Merci de votre attention!</a:t>
            </a:r>
          </a:p>
        </p:txBody>
      </p:sp>
      <p:sp>
        <p:nvSpPr>
          <p:cNvPr id="3" name="Espace réservé du numéro de diapositive 2">
            <a:extLst>
              <a:ext uri="{FF2B5EF4-FFF2-40B4-BE49-F238E27FC236}">
                <a16:creationId xmlns:a16="http://schemas.microsoft.com/office/drawing/2014/main" id="{32E3F626-0A43-4A2E-847F-67824C198E10}"/>
              </a:ext>
            </a:extLst>
          </p:cNvPr>
          <p:cNvSpPr>
            <a:spLocks noGrp="1"/>
          </p:cNvSpPr>
          <p:nvPr>
            <p:ph type="sldNum" sz="quarter" idx="12"/>
          </p:nvPr>
        </p:nvSpPr>
        <p:spPr/>
        <p:txBody>
          <a:bodyPr/>
          <a:lstStyle/>
          <a:p>
            <a:fld id="{5489D5D2-75C6-44E1-8C95-B32A4179B28A}" type="slidenum">
              <a:rPr lang="fr-FR" smtClean="0"/>
              <a:t>38</a:t>
            </a:fld>
            <a:endParaRPr lang="fr-FR" dirty="0"/>
          </a:p>
        </p:txBody>
      </p:sp>
    </p:spTree>
    <p:extLst>
      <p:ext uri="{BB962C8B-B14F-4D97-AF65-F5344CB8AC3E}">
        <p14:creationId xmlns:p14="http://schemas.microsoft.com/office/powerpoint/2010/main" val="28405779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3511880" y="2754359"/>
            <a:ext cx="8244114" cy="920252"/>
          </a:xfrm>
          <a:prstGeom prst="rect">
            <a:avLst/>
          </a:prstGeom>
          <a:noFill/>
        </p:spPr>
        <p:txBody>
          <a:bodyPr wrap="square" rtlCol="0">
            <a:spAutoFit/>
          </a:bodyPr>
          <a:lstStyle/>
          <a:p>
            <a:pPr algn="just">
              <a:lnSpc>
                <a:spcPct val="150000"/>
              </a:lnSpc>
            </a:pPr>
            <a:r>
              <a:rPr lang="fr-FR" sz="4000" b="1" dirty="0">
                <a:solidFill>
                  <a:srgbClr val="FFC000"/>
                </a:solidFill>
                <a:latin typeface="Calibri Light" panose="020F0302020204030204" pitchFamily="34" charset="0"/>
                <a:cs typeface="Calibri Light" panose="020F0302020204030204" pitchFamily="34" charset="0"/>
              </a:rPr>
              <a:t>Qu’est-ce que la Blockchain?</a:t>
            </a:r>
          </a:p>
        </p:txBody>
      </p:sp>
      <p:sp>
        <p:nvSpPr>
          <p:cNvPr id="4" name="ZoneTexte 3">
            <a:extLst>
              <a:ext uri="{FF2B5EF4-FFF2-40B4-BE49-F238E27FC236}">
                <a16:creationId xmlns:a16="http://schemas.microsoft.com/office/drawing/2014/main" id="{B00D562C-F572-4632-9F19-EF963521C397}"/>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1</a:t>
            </a:r>
          </a:p>
        </p:txBody>
      </p:sp>
      <p:pic>
        <p:nvPicPr>
          <p:cNvPr id="3" name="Image 2">
            <a:extLst>
              <a:ext uri="{FF2B5EF4-FFF2-40B4-BE49-F238E27FC236}">
                <a16:creationId xmlns:a16="http://schemas.microsoft.com/office/drawing/2014/main" id="{E311297E-4F6C-5054-85D5-CA54B2EE252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5741" y="2583726"/>
            <a:ext cx="1619289" cy="1619289"/>
          </a:xfrm>
          <a:prstGeom prst="rect">
            <a:avLst/>
          </a:prstGeom>
        </p:spPr>
      </p:pic>
    </p:spTree>
    <p:extLst>
      <p:ext uri="{BB962C8B-B14F-4D97-AF65-F5344CB8AC3E}">
        <p14:creationId xmlns:p14="http://schemas.microsoft.com/office/powerpoint/2010/main" val="142557849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Devise centralisée</a:t>
            </a:r>
          </a:p>
        </p:txBody>
      </p:sp>
      <p:sp>
        <p:nvSpPr>
          <p:cNvPr id="10" name="Espace réservé du numéro de diapositive 9">
            <a:extLst>
              <a:ext uri="{FF2B5EF4-FFF2-40B4-BE49-F238E27FC236}">
                <a16:creationId xmlns:a16="http://schemas.microsoft.com/office/drawing/2014/main" id="{2BE063D0-DC62-4CA1-A6DC-3A68346B6554}"/>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5</a:t>
            </a:fld>
            <a:endParaRPr lang="fr-FR" dirty="0"/>
          </a:p>
        </p:txBody>
      </p:sp>
      <p:sp>
        <p:nvSpPr>
          <p:cNvPr id="11" name="ZoneTexte 10">
            <a:extLst>
              <a:ext uri="{FF2B5EF4-FFF2-40B4-BE49-F238E27FC236}">
                <a16:creationId xmlns:a16="http://schemas.microsoft.com/office/drawing/2014/main" id="{0E7AC38C-5BA4-4E04-B54B-D5DD9E803507}"/>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la Blockchain?</a:t>
            </a:r>
          </a:p>
        </p:txBody>
      </p:sp>
      <p:pic>
        <p:nvPicPr>
          <p:cNvPr id="3" name="Image 2">
            <a:extLst>
              <a:ext uri="{FF2B5EF4-FFF2-40B4-BE49-F238E27FC236}">
                <a16:creationId xmlns:a16="http://schemas.microsoft.com/office/drawing/2014/main" id="{A7041B1D-2C28-F291-C35B-2160D1E0206D}"/>
              </a:ext>
            </a:extLst>
          </p:cNvPr>
          <p:cNvPicPr>
            <a:picLocks noChangeAspect="1"/>
          </p:cNvPicPr>
          <p:nvPr/>
        </p:nvPicPr>
        <p:blipFill>
          <a:blip r:embed="rId2"/>
          <a:stretch>
            <a:fillRect/>
          </a:stretch>
        </p:blipFill>
        <p:spPr>
          <a:xfrm>
            <a:off x="1475404" y="1022869"/>
            <a:ext cx="9697515" cy="5755690"/>
          </a:xfrm>
          <a:prstGeom prst="rect">
            <a:avLst/>
          </a:prstGeom>
        </p:spPr>
      </p:pic>
      <p:sp>
        <p:nvSpPr>
          <p:cNvPr id="7" name="ZoneTexte 6">
            <a:extLst>
              <a:ext uri="{FF2B5EF4-FFF2-40B4-BE49-F238E27FC236}">
                <a16:creationId xmlns:a16="http://schemas.microsoft.com/office/drawing/2014/main" id="{EDACFFC5-BE02-4792-A45E-A25E225DA8E4}"/>
              </a:ext>
            </a:extLst>
          </p:cNvPr>
          <p:cNvSpPr txBox="1"/>
          <p:nvPr/>
        </p:nvSpPr>
        <p:spPr>
          <a:xfrm>
            <a:off x="10018875" y="1713764"/>
            <a:ext cx="1817677" cy="461665"/>
          </a:xfrm>
          <a:prstGeom prst="rect">
            <a:avLst/>
          </a:prstGeom>
          <a:solidFill>
            <a:schemeClr val="bg1"/>
          </a:solidFill>
        </p:spPr>
        <p:txBody>
          <a:bodyPr wrap="none" rtlCol="0">
            <a:spAutoFit/>
          </a:bodyPr>
          <a:lstStyle/>
          <a:p>
            <a:r>
              <a:rPr lang="fr-FR" sz="2400" b="1" dirty="0"/>
              <a:t>-50,000 FCFA</a:t>
            </a:r>
            <a:endParaRPr lang="en-US" sz="2400" b="1" dirty="0"/>
          </a:p>
        </p:txBody>
      </p:sp>
      <p:sp>
        <p:nvSpPr>
          <p:cNvPr id="8" name="ZoneTexte 7">
            <a:extLst>
              <a:ext uri="{FF2B5EF4-FFF2-40B4-BE49-F238E27FC236}">
                <a16:creationId xmlns:a16="http://schemas.microsoft.com/office/drawing/2014/main" id="{1FC1B4ED-D198-8A8B-5DF4-723328985D8E}"/>
              </a:ext>
            </a:extLst>
          </p:cNvPr>
          <p:cNvSpPr txBox="1"/>
          <p:nvPr/>
        </p:nvSpPr>
        <p:spPr>
          <a:xfrm>
            <a:off x="9854687" y="2175429"/>
            <a:ext cx="1865447" cy="461665"/>
          </a:xfrm>
          <a:prstGeom prst="rect">
            <a:avLst/>
          </a:prstGeom>
          <a:solidFill>
            <a:schemeClr val="bg1"/>
          </a:solidFill>
        </p:spPr>
        <p:txBody>
          <a:bodyPr wrap="none" rtlCol="0">
            <a:spAutoFit/>
          </a:bodyPr>
          <a:lstStyle/>
          <a:p>
            <a:r>
              <a:rPr lang="fr-FR" sz="2400" b="1" dirty="0"/>
              <a:t>+50,000 FCFA</a:t>
            </a:r>
            <a:endParaRPr lang="en-US" sz="2400" b="1" dirty="0"/>
          </a:p>
        </p:txBody>
      </p:sp>
      <p:sp>
        <p:nvSpPr>
          <p:cNvPr id="9" name="ZoneTexte 8">
            <a:extLst>
              <a:ext uri="{FF2B5EF4-FFF2-40B4-BE49-F238E27FC236}">
                <a16:creationId xmlns:a16="http://schemas.microsoft.com/office/drawing/2014/main" id="{9D272864-A6D5-9D2D-918A-A87E004B32FF}"/>
              </a:ext>
            </a:extLst>
          </p:cNvPr>
          <p:cNvSpPr txBox="1"/>
          <p:nvPr/>
        </p:nvSpPr>
        <p:spPr>
          <a:xfrm>
            <a:off x="1609920" y="3429000"/>
            <a:ext cx="2620994" cy="830997"/>
          </a:xfrm>
          <a:prstGeom prst="rect">
            <a:avLst/>
          </a:prstGeom>
          <a:solidFill>
            <a:schemeClr val="bg1"/>
          </a:solidFill>
        </p:spPr>
        <p:txBody>
          <a:bodyPr wrap="square" rtlCol="0">
            <a:spAutoFit/>
          </a:bodyPr>
          <a:lstStyle/>
          <a:p>
            <a:pPr algn="ctr"/>
            <a:r>
              <a:rPr lang="fr-FR" sz="2400" b="1" dirty="0"/>
              <a:t>Envoie 50,000 FCFA FCFA à BOB</a:t>
            </a:r>
            <a:endParaRPr lang="en-US" sz="2400" b="1" dirty="0"/>
          </a:p>
        </p:txBody>
      </p:sp>
      <p:sp>
        <p:nvSpPr>
          <p:cNvPr id="12" name="ZoneTexte 11">
            <a:extLst>
              <a:ext uri="{FF2B5EF4-FFF2-40B4-BE49-F238E27FC236}">
                <a16:creationId xmlns:a16="http://schemas.microsoft.com/office/drawing/2014/main" id="{5C6A4187-1536-F76B-5111-65EFFA656C17}"/>
              </a:ext>
            </a:extLst>
          </p:cNvPr>
          <p:cNvSpPr txBox="1"/>
          <p:nvPr/>
        </p:nvSpPr>
        <p:spPr>
          <a:xfrm>
            <a:off x="7205117" y="3501544"/>
            <a:ext cx="4241410" cy="1200329"/>
          </a:xfrm>
          <a:prstGeom prst="rect">
            <a:avLst/>
          </a:prstGeom>
          <a:solidFill>
            <a:schemeClr val="bg1"/>
          </a:solidFill>
        </p:spPr>
        <p:txBody>
          <a:bodyPr wrap="square" rtlCol="0">
            <a:spAutoFit/>
          </a:bodyPr>
          <a:lstStyle/>
          <a:p>
            <a:pPr algn="ctr"/>
            <a:r>
              <a:rPr lang="fr-FR" sz="2400" b="1" dirty="0"/>
              <a:t>BOB est notifié que la somme de 50,000 FCFA a été ajoutée dans son compte</a:t>
            </a:r>
            <a:endParaRPr lang="en-US" sz="2400" b="1" dirty="0"/>
          </a:p>
        </p:txBody>
      </p:sp>
      <p:sp>
        <p:nvSpPr>
          <p:cNvPr id="15" name="ZoneTexte 14">
            <a:extLst>
              <a:ext uri="{FF2B5EF4-FFF2-40B4-BE49-F238E27FC236}">
                <a16:creationId xmlns:a16="http://schemas.microsoft.com/office/drawing/2014/main" id="{C0C39688-B941-828F-653D-BF7A928A79FD}"/>
              </a:ext>
            </a:extLst>
          </p:cNvPr>
          <p:cNvSpPr txBox="1"/>
          <p:nvPr/>
        </p:nvSpPr>
        <p:spPr>
          <a:xfrm>
            <a:off x="4041060" y="1022869"/>
            <a:ext cx="2620994" cy="461665"/>
          </a:xfrm>
          <a:prstGeom prst="rect">
            <a:avLst/>
          </a:prstGeom>
          <a:solidFill>
            <a:schemeClr val="bg1"/>
          </a:solidFill>
        </p:spPr>
        <p:txBody>
          <a:bodyPr wrap="square" rtlCol="0">
            <a:spAutoFit/>
          </a:bodyPr>
          <a:lstStyle/>
          <a:p>
            <a:pPr algn="ctr"/>
            <a:r>
              <a:rPr lang="fr-FR" sz="2400" b="1" dirty="0"/>
              <a:t>Banque</a:t>
            </a:r>
            <a:endParaRPr lang="en-US" sz="2400" b="1" dirty="0"/>
          </a:p>
        </p:txBody>
      </p:sp>
    </p:spTree>
    <p:extLst>
      <p:ext uri="{BB962C8B-B14F-4D97-AF65-F5344CB8AC3E}">
        <p14:creationId xmlns:p14="http://schemas.microsoft.com/office/powerpoint/2010/main" val="423372065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B728E-D7D2-443D-3326-6415BEFB4F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122510E-C6C9-22E6-1108-897AABE0B7E6}"/>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190FC127-28C1-847C-7A9F-7D2F425C592C}"/>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Devise décentralisée</a:t>
            </a:r>
          </a:p>
        </p:txBody>
      </p:sp>
      <p:sp>
        <p:nvSpPr>
          <p:cNvPr id="10" name="Espace réservé du numéro de diapositive 9">
            <a:extLst>
              <a:ext uri="{FF2B5EF4-FFF2-40B4-BE49-F238E27FC236}">
                <a16:creationId xmlns:a16="http://schemas.microsoft.com/office/drawing/2014/main" id="{0BDDAB6B-F629-E319-77E3-95C67A8BAEDC}"/>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6</a:t>
            </a:fld>
            <a:endParaRPr lang="fr-FR" dirty="0"/>
          </a:p>
        </p:txBody>
      </p:sp>
      <p:sp>
        <p:nvSpPr>
          <p:cNvPr id="11" name="ZoneTexte 10">
            <a:extLst>
              <a:ext uri="{FF2B5EF4-FFF2-40B4-BE49-F238E27FC236}">
                <a16:creationId xmlns:a16="http://schemas.microsoft.com/office/drawing/2014/main" id="{F08F9770-DB2F-118E-BE70-C5A9BB706DC2}"/>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la Blockchain?</a:t>
            </a:r>
          </a:p>
        </p:txBody>
      </p:sp>
      <p:pic>
        <p:nvPicPr>
          <p:cNvPr id="6" name="Image 5">
            <a:extLst>
              <a:ext uri="{FF2B5EF4-FFF2-40B4-BE49-F238E27FC236}">
                <a16:creationId xmlns:a16="http://schemas.microsoft.com/office/drawing/2014/main" id="{7B77D084-C9AD-20B4-69A3-23DF4CD40645}"/>
              </a:ext>
            </a:extLst>
          </p:cNvPr>
          <p:cNvPicPr>
            <a:picLocks noChangeAspect="1"/>
          </p:cNvPicPr>
          <p:nvPr/>
        </p:nvPicPr>
        <p:blipFill>
          <a:blip r:embed="rId2"/>
          <a:stretch>
            <a:fillRect/>
          </a:stretch>
        </p:blipFill>
        <p:spPr>
          <a:xfrm>
            <a:off x="2416628" y="1019736"/>
            <a:ext cx="7635521" cy="5761956"/>
          </a:xfrm>
          <a:prstGeom prst="rect">
            <a:avLst/>
          </a:prstGeom>
        </p:spPr>
      </p:pic>
      <p:sp>
        <p:nvSpPr>
          <p:cNvPr id="13" name="ZoneTexte 12">
            <a:extLst>
              <a:ext uri="{FF2B5EF4-FFF2-40B4-BE49-F238E27FC236}">
                <a16:creationId xmlns:a16="http://schemas.microsoft.com/office/drawing/2014/main" id="{ECD53E89-DDDF-E5C6-B331-DB83C91AC344}"/>
              </a:ext>
            </a:extLst>
          </p:cNvPr>
          <p:cNvSpPr txBox="1"/>
          <p:nvPr/>
        </p:nvSpPr>
        <p:spPr>
          <a:xfrm>
            <a:off x="2052276" y="1019944"/>
            <a:ext cx="136227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11362659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D01FE-060E-E181-3080-57E53DB036A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44D2FD-B058-E2D3-2B7E-390B04641A5C}"/>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05FA00F4-D344-0891-B427-4F5EF236C9A6}"/>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Définition</a:t>
            </a:r>
          </a:p>
        </p:txBody>
      </p:sp>
      <p:sp>
        <p:nvSpPr>
          <p:cNvPr id="10" name="Espace réservé du numéro de diapositive 9">
            <a:extLst>
              <a:ext uri="{FF2B5EF4-FFF2-40B4-BE49-F238E27FC236}">
                <a16:creationId xmlns:a16="http://schemas.microsoft.com/office/drawing/2014/main" id="{DFEE778F-3FE9-5F1B-64E6-CE8786824D99}"/>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7</a:t>
            </a:fld>
            <a:endParaRPr lang="fr-FR" dirty="0"/>
          </a:p>
        </p:txBody>
      </p:sp>
      <p:sp>
        <p:nvSpPr>
          <p:cNvPr id="11" name="ZoneTexte 10">
            <a:extLst>
              <a:ext uri="{FF2B5EF4-FFF2-40B4-BE49-F238E27FC236}">
                <a16:creationId xmlns:a16="http://schemas.microsoft.com/office/drawing/2014/main" id="{FB9C3225-A701-0D20-C6E8-C43C646A437E}"/>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1 – Qu’est-ce que la Blockchain?</a:t>
            </a:r>
          </a:p>
        </p:txBody>
      </p:sp>
      <p:sp>
        <p:nvSpPr>
          <p:cNvPr id="12" name="ZoneTexte 11">
            <a:extLst>
              <a:ext uri="{FF2B5EF4-FFF2-40B4-BE49-F238E27FC236}">
                <a16:creationId xmlns:a16="http://schemas.microsoft.com/office/drawing/2014/main" id="{04C7C3E0-2993-CD5F-3F60-28E05DF4D285}"/>
              </a:ext>
            </a:extLst>
          </p:cNvPr>
          <p:cNvSpPr txBox="1"/>
          <p:nvPr/>
        </p:nvSpPr>
        <p:spPr>
          <a:xfrm>
            <a:off x="1084216" y="1038885"/>
            <a:ext cx="10911139" cy="230832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fr-FR" sz="2400" dirty="0"/>
              <a:t>La </a:t>
            </a:r>
            <a:r>
              <a:rPr lang="fr-FR" sz="2400" b="1" dirty="0"/>
              <a:t>blockchain</a:t>
            </a:r>
            <a:r>
              <a:rPr lang="fr-FR" sz="2400" dirty="0"/>
              <a:t> est une technologie de stockage et de transmission d’informations, transparente, sécurisée, et fonctionnant sans organe central de contrôle. </a:t>
            </a:r>
          </a:p>
          <a:p>
            <a:pPr marL="342900" indent="-342900" algn="just">
              <a:buFont typeface="Arial" panose="020B0604020202020204" pitchFamily="34" charset="0"/>
              <a:buChar char="•"/>
            </a:pPr>
            <a:r>
              <a:rPr lang="fr-FR" sz="2400" dirty="0"/>
              <a:t>Elle constitue une base de données qui contient l’historique de tous les échanges effectués entre ses utilisateurs depuis sa création, sécurisée et distribuée : elle est partagée par ses différents utilisateurs, sans intermédiaire, ce qui permet à chacun de vérifier la validité de la chaîne.</a:t>
            </a:r>
            <a:endParaRPr lang="en-US" sz="2400" dirty="0"/>
          </a:p>
        </p:txBody>
      </p:sp>
      <p:pic>
        <p:nvPicPr>
          <p:cNvPr id="13" name="Image 12">
            <a:extLst>
              <a:ext uri="{FF2B5EF4-FFF2-40B4-BE49-F238E27FC236}">
                <a16:creationId xmlns:a16="http://schemas.microsoft.com/office/drawing/2014/main" id="{3430E076-899C-3DA9-3474-93698ED14D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0861" y="3806868"/>
            <a:ext cx="10714495" cy="2905082"/>
          </a:xfrm>
          <a:prstGeom prst="rect">
            <a:avLst/>
          </a:prstGeom>
        </p:spPr>
      </p:pic>
    </p:spTree>
    <p:extLst>
      <p:ext uri="{BB962C8B-B14F-4D97-AF65-F5344CB8AC3E}">
        <p14:creationId xmlns:p14="http://schemas.microsoft.com/office/powerpoint/2010/main" val="32828424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730EC-A629-DFF1-58E5-678E111C4E15}"/>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924DCD08-D06A-F8C0-879D-D567F686A93E}"/>
              </a:ext>
            </a:extLst>
          </p:cNvPr>
          <p:cNvSpPr txBox="1"/>
          <p:nvPr/>
        </p:nvSpPr>
        <p:spPr>
          <a:xfrm>
            <a:off x="3511880" y="2754359"/>
            <a:ext cx="8244114" cy="920252"/>
          </a:xfrm>
          <a:prstGeom prst="rect">
            <a:avLst/>
          </a:prstGeom>
          <a:noFill/>
        </p:spPr>
        <p:txBody>
          <a:bodyPr wrap="square" rtlCol="0">
            <a:spAutoFit/>
          </a:bodyPr>
          <a:lstStyle/>
          <a:p>
            <a:pPr algn="just">
              <a:lnSpc>
                <a:spcPct val="150000"/>
              </a:lnSpc>
            </a:pPr>
            <a:r>
              <a:rPr lang="fr-FR" sz="4000" b="1" dirty="0">
                <a:solidFill>
                  <a:srgbClr val="FFC000"/>
                </a:solidFill>
                <a:latin typeface="Calibri Light" panose="020F0302020204030204" pitchFamily="34" charset="0"/>
                <a:cs typeface="Calibri Light" panose="020F0302020204030204" pitchFamily="34" charset="0"/>
              </a:rPr>
              <a:t>Historique de la Blockchain</a:t>
            </a:r>
          </a:p>
        </p:txBody>
      </p:sp>
      <p:sp>
        <p:nvSpPr>
          <p:cNvPr id="4" name="ZoneTexte 3">
            <a:extLst>
              <a:ext uri="{FF2B5EF4-FFF2-40B4-BE49-F238E27FC236}">
                <a16:creationId xmlns:a16="http://schemas.microsoft.com/office/drawing/2014/main" id="{D8DB17F1-FAAB-B079-01FF-F01C372B4126}"/>
              </a:ext>
            </a:extLst>
          </p:cNvPr>
          <p:cNvSpPr txBox="1"/>
          <p:nvPr/>
        </p:nvSpPr>
        <p:spPr>
          <a:xfrm>
            <a:off x="1462315" y="1814285"/>
            <a:ext cx="526142" cy="769441"/>
          </a:xfrm>
          <a:prstGeom prst="rect">
            <a:avLst/>
          </a:prstGeom>
          <a:noFill/>
        </p:spPr>
        <p:txBody>
          <a:bodyPr wrap="square" rtlCol="0">
            <a:spAutoFit/>
          </a:bodyPr>
          <a:lstStyle/>
          <a:p>
            <a:r>
              <a:rPr lang="fr-FR" sz="4400" b="1" dirty="0">
                <a:solidFill>
                  <a:schemeClr val="bg1"/>
                </a:solidFill>
                <a:latin typeface="Calibri" panose="020F0502020204030204" pitchFamily="34" charset="0"/>
                <a:ea typeface="Calibri" panose="020F0502020204030204" pitchFamily="34" charset="0"/>
                <a:cs typeface="Calibri" panose="020F0502020204030204" pitchFamily="34" charset="0"/>
              </a:rPr>
              <a:t>2</a:t>
            </a:r>
          </a:p>
        </p:txBody>
      </p:sp>
      <p:pic>
        <p:nvPicPr>
          <p:cNvPr id="5" name="Image 4">
            <a:extLst>
              <a:ext uri="{FF2B5EF4-FFF2-40B4-BE49-F238E27FC236}">
                <a16:creationId xmlns:a16="http://schemas.microsoft.com/office/drawing/2014/main" id="{44A7A1BF-A463-0222-14FC-BCAB51BE8FD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9085" y="2352183"/>
            <a:ext cx="1756488" cy="1756488"/>
          </a:xfrm>
          <a:prstGeom prst="rect">
            <a:avLst/>
          </a:prstGeom>
        </p:spPr>
      </p:pic>
    </p:spTree>
    <p:extLst>
      <p:ext uri="{BB962C8B-B14F-4D97-AF65-F5344CB8AC3E}">
        <p14:creationId xmlns:p14="http://schemas.microsoft.com/office/powerpoint/2010/main" val="409970608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BAD99-6B93-882A-FACC-F45BC7F86C3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623D849-CF8E-8869-349A-B0A41505B075}"/>
              </a:ext>
            </a:extLst>
          </p:cNvPr>
          <p:cNvSpPr/>
          <p:nvPr/>
        </p:nvSpPr>
        <p:spPr>
          <a:xfrm>
            <a:off x="0" y="0"/>
            <a:ext cx="108421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6B9E0209-23AC-B30C-69FA-39E94BDA53C9}"/>
              </a:ext>
            </a:extLst>
          </p:cNvPr>
          <p:cNvSpPr/>
          <p:nvPr/>
        </p:nvSpPr>
        <p:spPr>
          <a:xfrm>
            <a:off x="718457" y="185783"/>
            <a:ext cx="7024914" cy="75764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latin typeface="+mj-lt"/>
              </a:rPr>
              <a:t>Les protocoles ouverts d’Internet</a:t>
            </a:r>
          </a:p>
        </p:txBody>
      </p:sp>
      <p:sp>
        <p:nvSpPr>
          <p:cNvPr id="10" name="Espace réservé du numéro de diapositive 9">
            <a:extLst>
              <a:ext uri="{FF2B5EF4-FFF2-40B4-BE49-F238E27FC236}">
                <a16:creationId xmlns:a16="http://schemas.microsoft.com/office/drawing/2014/main" id="{1C76FA5F-263C-B49F-BB05-94FC08E8EE44}"/>
              </a:ext>
            </a:extLst>
          </p:cNvPr>
          <p:cNvSpPr>
            <a:spLocks noGrp="1"/>
          </p:cNvSpPr>
          <p:nvPr>
            <p:ph type="sldNum" sz="quarter" idx="12"/>
          </p:nvPr>
        </p:nvSpPr>
        <p:spPr>
          <a:xfrm>
            <a:off x="8560345" y="6489653"/>
            <a:ext cx="2743200" cy="365125"/>
          </a:xfrm>
        </p:spPr>
        <p:txBody>
          <a:bodyPr/>
          <a:lstStyle/>
          <a:p>
            <a:fld id="{5489D5D2-75C6-44E1-8C95-B32A4179B28A}" type="slidenum">
              <a:rPr lang="fr-FR" smtClean="0"/>
              <a:t>9</a:t>
            </a:fld>
            <a:endParaRPr lang="fr-FR" dirty="0"/>
          </a:p>
        </p:txBody>
      </p:sp>
      <p:sp>
        <p:nvSpPr>
          <p:cNvPr id="11" name="ZoneTexte 10">
            <a:extLst>
              <a:ext uri="{FF2B5EF4-FFF2-40B4-BE49-F238E27FC236}">
                <a16:creationId xmlns:a16="http://schemas.microsoft.com/office/drawing/2014/main" id="{63D60D68-ACEB-F181-C6E4-6A8DAD86D465}"/>
              </a:ext>
            </a:extLst>
          </p:cNvPr>
          <p:cNvSpPr txBox="1"/>
          <p:nvPr/>
        </p:nvSpPr>
        <p:spPr>
          <a:xfrm rot="16200000">
            <a:off x="-3137875" y="2631914"/>
            <a:ext cx="7192259" cy="523220"/>
          </a:xfrm>
          <a:prstGeom prst="rect">
            <a:avLst/>
          </a:prstGeom>
          <a:noFill/>
        </p:spPr>
        <p:txBody>
          <a:bodyPr wrap="square" rtlCol="0">
            <a:spAutoFit/>
          </a:bodyPr>
          <a:lstStyle/>
          <a:p>
            <a:r>
              <a:rPr lang="fr-FR" sz="2800" b="1" dirty="0">
                <a:solidFill>
                  <a:schemeClr val="bg1"/>
                </a:solidFill>
                <a:latin typeface="Calibri Light" panose="020F0302020204030204" pitchFamily="34" charset="0"/>
                <a:cs typeface="Calibri Light" panose="020F0302020204030204" pitchFamily="34" charset="0"/>
              </a:rPr>
              <a:t>2 – Historique de la Blockchain</a:t>
            </a:r>
          </a:p>
        </p:txBody>
      </p:sp>
      <p:pic>
        <p:nvPicPr>
          <p:cNvPr id="3" name="Image 2">
            <a:extLst>
              <a:ext uri="{FF2B5EF4-FFF2-40B4-BE49-F238E27FC236}">
                <a16:creationId xmlns:a16="http://schemas.microsoft.com/office/drawing/2014/main" id="{AE8B71D7-6ED7-FB62-78A0-29302B624575}"/>
              </a:ext>
            </a:extLst>
          </p:cNvPr>
          <p:cNvPicPr>
            <a:picLocks noChangeAspect="1"/>
          </p:cNvPicPr>
          <p:nvPr/>
        </p:nvPicPr>
        <p:blipFill>
          <a:blip r:embed="rId2"/>
          <a:stretch>
            <a:fillRect/>
          </a:stretch>
        </p:blipFill>
        <p:spPr>
          <a:xfrm>
            <a:off x="1199793" y="1129212"/>
            <a:ext cx="10669489" cy="5115639"/>
          </a:xfrm>
          <a:prstGeom prst="rect">
            <a:avLst/>
          </a:prstGeom>
        </p:spPr>
      </p:pic>
    </p:spTree>
    <p:extLst>
      <p:ext uri="{BB962C8B-B14F-4D97-AF65-F5344CB8AC3E}">
        <p14:creationId xmlns:p14="http://schemas.microsoft.com/office/powerpoint/2010/main" val="2595891708"/>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dre">
  <a:themeElements>
    <a:clrScheme name="Personnalisé 2">
      <a:dk1>
        <a:srgbClr val="000000"/>
      </a:dk1>
      <a:lt1>
        <a:srgbClr val="FFFFFF"/>
      </a:lt1>
      <a:dk2>
        <a:srgbClr val="545454"/>
      </a:dk2>
      <a:lt2>
        <a:srgbClr val="BFBFBF"/>
      </a:lt2>
      <a:accent1>
        <a:srgbClr val="000000"/>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adr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adr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14110</TotalTime>
  <Words>1509</Words>
  <Application>Microsoft Office PowerPoint</Application>
  <PresentationFormat>Grand écran</PresentationFormat>
  <Paragraphs>210</Paragraphs>
  <Slides>38</Slides>
  <Notes>0</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38</vt:i4>
      </vt:variant>
    </vt:vector>
  </HeadingPairs>
  <TitlesOfParts>
    <vt:vector size="49" baseType="lpstr">
      <vt:lpstr>Adobe Devanagari</vt:lpstr>
      <vt:lpstr>AmazonEmber</vt:lpstr>
      <vt:lpstr>Arial</vt:lpstr>
      <vt:lpstr>Calibri</vt:lpstr>
      <vt:lpstr>Calibri Light</vt:lpstr>
      <vt:lpstr>Corbel</vt:lpstr>
      <vt:lpstr>Inter</vt:lpstr>
      <vt:lpstr>Wingdings</vt:lpstr>
      <vt:lpstr>Wingdings 2</vt:lpstr>
      <vt:lpstr>Thème Office</vt:lpstr>
      <vt:lpstr>Cadre</vt:lpstr>
      <vt:lpstr>La Blockchain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Algorithmes distribués randomisés</dc:title>
  <dc:creator>Evrard Ambara</dc:creator>
  <cp:lastModifiedBy>Evrard Ambara</cp:lastModifiedBy>
  <cp:revision>322</cp:revision>
  <dcterms:created xsi:type="dcterms:W3CDTF">2018-11-03T18:13:16Z</dcterms:created>
  <dcterms:modified xsi:type="dcterms:W3CDTF">2025-02-19T09:39:28Z</dcterms:modified>
</cp:coreProperties>
</file>