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0" r:id="rId3"/>
    <p:sldId id="322" r:id="rId4"/>
    <p:sldId id="321" r:id="rId5"/>
    <p:sldId id="323" r:id="rId6"/>
    <p:sldId id="262" r:id="rId7"/>
    <p:sldId id="260" r:id="rId8"/>
    <p:sldId id="261" r:id="rId9"/>
    <p:sldId id="263" r:id="rId10"/>
    <p:sldId id="324" r:id="rId11"/>
    <p:sldId id="264" r:id="rId12"/>
    <p:sldId id="268" r:id="rId13"/>
    <p:sldId id="270" r:id="rId14"/>
    <p:sldId id="271" r:id="rId15"/>
    <p:sldId id="272" r:id="rId16"/>
    <p:sldId id="273" r:id="rId17"/>
    <p:sldId id="32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25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327" r:id="rId35"/>
    <p:sldId id="293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28" r:id="rId44"/>
    <p:sldId id="303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30" r:id="rId55"/>
    <p:sldId id="329" r:id="rId56"/>
    <p:sldId id="315" r:id="rId5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>
      <p:cViewPr varScale="1">
        <p:scale>
          <a:sx n="97" d="100"/>
          <a:sy n="97" d="100"/>
        </p:scale>
        <p:origin x="4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C3C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05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‹#›</a:t>
            </a:fld>
            <a:endParaRPr spc="-25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C3C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05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‹#›</a:t>
            </a:fld>
            <a:endParaRPr spc="-25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C3C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‹#›</a:t>
            </a:fld>
            <a:endParaRPr spc="-25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C3C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‹#›</a:t>
            </a:fld>
            <a:endParaRPr spc="-25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‹#›</a:t>
            </a:fld>
            <a:endParaRPr spc="-25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99" y="779355"/>
            <a:ext cx="486727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C3C3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185" y="1722579"/>
            <a:ext cx="5396865" cy="162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05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7299" y="7226906"/>
            <a:ext cx="3025176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291734" y="6974659"/>
            <a:ext cx="148590" cy="13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899" y="7226906"/>
            <a:ext cx="19240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‹#›</a:t>
            </a:fld>
            <a:endParaRPr spc="-25" dirty="0">
              <a:solidFill>
                <a:srgbClr val="3C3C3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6D67D7EB-6249-15EF-30F9-FA5267A0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66" y="284129"/>
            <a:ext cx="1268734" cy="126672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1208E5C2-ABFB-367E-9CB9-31EC800D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1800225"/>
            <a:ext cx="10210800" cy="3323987"/>
          </a:xfrm>
        </p:spPr>
        <p:txBody>
          <a:bodyPr/>
          <a:lstStyle/>
          <a:p>
            <a:pPr algn="ctr"/>
            <a:br>
              <a:rPr lang="en-GB" sz="5400" b="1" cap="all" spc="105" dirty="0">
                <a:solidFill>
                  <a:srgbClr val="002147"/>
                </a:solidFill>
                <a:latin typeface="Calibri"/>
                <a:cs typeface="Calibri"/>
              </a:rPr>
            </a:br>
            <a:r>
              <a:rPr lang="en-GB" sz="5400" b="1" cap="all" spc="105" dirty="0">
                <a:solidFill>
                  <a:srgbClr val="002147"/>
                </a:solidFill>
                <a:latin typeface="Calibri"/>
                <a:cs typeface="Calibri"/>
              </a:rPr>
              <a:t>Cybersecurity</a:t>
            </a:r>
            <a:r>
              <a:rPr lang="en-GB" sz="5400" b="1" cap="all" spc="27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5400" b="1" cap="all" spc="100" dirty="0">
                <a:solidFill>
                  <a:srgbClr val="002147"/>
                </a:solidFill>
                <a:latin typeface="Calibri"/>
                <a:cs typeface="Calibri"/>
              </a:rPr>
              <a:t>Capacity</a:t>
            </a:r>
            <a:r>
              <a:rPr lang="en-GB" sz="5400" b="1" cap="all" spc="27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5400" b="1" cap="all" spc="80" dirty="0">
                <a:solidFill>
                  <a:srgbClr val="002147"/>
                </a:solidFill>
                <a:latin typeface="Calibri"/>
                <a:cs typeface="Calibri"/>
              </a:rPr>
              <a:t>Maturity Model</a:t>
            </a:r>
            <a:r>
              <a:rPr lang="en-GB" sz="5400" b="1" cap="all" spc="27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5400" b="1" cap="all" spc="28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5400" b="1" cap="all" spc="45" dirty="0">
                <a:solidFill>
                  <a:srgbClr val="002147"/>
                </a:solidFill>
                <a:latin typeface="Calibri"/>
                <a:cs typeface="Calibri"/>
              </a:rPr>
              <a:t>(CCMM)</a:t>
            </a:r>
            <a:br>
              <a:rPr lang="en-GB" sz="5400" cap="all" dirty="0">
                <a:latin typeface="Calibri"/>
                <a:cs typeface="Calibri"/>
              </a:rPr>
            </a:br>
            <a:endParaRPr lang="fr-FR" sz="5400" cap="all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BE7E01E-582C-F12E-8F49-2583B19EC29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279900" y="5610225"/>
            <a:ext cx="6037580" cy="1215717"/>
          </a:xfrm>
        </p:spPr>
        <p:txBody>
          <a:bodyPr/>
          <a:lstStyle/>
          <a:p>
            <a:pPr algn="r"/>
            <a:r>
              <a:rPr lang="fr-FR" sz="1400" dirty="0"/>
              <a:t>By </a:t>
            </a:r>
            <a:r>
              <a:rPr lang="fr-FR" sz="1400" b="1" dirty="0"/>
              <a:t>Colonel </a:t>
            </a:r>
            <a:r>
              <a:rPr lang="fr-FR" sz="1400" b="1" u="sng" dirty="0"/>
              <a:t>MBECK MOMENDENG Jean Levrai</a:t>
            </a:r>
            <a:r>
              <a:rPr lang="fr-FR" sz="1400" b="1" dirty="0"/>
              <a:t> </a:t>
            </a:r>
          </a:p>
          <a:p>
            <a:pPr algn="r"/>
            <a:r>
              <a:rPr lang="fr-FR" sz="1400" b="1" i="1" dirty="0"/>
              <a:t>HELIOS Project </a:t>
            </a:r>
            <a:r>
              <a:rPr lang="fr-FR" sz="1400" b="1" i="1" dirty="0" err="1"/>
              <a:t>Executive</a:t>
            </a:r>
            <a:r>
              <a:rPr lang="fr-FR" sz="1400" b="1" i="1" dirty="0"/>
              <a:t> Manager</a:t>
            </a:r>
          </a:p>
          <a:p>
            <a:pPr algn="r"/>
            <a:r>
              <a:rPr lang="fr-FR" sz="1400" dirty="0"/>
              <a:t>ICCF </a:t>
            </a:r>
            <a:r>
              <a:rPr lang="fr-FR" sz="1400" dirty="0" err="1"/>
              <a:t>HEC@Paris</a:t>
            </a:r>
            <a:r>
              <a:rPr lang="fr-FR" sz="1400" dirty="0"/>
              <a:t> – CISO – CISM- CISSP</a:t>
            </a:r>
          </a:p>
          <a:p>
            <a:pPr algn="r"/>
            <a:r>
              <a:rPr lang="fr-FR" sz="1400" dirty="0"/>
              <a:t>CSEP- ASEP - ISO/IEC 27005 </a:t>
            </a:r>
            <a:r>
              <a:rPr lang="fr-FR" sz="1400" dirty="0" err="1"/>
              <a:t>Certified</a:t>
            </a:r>
            <a:r>
              <a:rPr lang="fr-FR" sz="1400" dirty="0"/>
              <a:t> – ISO 27005 EBIOS </a:t>
            </a:r>
            <a:r>
              <a:rPr lang="fr-FR" sz="1400" dirty="0" err="1"/>
              <a:t>Certified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A750-0354-107F-FC8F-D9466792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DE522-ED5A-2EDA-D10C-9B03C3D5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4715"/>
            <a:ext cx="10604500" cy="4568943"/>
          </a:xfrm>
        </p:spPr>
        <p:txBody>
          <a:bodyPr/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GB" sz="2400" b="1" u="sng" dirty="0">
                <a:solidFill>
                  <a:srgbClr val="C72D1D"/>
                </a:solidFill>
                <a:latin typeface="Calibri"/>
                <a:cs typeface="Calibri"/>
              </a:rPr>
              <a:t>Dimension</a:t>
            </a:r>
            <a:r>
              <a:rPr lang="en-GB" sz="2400" b="1" u="sng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lang="en-GB" sz="2400" b="1" u="sng" dirty="0">
                <a:solidFill>
                  <a:srgbClr val="C72D1D"/>
                </a:solidFill>
                <a:latin typeface="Calibri"/>
                <a:cs typeface="Calibri"/>
              </a:rPr>
              <a:t>1</a:t>
            </a:r>
            <a:r>
              <a:rPr lang="en-GB" sz="2400" b="1" dirty="0">
                <a:solidFill>
                  <a:srgbClr val="C72D1D"/>
                </a:solidFill>
                <a:latin typeface="Calibri"/>
                <a:cs typeface="Calibri"/>
              </a:rPr>
              <a:t>:</a:t>
            </a:r>
            <a:r>
              <a:rPr lang="en-GB" sz="24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C72D1D"/>
                </a:solidFill>
                <a:latin typeface="Calibri"/>
                <a:cs typeface="Calibri"/>
              </a:rPr>
              <a:t>Cybersecurity</a:t>
            </a:r>
            <a:r>
              <a:rPr lang="en-GB" sz="24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C72D1D"/>
                </a:solidFill>
                <a:latin typeface="Calibri"/>
                <a:cs typeface="Calibri"/>
              </a:rPr>
              <a:t>Policy</a:t>
            </a:r>
            <a:r>
              <a:rPr lang="en-GB" sz="2400" b="1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C72D1D"/>
                </a:solidFill>
                <a:latin typeface="Calibri"/>
                <a:cs typeface="Calibri"/>
              </a:rPr>
              <a:t>and</a:t>
            </a:r>
            <a:r>
              <a:rPr lang="en-GB" sz="24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C72D1D"/>
                </a:solidFill>
                <a:latin typeface="Calibri"/>
                <a:cs typeface="Calibri"/>
              </a:rPr>
              <a:t>Strategy</a:t>
            </a:r>
            <a:endParaRPr lang="en-GB" sz="2400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10"/>
              </a:spcBef>
            </a:pP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1.1:</a:t>
            </a:r>
            <a:r>
              <a:rPr lang="en-GB" sz="24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lang="en-GB" sz="24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Strategy</a:t>
            </a:r>
            <a:endParaRPr lang="en-GB" sz="2400" dirty="0">
              <a:latin typeface="Calibri"/>
              <a:cs typeface="Calibri"/>
            </a:endParaRPr>
          </a:p>
          <a:p>
            <a:pPr marL="12700" marR="341630">
              <a:lnSpc>
                <a:spcPct val="200000"/>
              </a:lnSpc>
            </a:pP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D 1.2:</a:t>
            </a:r>
            <a:r>
              <a:rPr lang="en-GB" sz="24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Incident</a:t>
            </a:r>
            <a:r>
              <a:rPr lang="en-GB" sz="24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Response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Crisis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Management</a:t>
            </a:r>
            <a:r>
              <a:rPr lang="en-GB" sz="24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</a:p>
          <a:p>
            <a:pPr marL="12700" marR="341630">
              <a:lnSpc>
                <a:spcPct val="200000"/>
              </a:lnSpc>
            </a:pP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1.3:</a:t>
            </a:r>
            <a:r>
              <a:rPr lang="en-GB" sz="24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Critical</a:t>
            </a:r>
            <a:r>
              <a:rPr lang="en-GB" sz="24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Infrastructure</a:t>
            </a:r>
            <a:r>
              <a:rPr lang="en-GB" sz="24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(CI)</a:t>
            </a:r>
            <a:r>
              <a:rPr lang="en-GB" sz="24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Protection</a:t>
            </a:r>
            <a:endParaRPr lang="en-GB" sz="2400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0"/>
              </a:spcBef>
            </a:pP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D 1.4: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Defence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1D1D1B"/>
                </a:solidFill>
                <a:latin typeface="Calibri"/>
                <a:cs typeface="Calibri"/>
              </a:rPr>
              <a:t>and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lang="en-GB" sz="24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spc="-10" dirty="0">
                <a:solidFill>
                  <a:srgbClr val="1D1D1B"/>
                </a:solidFill>
                <a:latin typeface="Calibri"/>
                <a:cs typeface="Calibri"/>
              </a:rPr>
              <a:t>Security</a:t>
            </a:r>
            <a:endParaRPr lang="en-GB" sz="2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646B7B-6567-89B2-8A35-60D1DDE9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6225"/>
            <a:ext cx="6324600" cy="523220"/>
          </a:xfrm>
        </p:spPr>
        <p:txBody>
          <a:bodyPr/>
          <a:lstStyle/>
          <a:p>
            <a:pPr algn="ctr"/>
            <a:r>
              <a:rPr lang="fr-FR" dirty="0"/>
              <a:t>CCMM DIMENSION #1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3CF24FE-AD6A-A416-A63C-BFABE496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7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237454" y="4224246"/>
            <a:ext cx="26987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900">
              <a:latin typeface="Calibri"/>
              <a:cs typeface="Calibri"/>
            </a:endParaRPr>
          </a:p>
          <a:p>
            <a:pPr marL="66675" marR="71755" algn="just">
              <a:lnSpc>
                <a:spcPts val="2960"/>
              </a:lnSpc>
              <a:spcBef>
                <a:spcPts val="125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2"/>
            <a:ext cx="10516870" cy="7560309"/>
            <a:chOff x="0" y="12"/>
            <a:chExt cx="10516870" cy="7560309"/>
          </a:xfrm>
        </p:grpSpPr>
        <p:sp>
          <p:nvSpPr>
            <p:cNvPr id="12" name="object 12"/>
            <p:cNvSpPr/>
            <p:nvPr/>
          </p:nvSpPr>
          <p:spPr>
            <a:xfrm>
              <a:off x="10219553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0" y="968388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2"/>
              <a:ext cx="9984105" cy="7560309"/>
            </a:xfrm>
            <a:custGeom>
              <a:avLst/>
              <a:gdLst/>
              <a:ahLst/>
              <a:cxnLst/>
              <a:rect l="l" t="t" r="r" b="b"/>
              <a:pathLst>
                <a:path w="9984105" h="7560309">
                  <a:moveTo>
                    <a:pt x="9983647" y="0"/>
                  </a:moveTo>
                  <a:lnTo>
                    <a:pt x="0" y="0"/>
                  </a:lnTo>
                  <a:lnTo>
                    <a:pt x="0" y="7559992"/>
                  </a:lnTo>
                  <a:lnTo>
                    <a:pt x="9983647" y="7559992"/>
                  </a:lnTo>
                  <a:lnTo>
                    <a:pt x="9983647" y="0"/>
                  </a:lnTo>
                  <a:close/>
                </a:path>
              </a:pathLst>
            </a:custGeom>
            <a:solidFill>
              <a:srgbClr val="C72D1D"/>
            </a:solidFill>
          </p:spPr>
          <p:txBody>
            <a:bodyPr wrap="square" lIns="0" tIns="0" rIns="0" bIns="0" rtlCol="0"/>
            <a:lstStyle/>
            <a:p>
              <a:endParaRPr lang="en-GB" sz="1800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sz="1800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sz="1800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sz="1800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sz="1800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endParaRPr lang="en-GB" sz="1800" b="1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This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i="1" spc="-10" dirty="0">
                  <a:solidFill>
                    <a:srgbClr val="FFFFFF"/>
                  </a:solidFill>
                  <a:latin typeface="Calibri"/>
                  <a:cs typeface="Calibri"/>
                </a:rPr>
                <a:t>Dimension</a:t>
              </a:r>
              <a:r>
                <a:rPr lang="en-GB" sz="2400" b="1" i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explores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the</a:t>
              </a:r>
              <a:r>
                <a:rPr lang="en-GB" sz="24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country’s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capacity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to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develop</a:t>
              </a:r>
              <a:r>
                <a:rPr lang="en-GB" sz="24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and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deliver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cybersecurity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strategy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and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enhance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its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cybersecurity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resilience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through improving</a:t>
              </a:r>
              <a:r>
                <a:rPr lang="en-GB" sz="2400" b="1" spc="-4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its</a:t>
              </a:r>
              <a:r>
                <a:rPr lang="en-GB" sz="24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incident</a:t>
              </a:r>
              <a:r>
                <a:rPr lang="en-GB" sz="24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response,</a:t>
              </a:r>
              <a:r>
                <a:rPr lang="en-GB" sz="2400" b="1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cyber</a:t>
              </a:r>
              <a:r>
                <a:rPr lang="en-GB" sz="2400" b="1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defence</a:t>
              </a:r>
              <a:r>
                <a:rPr lang="en-GB" sz="2400" b="1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and</a:t>
              </a:r>
              <a:r>
                <a:rPr lang="en-GB" sz="2400" b="1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critical</a:t>
              </a:r>
              <a:r>
                <a:rPr lang="en-GB" sz="24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infrastructure protection</a:t>
              </a:r>
              <a:r>
                <a:rPr lang="en-GB" sz="24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capacities.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This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i="1" spc="-10" dirty="0">
                  <a:solidFill>
                    <a:srgbClr val="FFFFFF"/>
                  </a:solidFill>
                  <a:latin typeface="Calibri"/>
                  <a:cs typeface="Calibri"/>
                </a:rPr>
                <a:t>Dimension</a:t>
              </a:r>
              <a:r>
                <a:rPr lang="en-GB" sz="2400" b="1" i="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considers</a:t>
              </a:r>
              <a:r>
                <a:rPr lang="en-GB" sz="24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effective strategy</a:t>
              </a:r>
              <a:r>
                <a:rPr lang="en-GB" sz="24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and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policy</a:t>
              </a:r>
              <a:r>
                <a:rPr lang="en-GB" sz="24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in</a:t>
              </a:r>
              <a:r>
                <a:rPr lang="en-GB" sz="24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delivering</a:t>
              </a:r>
              <a:r>
                <a:rPr lang="en-GB" sz="2400" b="1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national</a:t>
              </a:r>
              <a:r>
                <a:rPr lang="en-GB" sz="24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cybersecurity</a:t>
              </a:r>
              <a:r>
                <a:rPr lang="en-GB" sz="24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capability,</a:t>
              </a:r>
              <a:r>
                <a:rPr lang="en-GB" sz="24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while</a:t>
              </a:r>
              <a:r>
                <a:rPr lang="en-GB" sz="24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maintaining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the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benefits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of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cyberspace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vital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for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government,</a:t>
              </a:r>
              <a:r>
                <a:rPr lang="en-GB" sz="24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international</a:t>
              </a:r>
              <a:r>
                <a:rPr lang="en-GB" sz="24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business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and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society</a:t>
              </a:r>
              <a:r>
                <a:rPr lang="en-GB" sz="24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  <a:latin typeface="Calibri"/>
                  <a:cs typeface="Calibri"/>
                </a:rPr>
                <a:t>in</a:t>
              </a:r>
              <a:r>
                <a:rPr lang="en-GB" sz="24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lang="en-GB" sz="24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general.</a:t>
              </a:r>
              <a:endParaRPr lang="en-GB" sz="2400" dirty="0">
                <a:latin typeface="Calibri"/>
                <a:cs typeface="Calibri"/>
              </a:endParaRPr>
            </a:p>
            <a:p>
              <a:endParaRPr lang="en-GB" dirty="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1299" y="1358280"/>
            <a:ext cx="7055130" cy="9499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ct val="78400"/>
              </a:lnSpc>
              <a:spcBef>
                <a:spcPts val="980"/>
              </a:spcBef>
            </a:pPr>
            <a:r>
              <a:rPr u="sng" spc="120" dirty="0">
                <a:solidFill>
                  <a:srgbClr val="FFFFFF"/>
                </a:solidFill>
              </a:rPr>
              <a:t>Dimension</a:t>
            </a:r>
            <a:r>
              <a:rPr u="sng" spc="365" dirty="0">
                <a:solidFill>
                  <a:srgbClr val="FFFFFF"/>
                </a:solidFill>
              </a:rPr>
              <a:t> </a:t>
            </a:r>
            <a:r>
              <a:rPr u="sng" dirty="0">
                <a:solidFill>
                  <a:srgbClr val="FFFFFF"/>
                </a:solidFill>
              </a:rPr>
              <a:t>1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spc="370" dirty="0">
                <a:solidFill>
                  <a:srgbClr val="FFFFFF"/>
                </a:solidFill>
              </a:rPr>
              <a:t> </a:t>
            </a:r>
            <a:r>
              <a:rPr spc="114" dirty="0">
                <a:solidFill>
                  <a:srgbClr val="FFFFFF"/>
                </a:solidFill>
              </a:rPr>
              <a:t>Cybersecurity </a:t>
            </a:r>
            <a:r>
              <a:rPr spc="110" dirty="0">
                <a:solidFill>
                  <a:srgbClr val="FFFFFF"/>
                </a:solidFill>
              </a:rPr>
              <a:t>Policy</a:t>
            </a:r>
            <a:r>
              <a:rPr spc="34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and</a:t>
            </a:r>
            <a:r>
              <a:rPr spc="345" dirty="0">
                <a:solidFill>
                  <a:srgbClr val="FFFFFF"/>
                </a:solidFill>
              </a:rPr>
              <a:t> </a:t>
            </a:r>
            <a:r>
              <a:rPr spc="110" dirty="0">
                <a:solidFill>
                  <a:srgbClr val="FFFFFF"/>
                </a:solidFill>
              </a:rPr>
              <a:t>Strategy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03998" y="1278313"/>
            <a:ext cx="10013315" cy="6282055"/>
            <a:chOff x="503998" y="1278313"/>
            <a:chExt cx="10013315" cy="6282055"/>
          </a:xfrm>
        </p:grpSpPr>
        <p:sp>
          <p:nvSpPr>
            <p:cNvPr id="18" name="object 18"/>
            <p:cNvSpPr/>
            <p:nvPr/>
          </p:nvSpPr>
          <p:spPr>
            <a:xfrm>
              <a:off x="5461063" y="3089617"/>
              <a:ext cx="4552950" cy="4470400"/>
            </a:xfrm>
            <a:custGeom>
              <a:avLst/>
              <a:gdLst/>
              <a:ahLst/>
              <a:cxnLst/>
              <a:rect l="l" t="t" r="r" b="b"/>
              <a:pathLst>
                <a:path w="4552950" h="4470400">
                  <a:moveTo>
                    <a:pt x="2359723" y="2669844"/>
                  </a:moveTo>
                  <a:lnTo>
                    <a:pt x="2085581" y="2395740"/>
                  </a:lnTo>
                  <a:lnTo>
                    <a:pt x="1458264" y="3023235"/>
                  </a:lnTo>
                  <a:lnTo>
                    <a:pt x="1458264" y="3357486"/>
                  </a:lnTo>
                  <a:lnTo>
                    <a:pt x="1452486" y="3386582"/>
                  </a:lnTo>
                  <a:lnTo>
                    <a:pt x="1436725" y="3410254"/>
                  </a:lnTo>
                  <a:lnTo>
                    <a:pt x="1413256" y="3426155"/>
                  </a:lnTo>
                  <a:lnTo>
                    <a:pt x="1384401" y="3431971"/>
                  </a:lnTo>
                  <a:lnTo>
                    <a:pt x="1355496" y="3426155"/>
                  </a:lnTo>
                  <a:lnTo>
                    <a:pt x="1331925" y="3410254"/>
                  </a:lnTo>
                  <a:lnTo>
                    <a:pt x="1316062" y="3386582"/>
                  </a:lnTo>
                  <a:lnTo>
                    <a:pt x="1310246" y="3357486"/>
                  </a:lnTo>
                  <a:lnTo>
                    <a:pt x="1316062" y="3328759"/>
                  </a:lnTo>
                  <a:lnTo>
                    <a:pt x="1331925" y="3305276"/>
                  </a:lnTo>
                  <a:lnTo>
                    <a:pt x="1355496" y="3289439"/>
                  </a:lnTo>
                  <a:lnTo>
                    <a:pt x="1384401" y="3283623"/>
                  </a:lnTo>
                  <a:lnTo>
                    <a:pt x="1413256" y="3289439"/>
                  </a:lnTo>
                  <a:lnTo>
                    <a:pt x="1436725" y="3305276"/>
                  </a:lnTo>
                  <a:lnTo>
                    <a:pt x="1452486" y="3328759"/>
                  </a:lnTo>
                  <a:lnTo>
                    <a:pt x="1458264" y="3357486"/>
                  </a:lnTo>
                  <a:lnTo>
                    <a:pt x="1458264" y="3023235"/>
                  </a:lnTo>
                  <a:lnTo>
                    <a:pt x="1277759" y="3203791"/>
                  </a:lnTo>
                  <a:lnTo>
                    <a:pt x="1252829" y="3234232"/>
                  </a:lnTo>
                  <a:lnTo>
                    <a:pt x="1234973" y="3267913"/>
                  </a:lnTo>
                  <a:lnTo>
                    <a:pt x="1220635" y="3340747"/>
                  </a:lnTo>
                  <a:lnTo>
                    <a:pt x="1224229" y="3377920"/>
                  </a:lnTo>
                  <a:lnTo>
                    <a:pt x="1252829" y="3447656"/>
                  </a:lnTo>
                  <a:lnTo>
                    <a:pt x="1277759" y="3478034"/>
                  </a:lnTo>
                  <a:lnTo>
                    <a:pt x="1312697" y="3505885"/>
                  </a:lnTo>
                  <a:lnTo>
                    <a:pt x="1351788" y="3524453"/>
                  </a:lnTo>
                  <a:lnTo>
                    <a:pt x="1393393" y="3533724"/>
                  </a:lnTo>
                  <a:lnTo>
                    <a:pt x="1435874" y="3533724"/>
                  </a:lnTo>
                  <a:lnTo>
                    <a:pt x="1477556" y="3524453"/>
                  </a:lnTo>
                  <a:lnTo>
                    <a:pt x="1516824" y="3505885"/>
                  </a:lnTo>
                  <a:lnTo>
                    <a:pt x="1552003" y="3478034"/>
                  </a:lnTo>
                  <a:lnTo>
                    <a:pt x="1598041" y="3431971"/>
                  </a:lnTo>
                  <a:lnTo>
                    <a:pt x="1746300" y="3283623"/>
                  </a:lnTo>
                  <a:lnTo>
                    <a:pt x="2359723" y="2669844"/>
                  </a:lnTo>
                  <a:close/>
                </a:path>
                <a:path w="4552950" h="4470400">
                  <a:moveTo>
                    <a:pt x="3226320" y="3009722"/>
                  </a:moveTo>
                  <a:lnTo>
                    <a:pt x="1478318" y="1264793"/>
                  </a:lnTo>
                  <a:lnTo>
                    <a:pt x="1213345" y="1190078"/>
                  </a:lnTo>
                  <a:lnTo>
                    <a:pt x="1197965" y="1190536"/>
                  </a:lnTo>
                  <a:lnTo>
                    <a:pt x="1185633" y="1198422"/>
                  </a:lnTo>
                  <a:lnTo>
                    <a:pt x="1178648" y="1211287"/>
                  </a:lnTo>
                  <a:lnTo>
                    <a:pt x="1179296" y="1226680"/>
                  </a:lnTo>
                  <a:lnTo>
                    <a:pt x="1253159" y="1451978"/>
                  </a:lnTo>
                  <a:lnTo>
                    <a:pt x="3015919" y="3219983"/>
                  </a:lnTo>
                  <a:lnTo>
                    <a:pt x="3226320" y="3009722"/>
                  </a:lnTo>
                  <a:close/>
                </a:path>
                <a:path w="4552950" h="4470400">
                  <a:moveTo>
                    <a:pt x="3558108" y="3372548"/>
                  </a:moveTo>
                  <a:lnTo>
                    <a:pt x="3553587" y="3344341"/>
                  </a:lnTo>
                  <a:lnTo>
                    <a:pt x="3539528" y="3321227"/>
                  </a:lnTo>
                  <a:lnTo>
                    <a:pt x="3278543" y="3061703"/>
                  </a:lnTo>
                  <a:lnTo>
                    <a:pt x="3068142" y="3272091"/>
                  </a:lnTo>
                  <a:lnTo>
                    <a:pt x="3150374" y="3353854"/>
                  </a:lnTo>
                  <a:lnTo>
                    <a:pt x="3110280" y="3393681"/>
                  </a:lnTo>
                  <a:lnTo>
                    <a:pt x="3102165" y="3399028"/>
                  </a:lnTo>
                  <a:lnTo>
                    <a:pt x="3092920" y="3400806"/>
                  </a:lnTo>
                  <a:lnTo>
                    <a:pt x="3083661" y="3399002"/>
                  </a:lnTo>
                  <a:lnTo>
                    <a:pt x="3075521" y="3393681"/>
                  </a:lnTo>
                  <a:lnTo>
                    <a:pt x="2508935" y="2826232"/>
                  </a:lnTo>
                  <a:lnTo>
                    <a:pt x="2492692" y="2815412"/>
                  </a:lnTo>
                  <a:lnTo>
                    <a:pt x="2474201" y="2811754"/>
                  </a:lnTo>
                  <a:lnTo>
                    <a:pt x="2455684" y="2815310"/>
                  </a:lnTo>
                  <a:lnTo>
                    <a:pt x="2439365" y="2826093"/>
                  </a:lnTo>
                  <a:lnTo>
                    <a:pt x="2433091" y="2833801"/>
                  </a:lnTo>
                  <a:lnTo>
                    <a:pt x="2428595" y="2842361"/>
                  </a:lnTo>
                  <a:lnTo>
                    <a:pt x="2425890" y="2851480"/>
                  </a:lnTo>
                  <a:lnTo>
                    <a:pt x="2424988" y="2860852"/>
                  </a:lnTo>
                  <a:lnTo>
                    <a:pt x="2425890" y="2870225"/>
                  </a:lnTo>
                  <a:lnTo>
                    <a:pt x="3006090" y="3463048"/>
                  </a:lnTo>
                  <a:lnTo>
                    <a:pt x="3046641" y="3490049"/>
                  </a:lnTo>
                  <a:lnTo>
                    <a:pt x="3092856" y="3499104"/>
                  </a:lnTo>
                  <a:lnTo>
                    <a:pt x="3139109" y="3490201"/>
                  </a:lnTo>
                  <a:lnTo>
                    <a:pt x="3179749" y="3463340"/>
                  </a:lnTo>
                  <a:lnTo>
                    <a:pt x="3220174" y="3423132"/>
                  </a:lnTo>
                  <a:lnTo>
                    <a:pt x="3329190" y="3531527"/>
                  </a:lnTo>
                  <a:lnTo>
                    <a:pt x="3352279" y="3545636"/>
                  </a:lnTo>
                  <a:lnTo>
                    <a:pt x="3380473" y="3550183"/>
                  </a:lnTo>
                  <a:lnTo>
                    <a:pt x="3408756" y="3545179"/>
                  </a:lnTo>
                  <a:lnTo>
                    <a:pt x="3432137" y="3530676"/>
                  </a:lnTo>
                  <a:lnTo>
                    <a:pt x="3538537" y="3424224"/>
                  </a:lnTo>
                  <a:lnTo>
                    <a:pt x="3553079" y="3400844"/>
                  </a:lnTo>
                  <a:lnTo>
                    <a:pt x="3558108" y="3372548"/>
                  </a:lnTo>
                  <a:close/>
                </a:path>
                <a:path w="4552950" h="4470400">
                  <a:moveTo>
                    <a:pt x="3606355" y="1534172"/>
                  </a:moveTo>
                  <a:lnTo>
                    <a:pt x="3601936" y="1487182"/>
                  </a:lnTo>
                  <a:lnTo>
                    <a:pt x="3592118" y="1440827"/>
                  </a:lnTo>
                  <a:lnTo>
                    <a:pt x="3359493" y="1673783"/>
                  </a:lnTo>
                  <a:lnTo>
                    <a:pt x="3131324" y="1612544"/>
                  </a:lnTo>
                  <a:lnTo>
                    <a:pt x="3070364" y="1384363"/>
                  </a:lnTo>
                  <a:lnTo>
                    <a:pt x="3303028" y="1151369"/>
                  </a:lnTo>
                  <a:lnTo>
                    <a:pt x="3256762" y="1141755"/>
                  </a:lnTo>
                  <a:lnTo>
                    <a:pt x="3209836" y="1137475"/>
                  </a:lnTo>
                  <a:lnTo>
                    <a:pt x="3162770" y="1138555"/>
                  </a:lnTo>
                  <a:lnTo>
                    <a:pt x="3116021" y="1144993"/>
                  </a:lnTo>
                  <a:lnTo>
                    <a:pt x="3070110" y="1156804"/>
                  </a:lnTo>
                  <a:lnTo>
                    <a:pt x="3025533" y="1173975"/>
                  </a:lnTo>
                  <a:lnTo>
                    <a:pt x="2982760" y="1196505"/>
                  </a:lnTo>
                  <a:lnTo>
                    <a:pt x="2942298" y="1224432"/>
                  </a:lnTo>
                  <a:lnTo>
                    <a:pt x="2904655" y="1257719"/>
                  </a:lnTo>
                  <a:lnTo>
                    <a:pt x="2869933" y="1297178"/>
                  </a:lnTo>
                  <a:lnTo>
                    <a:pt x="2841129" y="1339748"/>
                  </a:lnTo>
                  <a:lnTo>
                    <a:pt x="2818206" y="1384871"/>
                  </a:lnTo>
                  <a:lnTo>
                    <a:pt x="2801201" y="1431950"/>
                  </a:lnTo>
                  <a:lnTo>
                    <a:pt x="2790101" y="1480426"/>
                  </a:lnTo>
                  <a:lnTo>
                    <a:pt x="2784919" y="1529715"/>
                  </a:lnTo>
                  <a:lnTo>
                    <a:pt x="2785668" y="1579232"/>
                  </a:lnTo>
                  <a:lnTo>
                    <a:pt x="2792323" y="1628394"/>
                  </a:lnTo>
                  <a:lnTo>
                    <a:pt x="2804922" y="1676615"/>
                  </a:lnTo>
                  <a:lnTo>
                    <a:pt x="2803309" y="1677809"/>
                  </a:lnTo>
                  <a:lnTo>
                    <a:pt x="2405596" y="2075662"/>
                  </a:lnTo>
                  <a:lnTo>
                    <a:pt x="2679649" y="2349754"/>
                  </a:lnTo>
                  <a:lnTo>
                    <a:pt x="3084931" y="1944243"/>
                  </a:lnTo>
                  <a:lnTo>
                    <a:pt x="3131528" y="1954441"/>
                  </a:lnTo>
                  <a:lnTo>
                    <a:pt x="3178835" y="1959152"/>
                  </a:lnTo>
                  <a:lnTo>
                    <a:pt x="3226333" y="1958390"/>
                  </a:lnTo>
                  <a:lnTo>
                    <a:pt x="3273514" y="1952155"/>
                  </a:lnTo>
                  <a:lnTo>
                    <a:pt x="3319869" y="1940471"/>
                  </a:lnTo>
                  <a:lnTo>
                    <a:pt x="3364877" y="1923351"/>
                  </a:lnTo>
                  <a:lnTo>
                    <a:pt x="3408019" y="1900796"/>
                  </a:lnTo>
                  <a:lnTo>
                    <a:pt x="3448799" y="1872830"/>
                  </a:lnTo>
                  <a:lnTo>
                    <a:pt x="3486708" y="1839442"/>
                  </a:lnTo>
                  <a:lnTo>
                    <a:pt x="3519894" y="1801812"/>
                  </a:lnTo>
                  <a:lnTo>
                    <a:pt x="3547719" y="1761363"/>
                  </a:lnTo>
                  <a:lnTo>
                    <a:pt x="3570198" y="1718589"/>
                  </a:lnTo>
                  <a:lnTo>
                    <a:pt x="3587292" y="1673999"/>
                  </a:lnTo>
                  <a:lnTo>
                    <a:pt x="3599027" y="1628063"/>
                  </a:lnTo>
                  <a:lnTo>
                    <a:pt x="3605390" y="1581289"/>
                  </a:lnTo>
                  <a:lnTo>
                    <a:pt x="3606355" y="1534172"/>
                  </a:lnTo>
                  <a:close/>
                </a:path>
                <a:path w="4552950" h="4470400">
                  <a:moveTo>
                    <a:pt x="4552924" y="1409700"/>
                  </a:moveTo>
                  <a:lnTo>
                    <a:pt x="4542333" y="1384300"/>
                  </a:lnTo>
                  <a:lnTo>
                    <a:pt x="4522736" y="1346200"/>
                  </a:lnTo>
                  <a:lnTo>
                    <a:pt x="4502378" y="1295400"/>
                  </a:lnTo>
                  <a:lnTo>
                    <a:pt x="4481258" y="1257300"/>
                  </a:lnTo>
                  <a:lnTo>
                    <a:pt x="4459402" y="1219200"/>
                  </a:lnTo>
                  <a:lnTo>
                    <a:pt x="4436808" y="1181100"/>
                  </a:lnTo>
                  <a:lnTo>
                    <a:pt x="4413491" y="1143000"/>
                  </a:lnTo>
                  <a:lnTo>
                    <a:pt x="4389450" y="1104900"/>
                  </a:lnTo>
                  <a:lnTo>
                    <a:pt x="4364710" y="1066800"/>
                  </a:lnTo>
                  <a:lnTo>
                    <a:pt x="4339260" y="1028700"/>
                  </a:lnTo>
                  <a:lnTo>
                    <a:pt x="4313136" y="990600"/>
                  </a:lnTo>
                  <a:lnTo>
                    <a:pt x="4286326" y="952500"/>
                  </a:lnTo>
                  <a:lnTo>
                    <a:pt x="4277474" y="940231"/>
                  </a:lnTo>
                  <a:lnTo>
                    <a:pt x="4277474" y="2387600"/>
                  </a:lnTo>
                  <a:lnTo>
                    <a:pt x="4276877" y="2425700"/>
                  </a:lnTo>
                  <a:lnTo>
                    <a:pt x="4275086" y="2476500"/>
                  </a:lnTo>
                  <a:lnTo>
                    <a:pt x="4272115" y="2527300"/>
                  </a:lnTo>
                  <a:lnTo>
                    <a:pt x="4267987" y="2578100"/>
                  </a:lnTo>
                  <a:lnTo>
                    <a:pt x="4262704" y="2616200"/>
                  </a:lnTo>
                  <a:lnTo>
                    <a:pt x="4256290" y="2667000"/>
                  </a:lnTo>
                  <a:lnTo>
                    <a:pt x="4248747" y="2717800"/>
                  </a:lnTo>
                  <a:lnTo>
                    <a:pt x="4240111" y="2755900"/>
                  </a:lnTo>
                  <a:lnTo>
                    <a:pt x="4230370" y="2806700"/>
                  </a:lnTo>
                  <a:lnTo>
                    <a:pt x="4219562" y="2844800"/>
                  </a:lnTo>
                  <a:lnTo>
                    <a:pt x="4207687" y="2895600"/>
                  </a:lnTo>
                  <a:lnTo>
                    <a:pt x="4194759" y="2933700"/>
                  </a:lnTo>
                  <a:lnTo>
                    <a:pt x="4180789" y="2984500"/>
                  </a:lnTo>
                  <a:lnTo>
                    <a:pt x="4165816" y="3022600"/>
                  </a:lnTo>
                  <a:lnTo>
                    <a:pt x="4149826" y="3060700"/>
                  </a:lnTo>
                  <a:lnTo>
                    <a:pt x="4132834" y="3111500"/>
                  </a:lnTo>
                  <a:lnTo>
                    <a:pt x="4114876" y="3149600"/>
                  </a:lnTo>
                  <a:lnTo>
                    <a:pt x="4095953" y="3187700"/>
                  </a:lnTo>
                  <a:lnTo>
                    <a:pt x="4076077" y="3238500"/>
                  </a:lnTo>
                  <a:lnTo>
                    <a:pt x="4055275" y="3276600"/>
                  </a:lnTo>
                  <a:lnTo>
                    <a:pt x="4033545" y="3314700"/>
                  </a:lnTo>
                  <a:lnTo>
                    <a:pt x="4010901" y="3352800"/>
                  </a:lnTo>
                  <a:lnTo>
                    <a:pt x="3987368" y="3390900"/>
                  </a:lnTo>
                  <a:lnTo>
                    <a:pt x="3962958" y="3429000"/>
                  </a:lnTo>
                  <a:lnTo>
                    <a:pt x="3937685" y="3467100"/>
                  </a:lnTo>
                  <a:lnTo>
                    <a:pt x="3911562" y="3505200"/>
                  </a:lnTo>
                  <a:lnTo>
                    <a:pt x="3884599" y="3543300"/>
                  </a:lnTo>
                  <a:lnTo>
                    <a:pt x="3856812" y="3568700"/>
                  </a:lnTo>
                  <a:lnTo>
                    <a:pt x="3828224" y="3606800"/>
                  </a:lnTo>
                  <a:lnTo>
                    <a:pt x="3798836" y="3644900"/>
                  </a:lnTo>
                  <a:lnTo>
                    <a:pt x="3768674" y="3670300"/>
                  </a:lnTo>
                  <a:lnTo>
                    <a:pt x="3737749" y="3708400"/>
                  </a:lnTo>
                  <a:lnTo>
                    <a:pt x="3706063" y="3733800"/>
                  </a:lnTo>
                  <a:lnTo>
                    <a:pt x="3673652" y="3771900"/>
                  </a:lnTo>
                  <a:lnTo>
                    <a:pt x="3640505" y="3797300"/>
                  </a:lnTo>
                  <a:lnTo>
                    <a:pt x="3606660" y="3822700"/>
                  </a:lnTo>
                  <a:lnTo>
                    <a:pt x="3572116" y="3860800"/>
                  </a:lnTo>
                  <a:lnTo>
                    <a:pt x="3536899" y="3886200"/>
                  </a:lnTo>
                  <a:lnTo>
                    <a:pt x="3501009" y="3911600"/>
                  </a:lnTo>
                  <a:lnTo>
                    <a:pt x="3464471" y="3937000"/>
                  </a:lnTo>
                  <a:lnTo>
                    <a:pt x="3427298" y="3962400"/>
                  </a:lnTo>
                  <a:lnTo>
                    <a:pt x="3389503" y="3987800"/>
                  </a:lnTo>
                  <a:lnTo>
                    <a:pt x="3351098" y="4013200"/>
                  </a:lnTo>
                  <a:lnTo>
                    <a:pt x="3312096" y="4038600"/>
                  </a:lnTo>
                  <a:lnTo>
                    <a:pt x="3272510" y="4051300"/>
                  </a:lnTo>
                  <a:lnTo>
                    <a:pt x="3191662" y="4102100"/>
                  </a:lnTo>
                  <a:lnTo>
                    <a:pt x="3108668" y="4127500"/>
                  </a:lnTo>
                  <a:lnTo>
                    <a:pt x="3066402" y="4152900"/>
                  </a:lnTo>
                  <a:lnTo>
                    <a:pt x="2980398" y="4178300"/>
                  </a:lnTo>
                  <a:lnTo>
                    <a:pt x="2711627" y="4254500"/>
                  </a:lnTo>
                  <a:lnTo>
                    <a:pt x="2665412" y="4254500"/>
                  </a:lnTo>
                  <a:lnTo>
                    <a:pt x="2618841" y="4267200"/>
                  </a:lnTo>
                  <a:lnTo>
                    <a:pt x="2524633" y="4267200"/>
                  </a:lnTo>
                  <a:lnTo>
                    <a:pt x="2477046" y="4279900"/>
                  </a:lnTo>
                  <a:lnTo>
                    <a:pt x="2284831" y="4279900"/>
                  </a:lnTo>
                  <a:lnTo>
                    <a:pt x="2237244" y="4267200"/>
                  </a:lnTo>
                  <a:lnTo>
                    <a:pt x="2143036" y="4267200"/>
                  </a:lnTo>
                  <a:lnTo>
                    <a:pt x="2096465" y="4254500"/>
                  </a:lnTo>
                  <a:lnTo>
                    <a:pt x="2050249" y="4254500"/>
                  </a:lnTo>
                  <a:lnTo>
                    <a:pt x="1781479" y="4178300"/>
                  </a:lnTo>
                  <a:lnTo>
                    <a:pt x="1695475" y="4152900"/>
                  </a:lnTo>
                  <a:lnTo>
                    <a:pt x="1653209" y="4127500"/>
                  </a:lnTo>
                  <a:lnTo>
                    <a:pt x="1570215" y="4102100"/>
                  </a:lnTo>
                  <a:lnTo>
                    <a:pt x="1489367" y="4051300"/>
                  </a:lnTo>
                  <a:lnTo>
                    <a:pt x="1449781" y="4038600"/>
                  </a:lnTo>
                  <a:lnTo>
                    <a:pt x="1410779" y="4013200"/>
                  </a:lnTo>
                  <a:lnTo>
                    <a:pt x="1372374" y="3987800"/>
                  </a:lnTo>
                  <a:lnTo>
                    <a:pt x="1334579" y="3962400"/>
                  </a:lnTo>
                  <a:lnTo>
                    <a:pt x="1297406" y="3937000"/>
                  </a:lnTo>
                  <a:lnTo>
                    <a:pt x="1260868" y="3911600"/>
                  </a:lnTo>
                  <a:lnTo>
                    <a:pt x="1224978" y="3886200"/>
                  </a:lnTo>
                  <a:lnTo>
                    <a:pt x="1189761" y="3860800"/>
                  </a:lnTo>
                  <a:lnTo>
                    <a:pt x="1155217" y="3822700"/>
                  </a:lnTo>
                  <a:lnTo>
                    <a:pt x="1121371" y="3797300"/>
                  </a:lnTo>
                  <a:lnTo>
                    <a:pt x="1088224" y="3771900"/>
                  </a:lnTo>
                  <a:lnTo>
                    <a:pt x="1055814" y="3733800"/>
                  </a:lnTo>
                  <a:lnTo>
                    <a:pt x="1024128" y="3708400"/>
                  </a:lnTo>
                  <a:lnTo>
                    <a:pt x="993203" y="3670300"/>
                  </a:lnTo>
                  <a:lnTo>
                    <a:pt x="963041" y="3644900"/>
                  </a:lnTo>
                  <a:lnTo>
                    <a:pt x="933653" y="3606800"/>
                  </a:lnTo>
                  <a:lnTo>
                    <a:pt x="905065" y="3568700"/>
                  </a:lnTo>
                  <a:lnTo>
                    <a:pt x="877277" y="3543300"/>
                  </a:lnTo>
                  <a:lnTo>
                    <a:pt x="850315" y="3505200"/>
                  </a:lnTo>
                  <a:lnTo>
                    <a:pt x="824191" y="3467100"/>
                  </a:lnTo>
                  <a:lnTo>
                    <a:pt x="798918" y="3429000"/>
                  </a:lnTo>
                  <a:lnTo>
                    <a:pt x="774509" y="3390900"/>
                  </a:lnTo>
                  <a:lnTo>
                    <a:pt x="750976" y="3352800"/>
                  </a:lnTo>
                  <a:lnTo>
                    <a:pt x="728332" y="3314700"/>
                  </a:lnTo>
                  <a:lnTo>
                    <a:pt x="706602" y="3276600"/>
                  </a:lnTo>
                  <a:lnTo>
                    <a:pt x="685800" y="3238500"/>
                  </a:lnTo>
                  <a:lnTo>
                    <a:pt x="665924" y="3187700"/>
                  </a:lnTo>
                  <a:lnTo>
                    <a:pt x="647001" y="3149600"/>
                  </a:lnTo>
                  <a:lnTo>
                    <a:pt x="629043" y="3111500"/>
                  </a:lnTo>
                  <a:lnTo>
                    <a:pt x="612051" y="3060700"/>
                  </a:lnTo>
                  <a:lnTo>
                    <a:pt x="596061" y="3022600"/>
                  </a:lnTo>
                  <a:lnTo>
                    <a:pt x="581088" y="2984500"/>
                  </a:lnTo>
                  <a:lnTo>
                    <a:pt x="567118" y="2933700"/>
                  </a:lnTo>
                  <a:lnTo>
                    <a:pt x="554189" y="2895600"/>
                  </a:lnTo>
                  <a:lnTo>
                    <a:pt x="542315" y="2844800"/>
                  </a:lnTo>
                  <a:lnTo>
                    <a:pt x="531507" y="2806700"/>
                  </a:lnTo>
                  <a:lnTo>
                    <a:pt x="521766" y="2755900"/>
                  </a:lnTo>
                  <a:lnTo>
                    <a:pt x="513130" y="2717800"/>
                  </a:lnTo>
                  <a:lnTo>
                    <a:pt x="505587" y="2667000"/>
                  </a:lnTo>
                  <a:lnTo>
                    <a:pt x="499173" y="2616200"/>
                  </a:lnTo>
                  <a:lnTo>
                    <a:pt x="493890" y="2578100"/>
                  </a:lnTo>
                  <a:lnTo>
                    <a:pt x="489762" y="2527300"/>
                  </a:lnTo>
                  <a:lnTo>
                    <a:pt x="486791" y="2476500"/>
                  </a:lnTo>
                  <a:lnTo>
                    <a:pt x="485000" y="2425700"/>
                  </a:lnTo>
                  <a:lnTo>
                    <a:pt x="484390" y="2387600"/>
                  </a:lnTo>
                  <a:lnTo>
                    <a:pt x="485000" y="2336800"/>
                  </a:lnTo>
                  <a:lnTo>
                    <a:pt x="486791" y="2286000"/>
                  </a:lnTo>
                  <a:lnTo>
                    <a:pt x="489762" y="2235200"/>
                  </a:lnTo>
                  <a:lnTo>
                    <a:pt x="493890" y="2184400"/>
                  </a:lnTo>
                  <a:lnTo>
                    <a:pt x="499173" y="2146300"/>
                  </a:lnTo>
                  <a:lnTo>
                    <a:pt x="505587" y="2095500"/>
                  </a:lnTo>
                  <a:lnTo>
                    <a:pt x="513130" y="2044700"/>
                  </a:lnTo>
                  <a:lnTo>
                    <a:pt x="521766" y="2006600"/>
                  </a:lnTo>
                  <a:lnTo>
                    <a:pt x="531507" y="1955800"/>
                  </a:lnTo>
                  <a:lnTo>
                    <a:pt x="542315" y="1917700"/>
                  </a:lnTo>
                  <a:lnTo>
                    <a:pt x="554189" y="1866900"/>
                  </a:lnTo>
                  <a:lnTo>
                    <a:pt x="567118" y="1828800"/>
                  </a:lnTo>
                  <a:lnTo>
                    <a:pt x="581088" y="1778000"/>
                  </a:lnTo>
                  <a:lnTo>
                    <a:pt x="596061" y="1739900"/>
                  </a:lnTo>
                  <a:lnTo>
                    <a:pt x="612051" y="1701800"/>
                  </a:lnTo>
                  <a:lnTo>
                    <a:pt x="629043" y="1651000"/>
                  </a:lnTo>
                  <a:lnTo>
                    <a:pt x="647001" y="1612900"/>
                  </a:lnTo>
                  <a:lnTo>
                    <a:pt x="665924" y="1574800"/>
                  </a:lnTo>
                  <a:lnTo>
                    <a:pt x="685800" y="1524000"/>
                  </a:lnTo>
                  <a:lnTo>
                    <a:pt x="706602" y="1485900"/>
                  </a:lnTo>
                  <a:lnTo>
                    <a:pt x="728332" y="1447800"/>
                  </a:lnTo>
                  <a:lnTo>
                    <a:pt x="750976" y="1409700"/>
                  </a:lnTo>
                  <a:lnTo>
                    <a:pt x="774509" y="1371600"/>
                  </a:lnTo>
                  <a:lnTo>
                    <a:pt x="798918" y="1333500"/>
                  </a:lnTo>
                  <a:lnTo>
                    <a:pt x="824191" y="1295400"/>
                  </a:lnTo>
                  <a:lnTo>
                    <a:pt x="850315" y="1257300"/>
                  </a:lnTo>
                  <a:lnTo>
                    <a:pt x="877277" y="1219200"/>
                  </a:lnTo>
                  <a:lnTo>
                    <a:pt x="905065" y="1193800"/>
                  </a:lnTo>
                  <a:lnTo>
                    <a:pt x="933653" y="1155700"/>
                  </a:lnTo>
                  <a:lnTo>
                    <a:pt x="963041" y="1117600"/>
                  </a:lnTo>
                  <a:lnTo>
                    <a:pt x="993203" y="1092200"/>
                  </a:lnTo>
                  <a:lnTo>
                    <a:pt x="1024128" y="1054100"/>
                  </a:lnTo>
                  <a:lnTo>
                    <a:pt x="1055814" y="1028700"/>
                  </a:lnTo>
                  <a:lnTo>
                    <a:pt x="1088224" y="990600"/>
                  </a:lnTo>
                  <a:lnTo>
                    <a:pt x="1121371" y="965200"/>
                  </a:lnTo>
                  <a:lnTo>
                    <a:pt x="1155217" y="939800"/>
                  </a:lnTo>
                  <a:lnTo>
                    <a:pt x="1189761" y="901700"/>
                  </a:lnTo>
                  <a:lnTo>
                    <a:pt x="1224978" y="876300"/>
                  </a:lnTo>
                  <a:lnTo>
                    <a:pt x="1260868" y="850900"/>
                  </a:lnTo>
                  <a:lnTo>
                    <a:pt x="1297406" y="825500"/>
                  </a:lnTo>
                  <a:lnTo>
                    <a:pt x="1334579" y="800100"/>
                  </a:lnTo>
                  <a:lnTo>
                    <a:pt x="1372374" y="774700"/>
                  </a:lnTo>
                  <a:lnTo>
                    <a:pt x="1410779" y="749300"/>
                  </a:lnTo>
                  <a:lnTo>
                    <a:pt x="1449781" y="723900"/>
                  </a:lnTo>
                  <a:lnTo>
                    <a:pt x="1489367" y="711200"/>
                  </a:lnTo>
                  <a:lnTo>
                    <a:pt x="1570215" y="660400"/>
                  </a:lnTo>
                  <a:lnTo>
                    <a:pt x="1653209" y="635000"/>
                  </a:lnTo>
                  <a:lnTo>
                    <a:pt x="1695475" y="609600"/>
                  </a:lnTo>
                  <a:lnTo>
                    <a:pt x="2004415" y="520700"/>
                  </a:lnTo>
                  <a:lnTo>
                    <a:pt x="2050249" y="508000"/>
                  </a:lnTo>
                  <a:lnTo>
                    <a:pt x="2096465" y="508000"/>
                  </a:lnTo>
                  <a:lnTo>
                    <a:pt x="2143036" y="495300"/>
                  </a:lnTo>
                  <a:lnTo>
                    <a:pt x="2237244" y="495300"/>
                  </a:lnTo>
                  <a:lnTo>
                    <a:pt x="2284831" y="482600"/>
                  </a:lnTo>
                  <a:lnTo>
                    <a:pt x="2477046" y="482600"/>
                  </a:lnTo>
                  <a:lnTo>
                    <a:pt x="2524633" y="495300"/>
                  </a:lnTo>
                  <a:lnTo>
                    <a:pt x="2618841" y="495300"/>
                  </a:lnTo>
                  <a:lnTo>
                    <a:pt x="2665412" y="508000"/>
                  </a:lnTo>
                  <a:lnTo>
                    <a:pt x="2711627" y="508000"/>
                  </a:lnTo>
                  <a:lnTo>
                    <a:pt x="2757462" y="520700"/>
                  </a:lnTo>
                  <a:lnTo>
                    <a:pt x="3066402" y="609600"/>
                  </a:lnTo>
                  <a:lnTo>
                    <a:pt x="3108668" y="635000"/>
                  </a:lnTo>
                  <a:lnTo>
                    <a:pt x="3191662" y="660400"/>
                  </a:lnTo>
                  <a:lnTo>
                    <a:pt x="3272510" y="711200"/>
                  </a:lnTo>
                  <a:lnTo>
                    <a:pt x="3312096" y="723900"/>
                  </a:lnTo>
                  <a:lnTo>
                    <a:pt x="3351098" y="749300"/>
                  </a:lnTo>
                  <a:lnTo>
                    <a:pt x="3389503" y="774700"/>
                  </a:lnTo>
                  <a:lnTo>
                    <a:pt x="3427298" y="800100"/>
                  </a:lnTo>
                  <a:lnTo>
                    <a:pt x="3464471" y="825500"/>
                  </a:lnTo>
                  <a:lnTo>
                    <a:pt x="3501009" y="850900"/>
                  </a:lnTo>
                  <a:lnTo>
                    <a:pt x="3536899" y="876300"/>
                  </a:lnTo>
                  <a:lnTo>
                    <a:pt x="3572116" y="901700"/>
                  </a:lnTo>
                  <a:lnTo>
                    <a:pt x="3606660" y="939800"/>
                  </a:lnTo>
                  <a:lnTo>
                    <a:pt x="3640505" y="965200"/>
                  </a:lnTo>
                  <a:lnTo>
                    <a:pt x="3673652" y="990600"/>
                  </a:lnTo>
                  <a:lnTo>
                    <a:pt x="3706063" y="1028700"/>
                  </a:lnTo>
                  <a:lnTo>
                    <a:pt x="3737749" y="1054100"/>
                  </a:lnTo>
                  <a:lnTo>
                    <a:pt x="3768674" y="1092200"/>
                  </a:lnTo>
                  <a:lnTo>
                    <a:pt x="3798836" y="1117600"/>
                  </a:lnTo>
                  <a:lnTo>
                    <a:pt x="3828224" y="1155700"/>
                  </a:lnTo>
                  <a:lnTo>
                    <a:pt x="3856812" y="1193800"/>
                  </a:lnTo>
                  <a:lnTo>
                    <a:pt x="3884599" y="1219200"/>
                  </a:lnTo>
                  <a:lnTo>
                    <a:pt x="3911562" y="1257300"/>
                  </a:lnTo>
                  <a:lnTo>
                    <a:pt x="3937685" y="1295400"/>
                  </a:lnTo>
                  <a:lnTo>
                    <a:pt x="3962958" y="1333500"/>
                  </a:lnTo>
                  <a:lnTo>
                    <a:pt x="3987368" y="1371600"/>
                  </a:lnTo>
                  <a:lnTo>
                    <a:pt x="4010901" y="1409700"/>
                  </a:lnTo>
                  <a:lnTo>
                    <a:pt x="4033545" y="1447800"/>
                  </a:lnTo>
                  <a:lnTo>
                    <a:pt x="4055275" y="1485900"/>
                  </a:lnTo>
                  <a:lnTo>
                    <a:pt x="4076077" y="1524000"/>
                  </a:lnTo>
                  <a:lnTo>
                    <a:pt x="4095953" y="1574800"/>
                  </a:lnTo>
                  <a:lnTo>
                    <a:pt x="4114876" y="1612900"/>
                  </a:lnTo>
                  <a:lnTo>
                    <a:pt x="4132834" y="1651000"/>
                  </a:lnTo>
                  <a:lnTo>
                    <a:pt x="4149826" y="1701800"/>
                  </a:lnTo>
                  <a:lnTo>
                    <a:pt x="4165816" y="1739900"/>
                  </a:lnTo>
                  <a:lnTo>
                    <a:pt x="4180789" y="1778000"/>
                  </a:lnTo>
                  <a:lnTo>
                    <a:pt x="4194759" y="1828800"/>
                  </a:lnTo>
                  <a:lnTo>
                    <a:pt x="4207687" y="1866900"/>
                  </a:lnTo>
                  <a:lnTo>
                    <a:pt x="4219562" y="1917700"/>
                  </a:lnTo>
                  <a:lnTo>
                    <a:pt x="4230370" y="1955800"/>
                  </a:lnTo>
                  <a:lnTo>
                    <a:pt x="4240111" y="2006600"/>
                  </a:lnTo>
                  <a:lnTo>
                    <a:pt x="4248747" y="2044700"/>
                  </a:lnTo>
                  <a:lnTo>
                    <a:pt x="4256290" y="2095500"/>
                  </a:lnTo>
                  <a:lnTo>
                    <a:pt x="4262704" y="2146300"/>
                  </a:lnTo>
                  <a:lnTo>
                    <a:pt x="4267987" y="2184400"/>
                  </a:lnTo>
                  <a:lnTo>
                    <a:pt x="4272115" y="2235200"/>
                  </a:lnTo>
                  <a:lnTo>
                    <a:pt x="4275086" y="2286000"/>
                  </a:lnTo>
                  <a:lnTo>
                    <a:pt x="4276877" y="2336800"/>
                  </a:lnTo>
                  <a:lnTo>
                    <a:pt x="4277474" y="2387600"/>
                  </a:lnTo>
                  <a:lnTo>
                    <a:pt x="4277474" y="940231"/>
                  </a:lnTo>
                  <a:lnTo>
                    <a:pt x="4258843" y="914400"/>
                  </a:lnTo>
                  <a:lnTo>
                    <a:pt x="4230700" y="876300"/>
                  </a:lnTo>
                  <a:lnTo>
                    <a:pt x="4201909" y="850900"/>
                  </a:lnTo>
                  <a:lnTo>
                    <a:pt x="4172470" y="812800"/>
                  </a:lnTo>
                  <a:lnTo>
                    <a:pt x="4142397" y="774700"/>
                  </a:lnTo>
                  <a:lnTo>
                    <a:pt x="4111701" y="749300"/>
                  </a:lnTo>
                  <a:lnTo>
                    <a:pt x="4080395" y="711200"/>
                  </a:lnTo>
                  <a:lnTo>
                    <a:pt x="4048480" y="685800"/>
                  </a:lnTo>
                  <a:lnTo>
                    <a:pt x="4015968" y="647700"/>
                  </a:lnTo>
                  <a:lnTo>
                    <a:pt x="3982872" y="622300"/>
                  </a:lnTo>
                  <a:lnTo>
                    <a:pt x="3949192" y="584200"/>
                  </a:lnTo>
                  <a:lnTo>
                    <a:pt x="3914940" y="558800"/>
                  </a:lnTo>
                  <a:lnTo>
                    <a:pt x="3880142" y="533400"/>
                  </a:lnTo>
                  <a:lnTo>
                    <a:pt x="3844785" y="508000"/>
                  </a:lnTo>
                  <a:lnTo>
                    <a:pt x="3820845" y="482600"/>
                  </a:lnTo>
                  <a:lnTo>
                    <a:pt x="3735501" y="419100"/>
                  </a:lnTo>
                  <a:lnTo>
                    <a:pt x="3660063" y="368300"/>
                  </a:lnTo>
                  <a:lnTo>
                    <a:pt x="3621595" y="342900"/>
                  </a:lnTo>
                  <a:lnTo>
                    <a:pt x="3582644" y="330200"/>
                  </a:lnTo>
                  <a:lnTo>
                    <a:pt x="3503320" y="279400"/>
                  </a:lnTo>
                  <a:lnTo>
                    <a:pt x="3462959" y="254000"/>
                  </a:lnTo>
                  <a:lnTo>
                    <a:pt x="3422154" y="241300"/>
                  </a:lnTo>
                  <a:lnTo>
                    <a:pt x="3380917" y="215900"/>
                  </a:lnTo>
                  <a:lnTo>
                    <a:pt x="3339236" y="203200"/>
                  </a:lnTo>
                  <a:lnTo>
                    <a:pt x="3297148" y="177800"/>
                  </a:lnTo>
                  <a:lnTo>
                    <a:pt x="3168421" y="139700"/>
                  </a:lnTo>
                  <a:lnTo>
                    <a:pt x="3124733" y="114300"/>
                  </a:lnTo>
                  <a:lnTo>
                    <a:pt x="2946311" y="63500"/>
                  </a:lnTo>
                  <a:lnTo>
                    <a:pt x="2900845" y="63500"/>
                  </a:lnTo>
                  <a:lnTo>
                    <a:pt x="2762478" y="25400"/>
                  </a:lnTo>
                  <a:lnTo>
                    <a:pt x="2715742" y="25400"/>
                  </a:lnTo>
                  <a:lnTo>
                    <a:pt x="2668727" y="12700"/>
                  </a:lnTo>
                  <a:lnTo>
                    <a:pt x="2573832" y="12700"/>
                  </a:lnTo>
                  <a:lnTo>
                    <a:pt x="2529611" y="0"/>
                  </a:lnTo>
                  <a:lnTo>
                    <a:pt x="2232266" y="0"/>
                  </a:lnTo>
                  <a:lnTo>
                    <a:pt x="2188045" y="12700"/>
                  </a:lnTo>
                  <a:lnTo>
                    <a:pt x="2093150" y="12700"/>
                  </a:lnTo>
                  <a:lnTo>
                    <a:pt x="2046135" y="25400"/>
                  </a:lnTo>
                  <a:lnTo>
                    <a:pt x="1999399" y="25400"/>
                  </a:lnTo>
                  <a:lnTo>
                    <a:pt x="1861032" y="63500"/>
                  </a:lnTo>
                  <a:lnTo>
                    <a:pt x="1815566" y="63500"/>
                  </a:lnTo>
                  <a:lnTo>
                    <a:pt x="1637144" y="114300"/>
                  </a:lnTo>
                  <a:lnTo>
                    <a:pt x="1593456" y="139700"/>
                  </a:lnTo>
                  <a:lnTo>
                    <a:pt x="1464729" y="177800"/>
                  </a:lnTo>
                  <a:lnTo>
                    <a:pt x="1422641" y="203200"/>
                  </a:lnTo>
                  <a:lnTo>
                    <a:pt x="1380959" y="215900"/>
                  </a:lnTo>
                  <a:lnTo>
                    <a:pt x="1339723" y="241300"/>
                  </a:lnTo>
                  <a:lnTo>
                    <a:pt x="1298917" y="254000"/>
                  </a:lnTo>
                  <a:lnTo>
                    <a:pt x="1258557" y="279400"/>
                  </a:lnTo>
                  <a:lnTo>
                    <a:pt x="1179233" y="330200"/>
                  </a:lnTo>
                  <a:lnTo>
                    <a:pt x="1140282" y="342900"/>
                  </a:lnTo>
                  <a:lnTo>
                    <a:pt x="1101813" y="368300"/>
                  </a:lnTo>
                  <a:lnTo>
                    <a:pt x="1026375" y="419100"/>
                  </a:lnTo>
                  <a:lnTo>
                    <a:pt x="952995" y="469900"/>
                  </a:lnTo>
                  <a:lnTo>
                    <a:pt x="917092" y="508000"/>
                  </a:lnTo>
                  <a:lnTo>
                    <a:pt x="881735" y="533400"/>
                  </a:lnTo>
                  <a:lnTo>
                    <a:pt x="846937" y="558800"/>
                  </a:lnTo>
                  <a:lnTo>
                    <a:pt x="812685" y="584200"/>
                  </a:lnTo>
                  <a:lnTo>
                    <a:pt x="779005" y="622300"/>
                  </a:lnTo>
                  <a:lnTo>
                    <a:pt x="745909" y="647700"/>
                  </a:lnTo>
                  <a:lnTo>
                    <a:pt x="713397" y="685800"/>
                  </a:lnTo>
                  <a:lnTo>
                    <a:pt x="681482" y="711200"/>
                  </a:lnTo>
                  <a:lnTo>
                    <a:pt x="650176" y="749300"/>
                  </a:lnTo>
                  <a:lnTo>
                    <a:pt x="619480" y="774700"/>
                  </a:lnTo>
                  <a:lnTo>
                    <a:pt x="589407" y="812800"/>
                  </a:lnTo>
                  <a:lnTo>
                    <a:pt x="559968" y="850900"/>
                  </a:lnTo>
                  <a:lnTo>
                    <a:pt x="531177" y="876300"/>
                  </a:lnTo>
                  <a:lnTo>
                    <a:pt x="503034" y="914400"/>
                  </a:lnTo>
                  <a:lnTo>
                    <a:pt x="475551" y="952500"/>
                  </a:lnTo>
                  <a:lnTo>
                    <a:pt x="448741" y="990600"/>
                  </a:lnTo>
                  <a:lnTo>
                    <a:pt x="422617" y="1028700"/>
                  </a:lnTo>
                  <a:lnTo>
                    <a:pt x="397167" y="1066800"/>
                  </a:lnTo>
                  <a:lnTo>
                    <a:pt x="372427" y="1104900"/>
                  </a:lnTo>
                  <a:lnTo>
                    <a:pt x="348386" y="1143000"/>
                  </a:lnTo>
                  <a:lnTo>
                    <a:pt x="325069" y="1181100"/>
                  </a:lnTo>
                  <a:lnTo>
                    <a:pt x="302475" y="1219200"/>
                  </a:lnTo>
                  <a:lnTo>
                    <a:pt x="280619" y="1257300"/>
                  </a:lnTo>
                  <a:lnTo>
                    <a:pt x="259499" y="1295400"/>
                  </a:lnTo>
                  <a:lnTo>
                    <a:pt x="239141" y="1346200"/>
                  </a:lnTo>
                  <a:lnTo>
                    <a:pt x="219544" y="1384300"/>
                  </a:lnTo>
                  <a:lnTo>
                    <a:pt x="200723" y="1422400"/>
                  </a:lnTo>
                  <a:lnTo>
                    <a:pt x="182676" y="1460500"/>
                  </a:lnTo>
                  <a:lnTo>
                    <a:pt x="165417" y="1511300"/>
                  </a:lnTo>
                  <a:lnTo>
                    <a:pt x="148958" y="1549400"/>
                  </a:lnTo>
                  <a:lnTo>
                    <a:pt x="133311" y="1600200"/>
                  </a:lnTo>
                  <a:lnTo>
                    <a:pt x="118491" y="1638300"/>
                  </a:lnTo>
                  <a:lnTo>
                    <a:pt x="104482" y="1676400"/>
                  </a:lnTo>
                  <a:lnTo>
                    <a:pt x="91325" y="1727200"/>
                  </a:lnTo>
                  <a:lnTo>
                    <a:pt x="79006" y="1765300"/>
                  </a:lnTo>
                  <a:lnTo>
                    <a:pt x="67538" y="1816100"/>
                  </a:lnTo>
                  <a:lnTo>
                    <a:pt x="56934" y="1866900"/>
                  </a:lnTo>
                  <a:lnTo>
                    <a:pt x="47205" y="1905000"/>
                  </a:lnTo>
                  <a:lnTo>
                    <a:pt x="38366" y="1955800"/>
                  </a:lnTo>
                  <a:lnTo>
                    <a:pt x="30416" y="1993900"/>
                  </a:lnTo>
                  <a:lnTo>
                    <a:pt x="23368" y="2044700"/>
                  </a:lnTo>
                  <a:lnTo>
                    <a:pt x="17221" y="2095500"/>
                  </a:lnTo>
                  <a:lnTo>
                    <a:pt x="12001" y="2146300"/>
                  </a:lnTo>
                  <a:lnTo>
                    <a:pt x="7708" y="2184400"/>
                  </a:lnTo>
                  <a:lnTo>
                    <a:pt x="4356" y="2235200"/>
                  </a:lnTo>
                  <a:lnTo>
                    <a:pt x="1943" y="2286000"/>
                  </a:lnTo>
                  <a:lnTo>
                    <a:pt x="495" y="2336800"/>
                  </a:lnTo>
                  <a:lnTo>
                    <a:pt x="0" y="2387600"/>
                  </a:lnTo>
                  <a:lnTo>
                    <a:pt x="495" y="2425700"/>
                  </a:lnTo>
                  <a:lnTo>
                    <a:pt x="1943" y="2476500"/>
                  </a:lnTo>
                  <a:lnTo>
                    <a:pt x="4356" y="2527300"/>
                  </a:lnTo>
                  <a:lnTo>
                    <a:pt x="7708" y="2578100"/>
                  </a:lnTo>
                  <a:lnTo>
                    <a:pt x="12001" y="2616200"/>
                  </a:lnTo>
                  <a:lnTo>
                    <a:pt x="17221" y="2667000"/>
                  </a:lnTo>
                  <a:lnTo>
                    <a:pt x="23368" y="2717800"/>
                  </a:lnTo>
                  <a:lnTo>
                    <a:pt x="30416" y="2768600"/>
                  </a:lnTo>
                  <a:lnTo>
                    <a:pt x="38366" y="2806700"/>
                  </a:lnTo>
                  <a:lnTo>
                    <a:pt x="47205" y="2857500"/>
                  </a:lnTo>
                  <a:lnTo>
                    <a:pt x="56934" y="2895600"/>
                  </a:lnTo>
                  <a:lnTo>
                    <a:pt x="67538" y="2946400"/>
                  </a:lnTo>
                  <a:lnTo>
                    <a:pt x="79006" y="2997200"/>
                  </a:lnTo>
                  <a:lnTo>
                    <a:pt x="91325" y="3035300"/>
                  </a:lnTo>
                  <a:lnTo>
                    <a:pt x="104482" y="3086100"/>
                  </a:lnTo>
                  <a:lnTo>
                    <a:pt x="118491" y="3124200"/>
                  </a:lnTo>
                  <a:lnTo>
                    <a:pt x="133311" y="3175000"/>
                  </a:lnTo>
                  <a:lnTo>
                    <a:pt x="148958" y="3213100"/>
                  </a:lnTo>
                  <a:lnTo>
                    <a:pt x="165417" y="3251200"/>
                  </a:lnTo>
                  <a:lnTo>
                    <a:pt x="182676" y="3302000"/>
                  </a:lnTo>
                  <a:lnTo>
                    <a:pt x="200723" y="3340100"/>
                  </a:lnTo>
                  <a:lnTo>
                    <a:pt x="219544" y="3378200"/>
                  </a:lnTo>
                  <a:lnTo>
                    <a:pt x="239141" y="3429000"/>
                  </a:lnTo>
                  <a:lnTo>
                    <a:pt x="259499" y="3467100"/>
                  </a:lnTo>
                  <a:lnTo>
                    <a:pt x="280619" y="3505200"/>
                  </a:lnTo>
                  <a:lnTo>
                    <a:pt x="302475" y="3543300"/>
                  </a:lnTo>
                  <a:lnTo>
                    <a:pt x="325069" y="3581400"/>
                  </a:lnTo>
                  <a:lnTo>
                    <a:pt x="348386" y="3619500"/>
                  </a:lnTo>
                  <a:lnTo>
                    <a:pt x="372427" y="3657600"/>
                  </a:lnTo>
                  <a:lnTo>
                    <a:pt x="397167" y="3695700"/>
                  </a:lnTo>
                  <a:lnTo>
                    <a:pt x="422617" y="3733800"/>
                  </a:lnTo>
                  <a:lnTo>
                    <a:pt x="448741" y="3771900"/>
                  </a:lnTo>
                  <a:lnTo>
                    <a:pt x="475551" y="3810000"/>
                  </a:lnTo>
                  <a:lnTo>
                    <a:pt x="503034" y="3848100"/>
                  </a:lnTo>
                  <a:lnTo>
                    <a:pt x="531177" y="3886200"/>
                  </a:lnTo>
                  <a:lnTo>
                    <a:pt x="559968" y="3911600"/>
                  </a:lnTo>
                  <a:lnTo>
                    <a:pt x="589407" y="3949700"/>
                  </a:lnTo>
                  <a:lnTo>
                    <a:pt x="619480" y="3987800"/>
                  </a:lnTo>
                  <a:lnTo>
                    <a:pt x="650176" y="4013200"/>
                  </a:lnTo>
                  <a:lnTo>
                    <a:pt x="681482" y="4051300"/>
                  </a:lnTo>
                  <a:lnTo>
                    <a:pt x="713397" y="4076700"/>
                  </a:lnTo>
                  <a:lnTo>
                    <a:pt x="745909" y="4114800"/>
                  </a:lnTo>
                  <a:lnTo>
                    <a:pt x="779005" y="4140200"/>
                  </a:lnTo>
                  <a:lnTo>
                    <a:pt x="812685" y="4178300"/>
                  </a:lnTo>
                  <a:lnTo>
                    <a:pt x="846937" y="4203700"/>
                  </a:lnTo>
                  <a:lnTo>
                    <a:pt x="881735" y="4229100"/>
                  </a:lnTo>
                  <a:lnTo>
                    <a:pt x="917092" y="4254500"/>
                  </a:lnTo>
                  <a:lnTo>
                    <a:pt x="952995" y="4292600"/>
                  </a:lnTo>
                  <a:lnTo>
                    <a:pt x="989418" y="4318000"/>
                  </a:lnTo>
                  <a:lnTo>
                    <a:pt x="1063840" y="4368800"/>
                  </a:lnTo>
                  <a:lnTo>
                    <a:pt x="1140282" y="4419600"/>
                  </a:lnTo>
                  <a:lnTo>
                    <a:pt x="1179233" y="4432300"/>
                  </a:lnTo>
                  <a:lnTo>
                    <a:pt x="1218666" y="4457700"/>
                  </a:lnTo>
                  <a:lnTo>
                    <a:pt x="1249337" y="4470387"/>
                  </a:lnTo>
                  <a:lnTo>
                    <a:pt x="3512540" y="4470387"/>
                  </a:lnTo>
                  <a:lnTo>
                    <a:pt x="3543211" y="4457700"/>
                  </a:lnTo>
                  <a:lnTo>
                    <a:pt x="3582644" y="4432300"/>
                  </a:lnTo>
                  <a:lnTo>
                    <a:pt x="3621595" y="4419600"/>
                  </a:lnTo>
                  <a:lnTo>
                    <a:pt x="3698036" y="4368800"/>
                  </a:lnTo>
                  <a:lnTo>
                    <a:pt x="3772458" y="4318000"/>
                  </a:lnTo>
                  <a:lnTo>
                    <a:pt x="3808882" y="4292600"/>
                  </a:lnTo>
                  <a:lnTo>
                    <a:pt x="3820845" y="4279900"/>
                  </a:lnTo>
                  <a:lnTo>
                    <a:pt x="3844785" y="4254500"/>
                  </a:lnTo>
                  <a:lnTo>
                    <a:pt x="3880142" y="4229100"/>
                  </a:lnTo>
                  <a:lnTo>
                    <a:pt x="3914940" y="4203700"/>
                  </a:lnTo>
                  <a:lnTo>
                    <a:pt x="3949192" y="4178300"/>
                  </a:lnTo>
                  <a:lnTo>
                    <a:pt x="3982872" y="4140200"/>
                  </a:lnTo>
                  <a:lnTo>
                    <a:pt x="4015968" y="4114800"/>
                  </a:lnTo>
                  <a:lnTo>
                    <a:pt x="4048480" y="4076700"/>
                  </a:lnTo>
                  <a:lnTo>
                    <a:pt x="4080395" y="4051300"/>
                  </a:lnTo>
                  <a:lnTo>
                    <a:pt x="4111701" y="4013200"/>
                  </a:lnTo>
                  <a:lnTo>
                    <a:pt x="4142397" y="3987800"/>
                  </a:lnTo>
                  <a:lnTo>
                    <a:pt x="4172470" y="3949700"/>
                  </a:lnTo>
                  <a:lnTo>
                    <a:pt x="4201909" y="3911600"/>
                  </a:lnTo>
                  <a:lnTo>
                    <a:pt x="4230700" y="3886200"/>
                  </a:lnTo>
                  <a:lnTo>
                    <a:pt x="4258843" y="3848100"/>
                  </a:lnTo>
                  <a:lnTo>
                    <a:pt x="4286326" y="3810000"/>
                  </a:lnTo>
                  <a:lnTo>
                    <a:pt x="4313136" y="3771900"/>
                  </a:lnTo>
                  <a:lnTo>
                    <a:pt x="4339260" y="3733800"/>
                  </a:lnTo>
                  <a:lnTo>
                    <a:pt x="4364710" y="3695700"/>
                  </a:lnTo>
                  <a:lnTo>
                    <a:pt x="4389450" y="3657600"/>
                  </a:lnTo>
                  <a:lnTo>
                    <a:pt x="4413491" y="3619500"/>
                  </a:lnTo>
                  <a:lnTo>
                    <a:pt x="4436808" y="3581400"/>
                  </a:lnTo>
                  <a:lnTo>
                    <a:pt x="4459402" y="3543300"/>
                  </a:lnTo>
                  <a:lnTo>
                    <a:pt x="4481258" y="3505200"/>
                  </a:lnTo>
                  <a:lnTo>
                    <a:pt x="4502378" y="3467100"/>
                  </a:lnTo>
                  <a:lnTo>
                    <a:pt x="4522736" y="3429000"/>
                  </a:lnTo>
                  <a:lnTo>
                    <a:pt x="4542333" y="3378200"/>
                  </a:lnTo>
                  <a:lnTo>
                    <a:pt x="4552924" y="3352800"/>
                  </a:lnTo>
                  <a:lnTo>
                    <a:pt x="4552924" y="140970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998" y="7173005"/>
              <a:ext cx="9279255" cy="0"/>
            </a:xfrm>
            <a:custGeom>
              <a:avLst/>
              <a:gdLst/>
              <a:ahLst/>
              <a:cxnLst/>
              <a:rect l="l" t="t" r="r" b="b"/>
              <a:pathLst>
                <a:path w="9279255">
                  <a:moveTo>
                    <a:pt x="9279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8387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11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0D3EBC11-6FB9-51BD-311E-BBD62341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66" y="685905"/>
            <a:ext cx="1268734" cy="1266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291734" y="657205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5749475"/>
            <a:ext cx="303530" cy="1430020"/>
            <a:chOff x="10213839" y="5749475"/>
            <a:chExt cx="303530" cy="1430020"/>
          </a:xfrm>
        </p:grpSpPr>
        <p:sp>
          <p:nvSpPr>
            <p:cNvPr id="9" name="object 9"/>
            <p:cNvSpPr/>
            <p:nvPr/>
          </p:nvSpPr>
          <p:spPr>
            <a:xfrm>
              <a:off x="10219554" y="650642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575519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37454" y="4224246"/>
            <a:ext cx="269875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  <a:spcBef>
                <a:spcPts val="125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13839" y="900000"/>
            <a:ext cx="303530" cy="3876040"/>
            <a:chOff x="10213839" y="900000"/>
            <a:chExt cx="303530" cy="3876040"/>
          </a:xfrm>
        </p:grpSpPr>
        <p:sp>
          <p:nvSpPr>
            <p:cNvPr id="14" name="object 14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49199" y="476640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3312"/>
              </p:ext>
            </p:extLst>
          </p:nvPr>
        </p:nvGraphicFramePr>
        <p:xfrm>
          <a:off x="503998" y="813104"/>
          <a:ext cx="9936325" cy="621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05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2700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45339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overarching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9875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5104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involved,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private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2254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assigned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‘owners’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but the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confirmed.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1631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900" b="1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843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detailed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published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actions,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budgets.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involves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3289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co-ordinating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assigned.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authority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‘owners’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held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account.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1543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deliver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Budget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shortfalls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escalated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authority.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2489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progress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measured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risks,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dependencies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escalated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authority.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adequately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monitor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 the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having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reduction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(and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goals).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3663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refine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plans.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(both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progress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metrics)</a:t>
                      </a:r>
                      <a:r>
                        <a:rPr sz="9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drawn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variety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governmental,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non-governmental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sources.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2406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oversight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assurance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424180">
                        <a:lnSpc>
                          <a:spcPts val="9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more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far-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reaching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significant changes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circumstance</a:t>
                      </a:r>
                      <a:r>
                        <a:rPr sz="11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(political,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economic,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social,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technical,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environmental).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603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contributes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27368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Engagement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>
                        <a:latin typeface="Times New Roman"/>
                        <a:cs typeface="Times New Roman"/>
                      </a:endParaRPr>
                    </a:p>
                    <a:p>
                      <a:pPr marL="143510" marR="186055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principal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debates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relating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(such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norms,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mutual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assistance,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Governance,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sovereignty,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protection).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214629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benefit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regional/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engage.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>
                        <a:latin typeface="Times New Roman"/>
                        <a:cs typeface="Times New Roman"/>
                      </a:endParaRPr>
                    </a:p>
                    <a:p>
                      <a:pPr marL="143510" marR="350520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existence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2019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may,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occasion,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participate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discussions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matters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generally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3594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participate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relevant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177165">
                        <a:lnSpc>
                          <a:spcPts val="9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(such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FIRST*,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regional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CERT**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bodies,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IGF***,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GGE****),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takes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mainly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passive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role.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>
                        <a:latin typeface="Times New Roman"/>
                        <a:cs typeface="Times New Roman"/>
                      </a:endParaRPr>
                    </a:p>
                    <a:p>
                      <a:pPr marL="143510" marR="175895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 the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affect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interests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international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standing.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engagement</a:t>
                      </a:r>
                      <a:r>
                        <a:rPr sz="9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objectives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accordingly.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 have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participating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forums,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either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directly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representative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281940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voices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heard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having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18796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contributes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bodies.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>
                        <a:latin typeface="Times New Roman"/>
                        <a:cs typeface="Times New Roman"/>
                      </a:endParaRPr>
                    </a:p>
                    <a:p>
                      <a:pPr marL="143510" marR="247650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communities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286385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interest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around specific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goals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9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adoption.</a:t>
                      </a:r>
                      <a:endParaRPr sz="900" b="1">
                        <a:latin typeface="Calibri"/>
                        <a:cs typeface="Calibri"/>
                      </a:endParaRPr>
                    </a:p>
                    <a:p>
                      <a:pPr marL="143510" marR="1936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major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contribution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third-party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countries.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9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24790">
                        <a:lnSpc>
                          <a:spcPts val="9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consensus,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fostering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inclusivity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shaping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debates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focused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future,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seeing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(around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threat),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9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 debates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around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  <a:p>
                      <a:pPr marL="143510" marR="233679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creating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mechanisms.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6700" y="465905"/>
            <a:ext cx="3897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C72D1D"/>
                </a:solidFill>
              </a:rPr>
              <a:t>Factor</a:t>
            </a:r>
            <a:r>
              <a:rPr sz="1600" spc="-20" dirty="0">
                <a:solidFill>
                  <a:srgbClr val="C72D1D"/>
                </a:solidFill>
              </a:rPr>
              <a:t> </a:t>
            </a:r>
            <a:r>
              <a:rPr sz="1600" dirty="0">
                <a:solidFill>
                  <a:srgbClr val="C72D1D"/>
                </a:solidFill>
              </a:rPr>
              <a:t>-</a:t>
            </a:r>
            <a:r>
              <a:rPr sz="1600" spc="-15" dirty="0">
                <a:solidFill>
                  <a:srgbClr val="C72D1D"/>
                </a:solidFill>
              </a:rPr>
              <a:t> </a:t>
            </a:r>
            <a:r>
              <a:rPr sz="1600" dirty="0">
                <a:solidFill>
                  <a:srgbClr val="C72D1D"/>
                </a:solidFill>
              </a:rPr>
              <a:t>D</a:t>
            </a:r>
            <a:r>
              <a:rPr sz="1600" spc="-15" dirty="0">
                <a:solidFill>
                  <a:srgbClr val="C72D1D"/>
                </a:solidFill>
              </a:rPr>
              <a:t> </a:t>
            </a:r>
            <a:r>
              <a:rPr sz="1600" dirty="0">
                <a:solidFill>
                  <a:srgbClr val="C72D1D"/>
                </a:solidFill>
              </a:rPr>
              <a:t>1.1:</a:t>
            </a:r>
            <a:r>
              <a:rPr sz="1600" spc="-10" dirty="0">
                <a:solidFill>
                  <a:srgbClr val="C72D1D"/>
                </a:solidFill>
              </a:rPr>
              <a:t> </a:t>
            </a:r>
            <a:r>
              <a:rPr sz="1600" dirty="0">
                <a:solidFill>
                  <a:srgbClr val="C72D1D"/>
                </a:solidFill>
              </a:rPr>
              <a:t>National</a:t>
            </a:r>
            <a:r>
              <a:rPr sz="1600" spc="-10" dirty="0">
                <a:solidFill>
                  <a:srgbClr val="C72D1D"/>
                </a:solidFill>
              </a:rPr>
              <a:t> Cybersecurity Strategy</a:t>
            </a:r>
            <a:endParaRPr sz="1600"/>
          </a:p>
        </p:txBody>
      </p:sp>
      <p:sp>
        <p:nvSpPr>
          <p:cNvPr id="23" name="object 23"/>
          <p:cNvSpPr txBox="1"/>
          <p:nvPr/>
        </p:nvSpPr>
        <p:spPr>
          <a:xfrm>
            <a:off x="491300" y="6509360"/>
            <a:ext cx="2083435" cy="48323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</a:t>
            </a:r>
            <a:r>
              <a:rPr sz="700" spc="-2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Forum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of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Incident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Response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and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Security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Teams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**</a:t>
            </a:r>
            <a:r>
              <a:rPr sz="700" spc="-2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Computer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Emergency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Response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9D9D9C"/>
                </a:solidFill>
                <a:latin typeface="Calibri"/>
                <a:cs typeface="Calibri"/>
              </a:rPr>
              <a:t>Team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***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Internet</a:t>
            </a:r>
            <a:r>
              <a:rPr sz="700" spc="2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Governance</a:t>
            </a:r>
            <a:r>
              <a:rPr sz="700" spc="2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Forum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****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The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United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Nations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Group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of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Governmental Experts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12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37EB2C1-3C02-97F9-CCA8-915EC6E5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237454" y="4224246"/>
            <a:ext cx="26987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900">
              <a:latin typeface="Calibri"/>
              <a:cs typeface="Calibri"/>
            </a:endParaRPr>
          </a:p>
          <a:p>
            <a:pPr marL="66675" marR="71755" algn="just">
              <a:lnSpc>
                <a:spcPts val="2960"/>
              </a:lnSpc>
              <a:spcBef>
                <a:spcPts val="125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3839" y="900000"/>
            <a:ext cx="303530" cy="4159885"/>
            <a:chOff x="10213839" y="900000"/>
            <a:chExt cx="303530" cy="4159885"/>
          </a:xfrm>
        </p:grpSpPr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505008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63563"/>
              </p:ext>
            </p:extLst>
          </p:nvPr>
        </p:nvGraphicFramePr>
        <p:xfrm>
          <a:off x="503998" y="813103"/>
          <a:ext cx="10007657" cy="630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937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7272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9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160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national-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3464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national-level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987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Emergency</a:t>
                      </a:r>
                      <a:r>
                        <a:rPr sz="12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6416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organisation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allocated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responsibility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national-level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765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factor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own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565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exercise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cybersecurity-based</a:t>
                      </a:r>
                      <a:r>
                        <a:rPr sz="12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962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Emergency</a:t>
                      </a:r>
                      <a:r>
                        <a:rPr sz="12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resilience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disruption.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160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crisis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equipped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397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authority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established,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escalation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thresholds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4988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components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exercised.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813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Emergency</a:t>
                      </a:r>
                      <a:r>
                        <a:rPr sz="12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tested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resilience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637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Lessons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learnt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exercises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crisis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2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3909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exercising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partners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04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resilience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emergency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communications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stress-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tested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99720" algn="just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 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80340">
                        <a:lnSpc>
                          <a:spcPts val="900"/>
                        </a:lnSpc>
                        <a:spcBef>
                          <a:spcPts val="44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Emergency</a:t>
                      </a:r>
                      <a:r>
                        <a:rPr sz="12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communications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capable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beyond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third-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party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countries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699" y="465904"/>
            <a:ext cx="4804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D</a:t>
            </a:r>
            <a:r>
              <a:rPr sz="1600" b="1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1.2: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Incident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Response</a:t>
            </a:r>
            <a:r>
              <a:rPr sz="1600" b="1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and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Crisis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13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75A105E-4D65-F5CE-AB63-3A5EC78BE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237454" y="4224246"/>
            <a:ext cx="26987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900">
              <a:latin typeface="Calibri"/>
              <a:cs typeface="Calibri"/>
            </a:endParaRPr>
          </a:p>
          <a:p>
            <a:pPr marL="66675" marR="71755" algn="just">
              <a:lnSpc>
                <a:spcPts val="2960"/>
              </a:lnSpc>
              <a:spcBef>
                <a:spcPts val="125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3839" y="900000"/>
            <a:ext cx="303530" cy="4457065"/>
            <a:chOff x="10213839" y="900000"/>
            <a:chExt cx="303530" cy="4457065"/>
          </a:xfrm>
        </p:grpSpPr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5347086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20844"/>
              </p:ext>
            </p:extLst>
          </p:nvPr>
        </p:nvGraphicFramePr>
        <p:xfrm>
          <a:off x="504000" y="813104"/>
          <a:ext cx="10007654" cy="6523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7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Identification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2245">
                        <a:lnSpc>
                          <a:spcPts val="9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appreciation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constitutes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CI asset,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categorisation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produced.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0655">
                        <a:lnSpc>
                          <a:spcPts val="9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assets,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sectors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created.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65735">
                        <a:lnSpc>
                          <a:spcPts val="900"/>
                        </a:lnSpc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list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has 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formalised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incorporates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5303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status.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4559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list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kept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circumstances.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7208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dependencies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identified.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319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adaptive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shifts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technical,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economic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3613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Interdependencies</a:t>
                      </a:r>
                      <a:r>
                        <a:rPr sz="10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managed.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2311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dependencies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managed.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flexibility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identifying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rapidly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025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identification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prioritisation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876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 and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cross-border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dependencies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mitigated.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5621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13360">
                        <a:lnSpc>
                          <a:spcPts val="9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1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CI.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  <a:p>
                      <a:pPr marL="143510" marR="234950">
                        <a:lnSpc>
                          <a:spcPts val="9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baseline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1100" b="1">
                        <a:latin typeface="Calibri"/>
                        <a:cs typeface="Calibri"/>
                      </a:endParaRPr>
                    </a:p>
                    <a:p>
                      <a:pPr marL="143510" marR="142875">
                        <a:lnSpc>
                          <a:spcPts val="9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acknowledged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explicitly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mandated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regulation.</a:t>
                      </a:r>
                      <a:endParaRPr sz="1100" b="1">
                        <a:latin typeface="Calibri"/>
                        <a:cs typeface="Calibri"/>
                      </a:endParaRPr>
                    </a:p>
                    <a:p>
                      <a:pPr marL="143510" marR="2019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do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compliance.</a:t>
                      </a:r>
                      <a:endParaRPr sz="11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6098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mandated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meet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(either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regulation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requirements).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66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Mandatory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Novel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approaches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supervision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0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also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facilitating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efficient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delivery.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1352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promoting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0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approaches</a:t>
                      </a:r>
                      <a:r>
                        <a:rPr sz="10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 level.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3304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sufficiently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flexible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rapidly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emerging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651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establishing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approaches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assuring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92405">
                        <a:lnSpc>
                          <a:spcPts val="900"/>
                        </a:lnSpc>
                        <a:spcBef>
                          <a:spcPts val="140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disclosure.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255904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  <a:p>
                      <a:pPr marL="143510" marR="411480">
                        <a:lnSpc>
                          <a:spcPts val="9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CI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endParaRPr sz="1100" b="1">
                        <a:latin typeface="Calibri"/>
                        <a:cs typeface="Calibri"/>
                      </a:endParaRPr>
                    </a:p>
                    <a:p>
                      <a:pPr marL="143510" marR="233045">
                        <a:lnSpc>
                          <a:spcPts val="9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6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practices,</a:t>
                      </a:r>
                      <a:r>
                        <a:rPr sz="1100" b="1" spc="6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inconsistent.</a:t>
                      </a:r>
                      <a:endParaRPr sz="11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39065">
                        <a:lnSpc>
                          <a:spcPts val="9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Many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operators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7432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self-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638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informal arrangements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33718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consistently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800" b="1" spc="6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effectiveness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359410">
                        <a:lnSpc>
                          <a:spcPts val="900"/>
                        </a:lnSpc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5303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lessons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learned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misses.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9367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participate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exercising.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033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extensive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among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operators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authorities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strategies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collective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385445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resilience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10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ecosystem</a:t>
                      </a:r>
                      <a:r>
                        <a:rPr sz="10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whole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170180">
                        <a:lnSpc>
                          <a:spcPts val="900"/>
                        </a:lnSpc>
                      </a:pP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scenarios,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systemic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0129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resilience.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Experts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operators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recognised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challenges.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56210">
                        <a:lnSpc>
                          <a:spcPts val="900"/>
                        </a:lnSpc>
                        <a:spcBef>
                          <a:spcPts val="140"/>
                        </a:spcBef>
                      </a:pP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authorities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pre-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post-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incident.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42887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Factor</a:t>
            </a:r>
            <a:r>
              <a:rPr sz="1600" b="1" spc="-4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-</a:t>
            </a:r>
            <a:r>
              <a:rPr sz="1600" b="1" spc="-3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1.3: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Critical</a:t>
            </a:r>
            <a:r>
              <a:rPr sz="1600" b="1" spc="-3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Infrastructure</a:t>
            </a:r>
            <a:r>
              <a:rPr sz="1600" b="1" spc="-3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(CI)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Protection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14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8F76E0B6-3AA0-5925-B1A7-559A0E94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237454" y="4224246"/>
            <a:ext cx="26987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900">
              <a:latin typeface="Calibri"/>
              <a:cs typeface="Calibri"/>
            </a:endParaRPr>
          </a:p>
          <a:p>
            <a:pPr marL="66675" marR="71755" algn="just">
              <a:lnSpc>
                <a:spcPts val="2960"/>
              </a:lnSpc>
              <a:spcBef>
                <a:spcPts val="125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3839" y="900000"/>
            <a:ext cx="303530" cy="4753610"/>
            <a:chOff x="10213839" y="900000"/>
            <a:chExt cx="303530" cy="4753610"/>
          </a:xfrm>
        </p:grpSpPr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5644084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73764"/>
              </p:ext>
            </p:extLst>
          </p:nvPr>
        </p:nvGraphicFramePr>
        <p:xfrm>
          <a:off x="504000" y="813103"/>
          <a:ext cx="10007653" cy="6283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65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50495" algn="just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Force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46379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potential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formally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articulated.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6098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potential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addressing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these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 is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700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analysis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country’s military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contested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 been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formally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adopted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(stand-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alone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document).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authorities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doctrine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rules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engagement.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consistent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humanitarian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22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dependence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military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 parts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addressed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8163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defence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36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6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considerations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other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0099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considerations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deterrence.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86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establishment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(alongside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stakeholders)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engaged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humanitarian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norms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behaviour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606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cyberspace.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Declaratory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published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doctrine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part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2702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doctrine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adaptive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256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geo-political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09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designed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stability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cyberspace.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predict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influence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strategies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reactions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potential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allies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adversaries.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50495" algn="just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Force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3906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Specialist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establishment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3906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Specialist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 organisational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structures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defined.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40029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 these.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24154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organisational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structures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been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tested.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military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estimate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9860" algn="just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doctrine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engagement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embedded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152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Specialist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813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facilitate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allies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tested.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8279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deterrence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defence/resilience</a:t>
                      </a:r>
                      <a:r>
                        <a:rPr sz="8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forming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14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embedded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military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9367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multilateral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challenges.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5187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Factor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1.4: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Cybersecurity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in</a:t>
            </a:r>
            <a:r>
              <a:rPr sz="1600" b="1" spc="-1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Defence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National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Security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15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07E6EC5E-2D77-76C2-7BFC-054A04C3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237454" y="4224246"/>
            <a:ext cx="26987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900">
              <a:latin typeface="Calibri"/>
              <a:cs typeface="Calibri"/>
            </a:endParaRPr>
          </a:p>
          <a:p>
            <a:pPr marL="66675" marR="71755" algn="just">
              <a:lnSpc>
                <a:spcPts val="2960"/>
              </a:lnSpc>
              <a:spcBef>
                <a:spcPts val="125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3839" y="900000"/>
            <a:ext cx="303530" cy="4753610"/>
            <a:chOff x="10213839" y="900000"/>
            <a:chExt cx="303530" cy="4753610"/>
          </a:xfrm>
        </p:grpSpPr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5644084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2988"/>
              </p:ext>
            </p:extLst>
          </p:nvPr>
        </p:nvGraphicFramePr>
        <p:xfrm>
          <a:off x="503998" y="789045"/>
          <a:ext cx="10189401" cy="6040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84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67005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58445">
                        <a:lnSpc>
                          <a:spcPct val="1500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37490">
                        <a:lnSpc>
                          <a:spcPct val="1500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Informal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 entities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formalised.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89230">
                        <a:lnSpc>
                          <a:spcPct val="150000"/>
                        </a:lnSpc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not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formally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resourced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undertake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D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8435">
                        <a:lnSpc>
                          <a:spcPts val="900"/>
                        </a:lnSpc>
                      </a:pP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formalised.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Respective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roles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country’s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1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procedures.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949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community,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authorities,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formally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assigned.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597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military/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1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dependencies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infrastructure.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07645">
                        <a:lnSpc>
                          <a:spcPts val="900"/>
                        </a:lnSpc>
                      </a:pP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assured.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EC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6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 built into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designed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address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 scenarios.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87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defence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community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draw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skills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society.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(For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via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formal cyber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reserve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force)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9A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27329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cross-governmental,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civil-defence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699" y="465904"/>
            <a:ext cx="5187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Factor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1.4: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Cybersecurity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in</a:t>
            </a:r>
            <a:r>
              <a:rPr sz="1600" b="1" spc="-1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Defence</a:t>
            </a:r>
            <a:r>
              <a:rPr sz="1600" b="1" spc="-2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72D1D"/>
                </a:solidFill>
                <a:latin typeface="Calibri"/>
                <a:cs typeface="Calibri"/>
              </a:rPr>
              <a:t>National</a:t>
            </a:r>
            <a:r>
              <a:rPr sz="1600" b="1" spc="-20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72D1D"/>
                </a:solidFill>
                <a:latin typeface="Calibri"/>
                <a:cs typeface="Calibri"/>
              </a:rPr>
              <a:t>Security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16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3FD16BE-D43B-7445-EC75-36B2BB49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4874-C6BD-E0A9-E4D2-17305097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B0BE-B3C2-B449-643E-F7F31FB3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4715"/>
            <a:ext cx="10604500" cy="5307607"/>
          </a:xfrm>
        </p:spPr>
        <p:txBody>
          <a:bodyPr/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GB" sz="2400" b="1" u="sng" cap="all" dirty="0">
                <a:solidFill>
                  <a:srgbClr val="002147"/>
                </a:solidFill>
                <a:latin typeface="Calibri"/>
                <a:cs typeface="Calibri"/>
              </a:rPr>
              <a:t>Dimension</a:t>
            </a:r>
            <a:r>
              <a:rPr lang="en-GB" sz="2400" b="1" u="sng" cap="all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2400" b="1" u="sng" cap="all" dirty="0">
                <a:solidFill>
                  <a:srgbClr val="002147"/>
                </a:solidFill>
                <a:latin typeface="Calibri"/>
                <a:cs typeface="Calibri"/>
              </a:rPr>
              <a:t>2</a:t>
            </a:r>
            <a:r>
              <a:rPr lang="en-GB" sz="2400" b="1" cap="all" dirty="0">
                <a:solidFill>
                  <a:srgbClr val="002147"/>
                </a:solidFill>
                <a:latin typeface="Calibri"/>
                <a:cs typeface="Calibri"/>
              </a:rPr>
              <a:t>:</a:t>
            </a:r>
            <a:r>
              <a:rPr lang="en-GB" sz="2400" b="1" cap="all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2400" b="1" cap="all" dirty="0">
                <a:solidFill>
                  <a:srgbClr val="002147"/>
                </a:solidFill>
                <a:latin typeface="Calibri"/>
                <a:cs typeface="Calibri"/>
              </a:rPr>
              <a:t>Cybersecurity</a:t>
            </a:r>
            <a:r>
              <a:rPr lang="en-GB" sz="2400" b="1" cap="all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2400" b="1" cap="all" spc="-10" dirty="0">
                <a:solidFill>
                  <a:srgbClr val="002147"/>
                </a:solidFill>
                <a:latin typeface="Calibri"/>
                <a:cs typeface="Calibri"/>
              </a:rPr>
              <a:t>Culture</a:t>
            </a:r>
            <a:r>
              <a:rPr lang="en-GB" sz="2400" b="1" cap="all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2400" b="1" cap="all" dirty="0">
                <a:solidFill>
                  <a:srgbClr val="002147"/>
                </a:solidFill>
                <a:latin typeface="Calibri"/>
                <a:cs typeface="Calibri"/>
              </a:rPr>
              <a:t>and</a:t>
            </a:r>
            <a:r>
              <a:rPr lang="en-GB" sz="2400" b="1" cap="all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lang="en-GB" sz="2400" b="1" cap="all" spc="-10" dirty="0">
                <a:solidFill>
                  <a:srgbClr val="002147"/>
                </a:solidFill>
                <a:latin typeface="Calibri"/>
                <a:cs typeface="Calibri"/>
              </a:rPr>
              <a:t>Society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2.1: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cap="all" spc="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Mindset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2.2: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 Trust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400" cap="all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Confidence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lang="en-GB" sz="2400" cap="all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Online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 Services</a:t>
            </a:r>
            <a:endParaRPr lang="en-GB" sz="2400" cap="all" dirty="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2.3:</a:t>
            </a:r>
            <a:r>
              <a:rPr lang="en-GB" sz="2400" cap="all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User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Understanding</a:t>
            </a:r>
            <a:r>
              <a:rPr lang="en-GB" sz="2400" cap="all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Personal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Information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Protection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Online</a:t>
            </a:r>
            <a:r>
              <a:rPr lang="en-GB" sz="2400" cap="all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2.4: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Reporting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Mechanisms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2.5:</a:t>
            </a:r>
            <a:r>
              <a:rPr lang="en-GB" sz="2400" cap="all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Media</a:t>
            </a:r>
            <a:r>
              <a:rPr lang="en-GB" sz="2400" cap="all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400" cap="all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Online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 Platforms</a:t>
            </a:r>
            <a:endParaRPr lang="en-GB" sz="2400" cap="all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FB6E1-6D29-9B6F-BD98-2E05E7D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6225"/>
            <a:ext cx="6324600" cy="523220"/>
          </a:xfrm>
        </p:spPr>
        <p:txBody>
          <a:bodyPr/>
          <a:lstStyle/>
          <a:p>
            <a:pPr algn="ctr"/>
            <a:r>
              <a:rPr lang="fr-FR" dirty="0"/>
              <a:t>CCMM DIMENSION #2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6972F23-31AF-6B83-6740-DC769CFD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91734" y="392724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13839" y="3855895"/>
            <a:ext cx="303530" cy="2948305"/>
            <a:chOff x="10213839" y="3855895"/>
            <a:chExt cx="303530" cy="2948305"/>
          </a:xfrm>
        </p:grpSpPr>
        <p:sp>
          <p:nvSpPr>
            <p:cNvPr id="7" name="object 7"/>
            <p:cNvSpPr/>
            <p:nvPr/>
          </p:nvSpPr>
          <p:spPr>
            <a:xfrm>
              <a:off x="10219554" y="386161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19554" y="650642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9554" y="4244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0"/>
                  </a:move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91734" y="4310350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2"/>
            <a:ext cx="10516870" cy="7560309"/>
            <a:chOff x="0" y="12"/>
            <a:chExt cx="10516870" cy="7560309"/>
          </a:xfrm>
        </p:grpSpPr>
        <p:sp>
          <p:nvSpPr>
            <p:cNvPr id="12" name="object 12"/>
            <p:cNvSpPr/>
            <p:nvPr/>
          </p:nvSpPr>
          <p:spPr>
            <a:xfrm>
              <a:off x="10219553" y="424471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19553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9553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0" y="968388"/>
              <a:ext cx="127038" cy="141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"/>
              <a:ext cx="9984105" cy="7560309"/>
            </a:xfrm>
            <a:custGeom>
              <a:avLst/>
              <a:gdLst/>
              <a:ahLst/>
              <a:cxnLst/>
              <a:rect l="l" t="t" r="r" b="b"/>
              <a:pathLst>
                <a:path w="9984105" h="7560309">
                  <a:moveTo>
                    <a:pt x="9983647" y="0"/>
                  </a:moveTo>
                  <a:lnTo>
                    <a:pt x="0" y="0"/>
                  </a:lnTo>
                  <a:lnTo>
                    <a:pt x="0" y="7559992"/>
                  </a:lnTo>
                  <a:lnTo>
                    <a:pt x="9983647" y="7559992"/>
                  </a:lnTo>
                  <a:lnTo>
                    <a:pt x="9983647" y="0"/>
                  </a:lnTo>
                  <a:close/>
                </a:path>
              </a:pathLst>
            </a:custGeom>
            <a:solidFill>
              <a:srgbClr val="002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237454" y="4676278"/>
            <a:ext cx="269875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91299" y="809625"/>
            <a:ext cx="7827201" cy="9499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ct val="78400"/>
              </a:lnSpc>
              <a:spcBef>
                <a:spcPts val="980"/>
              </a:spcBef>
            </a:pPr>
            <a:r>
              <a:rPr u="sng" spc="120" dirty="0">
                <a:solidFill>
                  <a:srgbClr val="FFFFFF"/>
                </a:solidFill>
              </a:rPr>
              <a:t>Dimension</a:t>
            </a:r>
            <a:r>
              <a:rPr u="sng" spc="370" dirty="0">
                <a:solidFill>
                  <a:srgbClr val="FFFFFF"/>
                </a:solidFill>
              </a:rPr>
              <a:t> </a:t>
            </a:r>
            <a:r>
              <a:rPr u="sng" dirty="0">
                <a:solidFill>
                  <a:srgbClr val="FFFFFF"/>
                </a:solidFill>
              </a:rPr>
              <a:t>2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spc="375" dirty="0">
                <a:solidFill>
                  <a:srgbClr val="FFFFFF"/>
                </a:solidFill>
              </a:rPr>
              <a:t> </a:t>
            </a:r>
            <a:r>
              <a:rPr spc="114" dirty="0">
                <a:solidFill>
                  <a:srgbClr val="FFFFFF"/>
                </a:solidFill>
              </a:rPr>
              <a:t>Cybersecurity </a:t>
            </a:r>
            <a:r>
              <a:rPr spc="100" dirty="0">
                <a:solidFill>
                  <a:srgbClr val="FFFFFF"/>
                </a:solidFill>
              </a:rPr>
              <a:t>Culture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and</a:t>
            </a:r>
            <a:r>
              <a:rPr spc="355" dirty="0">
                <a:solidFill>
                  <a:srgbClr val="FFFFFF"/>
                </a:solidFill>
              </a:rPr>
              <a:t> </a:t>
            </a:r>
            <a:r>
              <a:rPr spc="114" dirty="0">
                <a:solidFill>
                  <a:srgbClr val="FFFFFF"/>
                </a:solidFill>
              </a:rPr>
              <a:t>Society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1298" y="2105025"/>
            <a:ext cx="8894002" cy="49173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48260" algn="just">
              <a:lnSpc>
                <a:spcPct val="104200"/>
              </a:lnSpc>
              <a:spcBef>
                <a:spcPts val="4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2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reviews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responsible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culture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cyber-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society,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services, e-government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e-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commerce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services,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users’ understanding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online.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4200"/>
              </a:lnSpc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Moreover,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explores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existence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reporting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mechanisms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functioning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channels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report cybercrime.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addition,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28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reviews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shaping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values, attitudes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behaviour.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3998" y="1278313"/>
            <a:ext cx="10013315" cy="6282055"/>
            <a:chOff x="503998" y="1278313"/>
            <a:chExt cx="10013315" cy="6282055"/>
          </a:xfrm>
        </p:grpSpPr>
        <p:sp>
          <p:nvSpPr>
            <p:cNvPr id="21" name="object 21"/>
            <p:cNvSpPr/>
            <p:nvPr/>
          </p:nvSpPr>
          <p:spPr>
            <a:xfrm>
              <a:off x="5390261" y="3089617"/>
              <a:ext cx="4624070" cy="4470400"/>
            </a:xfrm>
            <a:custGeom>
              <a:avLst/>
              <a:gdLst/>
              <a:ahLst/>
              <a:cxnLst/>
              <a:rect l="l" t="t" r="r" b="b"/>
              <a:pathLst>
                <a:path w="4624070" h="4470400">
                  <a:moveTo>
                    <a:pt x="1667179" y="2872676"/>
                  </a:moveTo>
                  <a:lnTo>
                    <a:pt x="1658607" y="2830169"/>
                  </a:lnTo>
                  <a:lnTo>
                    <a:pt x="1635226" y="2795486"/>
                  </a:lnTo>
                  <a:lnTo>
                    <a:pt x="1600542" y="2772105"/>
                  </a:lnTo>
                  <a:lnTo>
                    <a:pt x="1558036" y="2763532"/>
                  </a:lnTo>
                  <a:lnTo>
                    <a:pt x="1531289" y="2766860"/>
                  </a:lnTo>
                  <a:lnTo>
                    <a:pt x="1484820" y="2791714"/>
                  </a:lnTo>
                  <a:lnTo>
                    <a:pt x="1406232" y="2903613"/>
                  </a:lnTo>
                  <a:lnTo>
                    <a:pt x="1389062" y="2948101"/>
                  </a:lnTo>
                  <a:lnTo>
                    <a:pt x="1387881" y="2964142"/>
                  </a:lnTo>
                  <a:lnTo>
                    <a:pt x="1387881" y="2989491"/>
                  </a:lnTo>
                  <a:lnTo>
                    <a:pt x="1396453" y="3032036"/>
                  </a:lnTo>
                  <a:lnTo>
                    <a:pt x="1419834" y="3066732"/>
                  </a:lnTo>
                  <a:lnTo>
                    <a:pt x="1454531" y="3090126"/>
                  </a:lnTo>
                  <a:lnTo>
                    <a:pt x="1497025" y="3098685"/>
                  </a:lnTo>
                  <a:lnTo>
                    <a:pt x="1523796" y="3095358"/>
                  </a:lnTo>
                  <a:lnTo>
                    <a:pt x="1570304" y="3070479"/>
                  </a:lnTo>
                  <a:lnTo>
                    <a:pt x="1648828" y="2958554"/>
                  </a:lnTo>
                  <a:lnTo>
                    <a:pt x="1665998" y="2914065"/>
                  </a:lnTo>
                  <a:lnTo>
                    <a:pt x="1667179" y="2898025"/>
                  </a:lnTo>
                  <a:lnTo>
                    <a:pt x="1667179" y="2872676"/>
                  </a:lnTo>
                  <a:close/>
                </a:path>
                <a:path w="4624070" h="4470400">
                  <a:moveTo>
                    <a:pt x="1890598" y="2984398"/>
                  </a:moveTo>
                  <a:lnTo>
                    <a:pt x="1882025" y="2941878"/>
                  </a:lnTo>
                  <a:lnTo>
                    <a:pt x="1858645" y="2907169"/>
                  </a:lnTo>
                  <a:lnTo>
                    <a:pt x="1823948" y="2883776"/>
                  </a:lnTo>
                  <a:lnTo>
                    <a:pt x="1781454" y="2875203"/>
                  </a:lnTo>
                  <a:lnTo>
                    <a:pt x="1777669" y="2875203"/>
                  </a:lnTo>
                  <a:lnTo>
                    <a:pt x="1728838" y="2886748"/>
                  </a:lnTo>
                  <a:lnTo>
                    <a:pt x="1690281" y="2918904"/>
                  </a:lnTo>
                  <a:lnTo>
                    <a:pt x="1577390" y="3069564"/>
                  </a:lnTo>
                  <a:lnTo>
                    <a:pt x="1556880" y="3117507"/>
                  </a:lnTo>
                  <a:lnTo>
                    <a:pt x="1555457" y="3135071"/>
                  </a:lnTo>
                  <a:lnTo>
                    <a:pt x="1555457" y="3157105"/>
                  </a:lnTo>
                  <a:lnTo>
                    <a:pt x="1564030" y="3199600"/>
                  </a:lnTo>
                  <a:lnTo>
                    <a:pt x="1587398" y="3234283"/>
                  </a:lnTo>
                  <a:lnTo>
                    <a:pt x="1622094" y="3257677"/>
                  </a:lnTo>
                  <a:lnTo>
                    <a:pt x="1664601" y="3266249"/>
                  </a:lnTo>
                  <a:lnTo>
                    <a:pt x="1668386" y="3266249"/>
                  </a:lnTo>
                  <a:lnTo>
                    <a:pt x="1717243" y="3254705"/>
                  </a:lnTo>
                  <a:lnTo>
                    <a:pt x="1755775" y="3222548"/>
                  </a:lnTo>
                  <a:lnTo>
                    <a:pt x="1868703" y="3071838"/>
                  </a:lnTo>
                  <a:lnTo>
                    <a:pt x="1889175" y="3023933"/>
                  </a:lnTo>
                  <a:lnTo>
                    <a:pt x="1890598" y="3006344"/>
                  </a:lnTo>
                  <a:lnTo>
                    <a:pt x="1890598" y="2984398"/>
                  </a:lnTo>
                  <a:close/>
                </a:path>
                <a:path w="4624070" h="4470400">
                  <a:moveTo>
                    <a:pt x="2114004" y="3096107"/>
                  </a:moveTo>
                  <a:lnTo>
                    <a:pt x="2105444" y="3053575"/>
                  </a:lnTo>
                  <a:lnTo>
                    <a:pt x="2082063" y="3018866"/>
                  </a:lnTo>
                  <a:lnTo>
                    <a:pt x="2047379" y="2995485"/>
                  </a:lnTo>
                  <a:lnTo>
                    <a:pt x="2004860" y="2986913"/>
                  </a:lnTo>
                  <a:lnTo>
                    <a:pt x="2001075" y="2986913"/>
                  </a:lnTo>
                  <a:lnTo>
                    <a:pt x="1952244" y="2998457"/>
                  </a:lnTo>
                  <a:lnTo>
                    <a:pt x="1913724" y="3030613"/>
                  </a:lnTo>
                  <a:lnTo>
                    <a:pt x="1800796" y="3181273"/>
                  </a:lnTo>
                  <a:lnTo>
                    <a:pt x="1780336" y="3229216"/>
                  </a:lnTo>
                  <a:lnTo>
                    <a:pt x="1778901" y="3246780"/>
                  </a:lnTo>
                  <a:lnTo>
                    <a:pt x="1778901" y="3268815"/>
                  </a:lnTo>
                  <a:lnTo>
                    <a:pt x="1787474" y="3311296"/>
                  </a:lnTo>
                  <a:lnTo>
                    <a:pt x="1810854" y="3345980"/>
                  </a:lnTo>
                  <a:lnTo>
                    <a:pt x="1845551" y="3369386"/>
                  </a:lnTo>
                  <a:lnTo>
                    <a:pt x="1888058" y="3377958"/>
                  </a:lnTo>
                  <a:lnTo>
                    <a:pt x="1891830" y="3377958"/>
                  </a:lnTo>
                  <a:lnTo>
                    <a:pt x="1940648" y="3366427"/>
                  </a:lnTo>
                  <a:lnTo>
                    <a:pt x="1979180" y="3334270"/>
                  </a:lnTo>
                  <a:lnTo>
                    <a:pt x="2092109" y="3183547"/>
                  </a:lnTo>
                  <a:lnTo>
                    <a:pt x="2112581" y="3135630"/>
                  </a:lnTo>
                  <a:lnTo>
                    <a:pt x="2114004" y="3118053"/>
                  </a:lnTo>
                  <a:lnTo>
                    <a:pt x="2114004" y="3096107"/>
                  </a:lnTo>
                  <a:close/>
                </a:path>
                <a:path w="4624070" h="4470400">
                  <a:moveTo>
                    <a:pt x="2337358" y="3207829"/>
                  </a:moveTo>
                  <a:lnTo>
                    <a:pt x="2328875" y="3165284"/>
                  </a:lnTo>
                  <a:lnTo>
                    <a:pt x="2305494" y="3130588"/>
                  </a:lnTo>
                  <a:lnTo>
                    <a:pt x="2270810" y="3107207"/>
                  </a:lnTo>
                  <a:lnTo>
                    <a:pt x="2228304" y="3098635"/>
                  </a:lnTo>
                  <a:lnTo>
                    <a:pt x="2224519" y="3098635"/>
                  </a:lnTo>
                  <a:lnTo>
                    <a:pt x="2175675" y="3110179"/>
                  </a:lnTo>
                  <a:lnTo>
                    <a:pt x="2137168" y="3142335"/>
                  </a:lnTo>
                  <a:lnTo>
                    <a:pt x="2024240" y="3292995"/>
                  </a:lnTo>
                  <a:lnTo>
                    <a:pt x="2003729" y="3340925"/>
                  </a:lnTo>
                  <a:lnTo>
                    <a:pt x="2002307" y="3358502"/>
                  </a:lnTo>
                  <a:lnTo>
                    <a:pt x="2002307" y="3380536"/>
                  </a:lnTo>
                  <a:lnTo>
                    <a:pt x="2010867" y="3422993"/>
                  </a:lnTo>
                  <a:lnTo>
                    <a:pt x="2034247" y="3457676"/>
                  </a:lnTo>
                  <a:lnTo>
                    <a:pt x="2068931" y="3481057"/>
                  </a:lnTo>
                  <a:lnTo>
                    <a:pt x="2111451" y="3489629"/>
                  </a:lnTo>
                  <a:lnTo>
                    <a:pt x="2115235" y="3489629"/>
                  </a:lnTo>
                  <a:lnTo>
                    <a:pt x="2164080" y="3478111"/>
                  </a:lnTo>
                  <a:lnTo>
                    <a:pt x="2202624" y="3445992"/>
                  </a:lnTo>
                  <a:lnTo>
                    <a:pt x="2315553" y="3295269"/>
                  </a:lnTo>
                  <a:lnTo>
                    <a:pt x="2335936" y="3247288"/>
                  </a:lnTo>
                  <a:lnTo>
                    <a:pt x="2337358" y="3229775"/>
                  </a:lnTo>
                  <a:lnTo>
                    <a:pt x="2337358" y="3207829"/>
                  </a:lnTo>
                  <a:close/>
                </a:path>
                <a:path w="4624070" h="4470400">
                  <a:moveTo>
                    <a:pt x="3733800" y="1600301"/>
                  </a:moveTo>
                  <a:lnTo>
                    <a:pt x="3323272" y="1856333"/>
                  </a:lnTo>
                  <a:lnTo>
                    <a:pt x="3317024" y="1860981"/>
                  </a:lnTo>
                  <a:lnTo>
                    <a:pt x="3310229" y="1864702"/>
                  </a:lnTo>
                  <a:lnTo>
                    <a:pt x="3302965" y="1867446"/>
                  </a:lnTo>
                  <a:lnTo>
                    <a:pt x="3295319" y="1869147"/>
                  </a:lnTo>
                  <a:lnTo>
                    <a:pt x="3235629" y="1876374"/>
                  </a:lnTo>
                  <a:lnTo>
                    <a:pt x="3178899" y="1879714"/>
                  </a:lnTo>
                  <a:lnTo>
                    <a:pt x="3125012" y="1879587"/>
                  </a:lnTo>
                  <a:lnTo>
                    <a:pt x="3073806" y="1876450"/>
                  </a:lnTo>
                  <a:lnTo>
                    <a:pt x="3025152" y="1870735"/>
                  </a:lnTo>
                  <a:lnTo>
                    <a:pt x="2978912" y="1862899"/>
                  </a:lnTo>
                  <a:lnTo>
                    <a:pt x="2934957" y="1853361"/>
                  </a:lnTo>
                  <a:lnTo>
                    <a:pt x="2893136" y="1842579"/>
                  </a:lnTo>
                  <a:lnTo>
                    <a:pt x="2853321" y="1830984"/>
                  </a:lnTo>
                  <a:lnTo>
                    <a:pt x="2815374" y="1819033"/>
                  </a:lnTo>
                  <a:lnTo>
                    <a:pt x="2721127" y="1788414"/>
                  </a:lnTo>
                  <a:lnTo>
                    <a:pt x="2666149" y="1772793"/>
                  </a:lnTo>
                  <a:lnTo>
                    <a:pt x="2613101" y="1762086"/>
                  </a:lnTo>
                  <a:lnTo>
                    <a:pt x="2560853" y="1758111"/>
                  </a:lnTo>
                  <a:lnTo>
                    <a:pt x="2512110" y="1761591"/>
                  </a:lnTo>
                  <a:lnTo>
                    <a:pt x="2466175" y="1771319"/>
                  </a:lnTo>
                  <a:lnTo>
                    <a:pt x="2422677" y="1786204"/>
                  </a:lnTo>
                  <a:lnTo>
                    <a:pt x="2381173" y="1805152"/>
                  </a:lnTo>
                  <a:lnTo>
                    <a:pt x="2341270" y="1827098"/>
                  </a:lnTo>
                  <a:lnTo>
                    <a:pt x="2302560" y="1850948"/>
                  </a:lnTo>
                  <a:lnTo>
                    <a:pt x="2234323" y="1895398"/>
                  </a:lnTo>
                  <a:lnTo>
                    <a:pt x="2204618" y="1914080"/>
                  </a:lnTo>
                  <a:lnTo>
                    <a:pt x="1913496" y="2205190"/>
                  </a:lnTo>
                  <a:lnTo>
                    <a:pt x="1889315" y="2238527"/>
                  </a:lnTo>
                  <a:lnTo>
                    <a:pt x="1876856" y="2276729"/>
                  </a:lnTo>
                  <a:lnTo>
                    <a:pt x="1876615" y="2316886"/>
                  </a:lnTo>
                  <a:lnTo>
                    <a:pt x="1889048" y="2356104"/>
                  </a:lnTo>
                  <a:lnTo>
                    <a:pt x="1909673" y="2386215"/>
                  </a:lnTo>
                  <a:lnTo>
                    <a:pt x="1937118" y="2408974"/>
                  </a:lnTo>
                  <a:lnTo>
                    <a:pt x="1969744" y="2423376"/>
                  </a:lnTo>
                  <a:lnTo>
                    <a:pt x="2005901" y="2428405"/>
                  </a:lnTo>
                  <a:lnTo>
                    <a:pt x="2050592" y="2428405"/>
                  </a:lnTo>
                  <a:lnTo>
                    <a:pt x="2094344" y="2421001"/>
                  </a:lnTo>
                  <a:lnTo>
                    <a:pt x="2132876" y="2399373"/>
                  </a:lnTo>
                  <a:lnTo>
                    <a:pt x="2257399" y="2295880"/>
                  </a:lnTo>
                  <a:lnTo>
                    <a:pt x="2307056" y="2255177"/>
                  </a:lnTo>
                  <a:lnTo>
                    <a:pt x="2353894" y="2217788"/>
                  </a:lnTo>
                  <a:lnTo>
                    <a:pt x="2397760" y="2184184"/>
                  </a:lnTo>
                  <a:lnTo>
                    <a:pt x="2438565" y="2154834"/>
                  </a:lnTo>
                  <a:lnTo>
                    <a:pt x="2476144" y="2130171"/>
                  </a:lnTo>
                  <a:lnTo>
                    <a:pt x="2510396" y="2110676"/>
                  </a:lnTo>
                  <a:lnTo>
                    <a:pt x="2547709" y="2094395"/>
                  </a:lnTo>
                  <a:lnTo>
                    <a:pt x="2554135" y="2093264"/>
                  </a:lnTo>
                  <a:lnTo>
                    <a:pt x="2560853" y="2093264"/>
                  </a:lnTo>
                  <a:lnTo>
                    <a:pt x="2597404" y="2106879"/>
                  </a:lnTo>
                  <a:lnTo>
                    <a:pt x="3404705" y="2806547"/>
                  </a:lnTo>
                  <a:lnTo>
                    <a:pt x="3733800" y="2676017"/>
                  </a:lnTo>
                  <a:lnTo>
                    <a:pt x="3733800" y="1600301"/>
                  </a:lnTo>
                  <a:close/>
                </a:path>
                <a:path w="4624070" h="4470400">
                  <a:moveTo>
                    <a:pt x="4623727" y="1574800"/>
                  </a:moveTo>
                  <a:lnTo>
                    <a:pt x="4612906" y="1549400"/>
                  </a:lnTo>
                  <a:lnTo>
                    <a:pt x="4596447" y="1511300"/>
                  </a:lnTo>
                  <a:lnTo>
                    <a:pt x="4579188" y="1460500"/>
                  </a:lnTo>
                  <a:lnTo>
                    <a:pt x="4561154" y="1422400"/>
                  </a:lnTo>
                  <a:lnTo>
                    <a:pt x="4542320" y="1384300"/>
                  </a:lnTo>
                  <a:lnTo>
                    <a:pt x="4522724" y="1346200"/>
                  </a:lnTo>
                  <a:lnTo>
                    <a:pt x="4502366" y="1295400"/>
                  </a:lnTo>
                  <a:lnTo>
                    <a:pt x="4481246" y="1257300"/>
                  </a:lnTo>
                  <a:lnTo>
                    <a:pt x="4459389" y="1219200"/>
                  </a:lnTo>
                  <a:lnTo>
                    <a:pt x="4436796" y="1181100"/>
                  </a:lnTo>
                  <a:lnTo>
                    <a:pt x="4413478" y="1143000"/>
                  </a:lnTo>
                  <a:lnTo>
                    <a:pt x="4389437" y="1104900"/>
                  </a:lnTo>
                  <a:lnTo>
                    <a:pt x="4364698" y="1066800"/>
                  </a:lnTo>
                  <a:lnTo>
                    <a:pt x="4339260" y="1028700"/>
                  </a:lnTo>
                  <a:lnTo>
                    <a:pt x="4313123" y="990600"/>
                  </a:lnTo>
                  <a:lnTo>
                    <a:pt x="4286313" y="952500"/>
                  </a:lnTo>
                  <a:lnTo>
                    <a:pt x="4277474" y="940257"/>
                  </a:lnTo>
                  <a:lnTo>
                    <a:pt x="4277474" y="2387600"/>
                  </a:lnTo>
                  <a:lnTo>
                    <a:pt x="4276864" y="2425700"/>
                  </a:lnTo>
                  <a:lnTo>
                    <a:pt x="4275074" y="2476500"/>
                  </a:lnTo>
                  <a:lnTo>
                    <a:pt x="4272102" y="2527300"/>
                  </a:lnTo>
                  <a:lnTo>
                    <a:pt x="4267974" y="2578100"/>
                  </a:lnTo>
                  <a:lnTo>
                    <a:pt x="4262691" y="2616200"/>
                  </a:lnTo>
                  <a:lnTo>
                    <a:pt x="4256278" y="2667000"/>
                  </a:lnTo>
                  <a:lnTo>
                    <a:pt x="4248734" y="2717800"/>
                  </a:lnTo>
                  <a:lnTo>
                    <a:pt x="4240098" y="2755900"/>
                  </a:lnTo>
                  <a:lnTo>
                    <a:pt x="4230357" y="2806700"/>
                  </a:lnTo>
                  <a:lnTo>
                    <a:pt x="4219549" y="2844800"/>
                  </a:lnTo>
                  <a:lnTo>
                    <a:pt x="4207675" y="2895600"/>
                  </a:lnTo>
                  <a:lnTo>
                    <a:pt x="4194746" y="2933700"/>
                  </a:lnTo>
                  <a:lnTo>
                    <a:pt x="4180789" y="2984500"/>
                  </a:lnTo>
                  <a:lnTo>
                    <a:pt x="4165803" y="3022600"/>
                  </a:lnTo>
                  <a:lnTo>
                    <a:pt x="4149814" y="3060700"/>
                  </a:lnTo>
                  <a:lnTo>
                    <a:pt x="4132834" y="3111500"/>
                  </a:lnTo>
                  <a:lnTo>
                    <a:pt x="4114863" y="3149600"/>
                  </a:lnTo>
                  <a:lnTo>
                    <a:pt x="4095940" y="3187700"/>
                  </a:lnTo>
                  <a:lnTo>
                    <a:pt x="4076065" y="3238500"/>
                  </a:lnTo>
                  <a:lnTo>
                    <a:pt x="4055262" y="3276600"/>
                  </a:lnTo>
                  <a:lnTo>
                    <a:pt x="4033532" y="3314700"/>
                  </a:lnTo>
                  <a:lnTo>
                    <a:pt x="4010888" y="3352800"/>
                  </a:lnTo>
                  <a:lnTo>
                    <a:pt x="3987355" y="3390900"/>
                  </a:lnTo>
                  <a:lnTo>
                    <a:pt x="3962946" y="3429000"/>
                  </a:lnTo>
                  <a:lnTo>
                    <a:pt x="3937673" y="3467100"/>
                  </a:lnTo>
                  <a:lnTo>
                    <a:pt x="3911549" y="3505200"/>
                  </a:lnTo>
                  <a:lnTo>
                    <a:pt x="3884587" y="3543300"/>
                  </a:lnTo>
                  <a:lnTo>
                    <a:pt x="3856799" y="3568700"/>
                  </a:lnTo>
                  <a:lnTo>
                    <a:pt x="3828211" y="3606800"/>
                  </a:lnTo>
                  <a:lnTo>
                    <a:pt x="3798824" y="3644900"/>
                  </a:lnTo>
                  <a:lnTo>
                    <a:pt x="3768661" y="3670300"/>
                  </a:lnTo>
                  <a:lnTo>
                    <a:pt x="3737737" y="3708400"/>
                  </a:lnTo>
                  <a:lnTo>
                    <a:pt x="3706050" y="3733800"/>
                  </a:lnTo>
                  <a:lnTo>
                    <a:pt x="3673640" y="3771900"/>
                  </a:lnTo>
                  <a:lnTo>
                    <a:pt x="3640493" y="3797300"/>
                  </a:lnTo>
                  <a:lnTo>
                    <a:pt x="3606647" y="3822700"/>
                  </a:lnTo>
                  <a:lnTo>
                    <a:pt x="3572103" y="3860800"/>
                  </a:lnTo>
                  <a:lnTo>
                    <a:pt x="3536886" y="3886200"/>
                  </a:lnTo>
                  <a:lnTo>
                    <a:pt x="3500996" y="3911600"/>
                  </a:lnTo>
                  <a:lnTo>
                    <a:pt x="3464458" y="3937000"/>
                  </a:lnTo>
                  <a:lnTo>
                    <a:pt x="3427285" y="3962400"/>
                  </a:lnTo>
                  <a:lnTo>
                    <a:pt x="3389490" y="3987800"/>
                  </a:lnTo>
                  <a:lnTo>
                    <a:pt x="3351085" y="4013200"/>
                  </a:lnTo>
                  <a:lnTo>
                    <a:pt x="3312083" y="4038600"/>
                  </a:lnTo>
                  <a:lnTo>
                    <a:pt x="3272498" y="4051300"/>
                  </a:lnTo>
                  <a:lnTo>
                    <a:pt x="3191662" y="4102100"/>
                  </a:lnTo>
                  <a:lnTo>
                    <a:pt x="3108655" y="4127500"/>
                  </a:lnTo>
                  <a:lnTo>
                    <a:pt x="3066389" y="4152900"/>
                  </a:lnTo>
                  <a:lnTo>
                    <a:pt x="2980385" y="4178300"/>
                  </a:lnTo>
                  <a:lnTo>
                    <a:pt x="2711615" y="4254500"/>
                  </a:lnTo>
                  <a:lnTo>
                    <a:pt x="2665399" y="4254500"/>
                  </a:lnTo>
                  <a:lnTo>
                    <a:pt x="2618829" y="4267200"/>
                  </a:lnTo>
                  <a:lnTo>
                    <a:pt x="2524620" y="4267200"/>
                  </a:lnTo>
                  <a:lnTo>
                    <a:pt x="2477033" y="4279900"/>
                  </a:lnTo>
                  <a:lnTo>
                    <a:pt x="2284819" y="4279900"/>
                  </a:lnTo>
                  <a:lnTo>
                    <a:pt x="2237232" y="4267200"/>
                  </a:lnTo>
                  <a:lnTo>
                    <a:pt x="2143023" y="4267200"/>
                  </a:lnTo>
                  <a:lnTo>
                    <a:pt x="2096452" y="4254500"/>
                  </a:lnTo>
                  <a:lnTo>
                    <a:pt x="2050237" y="4254500"/>
                  </a:lnTo>
                  <a:lnTo>
                    <a:pt x="1781467" y="4178300"/>
                  </a:lnTo>
                  <a:lnTo>
                    <a:pt x="1695462" y="4152900"/>
                  </a:lnTo>
                  <a:lnTo>
                    <a:pt x="1653197" y="4127500"/>
                  </a:lnTo>
                  <a:lnTo>
                    <a:pt x="1570189" y="4102100"/>
                  </a:lnTo>
                  <a:lnTo>
                    <a:pt x="1489354" y="4051300"/>
                  </a:lnTo>
                  <a:lnTo>
                    <a:pt x="1449768" y="4038600"/>
                  </a:lnTo>
                  <a:lnTo>
                    <a:pt x="1410766" y="4013200"/>
                  </a:lnTo>
                  <a:lnTo>
                    <a:pt x="1372362" y="3987800"/>
                  </a:lnTo>
                  <a:lnTo>
                    <a:pt x="1334566" y="3962400"/>
                  </a:lnTo>
                  <a:lnTo>
                    <a:pt x="1297381" y="3937000"/>
                  </a:lnTo>
                  <a:lnTo>
                    <a:pt x="1260843" y="3911600"/>
                  </a:lnTo>
                  <a:lnTo>
                    <a:pt x="1224965" y="3886200"/>
                  </a:lnTo>
                  <a:lnTo>
                    <a:pt x="1189736" y="3860800"/>
                  </a:lnTo>
                  <a:lnTo>
                    <a:pt x="1155204" y="3822700"/>
                  </a:lnTo>
                  <a:lnTo>
                    <a:pt x="1121359" y="3797300"/>
                  </a:lnTo>
                  <a:lnTo>
                    <a:pt x="1088212" y="3771900"/>
                  </a:lnTo>
                  <a:lnTo>
                    <a:pt x="1055801" y="3733800"/>
                  </a:lnTo>
                  <a:lnTo>
                    <a:pt x="1024115" y="3708400"/>
                  </a:lnTo>
                  <a:lnTo>
                    <a:pt x="993190" y="3670300"/>
                  </a:lnTo>
                  <a:lnTo>
                    <a:pt x="963028" y="3644900"/>
                  </a:lnTo>
                  <a:lnTo>
                    <a:pt x="933640" y="3606800"/>
                  </a:lnTo>
                  <a:lnTo>
                    <a:pt x="905052" y="3568700"/>
                  </a:lnTo>
                  <a:lnTo>
                    <a:pt x="877265" y="3543300"/>
                  </a:lnTo>
                  <a:lnTo>
                    <a:pt x="850303" y="3505200"/>
                  </a:lnTo>
                  <a:lnTo>
                    <a:pt x="824179" y="3467100"/>
                  </a:lnTo>
                  <a:lnTo>
                    <a:pt x="798906" y="3429000"/>
                  </a:lnTo>
                  <a:lnTo>
                    <a:pt x="774496" y="3390900"/>
                  </a:lnTo>
                  <a:lnTo>
                    <a:pt x="750963" y="3352800"/>
                  </a:lnTo>
                  <a:lnTo>
                    <a:pt x="728319" y="3314700"/>
                  </a:lnTo>
                  <a:lnTo>
                    <a:pt x="706589" y="3276600"/>
                  </a:lnTo>
                  <a:lnTo>
                    <a:pt x="685787" y="3238500"/>
                  </a:lnTo>
                  <a:lnTo>
                    <a:pt x="665911" y="3187700"/>
                  </a:lnTo>
                  <a:lnTo>
                    <a:pt x="646988" y="3149600"/>
                  </a:lnTo>
                  <a:lnTo>
                    <a:pt x="629031" y="3111500"/>
                  </a:lnTo>
                  <a:lnTo>
                    <a:pt x="612038" y="3060700"/>
                  </a:lnTo>
                  <a:lnTo>
                    <a:pt x="596049" y="3022600"/>
                  </a:lnTo>
                  <a:lnTo>
                    <a:pt x="581075" y="2984500"/>
                  </a:lnTo>
                  <a:lnTo>
                    <a:pt x="567105" y="2933700"/>
                  </a:lnTo>
                  <a:lnTo>
                    <a:pt x="554189" y="2895600"/>
                  </a:lnTo>
                  <a:lnTo>
                    <a:pt x="542302" y="2844800"/>
                  </a:lnTo>
                  <a:lnTo>
                    <a:pt x="531495" y="2806700"/>
                  </a:lnTo>
                  <a:lnTo>
                    <a:pt x="521754" y="2755900"/>
                  </a:lnTo>
                  <a:lnTo>
                    <a:pt x="513118" y="2717800"/>
                  </a:lnTo>
                  <a:lnTo>
                    <a:pt x="505574" y="2667000"/>
                  </a:lnTo>
                  <a:lnTo>
                    <a:pt x="499160" y="2616200"/>
                  </a:lnTo>
                  <a:lnTo>
                    <a:pt x="493877" y="2578100"/>
                  </a:lnTo>
                  <a:lnTo>
                    <a:pt x="489750" y="2527300"/>
                  </a:lnTo>
                  <a:lnTo>
                    <a:pt x="486778" y="2476500"/>
                  </a:lnTo>
                  <a:lnTo>
                    <a:pt x="484987" y="2425700"/>
                  </a:lnTo>
                  <a:lnTo>
                    <a:pt x="484390" y="2387600"/>
                  </a:lnTo>
                  <a:lnTo>
                    <a:pt x="484987" y="2336800"/>
                  </a:lnTo>
                  <a:lnTo>
                    <a:pt x="486778" y="2286000"/>
                  </a:lnTo>
                  <a:lnTo>
                    <a:pt x="489750" y="2235200"/>
                  </a:lnTo>
                  <a:lnTo>
                    <a:pt x="493877" y="2184400"/>
                  </a:lnTo>
                  <a:lnTo>
                    <a:pt x="499160" y="2146300"/>
                  </a:lnTo>
                  <a:lnTo>
                    <a:pt x="505574" y="2095500"/>
                  </a:lnTo>
                  <a:lnTo>
                    <a:pt x="513118" y="2044700"/>
                  </a:lnTo>
                  <a:lnTo>
                    <a:pt x="521754" y="2006600"/>
                  </a:lnTo>
                  <a:lnTo>
                    <a:pt x="531495" y="1955800"/>
                  </a:lnTo>
                  <a:lnTo>
                    <a:pt x="542302" y="1917700"/>
                  </a:lnTo>
                  <a:lnTo>
                    <a:pt x="554189" y="1866900"/>
                  </a:lnTo>
                  <a:lnTo>
                    <a:pt x="567105" y="1828800"/>
                  </a:lnTo>
                  <a:lnTo>
                    <a:pt x="581075" y="1778000"/>
                  </a:lnTo>
                  <a:lnTo>
                    <a:pt x="596049" y="1739900"/>
                  </a:lnTo>
                  <a:lnTo>
                    <a:pt x="612038" y="1701800"/>
                  </a:lnTo>
                  <a:lnTo>
                    <a:pt x="629031" y="1651000"/>
                  </a:lnTo>
                  <a:lnTo>
                    <a:pt x="646988" y="1612900"/>
                  </a:lnTo>
                  <a:lnTo>
                    <a:pt x="665911" y="1574800"/>
                  </a:lnTo>
                  <a:lnTo>
                    <a:pt x="685787" y="1524000"/>
                  </a:lnTo>
                  <a:lnTo>
                    <a:pt x="706589" y="1485900"/>
                  </a:lnTo>
                  <a:lnTo>
                    <a:pt x="728319" y="1447800"/>
                  </a:lnTo>
                  <a:lnTo>
                    <a:pt x="750963" y="1409700"/>
                  </a:lnTo>
                  <a:lnTo>
                    <a:pt x="774496" y="1371600"/>
                  </a:lnTo>
                  <a:lnTo>
                    <a:pt x="798906" y="1333500"/>
                  </a:lnTo>
                  <a:lnTo>
                    <a:pt x="824179" y="1295400"/>
                  </a:lnTo>
                  <a:lnTo>
                    <a:pt x="850303" y="1257300"/>
                  </a:lnTo>
                  <a:lnTo>
                    <a:pt x="877265" y="1219200"/>
                  </a:lnTo>
                  <a:lnTo>
                    <a:pt x="905052" y="1193800"/>
                  </a:lnTo>
                  <a:lnTo>
                    <a:pt x="933640" y="1155700"/>
                  </a:lnTo>
                  <a:lnTo>
                    <a:pt x="963028" y="1117600"/>
                  </a:lnTo>
                  <a:lnTo>
                    <a:pt x="993190" y="1092200"/>
                  </a:lnTo>
                  <a:lnTo>
                    <a:pt x="1024115" y="1054100"/>
                  </a:lnTo>
                  <a:lnTo>
                    <a:pt x="1055801" y="1028700"/>
                  </a:lnTo>
                  <a:lnTo>
                    <a:pt x="1088212" y="990600"/>
                  </a:lnTo>
                  <a:lnTo>
                    <a:pt x="1121359" y="965200"/>
                  </a:lnTo>
                  <a:lnTo>
                    <a:pt x="1155204" y="939800"/>
                  </a:lnTo>
                  <a:lnTo>
                    <a:pt x="1189736" y="901700"/>
                  </a:lnTo>
                  <a:lnTo>
                    <a:pt x="1224965" y="876300"/>
                  </a:lnTo>
                  <a:lnTo>
                    <a:pt x="1260843" y="850900"/>
                  </a:lnTo>
                  <a:lnTo>
                    <a:pt x="1297381" y="825500"/>
                  </a:lnTo>
                  <a:lnTo>
                    <a:pt x="1334566" y="800100"/>
                  </a:lnTo>
                  <a:lnTo>
                    <a:pt x="1372362" y="774700"/>
                  </a:lnTo>
                  <a:lnTo>
                    <a:pt x="1410766" y="749300"/>
                  </a:lnTo>
                  <a:lnTo>
                    <a:pt x="1449768" y="723900"/>
                  </a:lnTo>
                  <a:lnTo>
                    <a:pt x="1489354" y="711200"/>
                  </a:lnTo>
                  <a:lnTo>
                    <a:pt x="1570189" y="660400"/>
                  </a:lnTo>
                  <a:lnTo>
                    <a:pt x="1653197" y="635000"/>
                  </a:lnTo>
                  <a:lnTo>
                    <a:pt x="1695462" y="609600"/>
                  </a:lnTo>
                  <a:lnTo>
                    <a:pt x="2004402" y="520700"/>
                  </a:lnTo>
                  <a:lnTo>
                    <a:pt x="2050237" y="508000"/>
                  </a:lnTo>
                  <a:lnTo>
                    <a:pt x="2096452" y="508000"/>
                  </a:lnTo>
                  <a:lnTo>
                    <a:pt x="2143023" y="495300"/>
                  </a:lnTo>
                  <a:lnTo>
                    <a:pt x="2237232" y="495300"/>
                  </a:lnTo>
                  <a:lnTo>
                    <a:pt x="2284819" y="482600"/>
                  </a:lnTo>
                  <a:lnTo>
                    <a:pt x="2477033" y="482600"/>
                  </a:lnTo>
                  <a:lnTo>
                    <a:pt x="2524620" y="495300"/>
                  </a:lnTo>
                  <a:lnTo>
                    <a:pt x="2618829" y="495300"/>
                  </a:lnTo>
                  <a:lnTo>
                    <a:pt x="2665399" y="508000"/>
                  </a:lnTo>
                  <a:lnTo>
                    <a:pt x="2711615" y="508000"/>
                  </a:lnTo>
                  <a:lnTo>
                    <a:pt x="2757449" y="520700"/>
                  </a:lnTo>
                  <a:lnTo>
                    <a:pt x="3066389" y="609600"/>
                  </a:lnTo>
                  <a:lnTo>
                    <a:pt x="3108655" y="635000"/>
                  </a:lnTo>
                  <a:lnTo>
                    <a:pt x="3191662" y="660400"/>
                  </a:lnTo>
                  <a:lnTo>
                    <a:pt x="3272498" y="711200"/>
                  </a:lnTo>
                  <a:lnTo>
                    <a:pt x="3312083" y="723900"/>
                  </a:lnTo>
                  <a:lnTo>
                    <a:pt x="3351085" y="749300"/>
                  </a:lnTo>
                  <a:lnTo>
                    <a:pt x="3389490" y="774700"/>
                  </a:lnTo>
                  <a:lnTo>
                    <a:pt x="3427285" y="800100"/>
                  </a:lnTo>
                  <a:lnTo>
                    <a:pt x="3464458" y="825500"/>
                  </a:lnTo>
                  <a:lnTo>
                    <a:pt x="3500996" y="850900"/>
                  </a:lnTo>
                  <a:lnTo>
                    <a:pt x="3536886" y="876300"/>
                  </a:lnTo>
                  <a:lnTo>
                    <a:pt x="3572103" y="901700"/>
                  </a:lnTo>
                  <a:lnTo>
                    <a:pt x="3606647" y="939800"/>
                  </a:lnTo>
                  <a:lnTo>
                    <a:pt x="3640493" y="965200"/>
                  </a:lnTo>
                  <a:lnTo>
                    <a:pt x="3673640" y="990600"/>
                  </a:lnTo>
                  <a:lnTo>
                    <a:pt x="3706050" y="1028700"/>
                  </a:lnTo>
                  <a:lnTo>
                    <a:pt x="3737737" y="1054100"/>
                  </a:lnTo>
                  <a:lnTo>
                    <a:pt x="3768661" y="1092200"/>
                  </a:lnTo>
                  <a:lnTo>
                    <a:pt x="3798824" y="1117600"/>
                  </a:lnTo>
                  <a:lnTo>
                    <a:pt x="3828211" y="1155700"/>
                  </a:lnTo>
                  <a:lnTo>
                    <a:pt x="3856799" y="1193800"/>
                  </a:lnTo>
                  <a:lnTo>
                    <a:pt x="3884587" y="1219200"/>
                  </a:lnTo>
                  <a:lnTo>
                    <a:pt x="3911549" y="1257300"/>
                  </a:lnTo>
                  <a:lnTo>
                    <a:pt x="3937673" y="1295400"/>
                  </a:lnTo>
                  <a:lnTo>
                    <a:pt x="3962946" y="1333500"/>
                  </a:lnTo>
                  <a:lnTo>
                    <a:pt x="3987355" y="1371600"/>
                  </a:lnTo>
                  <a:lnTo>
                    <a:pt x="4010888" y="1409700"/>
                  </a:lnTo>
                  <a:lnTo>
                    <a:pt x="4033532" y="1447800"/>
                  </a:lnTo>
                  <a:lnTo>
                    <a:pt x="4055262" y="1485900"/>
                  </a:lnTo>
                  <a:lnTo>
                    <a:pt x="4076065" y="1524000"/>
                  </a:lnTo>
                  <a:lnTo>
                    <a:pt x="4095940" y="1574800"/>
                  </a:lnTo>
                  <a:lnTo>
                    <a:pt x="4114863" y="1612900"/>
                  </a:lnTo>
                  <a:lnTo>
                    <a:pt x="4132834" y="1651000"/>
                  </a:lnTo>
                  <a:lnTo>
                    <a:pt x="4149814" y="1701800"/>
                  </a:lnTo>
                  <a:lnTo>
                    <a:pt x="4165803" y="1739900"/>
                  </a:lnTo>
                  <a:lnTo>
                    <a:pt x="4180789" y="1778000"/>
                  </a:lnTo>
                  <a:lnTo>
                    <a:pt x="4194746" y="1828800"/>
                  </a:lnTo>
                  <a:lnTo>
                    <a:pt x="4207675" y="1866900"/>
                  </a:lnTo>
                  <a:lnTo>
                    <a:pt x="4219549" y="1917700"/>
                  </a:lnTo>
                  <a:lnTo>
                    <a:pt x="4230357" y="1955800"/>
                  </a:lnTo>
                  <a:lnTo>
                    <a:pt x="4240098" y="2006600"/>
                  </a:lnTo>
                  <a:lnTo>
                    <a:pt x="4248734" y="2044700"/>
                  </a:lnTo>
                  <a:lnTo>
                    <a:pt x="4256278" y="2095500"/>
                  </a:lnTo>
                  <a:lnTo>
                    <a:pt x="4262691" y="2146300"/>
                  </a:lnTo>
                  <a:lnTo>
                    <a:pt x="4267974" y="2184400"/>
                  </a:lnTo>
                  <a:lnTo>
                    <a:pt x="4272102" y="2235200"/>
                  </a:lnTo>
                  <a:lnTo>
                    <a:pt x="4275074" y="2286000"/>
                  </a:lnTo>
                  <a:lnTo>
                    <a:pt x="4276864" y="2336800"/>
                  </a:lnTo>
                  <a:lnTo>
                    <a:pt x="4277474" y="2387600"/>
                  </a:lnTo>
                  <a:lnTo>
                    <a:pt x="4277474" y="940257"/>
                  </a:lnTo>
                  <a:lnTo>
                    <a:pt x="4258830" y="914400"/>
                  </a:lnTo>
                  <a:lnTo>
                    <a:pt x="4230687" y="876300"/>
                  </a:lnTo>
                  <a:lnTo>
                    <a:pt x="4201896" y="850900"/>
                  </a:lnTo>
                  <a:lnTo>
                    <a:pt x="4172458" y="812800"/>
                  </a:lnTo>
                  <a:lnTo>
                    <a:pt x="4142384" y="774700"/>
                  </a:lnTo>
                  <a:lnTo>
                    <a:pt x="4111701" y="749300"/>
                  </a:lnTo>
                  <a:lnTo>
                    <a:pt x="4080383" y="711200"/>
                  </a:lnTo>
                  <a:lnTo>
                    <a:pt x="4048468" y="685800"/>
                  </a:lnTo>
                  <a:lnTo>
                    <a:pt x="4015956" y="647700"/>
                  </a:lnTo>
                  <a:lnTo>
                    <a:pt x="3982859" y="622300"/>
                  </a:lnTo>
                  <a:lnTo>
                    <a:pt x="3949179" y="584200"/>
                  </a:lnTo>
                  <a:lnTo>
                    <a:pt x="3914940" y="558800"/>
                  </a:lnTo>
                  <a:lnTo>
                    <a:pt x="3880129" y="533400"/>
                  </a:lnTo>
                  <a:lnTo>
                    <a:pt x="3844772" y="508000"/>
                  </a:lnTo>
                  <a:lnTo>
                    <a:pt x="3820845" y="482600"/>
                  </a:lnTo>
                  <a:lnTo>
                    <a:pt x="3735489" y="419100"/>
                  </a:lnTo>
                  <a:lnTo>
                    <a:pt x="3660051" y="368300"/>
                  </a:lnTo>
                  <a:lnTo>
                    <a:pt x="3621582" y="342900"/>
                  </a:lnTo>
                  <a:lnTo>
                    <a:pt x="3582632" y="330200"/>
                  </a:lnTo>
                  <a:lnTo>
                    <a:pt x="3503307" y="279400"/>
                  </a:lnTo>
                  <a:lnTo>
                    <a:pt x="3462947" y="254000"/>
                  </a:lnTo>
                  <a:lnTo>
                    <a:pt x="3422154" y="241300"/>
                  </a:lnTo>
                  <a:lnTo>
                    <a:pt x="3380905" y="215900"/>
                  </a:lnTo>
                  <a:lnTo>
                    <a:pt x="3339223" y="203200"/>
                  </a:lnTo>
                  <a:lnTo>
                    <a:pt x="3297136" y="177800"/>
                  </a:lnTo>
                  <a:lnTo>
                    <a:pt x="3168408" y="139700"/>
                  </a:lnTo>
                  <a:lnTo>
                    <a:pt x="3124720" y="114300"/>
                  </a:lnTo>
                  <a:lnTo>
                    <a:pt x="2946298" y="63500"/>
                  </a:lnTo>
                  <a:lnTo>
                    <a:pt x="2900832" y="63500"/>
                  </a:lnTo>
                  <a:lnTo>
                    <a:pt x="2762478" y="25400"/>
                  </a:lnTo>
                  <a:lnTo>
                    <a:pt x="2715742" y="25400"/>
                  </a:lnTo>
                  <a:lnTo>
                    <a:pt x="2668714" y="12700"/>
                  </a:lnTo>
                  <a:lnTo>
                    <a:pt x="2573820" y="12700"/>
                  </a:lnTo>
                  <a:lnTo>
                    <a:pt x="2529598" y="0"/>
                  </a:lnTo>
                  <a:lnTo>
                    <a:pt x="2232253" y="0"/>
                  </a:lnTo>
                  <a:lnTo>
                    <a:pt x="2188045" y="12700"/>
                  </a:lnTo>
                  <a:lnTo>
                    <a:pt x="2093150" y="12700"/>
                  </a:lnTo>
                  <a:lnTo>
                    <a:pt x="2046122" y="25400"/>
                  </a:lnTo>
                  <a:lnTo>
                    <a:pt x="1999386" y="25400"/>
                  </a:lnTo>
                  <a:lnTo>
                    <a:pt x="1861032" y="63500"/>
                  </a:lnTo>
                  <a:lnTo>
                    <a:pt x="1815553" y="63500"/>
                  </a:lnTo>
                  <a:lnTo>
                    <a:pt x="1637131" y="114300"/>
                  </a:lnTo>
                  <a:lnTo>
                    <a:pt x="1593443" y="139700"/>
                  </a:lnTo>
                  <a:lnTo>
                    <a:pt x="1464729" y="177800"/>
                  </a:lnTo>
                  <a:lnTo>
                    <a:pt x="1422628" y="203200"/>
                  </a:lnTo>
                  <a:lnTo>
                    <a:pt x="1380947" y="215900"/>
                  </a:lnTo>
                  <a:lnTo>
                    <a:pt x="1339710" y="241300"/>
                  </a:lnTo>
                  <a:lnTo>
                    <a:pt x="1298905" y="254000"/>
                  </a:lnTo>
                  <a:lnTo>
                    <a:pt x="1258544" y="279400"/>
                  </a:lnTo>
                  <a:lnTo>
                    <a:pt x="1179220" y="330200"/>
                  </a:lnTo>
                  <a:lnTo>
                    <a:pt x="1140269" y="342900"/>
                  </a:lnTo>
                  <a:lnTo>
                    <a:pt x="1101801" y="368300"/>
                  </a:lnTo>
                  <a:lnTo>
                    <a:pt x="1026363" y="419100"/>
                  </a:lnTo>
                  <a:lnTo>
                    <a:pt x="952982" y="469900"/>
                  </a:lnTo>
                  <a:lnTo>
                    <a:pt x="917079" y="508000"/>
                  </a:lnTo>
                  <a:lnTo>
                    <a:pt x="881722" y="533400"/>
                  </a:lnTo>
                  <a:lnTo>
                    <a:pt x="846924" y="558800"/>
                  </a:lnTo>
                  <a:lnTo>
                    <a:pt x="812673" y="584200"/>
                  </a:lnTo>
                  <a:lnTo>
                    <a:pt x="778992" y="622300"/>
                  </a:lnTo>
                  <a:lnTo>
                    <a:pt x="745896" y="647700"/>
                  </a:lnTo>
                  <a:lnTo>
                    <a:pt x="713384" y="685800"/>
                  </a:lnTo>
                  <a:lnTo>
                    <a:pt x="681469" y="711200"/>
                  </a:lnTo>
                  <a:lnTo>
                    <a:pt x="650163" y="749300"/>
                  </a:lnTo>
                  <a:lnTo>
                    <a:pt x="619467" y="774700"/>
                  </a:lnTo>
                  <a:lnTo>
                    <a:pt x="589394" y="812800"/>
                  </a:lnTo>
                  <a:lnTo>
                    <a:pt x="559955" y="850900"/>
                  </a:lnTo>
                  <a:lnTo>
                    <a:pt x="531164" y="876300"/>
                  </a:lnTo>
                  <a:lnTo>
                    <a:pt x="503021" y="914400"/>
                  </a:lnTo>
                  <a:lnTo>
                    <a:pt x="475538" y="952500"/>
                  </a:lnTo>
                  <a:lnTo>
                    <a:pt x="448729" y="990600"/>
                  </a:lnTo>
                  <a:lnTo>
                    <a:pt x="422605" y="1028700"/>
                  </a:lnTo>
                  <a:lnTo>
                    <a:pt x="397167" y="1066800"/>
                  </a:lnTo>
                  <a:lnTo>
                    <a:pt x="372414" y="1104900"/>
                  </a:lnTo>
                  <a:lnTo>
                    <a:pt x="348386" y="1143000"/>
                  </a:lnTo>
                  <a:lnTo>
                    <a:pt x="325056" y="1181100"/>
                  </a:lnTo>
                  <a:lnTo>
                    <a:pt x="302463" y="1219200"/>
                  </a:lnTo>
                  <a:lnTo>
                    <a:pt x="280606" y="1257300"/>
                  </a:lnTo>
                  <a:lnTo>
                    <a:pt x="259499" y="1295400"/>
                  </a:lnTo>
                  <a:lnTo>
                    <a:pt x="239128" y="1346200"/>
                  </a:lnTo>
                  <a:lnTo>
                    <a:pt x="219532" y="1384300"/>
                  </a:lnTo>
                  <a:lnTo>
                    <a:pt x="200710" y="1422400"/>
                  </a:lnTo>
                  <a:lnTo>
                    <a:pt x="182664" y="1460500"/>
                  </a:lnTo>
                  <a:lnTo>
                    <a:pt x="165404" y="1511300"/>
                  </a:lnTo>
                  <a:lnTo>
                    <a:pt x="148958" y="1549400"/>
                  </a:lnTo>
                  <a:lnTo>
                    <a:pt x="133311" y="1600200"/>
                  </a:lnTo>
                  <a:lnTo>
                    <a:pt x="118478" y="1638300"/>
                  </a:lnTo>
                  <a:lnTo>
                    <a:pt x="104470" y="1676400"/>
                  </a:lnTo>
                  <a:lnTo>
                    <a:pt x="91313" y="1727200"/>
                  </a:lnTo>
                  <a:lnTo>
                    <a:pt x="78994" y="1765300"/>
                  </a:lnTo>
                  <a:lnTo>
                    <a:pt x="67525" y="1816100"/>
                  </a:lnTo>
                  <a:lnTo>
                    <a:pt x="56921" y="1866900"/>
                  </a:lnTo>
                  <a:lnTo>
                    <a:pt x="47205" y="1905000"/>
                  </a:lnTo>
                  <a:lnTo>
                    <a:pt x="38354" y="1955800"/>
                  </a:lnTo>
                  <a:lnTo>
                    <a:pt x="30403" y="1993900"/>
                  </a:lnTo>
                  <a:lnTo>
                    <a:pt x="23355" y="2044700"/>
                  </a:lnTo>
                  <a:lnTo>
                    <a:pt x="17208" y="2095500"/>
                  </a:lnTo>
                  <a:lnTo>
                    <a:pt x="11988" y="2146300"/>
                  </a:lnTo>
                  <a:lnTo>
                    <a:pt x="7696" y="2184400"/>
                  </a:lnTo>
                  <a:lnTo>
                    <a:pt x="4343" y="2235200"/>
                  </a:lnTo>
                  <a:lnTo>
                    <a:pt x="1930" y="2286000"/>
                  </a:lnTo>
                  <a:lnTo>
                    <a:pt x="482" y="2336800"/>
                  </a:lnTo>
                  <a:lnTo>
                    <a:pt x="0" y="2387600"/>
                  </a:lnTo>
                  <a:lnTo>
                    <a:pt x="482" y="2425700"/>
                  </a:lnTo>
                  <a:lnTo>
                    <a:pt x="1930" y="2476500"/>
                  </a:lnTo>
                  <a:lnTo>
                    <a:pt x="4343" y="2527300"/>
                  </a:lnTo>
                  <a:lnTo>
                    <a:pt x="7696" y="2578100"/>
                  </a:lnTo>
                  <a:lnTo>
                    <a:pt x="11988" y="2616200"/>
                  </a:lnTo>
                  <a:lnTo>
                    <a:pt x="17208" y="2667000"/>
                  </a:lnTo>
                  <a:lnTo>
                    <a:pt x="23355" y="2717800"/>
                  </a:lnTo>
                  <a:lnTo>
                    <a:pt x="30403" y="2768600"/>
                  </a:lnTo>
                  <a:lnTo>
                    <a:pt x="38354" y="2806700"/>
                  </a:lnTo>
                  <a:lnTo>
                    <a:pt x="47205" y="2857500"/>
                  </a:lnTo>
                  <a:lnTo>
                    <a:pt x="56921" y="2895600"/>
                  </a:lnTo>
                  <a:lnTo>
                    <a:pt x="67525" y="2946400"/>
                  </a:lnTo>
                  <a:lnTo>
                    <a:pt x="78994" y="2997200"/>
                  </a:lnTo>
                  <a:lnTo>
                    <a:pt x="91313" y="3035300"/>
                  </a:lnTo>
                  <a:lnTo>
                    <a:pt x="104470" y="3086100"/>
                  </a:lnTo>
                  <a:lnTo>
                    <a:pt x="118478" y="3124200"/>
                  </a:lnTo>
                  <a:lnTo>
                    <a:pt x="133311" y="3175000"/>
                  </a:lnTo>
                  <a:lnTo>
                    <a:pt x="148958" y="3213100"/>
                  </a:lnTo>
                  <a:lnTo>
                    <a:pt x="165404" y="3251200"/>
                  </a:lnTo>
                  <a:lnTo>
                    <a:pt x="182664" y="3302000"/>
                  </a:lnTo>
                  <a:lnTo>
                    <a:pt x="200710" y="3340100"/>
                  </a:lnTo>
                  <a:lnTo>
                    <a:pt x="219532" y="3378200"/>
                  </a:lnTo>
                  <a:lnTo>
                    <a:pt x="239128" y="3429000"/>
                  </a:lnTo>
                  <a:lnTo>
                    <a:pt x="259499" y="3467100"/>
                  </a:lnTo>
                  <a:lnTo>
                    <a:pt x="280606" y="3505200"/>
                  </a:lnTo>
                  <a:lnTo>
                    <a:pt x="302463" y="3543300"/>
                  </a:lnTo>
                  <a:lnTo>
                    <a:pt x="325056" y="3581400"/>
                  </a:lnTo>
                  <a:lnTo>
                    <a:pt x="348386" y="3619500"/>
                  </a:lnTo>
                  <a:lnTo>
                    <a:pt x="372414" y="3657600"/>
                  </a:lnTo>
                  <a:lnTo>
                    <a:pt x="397167" y="3695700"/>
                  </a:lnTo>
                  <a:lnTo>
                    <a:pt x="422605" y="3733800"/>
                  </a:lnTo>
                  <a:lnTo>
                    <a:pt x="448729" y="3771900"/>
                  </a:lnTo>
                  <a:lnTo>
                    <a:pt x="475538" y="3810000"/>
                  </a:lnTo>
                  <a:lnTo>
                    <a:pt x="503021" y="3848100"/>
                  </a:lnTo>
                  <a:lnTo>
                    <a:pt x="531164" y="3886200"/>
                  </a:lnTo>
                  <a:lnTo>
                    <a:pt x="559955" y="3911600"/>
                  </a:lnTo>
                  <a:lnTo>
                    <a:pt x="589394" y="3949700"/>
                  </a:lnTo>
                  <a:lnTo>
                    <a:pt x="619467" y="3987800"/>
                  </a:lnTo>
                  <a:lnTo>
                    <a:pt x="650163" y="4013200"/>
                  </a:lnTo>
                  <a:lnTo>
                    <a:pt x="681469" y="4051300"/>
                  </a:lnTo>
                  <a:lnTo>
                    <a:pt x="713384" y="4076700"/>
                  </a:lnTo>
                  <a:lnTo>
                    <a:pt x="745896" y="4114800"/>
                  </a:lnTo>
                  <a:lnTo>
                    <a:pt x="778992" y="4140200"/>
                  </a:lnTo>
                  <a:lnTo>
                    <a:pt x="812673" y="4178300"/>
                  </a:lnTo>
                  <a:lnTo>
                    <a:pt x="846924" y="4203700"/>
                  </a:lnTo>
                  <a:lnTo>
                    <a:pt x="881722" y="4229100"/>
                  </a:lnTo>
                  <a:lnTo>
                    <a:pt x="917079" y="4254500"/>
                  </a:lnTo>
                  <a:lnTo>
                    <a:pt x="952982" y="4292600"/>
                  </a:lnTo>
                  <a:lnTo>
                    <a:pt x="989418" y="4318000"/>
                  </a:lnTo>
                  <a:lnTo>
                    <a:pt x="1063828" y="4368800"/>
                  </a:lnTo>
                  <a:lnTo>
                    <a:pt x="1140269" y="4419600"/>
                  </a:lnTo>
                  <a:lnTo>
                    <a:pt x="1179220" y="4432300"/>
                  </a:lnTo>
                  <a:lnTo>
                    <a:pt x="1218653" y="4457700"/>
                  </a:lnTo>
                  <a:lnTo>
                    <a:pt x="1249324" y="4470387"/>
                  </a:lnTo>
                  <a:lnTo>
                    <a:pt x="3512528" y="4470387"/>
                  </a:lnTo>
                  <a:lnTo>
                    <a:pt x="3543198" y="4457700"/>
                  </a:lnTo>
                  <a:lnTo>
                    <a:pt x="3582632" y="4432300"/>
                  </a:lnTo>
                  <a:lnTo>
                    <a:pt x="3621582" y="4419600"/>
                  </a:lnTo>
                  <a:lnTo>
                    <a:pt x="3698024" y="4368800"/>
                  </a:lnTo>
                  <a:lnTo>
                    <a:pt x="3772446" y="4318000"/>
                  </a:lnTo>
                  <a:lnTo>
                    <a:pt x="3808869" y="4292600"/>
                  </a:lnTo>
                  <a:lnTo>
                    <a:pt x="3844772" y="4254500"/>
                  </a:lnTo>
                  <a:lnTo>
                    <a:pt x="3880129" y="4229100"/>
                  </a:lnTo>
                  <a:lnTo>
                    <a:pt x="3914940" y="4203700"/>
                  </a:lnTo>
                  <a:lnTo>
                    <a:pt x="3949179" y="4178300"/>
                  </a:lnTo>
                  <a:lnTo>
                    <a:pt x="3982859" y="4140200"/>
                  </a:lnTo>
                  <a:lnTo>
                    <a:pt x="4015956" y="4114800"/>
                  </a:lnTo>
                  <a:lnTo>
                    <a:pt x="4048468" y="4076700"/>
                  </a:lnTo>
                  <a:lnTo>
                    <a:pt x="4080383" y="4051300"/>
                  </a:lnTo>
                  <a:lnTo>
                    <a:pt x="4111701" y="4013200"/>
                  </a:lnTo>
                  <a:lnTo>
                    <a:pt x="4142384" y="3987800"/>
                  </a:lnTo>
                  <a:lnTo>
                    <a:pt x="4172458" y="3949700"/>
                  </a:lnTo>
                  <a:lnTo>
                    <a:pt x="4201896" y="3911600"/>
                  </a:lnTo>
                  <a:lnTo>
                    <a:pt x="4230687" y="3886200"/>
                  </a:lnTo>
                  <a:lnTo>
                    <a:pt x="4258830" y="3848100"/>
                  </a:lnTo>
                  <a:lnTo>
                    <a:pt x="4286313" y="3810000"/>
                  </a:lnTo>
                  <a:lnTo>
                    <a:pt x="4313123" y="3771900"/>
                  </a:lnTo>
                  <a:lnTo>
                    <a:pt x="4339260" y="3733800"/>
                  </a:lnTo>
                  <a:lnTo>
                    <a:pt x="4364698" y="3695700"/>
                  </a:lnTo>
                  <a:lnTo>
                    <a:pt x="4389437" y="3657600"/>
                  </a:lnTo>
                  <a:lnTo>
                    <a:pt x="4413478" y="3619500"/>
                  </a:lnTo>
                  <a:lnTo>
                    <a:pt x="4436796" y="3581400"/>
                  </a:lnTo>
                  <a:lnTo>
                    <a:pt x="4459389" y="3543300"/>
                  </a:lnTo>
                  <a:lnTo>
                    <a:pt x="4481246" y="3505200"/>
                  </a:lnTo>
                  <a:lnTo>
                    <a:pt x="4502366" y="3467100"/>
                  </a:lnTo>
                  <a:lnTo>
                    <a:pt x="4522724" y="3429000"/>
                  </a:lnTo>
                  <a:lnTo>
                    <a:pt x="4542320" y="3378200"/>
                  </a:lnTo>
                  <a:lnTo>
                    <a:pt x="4561154" y="3340100"/>
                  </a:lnTo>
                  <a:lnTo>
                    <a:pt x="4579188" y="3302000"/>
                  </a:lnTo>
                  <a:lnTo>
                    <a:pt x="4596447" y="3251200"/>
                  </a:lnTo>
                  <a:lnTo>
                    <a:pt x="4612906" y="3213100"/>
                  </a:lnTo>
                  <a:lnTo>
                    <a:pt x="4623727" y="3187700"/>
                  </a:lnTo>
                  <a:lnTo>
                    <a:pt x="4623727" y="157480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3363" y="6435515"/>
              <a:ext cx="186759" cy="1994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43021" y="4687667"/>
              <a:ext cx="2346325" cy="1835785"/>
            </a:xfrm>
            <a:custGeom>
              <a:avLst/>
              <a:gdLst/>
              <a:ahLst/>
              <a:cxnLst/>
              <a:rect l="l" t="t" r="r" b="b"/>
              <a:pathLst>
                <a:path w="2346325" h="1835784">
                  <a:moveTo>
                    <a:pt x="0" y="0"/>
                  </a:moveTo>
                  <a:lnTo>
                    <a:pt x="0" y="1077887"/>
                  </a:lnTo>
                  <a:lnTo>
                    <a:pt x="290499" y="1198626"/>
                  </a:lnTo>
                  <a:lnTo>
                    <a:pt x="321525" y="1152093"/>
                  </a:lnTo>
                  <a:lnTo>
                    <a:pt x="357069" y="1110787"/>
                  </a:lnTo>
                  <a:lnTo>
                    <a:pt x="400942" y="1079857"/>
                  </a:lnTo>
                  <a:lnTo>
                    <a:pt x="451049" y="1060454"/>
                  </a:lnTo>
                  <a:lnTo>
                    <a:pt x="505294" y="1053731"/>
                  </a:lnTo>
                  <a:lnTo>
                    <a:pt x="553671" y="1059150"/>
                  </a:lnTo>
                  <a:lnTo>
                    <a:pt x="598196" y="1074588"/>
                  </a:lnTo>
                  <a:lnTo>
                    <a:pt x="637790" y="1098816"/>
                  </a:lnTo>
                  <a:lnTo>
                    <a:pt x="671373" y="1130606"/>
                  </a:lnTo>
                  <a:lnTo>
                    <a:pt x="697865" y="1168730"/>
                  </a:lnTo>
                  <a:lnTo>
                    <a:pt x="711253" y="1166628"/>
                  </a:lnTo>
                  <a:lnTo>
                    <a:pt x="717992" y="1165808"/>
                  </a:lnTo>
                  <a:lnTo>
                    <a:pt x="724814" y="1165479"/>
                  </a:lnTo>
                  <a:lnTo>
                    <a:pt x="774565" y="1170887"/>
                  </a:lnTo>
                  <a:lnTo>
                    <a:pt x="820087" y="1186303"/>
                  </a:lnTo>
                  <a:lnTo>
                    <a:pt x="860358" y="1210511"/>
                  </a:lnTo>
                  <a:lnTo>
                    <a:pt x="894358" y="1242295"/>
                  </a:lnTo>
                  <a:lnTo>
                    <a:pt x="921067" y="1280439"/>
                  </a:lnTo>
                  <a:lnTo>
                    <a:pt x="934629" y="1278301"/>
                  </a:lnTo>
                  <a:lnTo>
                    <a:pt x="941393" y="1277462"/>
                  </a:lnTo>
                  <a:lnTo>
                    <a:pt x="948220" y="1277124"/>
                  </a:lnTo>
                  <a:lnTo>
                    <a:pt x="997990" y="1282543"/>
                  </a:lnTo>
                  <a:lnTo>
                    <a:pt x="1043514" y="1297981"/>
                  </a:lnTo>
                  <a:lnTo>
                    <a:pt x="1083784" y="1322211"/>
                  </a:lnTo>
                  <a:lnTo>
                    <a:pt x="1117790" y="1354005"/>
                  </a:lnTo>
                  <a:lnTo>
                    <a:pt x="1144524" y="1392135"/>
                  </a:lnTo>
                  <a:lnTo>
                    <a:pt x="1164749" y="1389223"/>
                  </a:lnTo>
                  <a:lnTo>
                    <a:pt x="1171625" y="1388872"/>
                  </a:lnTo>
                  <a:lnTo>
                    <a:pt x="1175537" y="1388872"/>
                  </a:lnTo>
                  <a:lnTo>
                    <a:pt x="1219991" y="1393366"/>
                  </a:lnTo>
                  <a:lnTo>
                    <a:pt x="1261421" y="1406255"/>
                  </a:lnTo>
                  <a:lnTo>
                    <a:pt x="1298933" y="1426643"/>
                  </a:lnTo>
                  <a:lnTo>
                    <a:pt x="1331631" y="1453637"/>
                  </a:lnTo>
                  <a:lnTo>
                    <a:pt x="1358621" y="1486341"/>
                  </a:lnTo>
                  <a:lnTo>
                    <a:pt x="1379007" y="1523862"/>
                  </a:lnTo>
                  <a:lnTo>
                    <a:pt x="1391895" y="1565304"/>
                  </a:lnTo>
                  <a:lnTo>
                    <a:pt x="1396390" y="1609775"/>
                  </a:lnTo>
                  <a:lnTo>
                    <a:pt x="1396390" y="1631569"/>
                  </a:lnTo>
                  <a:lnTo>
                    <a:pt x="1590560" y="1796618"/>
                  </a:lnTo>
                  <a:lnTo>
                    <a:pt x="1615522" y="1813181"/>
                  </a:lnTo>
                  <a:lnTo>
                    <a:pt x="1643243" y="1825461"/>
                  </a:lnTo>
                  <a:lnTo>
                    <a:pt x="1672903" y="1833095"/>
                  </a:lnTo>
                  <a:lnTo>
                    <a:pt x="1703679" y="1835721"/>
                  </a:lnTo>
                  <a:lnTo>
                    <a:pt x="1736234" y="1829134"/>
                  </a:lnTo>
                  <a:lnTo>
                    <a:pt x="1762844" y="1811180"/>
                  </a:lnTo>
                  <a:lnTo>
                    <a:pt x="1780798" y="1784570"/>
                  </a:lnTo>
                  <a:lnTo>
                    <a:pt x="1787385" y="1752015"/>
                  </a:lnTo>
                  <a:lnTo>
                    <a:pt x="1785358" y="1733738"/>
                  </a:lnTo>
                  <a:lnTo>
                    <a:pt x="1779466" y="1716574"/>
                  </a:lnTo>
                  <a:lnTo>
                    <a:pt x="1769993" y="1701075"/>
                  </a:lnTo>
                  <a:lnTo>
                    <a:pt x="1757222" y="1687791"/>
                  </a:lnTo>
                  <a:lnTo>
                    <a:pt x="1248841" y="1264221"/>
                  </a:lnTo>
                  <a:lnTo>
                    <a:pt x="1234947" y="1246922"/>
                  </a:lnTo>
                  <a:lnTo>
                    <a:pt x="1228955" y="1226367"/>
                  </a:lnTo>
                  <a:lnTo>
                    <a:pt x="1231109" y="1205076"/>
                  </a:lnTo>
                  <a:lnTo>
                    <a:pt x="1241653" y="1185570"/>
                  </a:lnTo>
                  <a:lnTo>
                    <a:pt x="1258961" y="1171744"/>
                  </a:lnTo>
                  <a:lnTo>
                    <a:pt x="1279544" y="1165772"/>
                  </a:lnTo>
                  <a:lnTo>
                    <a:pt x="1300878" y="1167937"/>
                  </a:lnTo>
                  <a:lnTo>
                    <a:pt x="1320444" y="1178521"/>
                  </a:lnTo>
                  <a:lnTo>
                    <a:pt x="1948459" y="1701888"/>
                  </a:lnTo>
                  <a:lnTo>
                    <a:pt x="1962223" y="1711391"/>
                  </a:lnTo>
                  <a:lnTo>
                    <a:pt x="1977266" y="1718329"/>
                  </a:lnTo>
                  <a:lnTo>
                    <a:pt x="1993275" y="1722580"/>
                  </a:lnTo>
                  <a:lnTo>
                    <a:pt x="2009940" y="1724025"/>
                  </a:lnTo>
                  <a:lnTo>
                    <a:pt x="2026348" y="1724025"/>
                  </a:lnTo>
                  <a:lnTo>
                    <a:pt x="2063741" y="1716457"/>
                  </a:lnTo>
                  <a:lnTo>
                    <a:pt x="2094271" y="1695834"/>
                  </a:lnTo>
                  <a:lnTo>
                    <a:pt x="2114852" y="1665271"/>
                  </a:lnTo>
                  <a:lnTo>
                    <a:pt x="2122398" y="1627886"/>
                  </a:lnTo>
                  <a:lnTo>
                    <a:pt x="2120240" y="1607404"/>
                  </a:lnTo>
                  <a:lnTo>
                    <a:pt x="2113937" y="1588136"/>
                  </a:lnTo>
                  <a:lnTo>
                    <a:pt x="2103742" y="1570652"/>
                  </a:lnTo>
                  <a:lnTo>
                    <a:pt x="2089911" y="1555521"/>
                  </a:lnTo>
                  <a:lnTo>
                    <a:pt x="1472247" y="1040904"/>
                  </a:lnTo>
                  <a:lnTo>
                    <a:pt x="1458355" y="1023609"/>
                  </a:lnTo>
                  <a:lnTo>
                    <a:pt x="1452387" y="1003039"/>
                  </a:lnTo>
                  <a:lnTo>
                    <a:pt x="1454588" y="981708"/>
                  </a:lnTo>
                  <a:lnTo>
                    <a:pt x="1465199" y="962126"/>
                  </a:lnTo>
                  <a:lnTo>
                    <a:pt x="1482576" y="948229"/>
                  </a:lnTo>
                  <a:lnTo>
                    <a:pt x="1503156" y="942313"/>
                  </a:lnTo>
                  <a:lnTo>
                    <a:pt x="1524417" y="944519"/>
                  </a:lnTo>
                  <a:lnTo>
                    <a:pt x="1543837" y="954989"/>
                  </a:lnTo>
                  <a:lnTo>
                    <a:pt x="2171573" y="1478064"/>
                  </a:lnTo>
                  <a:lnTo>
                    <a:pt x="2185466" y="1487725"/>
                  </a:lnTo>
                  <a:lnTo>
                    <a:pt x="2200716" y="1494778"/>
                  </a:lnTo>
                  <a:lnTo>
                    <a:pt x="2216942" y="1499100"/>
                  </a:lnTo>
                  <a:lnTo>
                    <a:pt x="2233764" y="1500568"/>
                  </a:lnTo>
                  <a:lnTo>
                    <a:pt x="2248750" y="1500568"/>
                  </a:lnTo>
                  <a:lnTo>
                    <a:pt x="2286525" y="1492906"/>
                  </a:lnTo>
                  <a:lnTo>
                    <a:pt x="2317426" y="1472037"/>
                  </a:lnTo>
                  <a:lnTo>
                    <a:pt x="2338287" y="1441139"/>
                  </a:lnTo>
                  <a:lnTo>
                    <a:pt x="2345944" y="1403388"/>
                  </a:lnTo>
                  <a:lnTo>
                    <a:pt x="2343709" y="1382335"/>
                  </a:lnTo>
                  <a:lnTo>
                    <a:pt x="2337182" y="1362603"/>
                  </a:lnTo>
                  <a:lnTo>
                    <a:pt x="2326629" y="1344750"/>
                  </a:lnTo>
                  <a:lnTo>
                    <a:pt x="2312314" y="1329334"/>
                  </a:lnTo>
                  <a:lnTo>
                    <a:pt x="1498815" y="617092"/>
                  </a:lnTo>
                  <a:lnTo>
                    <a:pt x="1465643" y="637462"/>
                  </a:lnTo>
                  <a:lnTo>
                    <a:pt x="1428332" y="663384"/>
                  </a:lnTo>
                  <a:lnTo>
                    <a:pt x="1388150" y="693451"/>
                  </a:lnTo>
                  <a:lnTo>
                    <a:pt x="1346360" y="726252"/>
                  </a:lnTo>
                  <a:lnTo>
                    <a:pt x="1304231" y="760379"/>
                  </a:lnTo>
                  <a:lnTo>
                    <a:pt x="1167690" y="873982"/>
                  </a:lnTo>
                  <a:lnTo>
                    <a:pt x="1150861" y="887780"/>
                  </a:lnTo>
                  <a:lnTo>
                    <a:pt x="1116484" y="911287"/>
                  </a:lnTo>
                  <a:lnTo>
                    <a:pt x="1079185" y="928281"/>
                  </a:lnTo>
                  <a:lnTo>
                    <a:pt x="1039500" y="938597"/>
                  </a:lnTo>
                  <a:lnTo>
                    <a:pt x="997966" y="942073"/>
                  </a:lnTo>
                  <a:lnTo>
                    <a:pt x="953236" y="942073"/>
                  </a:lnTo>
                  <a:lnTo>
                    <a:pt x="907942" y="937882"/>
                  </a:lnTo>
                  <a:lnTo>
                    <a:pt x="865114" y="925683"/>
                  </a:lnTo>
                  <a:lnTo>
                    <a:pt x="825649" y="906035"/>
                  </a:lnTo>
                  <a:lnTo>
                    <a:pt x="790445" y="879498"/>
                  </a:lnTo>
                  <a:lnTo>
                    <a:pt x="760399" y="846633"/>
                  </a:lnTo>
                  <a:lnTo>
                    <a:pt x="736409" y="807999"/>
                  </a:lnTo>
                  <a:lnTo>
                    <a:pt x="718349" y="759986"/>
                  </a:lnTo>
                  <a:lnTo>
                    <a:pt x="710874" y="710403"/>
                  </a:lnTo>
                  <a:lnTo>
                    <a:pt x="713732" y="660841"/>
                  </a:lnTo>
                  <a:lnTo>
                    <a:pt x="726668" y="612889"/>
                  </a:lnTo>
                  <a:lnTo>
                    <a:pt x="749429" y="568139"/>
                  </a:lnTo>
                  <a:lnTo>
                    <a:pt x="781761" y="528180"/>
                  </a:lnTo>
                  <a:lnTo>
                    <a:pt x="1093635" y="220611"/>
                  </a:lnTo>
                  <a:lnTo>
                    <a:pt x="1117785" y="205459"/>
                  </a:lnTo>
                  <a:lnTo>
                    <a:pt x="1142250" y="189534"/>
                  </a:lnTo>
                  <a:lnTo>
                    <a:pt x="1097963" y="181304"/>
                  </a:lnTo>
                  <a:lnTo>
                    <a:pt x="1052683" y="174473"/>
                  </a:lnTo>
                  <a:lnTo>
                    <a:pt x="1006410" y="169057"/>
                  </a:lnTo>
                  <a:lnTo>
                    <a:pt x="959148" y="165068"/>
                  </a:lnTo>
                  <a:lnTo>
                    <a:pt x="910898" y="162522"/>
                  </a:lnTo>
                  <a:lnTo>
                    <a:pt x="861661" y="161434"/>
                  </a:lnTo>
                  <a:lnTo>
                    <a:pt x="811440" y="161818"/>
                  </a:lnTo>
                  <a:lnTo>
                    <a:pt x="760236" y="163687"/>
                  </a:lnTo>
                  <a:lnTo>
                    <a:pt x="708051" y="167058"/>
                  </a:lnTo>
                  <a:lnTo>
                    <a:pt x="654887" y="171945"/>
                  </a:lnTo>
                  <a:lnTo>
                    <a:pt x="600746" y="178361"/>
                  </a:lnTo>
                  <a:lnTo>
                    <a:pt x="545630" y="186321"/>
                  </a:lnTo>
                  <a:lnTo>
                    <a:pt x="497418" y="191101"/>
                  </a:lnTo>
                  <a:lnTo>
                    <a:pt x="449544" y="189942"/>
                  </a:lnTo>
                  <a:lnTo>
                    <a:pt x="402506" y="183009"/>
                  </a:lnTo>
                  <a:lnTo>
                    <a:pt x="356804" y="170469"/>
                  </a:lnTo>
                  <a:lnTo>
                    <a:pt x="312938" y="152487"/>
                  </a:lnTo>
                  <a:lnTo>
                    <a:pt x="271408" y="129230"/>
                  </a:lnTo>
                  <a:lnTo>
                    <a:pt x="232714" y="10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3998" y="7173005"/>
              <a:ext cx="9279255" cy="0"/>
            </a:xfrm>
            <a:custGeom>
              <a:avLst/>
              <a:gdLst/>
              <a:ahLst/>
              <a:cxnLst/>
              <a:rect l="l" t="t" r="r" b="b"/>
              <a:pathLst>
                <a:path w="9279255">
                  <a:moveTo>
                    <a:pt x="9279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98387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18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C83CB65B-90BE-60C3-3C62-214078EB9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166" y="685905"/>
            <a:ext cx="1268734" cy="1266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40054"/>
              </p:ext>
            </p:extLst>
          </p:nvPr>
        </p:nvGraphicFramePr>
        <p:xfrm>
          <a:off x="503999" y="813104"/>
          <a:ext cx="9998773" cy="617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8034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8575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government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161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private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minimal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4154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have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30504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3177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8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511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72720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risks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727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risks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006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growing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26289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anticipating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levels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anticipating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risks.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4241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 and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try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anticipate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224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 all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update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80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600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update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80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498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anticipate</a:t>
                      </a:r>
                      <a:r>
                        <a:rPr sz="8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try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adapt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behaviour.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342900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minimal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04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no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40894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have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800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surveys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metrics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4066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922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private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recognise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92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11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76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hoc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priority.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838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priority.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889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priority.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4351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reassess</a:t>
                      </a:r>
                      <a:r>
                        <a:rPr sz="8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priorities</a:t>
                      </a:r>
                      <a:r>
                        <a:rPr sz="8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population.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435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reassess</a:t>
                      </a:r>
                      <a:r>
                        <a:rPr sz="8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priorities</a:t>
                      </a:r>
                      <a:r>
                        <a:rPr sz="8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population.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3613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 seek to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2133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publicised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fields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government,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industry,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among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224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 all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habitually,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matter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course,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3562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prioritise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cybersecurity,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matter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2425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steps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online.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390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refine 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policies,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 operational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IT-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98450" algn="just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302260" algn="just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435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country,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30504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9654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410209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safe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40665">
                        <a:lnSpc>
                          <a:spcPts val="900"/>
                        </a:lnSpc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367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firms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levels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149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39814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safe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9558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private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actors,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SMEs)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safe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23558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follow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also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20066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464184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Nearly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39179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matter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course.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3133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2.1:</a:t>
            </a:r>
            <a:r>
              <a:rPr sz="1600" b="1" spc="-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Cybersecurity Mindset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19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06AB2E3-91DF-46AC-43B8-70DAB35C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A4B7-EC13-348E-47C8-35A2D1AB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185" y="1495426"/>
            <a:ext cx="9884715" cy="52820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100" b="1" cap="all" noProof="0" dirty="0"/>
              <a:t>Demography growth, lacunarity of  world SPACE and IT development induced by AI imply a tight dependence of human </a:t>
            </a:r>
            <a:r>
              <a:rPr lang="en-GB" sz="2100" b="1" cap="all" dirty="0"/>
              <a:t>being </a:t>
            </a:r>
            <a:r>
              <a:rPr lang="en-GB" sz="2100" b="1" cap="all" noProof="0" dirty="0"/>
              <a:t>habits and us, with  technology  to have a  consequence on accurate prevalence of  cyber-harm in social-political climate, of threat-actor ecosystem. </a:t>
            </a:r>
          </a:p>
          <a:p>
            <a:pPr algn="just">
              <a:lnSpc>
                <a:spcPct val="150000"/>
              </a:lnSpc>
            </a:pPr>
            <a:r>
              <a:rPr lang="en-GB" sz="2100" b="1" cap="all" noProof="0" dirty="0"/>
              <a:t>Since 2015, the </a:t>
            </a:r>
            <a:r>
              <a:rPr lang="en-GB" sz="2100" b="1" cap="all" noProof="0" dirty="0">
                <a:solidFill>
                  <a:schemeClr val="accent1"/>
                </a:solidFill>
              </a:rPr>
              <a:t>Global Cyber Security Capacity Centre (GCSCC)</a:t>
            </a:r>
            <a:r>
              <a:rPr lang="en-GB" sz="2100" b="1" cap="all" noProof="0" dirty="0"/>
              <a:t>, launched the Cybersecurity Capacity Maturity Model  (for Nations) across sectors, to implement cybersecurity capacity, reviewed in 85 countries  around the World with a positive impact: support of governments.</a:t>
            </a:r>
          </a:p>
          <a:p>
            <a:pPr algn="just">
              <a:lnSpc>
                <a:spcPct val="150000"/>
              </a:lnSpc>
            </a:pPr>
            <a:r>
              <a:rPr lang="en-GB" sz="2100" b="1" cap="all" noProof="0" dirty="0"/>
              <a:t>The purpose of this work IS to demonstrate and exchange on </a:t>
            </a:r>
            <a:r>
              <a:rPr lang="en-GB" sz="2100" b="1" cap="all" noProof="0" dirty="0" err="1"/>
              <a:t>thE</a:t>
            </a:r>
            <a:r>
              <a:rPr lang="en-GB" sz="2100" b="1" cap="all" noProof="0" dirty="0"/>
              <a:t> applicability OR NOT of the CMM framework  in some organizations, and structure of various domains of competency</a:t>
            </a:r>
            <a:r>
              <a:rPr lang="en-GB" sz="2100" b="1" noProof="0" dirty="0"/>
              <a:t>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C10920-ADD5-B495-B1F2-A155EAFF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99" y="352425"/>
            <a:ext cx="7370001" cy="923330"/>
          </a:xfrm>
        </p:spPr>
        <p:txBody>
          <a:bodyPr/>
          <a:lstStyle/>
          <a:p>
            <a:pPr algn="ctr"/>
            <a:r>
              <a:rPr lang="fr-FR" sz="6000" u="sng" dirty="0"/>
              <a:t>SUMMARY</a:t>
            </a:r>
            <a:endParaRPr lang="fr-FR" sz="6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FAF9EEB-1400-2230-866E-3E89903B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66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62287"/>
              </p:ext>
            </p:extLst>
          </p:nvPr>
        </p:nvGraphicFramePr>
        <p:xfrm>
          <a:off x="504000" y="813104"/>
          <a:ext cx="10007653" cy="6161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9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3510" marR="185420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9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Literacy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843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critically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3939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believe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even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themselves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06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literacy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0020" algn="just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critically assess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76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 believe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themselves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393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support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literacy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57810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users critically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identifying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38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users understand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themselves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misinformation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performing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search.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89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literacy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identifying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924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questionable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ignore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check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validity.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3321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way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ordinate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Internet,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digital,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literacy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4447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Nearly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assess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services,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089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adjust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behaviour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receive.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844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collaboratively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5684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Internet,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digital,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literacy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3510" marR="199390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Trust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Confidence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43510" marR="319405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494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have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blind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websites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8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384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confident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53695" algn="just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confidence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351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139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035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800" b="1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288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proportion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safely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indicators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legitimate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sites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30504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confident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Internet.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035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adequately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113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learned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safely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indicators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legitimate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sites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60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Most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confident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Internet,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believe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problematic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non-legitimate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websites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mimicry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attempts),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check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options.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161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Nearly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variety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purposes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safely.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85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Nearly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sourcing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41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strong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reputation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globally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shaping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226060">
                        <a:lnSpc>
                          <a:spcPts val="900"/>
                        </a:lnSpc>
                        <a:spcBef>
                          <a:spcPts val="14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conducted.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4555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2.2: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Trust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and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Confidence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in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Online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20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417F0A3-1B78-2C47-04FE-8B8A0801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41614"/>
              </p:ext>
            </p:extLst>
          </p:nvPr>
        </p:nvGraphicFramePr>
        <p:xfrm>
          <a:off x="503999" y="813104"/>
          <a:ext cx="9998770" cy="630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78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85750">
                        <a:lnSpc>
                          <a:spcPts val="900"/>
                        </a:lnSpc>
                      </a:pP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5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addressing</a:t>
                      </a:r>
                      <a:r>
                        <a:rPr sz="105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misinformation,</a:t>
                      </a:r>
                      <a:r>
                        <a:rPr sz="105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nation.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 marR="152400">
                        <a:lnSpc>
                          <a:spcPts val="900"/>
                        </a:lnSpc>
                        <a:spcBef>
                          <a:spcPts val="450"/>
                        </a:spcBef>
                      </a:pP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disinformation, 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 marR="278765">
                        <a:lnSpc>
                          <a:spcPts val="900"/>
                        </a:lnSpc>
                      </a:pP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5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exposing</a:t>
                      </a:r>
                      <a:r>
                        <a:rPr sz="105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misinformation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campaigns.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 marR="2184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5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5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105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addressed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29718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approaches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96215">
                        <a:lnSpc>
                          <a:spcPts val="900"/>
                        </a:lnSpc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461009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resources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address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 have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36854">
                        <a:lnSpc>
                          <a:spcPts val="900"/>
                        </a:lnSpc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initiated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non-governmental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4527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initiatives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address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being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45415" algn="just">
                        <a:lnSpc>
                          <a:spcPts val="900"/>
                        </a:lnSpc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entail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filtering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232410" algn="just">
                        <a:lnSpc>
                          <a:spcPts val="900"/>
                        </a:lnSpc>
                      </a:pP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approaches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disinformation;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53670">
                        <a:lnSpc>
                          <a:spcPts val="900"/>
                        </a:lnSpc>
                      </a:pP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respect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127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739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5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105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strengthen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public’s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preparedness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restricted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raising,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censorship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filtering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177165">
                        <a:lnSpc>
                          <a:spcPts val="900"/>
                        </a:lnSpc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instituted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disinformation;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respect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644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ways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respect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739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refine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aimed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empowering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public’s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possible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177165">
                        <a:lnSpc>
                          <a:spcPts val="900"/>
                        </a:lnSpc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instituted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innovative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ways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respect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05104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strategic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 raising.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supporting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national/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guidelines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disinformation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ways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open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empower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43510" marR="244475">
                        <a:lnSpc>
                          <a:spcPct val="101800"/>
                        </a:lnSpc>
                      </a:pP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202565">
                        <a:lnSpc>
                          <a:spcPts val="900"/>
                        </a:lnSpc>
                      </a:pP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5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offers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05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e-services,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05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any,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05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publicly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promoted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their</a:t>
                      </a:r>
                      <a:r>
                        <a:rPr sz="105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 marR="34226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Generally,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does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significant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 marR="170815" algn="just">
                        <a:lnSpc>
                          <a:spcPts val="900"/>
                        </a:lnSpc>
                        <a:spcBef>
                          <a:spcPts val="445"/>
                        </a:spcBef>
                      </a:pP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05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05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  <a:p>
                      <a:pPr marL="143510" marR="208915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breaches.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43510" marR="14351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begun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services,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recognise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apply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3510" marR="2127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early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adopters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3510" marR="1854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limited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50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3510" marR="1644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authorities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initiatives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breaches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05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50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manner.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43510" marR="238760">
                        <a:lnSpc>
                          <a:spcPts val="900"/>
                        </a:lnSpc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e-government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have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3510" marR="1905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sizeable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use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3510" marR="3035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adequately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3510" marR="17208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authorities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publishing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updates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default.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137160">
                        <a:lnSpc>
                          <a:spcPts val="900"/>
                        </a:lnSpc>
                      </a:pP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become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dominant (default)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government information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delivery.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905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majority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e-government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549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conducted.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946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authorities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ordinating,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publishing</a:t>
                      </a:r>
                      <a:r>
                        <a:rPr sz="105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informing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privacy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initiatives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breaches.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43510" marR="146050">
                        <a:lnSpc>
                          <a:spcPts val="900"/>
                        </a:lnSpc>
                      </a:pP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regionally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93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5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20345">
                        <a:lnSpc>
                          <a:spcPts val="900"/>
                        </a:lnSpc>
                        <a:spcBef>
                          <a:spcPts val="50"/>
                        </a:spcBef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105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reviewed,</a:t>
                      </a:r>
                      <a:r>
                        <a:rPr sz="105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expanded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2159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05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5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e-government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content.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leader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informing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current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05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5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breaches,</a:t>
                      </a:r>
                      <a:r>
                        <a:rPr sz="105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105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4555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2.2: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Trust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and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Confidence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in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Online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21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BA4FDD61-883C-126E-476E-ED82A6D3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63240"/>
              </p:ext>
            </p:extLst>
          </p:nvPr>
        </p:nvGraphicFramePr>
        <p:xfrm>
          <a:off x="503998" y="813103"/>
          <a:ext cx="10007656" cy="6161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55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354965" algn="just">
                        <a:lnSpc>
                          <a:spcPct val="101800"/>
                        </a:lnSpc>
                      </a:pP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20345" algn="just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60020" algn="just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available e-commerce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7081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show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422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little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e-commerce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432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extent.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127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early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adopters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3177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b="1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616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sector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establish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63855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54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sizeable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e-commerce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035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e-commerce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adequately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606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Reliable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solutions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available,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systems.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Certification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schemes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marks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9243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14325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become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accepted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safe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28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majority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e-commerce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49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users’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e-commerce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492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investing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services,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7051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provision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605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regionally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4921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0345" algn="just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12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reviewed,</a:t>
                      </a:r>
                      <a:r>
                        <a:rPr sz="12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expanded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6606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surveys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9908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transparent,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trustworthy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systems.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466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Terms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conditions provided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clear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easily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comprehensible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4555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2.2: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Trust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and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Confidence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in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Online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22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A1F8E1C-F92F-106B-8F2A-E7AF3755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6364"/>
              </p:ext>
            </p:extLst>
          </p:nvPr>
        </p:nvGraphicFramePr>
        <p:xfrm>
          <a:off x="504000" y="813104"/>
          <a:ext cx="9894719" cy="6016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9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79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5400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478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stakeholders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personal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handled online,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nor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believe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that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96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371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shape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0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stakeholders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have general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personal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handled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online;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may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(proactive)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08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Discussions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begun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 information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about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balance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 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3187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Concrete</a:t>
                      </a:r>
                      <a:r>
                        <a:rPr sz="11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224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themselves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intrusion,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interference,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unwanted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311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considerable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 the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balance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222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policies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240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information,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confidence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distribution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information.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409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stakeholders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widely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importance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protection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personal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574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shape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compete.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381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have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adapting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abilities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1898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private</a:t>
                      </a:r>
                      <a:r>
                        <a:rPr sz="11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compete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informed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feedback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  <a:p>
                      <a:pPr marL="143510" marR="2698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mechanisms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default,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transparency </a:t>
                      </a:r>
                      <a:r>
                        <a:rPr sz="11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promoted.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648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3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2.3: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User</a:t>
            </a:r>
            <a:r>
              <a:rPr sz="1600" b="1" spc="-3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Understanding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of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Personal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Information</a:t>
            </a:r>
            <a:r>
              <a:rPr sz="1600" b="1" spc="-2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Protection</a:t>
            </a:r>
            <a:r>
              <a:rPr sz="1600" b="1" spc="-3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Online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23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DC5D3F4-0E63-896C-FA79-ECDA1675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19028"/>
              </p:ext>
            </p:extLst>
          </p:nvPr>
        </p:nvGraphicFramePr>
        <p:xfrm>
          <a:off x="504000" y="813104"/>
          <a:ext cx="10007653" cy="6749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050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2352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6860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official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available,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begun.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35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 media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concerns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harms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problems.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79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reported incidents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0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and/or private sectors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some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938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harms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(such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fraud,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cyber-bullying,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abuse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identity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theft,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breaches,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incidents),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not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200" b="1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manner.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2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manner.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98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reported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621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established,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promoted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4574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48196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reported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9367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promoted within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86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harm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been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5082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reported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habitually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3263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decision-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3174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2.4: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 Reporting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Mechanisms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24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FF6C3163-720A-AB74-0271-852BEE1B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3927246"/>
            <a:ext cx="2698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endParaRPr sz="900">
              <a:latin typeface="Calibri"/>
              <a:cs typeface="Calibri"/>
            </a:endParaRPr>
          </a:p>
          <a:p>
            <a:pPr marL="66675" marR="71755">
              <a:lnSpc>
                <a:spcPts val="296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01507"/>
              </p:ext>
            </p:extLst>
          </p:nvPr>
        </p:nvGraphicFramePr>
        <p:xfrm>
          <a:off x="503999" y="813103"/>
          <a:ext cx="9928508" cy="6283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07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7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14629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589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rarely,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ever,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cover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breaches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663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no,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rarely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1462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portrayal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whistleblowers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negative,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stereotypes.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23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perceived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 there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2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coverage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cybersecurity,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7081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that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face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online,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children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online,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cyber-bullying.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40068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perceived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 there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4286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cases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whistleblowers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constructive</a:t>
                      </a:r>
                      <a:r>
                        <a:rPr sz="1200" b="1" spc="6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D3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3843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perceived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subject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mainstream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media,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reports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breaches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cybercrime,</a:t>
                      </a:r>
                      <a:r>
                        <a:rPr sz="12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disseminated.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377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36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acceptance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whistleblowers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BC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1272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perceived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media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coverage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beyond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reporting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8986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actionable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measures,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well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economic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657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frequent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use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online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experiences.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641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Transparency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encouraged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whistleblowers.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A6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4353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 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perceived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that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experiences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9972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attitudes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mainstream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facilitate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societal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become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major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component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addressing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harms.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438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Whistleblowing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encouraged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protected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means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accountability.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9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3601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2.5:</a:t>
            </a:r>
            <a:r>
              <a:rPr sz="1600" b="1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Media</a:t>
            </a:r>
            <a:r>
              <a:rPr sz="1600" b="1" spc="-1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2147"/>
                </a:solidFill>
                <a:latin typeface="Calibri"/>
                <a:cs typeface="Calibri"/>
              </a:rPr>
              <a:t>Online</a:t>
            </a:r>
            <a:r>
              <a:rPr sz="1600" b="1" spc="-20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2147"/>
                </a:solidFill>
                <a:latin typeface="Calibri"/>
                <a:cs typeface="Calibri"/>
              </a:rPr>
              <a:t>Platforms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25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9CDBB38F-A558-4F7E-7BD4-9C692ACC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5EDF-14CD-0749-E0CF-AEF43D6D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CD828-FA52-8E80-0A3A-5A83584F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4715"/>
            <a:ext cx="10604500" cy="4744056"/>
          </a:xfrm>
        </p:spPr>
        <p:txBody>
          <a:bodyPr/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GB" sz="2400" b="1" u="sng" cap="all" dirty="0">
                <a:solidFill>
                  <a:srgbClr val="009B90"/>
                </a:solidFill>
                <a:latin typeface="Calibri"/>
                <a:cs typeface="Calibri"/>
              </a:rPr>
              <a:t>Dimension</a:t>
            </a:r>
            <a:r>
              <a:rPr lang="en-GB" sz="2400" b="1" u="sng" cap="all" spc="-2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lang="en-GB" sz="2400" b="1" u="sng" cap="all" dirty="0">
                <a:solidFill>
                  <a:srgbClr val="009B90"/>
                </a:solidFill>
                <a:latin typeface="Calibri"/>
                <a:cs typeface="Calibri"/>
              </a:rPr>
              <a:t>3</a:t>
            </a:r>
            <a:r>
              <a:rPr lang="en-GB" sz="2400" b="1" cap="all" dirty="0">
                <a:solidFill>
                  <a:srgbClr val="009B90"/>
                </a:solidFill>
                <a:latin typeface="Calibri"/>
                <a:cs typeface="Calibri"/>
              </a:rPr>
              <a:t>:</a:t>
            </a:r>
            <a:r>
              <a:rPr lang="en-GB" sz="2400" b="1" cap="all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lang="en-GB" sz="2400" b="1" cap="all" spc="-10" dirty="0">
                <a:solidFill>
                  <a:srgbClr val="009B90"/>
                </a:solidFill>
                <a:latin typeface="Calibri"/>
                <a:cs typeface="Calibri"/>
              </a:rPr>
              <a:t>Building</a:t>
            </a:r>
            <a:r>
              <a:rPr lang="en-GB" sz="2400" b="1" cap="all" spc="-2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lang="en-GB" sz="2400" b="1" cap="all" dirty="0">
                <a:solidFill>
                  <a:srgbClr val="009B90"/>
                </a:solidFill>
                <a:latin typeface="Calibri"/>
                <a:cs typeface="Calibri"/>
              </a:rPr>
              <a:t>Cybersecurity</a:t>
            </a:r>
            <a:r>
              <a:rPr lang="en-GB" sz="2400" b="1" cap="all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lang="en-GB" sz="2400" b="1" cap="all" spc="-10" dirty="0">
                <a:solidFill>
                  <a:srgbClr val="009B90"/>
                </a:solidFill>
                <a:latin typeface="Calibri"/>
                <a:cs typeface="Calibri"/>
              </a:rPr>
              <a:t>Knowledge</a:t>
            </a:r>
            <a:r>
              <a:rPr lang="en-GB" sz="2400" b="1" cap="all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lang="en-GB" sz="2400" b="1" cap="all" dirty="0">
                <a:solidFill>
                  <a:srgbClr val="009B90"/>
                </a:solidFill>
                <a:latin typeface="Calibri"/>
                <a:cs typeface="Calibri"/>
              </a:rPr>
              <a:t>and</a:t>
            </a:r>
            <a:r>
              <a:rPr lang="en-GB" sz="2400" b="1" cap="all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lang="en-GB" sz="2400" b="1" cap="all" spc="-10" dirty="0">
                <a:solidFill>
                  <a:srgbClr val="009B90"/>
                </a:solidFill>
                <a:latin typeface="Calibri"/>
                <a:cs typeface="Calibri"/>
              </a:rPr>
              <a:t>Capabilities</a:t>
            </a:r>
            <a:endParaRPr lang="en-GB" sz="2400" cap="all" dirty="0">
              <a:latin typeface="Calibri"/>
              <a:cs typeface="Calibri"/>
            </a:endParaRPr>
          </a:p>
          <a:p>
            <a:pPr marL="12700" marR="1562100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3.1: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Building</a:t>
            </a:r>
            <a:r>
              <a:rPr lang="en-GB" sz="2400" cap="all" spc="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Awareness</a:t>
            </a:r>
            <a:r>
              <a:rPr lang="en-GB" sz="2400" cap="all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</a:p>
          <a:p>
            <a:pPr marL="12700" marR="1562100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3.2: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cap="all" spc="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Education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3.3: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Professional</a:t>
            </a:r>
            <a:r>
              <a:rPr lang="en-GB" sz="2400" cap="all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Training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3.4:</a:t>
            </a:r>
            <a:r>
              <a:rPr lang="en-GB" sz="2400" cap="all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Research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Innovation</a:t>
            </a:r>
            <a:endParaRPr lang="en-GB" sz="2400" cap="all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B4D93-6282-D3B0-F747-E9320E86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51495"/>
            <a:ext cx="6324600" cy="615553"/>
          </a:xfrm>
        </p:spPr>
        <p:txBody>
          <a:bodyPr/>
          <a:lstStyle/>
          <a:p>
            <a:pPr algn="ctr"/>
            <a:r>
              <a:rPr lang="fr-FR" sz="4000" u="sng" cap="all" spc="-10" dirty="0">
                <a:solidFill>
                  <a:srgbClr val="009B90"/>
                </a:solidFill>
                <a:ea typeface="+mn-ea"/>
              </a:rPr>
              <a:t>CCMM DIMENSIONS #3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838D5AA-BB31-E427-6D44-25DB184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66" y="-28575"/>
            <a:ext cx="1268734" cy="9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90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52425"/>
            <a:ext cx="10507329" cy="7560309"/>
          </a:xfrm>
          <a:custGeom>
            <a:avLst/>
            <a:gdLst/>
            <a:ahLst/>
            <a:cxnLst/>
            <a:rect l="l" t="t" r="r" b="b"/>
            <a:pathLst>
              <a:path w="9984105" h="7560309">
                <a:moveTo>
                  <a:pt x="9983647" y="0"/>
                </a:moveTo>
                <a:lnTo>
                  <a:pt x="0" y="0"/>
                </a:lnTo>
                <a:lnTo>
                  <a:pt x="0" y="7559992"/>
                </a:lnTo>
                <a:lnTo>
                  <a:pt x="9983647" y="7559992"/>
                </a:lnTo>
                <a:lnTo>
                  <a:pt x="9983647" y="0"/>
                </a:lnTo>
                <a:close/>
              </a:path>
            </a:pathLst>
          </a:custGeom>
          <a:solidFill>
            <a:srgbClr val="009B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91299" y="1358280"/>
            <a:ext cx="7139940" cy="9499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ct val="78400"/>
              </a:lnSpc>
              <a:spcBef>
                <a:spcPts val="980"/>
              </a:spcBef>
            </a:pPr>
            <a:r>
              <a:rPr u="sng" spc="120" dirty="0">
                <a:solidFill>
                  <a:srgbClr val="FFFFFF"/>
                </a:solidFill>
              </a:rPr>
              <a:t>Dimension</a:t>
            </a:r>
            <a:r>
              <a:rPr u="sng" spc="360" dirty="0">
                <a:solidFill>
                  <a:srgbClr val="FFFFFF"/>
                </a:solidFill>
              </a:rPr>
              <a:t> </a:t>
            </a:r>
            <a:r>
              <a:rPr u="sng" dirty="0">
                <a:solidFill>
                  <a:srgbClr val="FFFFFF"/>
                </a:solidFill>
              </a:rPr>
              <a:t>3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spc="360" dirty="0">
                <a:solidFill>
                  <a:srgbClr val="FFFFFF"/>
                </a:solidFill>
              </a:rPr>
              <a:t> </a:t>
            </a:r>
            <a:r>
              <a:rPr spc="110" dirty="0">
                <a:solidFill>
                  <a:srgbClr val="FFFFFF"/>
                </a:solidFill>
              </a:rPr>
              <a:t>Building</a:t>
            </a:r>
            <a:r>
              <a:rPr spc="365" dirty="0">
                <a:solidFill>
                  <a:srgbClr val="FFFFFF"/>
                </a:solidFill>
              </a:rPr>
              <a:t> </a:t>
            </a:r>
            <a:r>
              <a:rPr spc="114" dirty="0">
                <a:solidFill>
                  <a:srgbClr val="FFFFFF"/>
                </a:solidFill>
              </a:rPr>
              <a:t>Cybersecurity </a:t>
            </a:r>
            <a:r>
              <a:rPr spc="105" dirty="0">
                <a:solidFill>
                  <a:srgbClr val="FFFFFF"/>
                </a:solidFill>
              </a:rPr>
              <a:t>Knowledge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and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110" dirty="0">
                <a:solidFill>
                  <a:srgbClr val="FFFFFF"/>
                </a:solidFill>
              </a:rPr>
              <a:t>Capabilities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1298" y="2590906"/>
            <a:ext cx="9522702" cy="4016228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0" tIns="5080" rIns="0" bIns="0" rtlCol="0">
            <a:spAutoFit/>
          </a:bodyPr>
          <a:lstStyle/>
          <a:p>
            <a:pPr marL="12700" marR="163830" algn="just">
              <a:lnSpc>
                <a:spcPct val="104200"/>
              </a:lnSpc>
              <a:spcBef>
                <a:spcPts val="4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36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reviews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availability,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uptake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programmes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stakeholders,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government, private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sector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 population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 whole,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relate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awareness-raising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programmes,</a:t>
            </a:r>
            <a:endParaRPr sz="3600" dirty="0">
              <a:latin typeface="Calibri"/>
              <a:cs typeface="Calibri"/>
            </a:endParaRPr>
          </a:p>
          <a:p>
            <a:pPr marL="12700" marR="5080" algn="just">
              <a:lnSpc>
                <a:spcPct val="104200"/>
              </a:lnSpc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formal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educational programmes,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 professional training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programmes.</a:t>
            </a:r>
            <a:endParaRPr sz="36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3998" y="2308240"/>
            <a:ext cx="9510002" cy="5251765"/>
            <a:chOff x="503998" y="3089605"/>
            <a:chExt cx="9510002" cy="447040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997" y="3089605"/>
              <a:ext cx="4628003" cy="4470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3998" y="7173005"/>
              <a:ext cx="9279255" cy="0"/>
            </a:xfrm>
            <a:custGeom>
              <a:avLst/>
              <a:gdLst/>
              <a:ahLst/>
              <a:cxnLst/>
              <a:rect l="l" t="t" r="r" b="b"/>
              <a:pathLst>
                <a:path w="9279255">
                  <a:moveTo>
                    <a:pt x="9279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27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B1EB6AE3-BDAF-6D7E-E386-ED455E79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74" y="838305"/>
            <a:ext cx="1268734" cy="1266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90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1139"/>
              </p:ext>
            </p:extLst>
          </p:nvPr>
        </p:nvGraphicFramePr>
        <p:xfrm>
          <a:off x="504000" y="813104"/>
          <a:ext cx="10007653" cy="610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1399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overarching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9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303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vulnerabilities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stages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1051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involvement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involved,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sector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 society.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796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114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courses,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seminars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initiated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sufficiently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3990">
                        <a:lnSpc>
                          <a:spcPts val="900"/>
                        </a:lnSpc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95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led by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‘owners’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ordinated.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409575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availability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has not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confirmed.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73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800" b="1" i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990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detailed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published.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478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explicit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links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98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co-ordinating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body has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assigned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sufficient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deliver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actions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486409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portal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7147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disseminated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via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425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outcome-oriented metrics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measured.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447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specific,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tailored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focusing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industry,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academia,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women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children.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486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national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5740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9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743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refine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strategic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(political,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economic,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environmental).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creating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contribute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toward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expanding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012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measurable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reduction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landscape.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3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6129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10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vulnerabilities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 stages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discussion.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192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seminars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available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ordination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scaling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800" b="1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46050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(e.g.: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advocacy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work)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4668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resources,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identify solutions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safety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4097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‘owners’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assigned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clear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473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outcome-oriented metrics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well-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government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civil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27241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with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873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771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from 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lessons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learnt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development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3909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stakeholders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(political,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economic,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technical,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environmental).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843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stakeholders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8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measurable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reduction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landscape.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4086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3.1: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 Building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Cybersecurity Awareness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28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CA608414-3F2B-D098-C844-1E720C33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291734" y="657205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9" name="object 9"/>
            <p:cNvSpPr/>
            <p:nvPr/>
          </p:nvSpPr>
          <p:spPr>
            <a:xfrm>
              <a:off x="10219554" y="650642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452371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237454" y="4206246"/>
            <a:ext cx="269875" cy="215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2693"/>
              </p:ext>
            </p:extLst>
          </p:nvPr>
        </p:nvGraphicFramePr>
        <p:xfrm>
          <a:off x="503999" y="813104"/>
          <a:ext cx="9737675" cy="628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88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1399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9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240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vulnerabilities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stages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14629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indications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realises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programmes,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courses,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seminars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192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resources,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deliverables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yet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44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605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(e.g.: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advocacy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work)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stakeholders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identify solutions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safety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62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‘owners’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assigned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initiatives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clear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603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outcome-oriented metrics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well-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sector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47015" algn="just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489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initiatives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fully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71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from 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lessons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learnt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development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5146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proactively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(political,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economic,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social,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technical,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environmental).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measurable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reduction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landscape.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30353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6576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409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responsibilities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891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shareholders,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clients,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customers,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relation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59385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affect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3721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particular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sectors,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finance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0447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telecommunications,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general,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3558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deals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implications.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169545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attack,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deals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(usually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abdicated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CIO*).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331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Select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members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how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affect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organisation,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particularly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financial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telecommunications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682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raising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efforts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still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reactive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focus.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  <a:p>
                      <a:pPr marL="143510" marR="36830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awareness-raising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nearly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identification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31496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strategic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assets,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them,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protected.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746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alter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allocate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various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contingent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their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company’s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prevailing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situation.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2921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contingency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address various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cyber-based attacks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their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aftermath.</a:t>
                      </a:r>
                      <a:endParaRPr sz="800" b="1"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awareness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 mandatory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nearly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92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agenda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every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executive meeting,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attention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reallocated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22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Executives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regarded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accountable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corporate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governance.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16699" y="465904"/>
            <a:ext cx="4086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3.1: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 Building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Cybersecurity Awareness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299" y="6631305"/>
            <a:ext cx="9867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Chief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Information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Officer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29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7A463F9D-A413-A018-79B1-68680EC6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A61EE-537A-6487-D684-77704401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B97C-F9EC-3411-FF0E-A3080C19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185" y="1775938"/>
            <a:ext cx="9884715" cy="5282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100" b="1" dirty="0">
                <a:solidFill>
                  <a:srgbClr val="00B0F0"/>
                </a:solidFill>
              </a:rPr>
              <a:t>CCMM</a:t>
            </a:r>
            <a:r>
              <a:rPr lang="fr-FR" sz="2100" b="1" dirty="0"/>
              <a:t> IS A METHODICAL FRAMEWORK DESIGNED TO REVIEW (COUNTRIES) CYBERSECURITY CAPACITY COMPRISES IN 05 DIMENSIONS.</a:t>
            </a:r>
          </a:p>
          <a:p>
            <a:pPr>
              <a:lnSpc>
                <a:spcPct val="150000"/>
              </a:lnSpc>
            </a:pPr>
            <a:r>
              <a:rPr lang="fr-FR" sz="2100" b="1" dirty="0"/>
              <a:t>EACH </a:t>
            </a:r>
            <a:r>
              <a:rPr lang="fr-FR" sz="2100" b="1" dirty="0">
                <a:solidFill>
                  <a:srgbClr val="00B0F0"/>
                </a:solidFill>
              </a:rPr>
              <a:t>DIMENSION</a:t>
            </a:r>
            <a:r>
              <a:rPr lang="fr-FR" sz="2100" b="1" dirty="0"/>
              <a:t> IS A RANGE OF  FACTORS CAPTURING THE CORE CAPACITIES REQUIRED.</a:t>
            </a:r>
          </a:p>
          <a:p>
            <a:pPr>
              <a:lnSpc>
                <a:spcPct val="150000"/>
              </a:lnSpc>
            </a:pPr>
            <a:r>
              <a:rPr lang="fr-FR" sz="2100" b="1" dirty="0">
                <a:solidFill>
                  <a:srgbClr val="00B0F0"/>
                </a:solidFill>
              </a:rPr>
              <a:t>A FACTOR </a:t>
            </a:r>
            <a:r>
              <a:rPr lang="fr-FR" sz="2100" b="1" dirty="0"/>
              <a:t>IS MADE OF NUMEROUS ASPECTS CONSTITUATING THE PRECISE PARTS (OF CYBERSECURITY DOMAIN).</a:t>
            </a:r>
          </a:p>
          <a:p>
            <a:pPr>
              <a:lnSpc>
                <a:spcPct val="150000"/>
              </a:lnSpc>
            </a:pPr>
            <a:r>
              <a:rPr lang="fr-FR" sz="2100" b="1" dirty="0">
                <a:solidFill>
                  <a:srgbClr val="00B0F0"/>
                </a:solidFill>
              </a:rPr>
              <a:t>ASPECTS</a:t>
            </a:r>
            <a:r>
              <a:rPr lang="fr-FR" sz="2100" b="1" dirty="0"/>
              <a:t> ARE COMPONENTS OF A FACTOR, METHOD OF DIVIDING INDICATORS INTO SMALLER CLUSTERS.</a:t>
            </a:r>
          </a:p>
          <a:p>
            <a:pPr>
              <a:lnSpc>
                <a:spcPct val="150000"/>
              </a:lnSpc>
            </a:pPr>
            <a:r>
              <a:rPr lang="fr-FR" sz="2100" b="1" dirty="0">
                <a:solidFill>
                  <a:srgbClr val="00B0F0"/>
                </a:solidFill>
              </a:rPr>
              <a:t>STAGE</a:t>
            </a:r>
            <a:r>
              <a:rPr lang="fr-FR" sz="2100" b="1" dirty="0"/>
              <a:t> DEFINE THE LEVEL ATTAINED IN A CERTAIN FACTOR OR ASPECT OF CYBERSECURITY CAPACITY.</a:t>
            </a:r>
          </a:p>
          <a:p>
            <a:pPr>
              <a:lnSpc>
                <a:spcPct val="150000"/>
              </a:lnSpc>
            </a:pPr>
            <a:endParaRPr lang="fr-FR" sz="21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847CA8-91F3-0086-67C5-477DA604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51494"/>
            <a:ext cx="6324600" cy="762931"/>
          </a:xfrm>
        </p:spPr>
        <p:txBody>
          <a:bodyPr/>
          <a:lstStyle/>
          <a:p>
            <a:pPr algn="ctr"/>
            <a:r>
              <a:rPr lang="fr-FR" sz="4000" u="sng" dirty="0"/>
              <a:t>CONCEPTS DEFINITION</a:t>
            </a:r>
            <a:br>
              <a:rPr lang="fr-FR" dirty="0"/>
            </a:br>
            <a:endParaRPr lang="fr-F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E3D31B5-4717-BD47-ACA4-A98808D1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157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7454" y="5905839"/>
            <a:ext cx="26987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90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44397"/>
              </p:ext>
            </p:extLst>
          </p:nvPr>
        </p:nvGraphicFramePr>
        <p:xfrm>
          <a:off x="503999" y="813103"/>
          <a:ext cx="9928508" cy="6107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883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Provision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6512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educators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qualification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educators.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765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component,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240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12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accreditation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06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Qualification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educators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explored,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small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cadre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existing qualified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educators.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fields,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information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security,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cryptography,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cybersecurity-specific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85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demand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enrolment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feedback.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7005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Qualifications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educators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readily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098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Specialised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accredited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university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717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8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risk-awareness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modules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offered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many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60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Degrees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fields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863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Universities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hold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seminars/lectures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aimed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non-specialists.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378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considerations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43497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universities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institutions,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ranges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primary,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secondary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tertiary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post-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graduate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vocational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333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incorporate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STEM*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653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focus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throughout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secondary</a:t>
                      </a:r>
                      <a:r>
                        <a:rPr sz="8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curricula.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447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educators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drawn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incentives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experts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positions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44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Accredited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embedded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degrees.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847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Degrees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specifically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cybersecurity,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encompass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models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various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fields,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technical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non-technical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implications,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multi-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disciplinary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105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offerings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focused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requirements.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covers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topics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25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curricular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guidelines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designing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501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Apprenticeship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combine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practical skills.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40665" algn="just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courses,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degrees,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forefront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balance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preserving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components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curriculum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adaptive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rapid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0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Prevailing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redevelopment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curricula.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16700" y="465904"/>
            <a:ext cx="3270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3.2:</a:t>
            </a:r>
            <a:r>
              <a:rPr sz="1600" b="1" spc="-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Cybersecurity Education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299" y="5808900"/>
            <a:ext cx="19475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Science,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Technology,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Engineering,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and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Mathematics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30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FDFE2091-C7B4-10D0-E0D0-0857ADCF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90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58274"/>
              </p:ext>
            </p:extLst>
          </p:nvPr>
        </p:nvGraphicFramePr>
        <p:xfrm>
          <a:off x="294682" y="813103"/>
          <a:ext cx="10145642" cy="5914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61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Administration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82575" algn="just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3779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points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governmental,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bodies,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industries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371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Discussion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just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begun.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441959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schools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universities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6573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government,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academic</a:t>
                      </a:r>
                      <a:r>
                        <a:rPr sz="12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4699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Schools,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collaborate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37795">
                        <a:lnSpc>
                          <a:spcPts val="900"/>
                        </a:lnSpc>
                      </a:pPr>
                      <a:r>
                        <a:rPr sz="1200" b="1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2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manner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82575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budget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focused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714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Initial system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b="1" i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3843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consultation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government,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academia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reflected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92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budget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dedicated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laboratories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universities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equivalent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79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Competitions,</a:t>
                      </a:r>
                      <a:r>
                        <a:rPr sz="12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12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funding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schemes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attractiveness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careers.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11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well-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383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refine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cadre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6860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experts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across,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714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budget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spending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academic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institutions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lessons learnt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counterparts.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416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academic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centres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excellence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3749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centres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excellence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twinning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world-class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47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proven.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24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aligned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practical 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curricula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evolving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landscape.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699" y="465904"/>
            <a:ext cx="3270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3.2:</a:t>
            </a:r>
            <a:r>
              <a:rPr sz="1600" b="1" spc="-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Cybersecurity Education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31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76CF3F90-CF4F-3116-F937-0C2DAA72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90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3270"/>
              </p:ext>
            </p:extLst>
          </p:nvPr>
        </p:nvGraphicFramePr>
        <p:xfrm>
          <a:off x="503999" y="813104"/>
          <a:ext cx="10003329" cy="6092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63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Provision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68910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documented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621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staff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react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occur,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training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327025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ICT*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certification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offered,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modules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or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components.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905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certifications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accessible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via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sources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(e.g.: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CISSP**).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530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800" b="1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i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courses,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seminars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sources,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take-up.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494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Structured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towards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cadre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800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vocational-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consideration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designing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65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certification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06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society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documented.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352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287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successful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completion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034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range of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tailored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towards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meeting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aligns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31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outline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676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offered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focus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skills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communicate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complex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audiences,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general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16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Outcome-oriented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drawn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supply-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modes,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sustainability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procedures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7589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constantly adapt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skillsets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drawn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from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24154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offerings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foundation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schools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highly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workforce.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4828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incentive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structures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retention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workforce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Uptake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4574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uptake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personnel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designated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respond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incidents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non-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9939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trained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untrained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8669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take-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ad-hoc</a:t>
                      </a:r>
                      <a:r>
                        <a:rPr sz="800" b="1" i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courses,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seminars,</a:t>
                      </a:r>
                      <a:r>
                        <a:rPr sz="800" b="1" spc="8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8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resources,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8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certification</a:t>
                      </a:r>
                      <a:r>
                        <a:rPr sz="800" b="1" spc="8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offerings</a:t>
                      </a:r>
                      <a:r>
                        <a:rPr sz="800" b="1" spc="9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scope</a:t>
                      </a:r>
                      <a:r>
                        <a:rPr sz="800" b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800" b="1" i="1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429895" algn="just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transfer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knowledge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employees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trained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untrained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42875" algn="just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800" b="1" i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47955">
                        <a:lnSpc>
                          <a:spcPts val="900"/>
                        </a:lnSpc>
                      </a:pP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cadre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certified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trained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processes,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analytics.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successful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certified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3241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trained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untrained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2159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creation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initiatives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encourage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employers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staff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become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progress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skilled</a:t>
                      </a:r>
                      <a:r>
                        <a:rPr sz="8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workers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environments.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adequately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funded.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764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uptake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  <a:p>
                      <a:pPr marL="143510" marR="1727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Co-ordination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ensures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8194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fulfil</a:t>
                      </a:r>
                      <a:r>
                        <a:rPr sz="8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requirements,</a:t>
                      </a:r>
                      <a:r>
                        <a:rPr sz="8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overseas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share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lessons</a:t>
                      </a:r>
                      <a:r>
                        <a:rPr sz="8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learnt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8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4185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D</a:t>
            </a:r>
            <a:r>
              <a:rPr sz="1600" b="1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3.3:</a:t>
            </a:r>
            <a:r>
              <a:rPr sz="1600" b="1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Cybersecurity</a:t>
            </a:r>
            <a:r>
              <a:rPr sz="1600" b="1" spc="-2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Professional</a:t>
            </a:r>
            <a:r>
              <a:rPr sz="1600" b="1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Training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299" y="6852829"/>
            <a:ext cx="17278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Information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and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Communications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Technology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1299" y="6989380"/>
            <a:ext cx="197231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**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Certified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Information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Systems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Security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Professional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32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B70D0DDA-D74D-43CB-3999-AD5D25F7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90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43184"/>
              </p:ext>
            </p:extLst>
          </p:nvPr>
        </p:nvGraphicFramePr>
        <p:xfrm>
          <a:off x="504000" y="813104"/>
          <a:ext cx="9728896" cy="616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9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46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312420">
                        <a:lnSpc>
                          <a:spcPts val="900"/>
                        </a:lnSpc>
                      </a:pP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4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4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no</a:t>
                      </a:r>
                      <a:r>
                        <a:rPr sz="14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400" b="1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4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(R&amp;D)</a:t>
                      </a:r>
                      <a:r>
                        <a:rPr sz="14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4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occurring</a:t>
                      </a:r>
                      <a:r>
                        <a:rPr sz="14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  <a:p>
                      <a:pPr marL="143510" marR="25654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4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4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4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4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4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4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countries.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occurs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country,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partner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understands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cyberactivity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applies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2987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participate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1200" b="1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15176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2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indicated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cybersecurity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deliver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200" b="1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Funding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deliver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actions.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17170" algn="just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communities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around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priorities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cybersecurity.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17145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implemented.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262890">
                        <a:lnSpc>
                          <a:spcPts val="900"/>
                        </a:lnSpc>
                        <a:spcBef>
                          <a:spcPts val="39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makes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major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contribution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innovation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consortia</a:t>
                      </a:r>
                      <a:r>
                        <a:rPr sz="10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investment.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43510" marR="27940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innovation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shaping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debates</a:t>
                      </a:r>
                      <a:r>
                        <a:rPr sz="12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strategic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plans.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1562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forward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looking,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seeing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issues</a:t>
                      </a:r>
                      <a:r>
                        <a:rPr sz="12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(around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threat),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prepare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148">
                <a:tc>
                  <a:txBody>
                    <a:bodyPr/>
                    <a:lstStyle/>
                    <a:p>
                      <a:pPr marL="107314" marR="179070">
                        <a:lnSpc>
                          <a:spcPct val="101800"/>
                        </a:lnSpc>
                        <a:spcBef>
                          <a:spcPts val="114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5F5F4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780"/>
                        </a:lnSpc>
                      </a:pPr>
                      <a:endParaRPr lang="en-US" sz="1000" b="1" spc="-10" dirty="0">
                        <a:solidFill>
                          <a:srgbClr val="3C3C3C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780"/>
                        </a:lnSpc>
                      </a:pPr>
                      <a:endParaRPr lang="en-FR" sz="1000" b="1" spc="-10" dirty="0">
                        <a:solidFill>
                          <a:srgbClr val="3C3C3C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780"/>
                        </a:lnSpc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200" b="1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scope,</a:t>
                      </a:r>
                      <a:r>
                        <a:rPr sz="12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930"/>
                        </a:lnSpc>
                      </a:pPr>
                      <a:r>
                        <a:rPr sz="1200" b="1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b="1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hoc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EBE9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780"/>
                        </a:lnSpc>
                      </a:pPr>
                      <a:endParaRPr lang="en-US" sz="1000" b="1" spc="-30" dirty="0">
                        <a:solidFill>
                          <a:srgbClr val="3C3C3C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780"/>
                        </a:lnSpc>
                      </a:pPr>
                      <a:endParaRPr lang="en-FR" sz="1000" b="1" spc="-30" dirty="0">
                        <a:solidFill>
                          <a:srgbClr val="3C3C3C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780"/>
                        </a:lnSpc>
                      </a:pP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472440">
                        <a:lnSpc>
                          <a:spcPts val="900"/>
                        </a:lnSpc>
                        <a:spcBef>
                          <a:spcPts val="50"/>
                        </a:spcBef>
                      </a:pP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developments.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3289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participating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regional/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cybersecurity-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000" b="1" spc="1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000" b="1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networks.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1397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measuring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progress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measured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0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3E1DE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255">
                        <a:lnSpc>
                          <a:spcPts val="9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update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programmes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  <a:p>
                      <a:pPr marL="143510" marR="2876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Synergy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between academic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institutions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industry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supports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activities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design</a:t>
                      </a:r>
                      <a:r>
                        <a:rPr sz="10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curricula</a:t>
                      </a:r>
                      <a:r>
                        <a:rPr sz="10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cover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10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needs.</a:t>
                      </a:r>
                      <a:endParaRPr sz="1000" b="1" dirty="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9D7D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780"/>
                        </a:lnSpc>
                      </a:pPr>
                      <a:endParaRPr lang="en-US" sz="1200" b="1" dirty="0">
                        <a:solidFill>
                          <a:srgbClr val="3C3C3C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780"/>
                        </a:lnSpc>
                      </a:pPr>
                      <a:endParaRPr lang="en-FR" sz="1200" b="1" dirty="0">
                        <a:solidFill>
                          <a:srgbClr val="3C3C3C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780"/>
                        </a:lnSpc>
                      </a:pP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 is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  <a:p>
                      <a:pPr marL="143510" marR="297180">
                        <a:lnSpc>
                          <a:spcPts val="900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 </a:t>
                      </a:r>
                      <a:r>
                        <a:rPr sz="12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R&amp;D.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FC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4517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D</a:t>
            </a:r>
            <a:r>
              <a:rPr sz="1600" b="1" spc="-3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3.4:</a:t>
            </a:r>
            <a:r>
              <a:rPr sz="1600" b="1" spc="-2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Cybersecurity</a:t>
            </a:r>
            <a:r>
              <a:rPr sz="1600" b="1" spc="-2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Research</a:t>
            </a:r>
            <a:r>
              <a:rPr sz="1600" b="1" spc="-2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B90"/>
                </a:solidFill>
                <a:latin typeface="Calibri"/>
                <a:cs typeface="Calibri"/>
              </a:rPr>
              <a:t>and</a:t>
            </a:r>
            <a:r>
              <a:rPr sz="1600" b="1" spc="-20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B90"/>
                </a:solidFill>
                <a:latin typeface="Calibri"/>
                <a:cs typeface="Calibri"/>
              </a:rPr>
              <a:t>Innovation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13839" y="1278313"/>
            <a:ext cx="303530" cy="5104765"/>
            <a:chOff x="10213839" y="1278313"/>
            <a:chExt cx="303530" cy="5104765"/>
          </a:xfrm>
        </p:grpSpPr>
        <p:sp>
          <p:nvSpPr>
            <p:cNvPr id="16" name="object 16"/>
            <p:cNvSpPr/>
            <p:nvPr/>
          </p:nvSpPr>
          <p:spPr>
            <a:xfrm>
              <a:off x="10246231" y="6373082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9608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33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88A9C8C2-5B24-5D97-EDA3-C71AC185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D311-FA2A-A80C-F803-C15FA3185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D642A-3499-1708-689C-91A42894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4715"/>
            <a:ext cx="10604500" cy="5823133"/>
          </a:xfrm>
        </p:spPr>
        <p:txBody>
          <a:bodyPr/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GB" sz="3200" b="1" u="sng" cap="all" dirty="0">
                <a:solidFill>
                  <a:srgbClr val="F18A2D"/>
                </a:solidFill>
                <a:latin typeface="Calibri"/>
                <a:cs typeface="Calibri"/>
              </a:rPr>
              <a:t>Dimension</a:t>
            </a:r>
            <a:r>
              <a:rPr lang="en-GB" sz="3200" b="1" u="sng" cap="all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lang="en-GB" sz="3200" b="1" u="sng" cap="all" dirty="0">
                <a:solidFill>
                  <a:srgbClr val="F18A2D"/>
                </a:solidFill>
                <a:latin typeface="Calibri"/>
                <a:cs typeface="Calibri"/>
              </a:rPr>
              <a:t>4</a:t>
            </a:r>
            <a:r>
              <a:rPr lang="en-GB" sz="3200" b="1" cap="all" dirty="0">
                <a:solidFill>
                  <a:srgbClr val="F18A2D"/>
                </a:solidFill>
                <a:latin typeface="Calibri"/>
                <a:cs typeface="Calibri"/>
              </a:rPr>
              <a:t>:</a:t>
            </a:r>
            <a:r>
              <a:rPr lang="en-GB" sz="3200" b="1" cap="all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lang="en-GB" sz="3200" b="1" cap="all" dirty="0">
                <a:solidFill>
                  <a:srgbClr val="F18A2D"/>
                </a:solidFill>
                <a:latin typeface="Calibri"/>
                <a:cs typeface="Calibri"/>
              </a:rPr>
              <a:t>Legal</a:t>
            </a:r>
            <a:r>
              <a:rPr lang="en-GB" sz="3200" b="1" cap="all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lang="en-GB" sz="3200" b="1" cap="all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lang="en-GB" sz="3200" b="1" cap="all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lang="en-GB" sz="3200" b="1" cap="all" spc="-10" dirty="0">
                <a:solidFill>
                  <a:srgbClr val="F18A2D"/>
                </a:solidFill>
                <a:latin typeface="Calibri"/>
                <a:cs typeface="Calibri"/>
              </a:rPr>
              <a:t>Regulatory</a:t>
            </a:r>
            <a:r>
              <a:rPr lang="en-GB" sz="3200" b="1" cap="all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lang="en-GB" sz="3200" b="1" cap="all" spc="-10" dirty="0">
                <a:solidFill>
                  <a:srgbClr val="F18A2D"/>
                </a:solidFill>
                <a:latin typeface="Calibri"/>
                <a:cs typeface="Calibri"/>
              </a:rPr>
              <a:t>Frameworks</a:t>
            </a:r>
            <a:endParaRPr lang="en-GB" sz="3200" cap="all" dirty="0">
              <a:latin typeface="Calibri"/>
              <a:cs typeface="Calibri"/>
            </a:endParaRPr>
          </a:p>
          <a:p>
            <a:pPr marL="12700" marR="1588135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 4.1: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Legal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 and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Regulatory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Provisions</a:t>
            </a:r>
            <a:r>
              <a:rPr lang="en-GB" sz="2400" cap="all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</a:p>
          <a:p>
            <a:pPr marL="12700" marR="1588135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4.2: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Related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Legislative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Frameworks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4.3: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Legal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 Regulatory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Capability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 Capacity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4.4: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Formal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 and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Informal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Co-operation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Frameworks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Combat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Cybercrime</a:t>
            </a:r>
            <a:endParaRPr lang="en-GB" sz="2400" cap="all" dirty="0">
              <a:latin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GB" sz="2000" cap="all" dirty="0">
              <a:latin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fr-FR" sz="2000" b="1" cap="al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6D56E3-09EE-8137-6BED-B7B9A48B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6225"/>
            <a:ext cx="6324600" cy="677108"/>
          </a:xfrm>
        </p:spPr>
        <p:txBody>
          <a:bodyPr/>
          <a:lstStyle/>
          <a:p>
            <a:pPr algn="ctr"/>
            <a:r>
              <a:rPr lang="fr-FR" sz="4400" u="sng" cap="all" dirty="0">
                <a:solidFill>
                  <a:srgbClr val="F18A2D"/>
                </a:solidFill>
                <a:ea typeface="+mn-ea"/>
              </a:rPr>
              <a:t>CCMM DIMENSIONS #4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480302F-3AF9-8889-6317-E56E9BCE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66" y="4762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6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91734" y="420624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7" name="object 7"/>
            <p:cNvSpPr/>
            <p:nvPr/>
          </p:nvSpPr>
          <p:spPr>
            <a:xfrm>
              <a:off x="10219554" y="414061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19554" y="528992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0"/>
                  </a:move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9554" y="528992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452371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237454" y="4589352"/>
            <a:ext cx="26987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 marL="66675" marR="71755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60455"/>
            <a:ext cx="10693400" cy="7560309"/>
          </a:xfrm>
          <a:custGeom>
            <a:avLst/>
            <a:gdLst/>
            <a:ahLst/>
            <a:cxnLst/>
            <a:rect l="l" t="t" r="r" b="b"/>
            <a:pathLst>
              <a:path w="9984105" h="7560309">
                <a:moveTo>
                  <a:pt x="9983647" y="0"/>
                </a:moveTo>
                <a:lnTo>
                  <a:pt x="0" y="0"/>
                </a:lnTo>
                <a:lnTo>
                  <a:pt x="0" y="7559992"/>
                </a:lnTo>
                <a:lnTo>
                  <a:pt x="9983647" y="7559992"/>
                </a:lnTo>
                <a:lnTo>
                  <a:pt x="9983647" y="0"/>
                </a:lnTo>
                <a:close/>
              </a:path>
            </a:pathLst>
          </a:custGeom>
          <a:solidFill>
            <a:srgbClr val="F18A2D"/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00FFFF"/>
              </a:highlight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1299" y="1358280"/>
            <a:ext cx="8006267" cy="9499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ct val="78400"/>
              </a:lnSpc>
              <a:spcBef>
                <a:spcPts val="980"/>
              </a:spcBef>
            </a:pPr>
            <a:r>
              <a:rPr u="sng" spc="120" dirty="0">
                <a:solidFill>
                  <a:srgbClr val="FFFFFF"/>
                </a:solidFill>
              </a:rPr>
              <a:t>Dimension</a:t>
            </a:r>
            <a:r>
              <a:rPr u="sng" spc="360" dirty="0">
                <a:solidFill>
                  <a:srgbClr val="FFFFFF"/>
                </a:solidFill>
              </a:rPr>
              <a:t> </a:t>
            </a:r>
            <a:r>
              <a:rPr u="sng" dirty="0">
                <a:solidFill>
                  <a:srgbClr val="FFFFFF"/>
                </a:solidFill>
              </a:rPr>
              <a:t>4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spc="365" dirty="0">
                <a:solidFill>
                  <a:srgbClr val="FFFFFF"/>
                </a:solidFill>
              </a:rPr>
              <a:t> </a:t>
            </a:r>
            <a:r>
              <a:rPr spc="105" dirty="0">
                <a:solidFill>
                  <a:srgbClr val="FFFFFF"/>
                </a:solidFill>
              </a:rPr>
              <a:t>Legal</a:t>
            </a:r>
            <a:r>
              <a:rPr spc="365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and </a:t>
            </a:r>
            <a:r>
              <a:rPr spc="120" dirty="0">
                <a:solidFill>
                  <a:srgbClr val="FFFFFF"/>
                </a:solidFill>
              </a:rPr>
              <a:t>Regulatory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95" dirty="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1299" y="2698380"/>
            <a:ext cx="9522930" cy="306301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14350" algn="just">
              <a:lnSpc>
                <a:spcPct val="104200"/>
              </a:lnSpc>
              <a:spcBef>
                <a:spcPts val="4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examines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government’s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capacity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enact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national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legislation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directly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indirectly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relates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cybersecurity,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emphasis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placed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topics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regulatory requirements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cybersecurity,</a:t>
            </a: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cybercrime-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legislation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related legislation.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enforce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laws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examined through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law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enforcement,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prosecution,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regulatory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bodies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court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capacities.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Moreover,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observes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formal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informal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co-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frameworks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combat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cybercrime.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3998" y="3089617"/>
            <a:ext cx="9510231" cy="4470400"/>
            <a:chOff x="503998" y="3089617"/>
            <a:chExt cx="9510231" cy="4470400"/>
          </a:xfrm>
        </p:grpSpPr>
        <p:sp>
          <p:nvSpPr>
            <p:cNvPr id="19" name="object 19"/>
            <p:cNvSpPr/>
            <p:nvPr/>
          </p:nvSpPr>
          <p:spPr>
            <a:xfrm>
              <a:off x="5370474" y="3089617"/>
              <a:ext cx="4643755" cy="4470400"/>
            </a:xfrm>
            <a:custGeom>
              <a:avLst/>
              <a:gdLst/>
              <a:ahLst/>
              <a:cxnLst/>
              <a:rect l="l" t="t" r="r" b="b"/>
              <a:pathLst>
                <a:path w="4643755" h="4470400">
                  <a:moveTo>
                    <a:pt x="3706876" y="1595640"/>
                  </a:moveTo>
                  <a:lnTo>
                    <a:pt x="3630803" y="1594332"/>
                  </a:lnTo>
                  <a:lnTo>
                    <a:pt x="3559479" y="1590497"/>
                  </a:lnTo>
                  <a:lnTo>
                    <a:pt x="3492639" y="1584312"/>
                  </a:lnTo>
                  <a:lnTo>
                    <a:pt x="3430054" y="1575943"/>
                  </a:lnTo>
                  <a:lnTo>
                    <a:pt x="3371469" y="1565541"/>
                  </a:lnTo>
                  <a:lnTo>
                    <a:pt x="3316630" y="1553298"/>
                  </a:lnTo>
                  <a:lnTo>
                    <a:pt x="3265297" y="1539379"/>
                  </a:lnTo>
                  <a:lnTo>
                    <a:pt x="3217227" y="1523923"/>
                  </a:lnTo>
                  <a:lnTo>
                    <a:pt x="3172155" y="1507134"/>
                  </a:lnTo>
                  <a:lnTo>
                    <a:pt x="3129838" y="1489151"/>
                  </a:lnTo>
                  <a:lnTo>
                    <a:pt x="3090037" y="1470152"/>
                  </a:lnTo>
                  <a:lnTo>
                    <a:pt x="3052495" y="1450289"/>
                  </a:lnTo>
                  <a:lnTo>
                    <a:pt x="3016961" y="1429753"/>
                  </a:lnTo>
                  <a:lnTo>
                    <a:pt x="2983204" y="1408696"/>
                  </a:lnTo>
                  <a:lnTo>
                    <a:pt x="2950959" y="1387297"/>
                  </a:lnTo>
                  <a:lnTo>
                    <a:pt x="2890024" y="1344091"/>
                  </a:lnTo>
                  <a:lnTo>
                    <a:pt x="2820555" y="1292847"/>
                  </a:lnTo>
                  <a:lnTo>
                    <a:pt x="2780131" y="1263611"/>
                  </a:lnTo>
                  <a:lnTo>
                    <a:pt x="2738983" y="1235494"/>
                  </a:lnTo>
                  <a:lnTo>
                    <a:pt x="2696540" y="1209090"/>
                  </a:lnTo>
                  <a:lnTo>
                    <a:pt x="2652230" y="1184986"/>
                  </a:lnTo>
                  <a:lnTo>
                    <a:pt x="2605481" y="1163777"/>
                  </a:lnTo>
                  <a:lnTo>
                    <a:pt x="2555722" y="1146048"/>
                  </a:lnTo>
                  <a:lnTo>
                    <a:pt x="2502382" y="1132370"/>
                  </a:lnTo>
                  <a:lnTo>
                    <a:pt x="2444877" y="1123353"/>
                  </a:lnTo>
                  <a:lnTo>
                    <a:pt x="2444877" y="962037"/>
                  </a:lnTo>
                  <a:lnTo>
                    <a:pt x="2287778" y="962037"/>
                  </a:lnTo>
                  <a:lnTo>
                    <a:pt x="2287778" y="1123353"/>
                  </a:lnTo>
                  <a:lnTo>
                    <a:pt x="2230272" y="1132370"/>
                  </a:lnTo>
                  <a:lnTo>
                    <a:pt x="2176932" y="1146048"/>
                  </a:lnTo>
                  <a:lnTo>
                    <a:pt x="2127173" y="1163777"/>
                  </a:lnTo>
                  <a:lnTo>
                    <a:pt x="2080437" y="1184986"/>
                  </a:lnTo>
                  <a:lnTo>
                    <a:pt x="2036127" y="1209090"/>
                  </a:lnTo>
                  <a:lnTo>
                    <a:pt x="1993696" y="1235494"/>
                  </a:lnTo>
                  <a:lnTo>
                    <a:pt x="1952548" y="1263611"/>
                  </a:lnTo>
                  <a:lnTo>
                    <a:pt x="1912112" y="1292847"/>
                  </a:lnTo>
                  <a:lnTo>
                    <a:pt x="1842630" y="1344091"/>
                  </a:lnTo>
                  <a:lnTo>
                    <a:pt x="1812671" y="1365707"/>
                  </a:lnTo>
                  <a:lnTo>
                    <a:pt x="1749450" y="1408696"/>
                  </a:lnTo>
                  <a:lnTo>
                    <a:pt x="1715693" y="1429753"/>
                  </a:lnTo>
                  <a:lnTo>
                    <a:pt x="1680159" y="1450289"/>
                  </a:lnTo>
                  <a:lnTo>
                    <a:pt x="1642618" y="1470152"/>
                  </a:lnTo>
                  <a:lnTo>
                    <a:pt x="1602816" y="1489151"/>
                  </a:lnTo>
                  <a:lnTo>
                    <a:pt x="1560512" y="1507134"/>
                  </a:lnTo>
                  <a:lnTo>
                    <a:pt x="1515440" y="1523923"/>
                  </a:lnTo>
                  <a:lnTo>
                    <a:pt x="1467358" y="1539379"/>
                  </a:lnTo>
                  <a:lnTo>
                    <a:pt x="1416037" y="1553298"/>
                  </a:lnTo>
                  <a:lnTo>
                    <a:pt x="1361198" y="1565541"/>
                  </a:lnTo>
                  <a:lnTo>
                    <a:pt x="1302613" y="1575943"/>
                  </a:lnTo>
                  <a:lnTo>
                    <a:pt x="1240040" y="1584312"/>
                  </a:lnTo>
                  <a:lnTo>
                    <a:pt x="1173213" y="1590497"/>
                  </a:lnTo>
                  <a:lnTo>
                    <a:pt x="1101890" y="1594332"/>
                  </a:lnTo>
                  <a:lnTo>
                    <a:pt x="1025829" y="1595640"/>
                  </a:lnTo>
                  <a:lnTo>
                    <a:pt x="1025829" y="1752739"/>
                  </a:lnTo>
                  <a:lnTo>
                    <a:pt x="1142746" y="1751660"/>
                  </a:lnTo>
                  <a:lnTo>
                    <a:pt x="1249946" y="1748612"/>
                  </a:lnTo>
                  <a:lnTo>
                    <a:pt x="1299972" y="1746415"/>
                  </a:lnTo>
                  <a:lnTo>
                    <a:pt x="1347660" y="1743849"/>
                  </a:lnTo>
                  <a:lnTo>
                    <a:pt x="1393012" y="1740916"/>
                  </a:lnTo>
                  <a:lnTo>
                    <a:pt x="1436077" y="1737652"/>
                  </a:lnTo>
                  <a:lnTo>
                    <a:pt x="1207427" y="2538196"/>
                  </a:lnTo>
                  <a:lnTo>
                    <a:pt x="1025829" y="2538196"/>
                  </a:lnTo>
                  <a:lnTo>
                    <a:pt x="1025829" y="2616784"/>
                  </a:lnTo>
                  <a:lnTo>
                    <a:pt x="1028674" y="2657487"/>
                  </a:lnTo>
                  <a:lnTo>
                    <a:pt x="1037031" y="2696883"/>
                  </a:lnTo>
                  <a:lnTo>
                    <a:pt x="1050632" y="2734792"/>
                  </a:lnTo>
                  <a:lnTo>
                    <a:pt x="1069200" y="2771038"/>
                  </a:lnTo>
                  <a:lnTo>
                    <a:pt x="1092466" y="2805442"/>
                  </a:lnTo>
                  <a:lnTo>
                    <a:pt x="1120165" y="2837815"/>
                  </a:lnTo>
                  <a:lnTo>
                    <a:pt x="1152017" y="2867964"/>
                  </a:lnTo>
                  <a:lnTo>
                    <a:pt x="1187742" y="2895714"/>
                  </a:lnTo>
                  <a:lnTo>
                    <a:pt x="1227086" y="2920885"/>
                  </a:lnTo>
                  <a:lnTo>
                    <a:pt x="1269784" y="2943301"/>
                  </a:lnTo>
                  <a:lnTo>
                    <a:pt x="1315542" y="2962770"/>
                  </a:lnTo>
                  <a:lnTo>
                    <a:pt x="1364094" y="2979102"/>
                  </a:lnTo>
                  <a:lnTo>
                    <a:pt x="1415173" y="2992132"/>
                  </a:lnTo>
                  <a:lnTo>
                    <a:pt x="1468513" y="3001657"/>
                  </a:lnTo>
                  <a:lnTo>
                    <a:pt x="1523847" y="3007512"/>
                  </a:lnTo>
                  <a:lnTo>
                    <a:pt x="1580883" y="3009493"/>
                  </a:lnTo>
                  <a:lnTo>
                    <a:pt x="1637855" y="3007512"/>
                  </a:lnTo>
                  <a:lnTo>
                    <a:pt x="1693024" y="3001657"/>
                  </a:lnTo>
                  <a:lnTo>
                    <a:pt x="1746097" y="2992132"/>
                  </a:lnTo>
                  <a:lnTo>
                    <a:pt x="1796846" y="2979102"/>
                  </a:lnTo>
                  <a:lnTo>
                    <a:pt x="1845017" y="2962770"/>
                  </a:lnTo>
                  <a:lnTo>
                    <a:pt x="1890331" y="2943301"/>
                  </a:lnTo>
                  <a:lnTo>
                    <a:pt x="1932546" y="2920885"/>
                  </a:lnTo>
                  <a:lnTo>
                    <a:pt x="1971408" y="2895714"/>
                  </a:lnTo>
                  <a:lnTo>
                    <a:pt x="2006663" y="2867964"/>
                  </a:lnTo>
                  <a:lnTo>
                    <a:pt x="2038032" y="2837815"/>
                  </a:lnTo>
                  <a:lnTo>
                    <a:pt x="2065286" y="2805442"/>
                  </a:lnTo>
                  <a:lnTo>
                    <a:pt x="2088172" y="2771038"/>
                  </a:lnTo>
                  <a:lnTo>
                    <a:pt x="2106409" y="2734792"/>
                  </a:lnTo>
                  <a:lnTo>
                    <a:pt x="2119744" y="2696883"/>
                  </a:lnTo>
                  <a:lnTo>
                    <a:pt x="2127935" y="2657487"/>
                  </a:lnTo>
                  <a:lnTo>
                    <a:pt x="2130729" y="2616784"/>
                  </a:lnTo>
                  <a:lnTo>
                    <a:pt x="2130729" y="2538196"/>
                  </a:lnTo>
                  <a:lnTo>
                    <a:pt x="1954288" y="2538196"/>
                  </a:lnTo>
                  <a:lnTo>
                    <a:pt x="1790890" y="1966125"/>
                  </a:lnTo>
                  <a:lnTo>
                    <a:pt x="1790890" y="2538196"/>
                  </a:lnTo>
                  <a:lnTo>
                    <a:pt x="1370863" y="2538196"/>
                  </a:lnTo>
                  <a:lnTo>
                    <a:pt x="1580794" y="1803196"/>
                  </a:lnTo>
                  <a:lnTo>
                    <a:pt x="1580832" y="1803057"/>
                  </a:lnTo>
                  <a:lnTo>
                    <a:pt x="1790890" y="2538196"/>
                  </a:lnTo>
                  <a:lnTo>
                    <a:pt x="1790890" y="1966125"/>
                  </a:lnTo>
                  <a:lnTo>
                    <a:pt x="1744357" y="1803196"/>
                  </a:lnTo>
                  <a:lnTo>
                    <a:pt x="1744319" y="1803057"/>
                  </a:lnTo>
                  <a:lnTo>
                    <a:pt x="1725637" y="1737652"/>
                  </a:lnTo>
                  <a:lnTo>
                    <a:pt x="1715706" y="1702854"/>
                  </a:lnTo>
                  <a:lnTo>
                    <a:pt x="1777923" y="1690954"/>
                  </a:lnTo>
                  <a:lnTo>
                    <a:pt x="1834959" y="1678711"/>
                  </a:lnTo>
                  <a:lnTo>
                    <a:pt x="1887753" y="1666417"/>
                  </a:lnTo>
                  <a:lnTo>
                    <a:pt x="1983346" y="1643189"/>
                  </a:lnTo>
                  <a:lnTo>
                    <a:pt x="2029193" y="1632762"/>
                  </a:lnTo>
                  <a:lnTo>
                    <a:pt x="2075751" y="1623237"/>
                  </a:lnTo>
                  <a:lnTo>
                    <a:pt x="2123960" y="1614855"/>
                  </a:lnTo>
                  <a:lnTo>
                    <a:pt x="2174735" y="1607807"/>
                  </a:lnTo>
                  <a:lnTo>
                    <a:pt x="2229027" y="1602295"/>
                  </a:lnTo>
                  <a:lnTo>
                    <a:pt x="2287778" y="1598523"/>
                  </a:lnTo>
                  <a:lnTo>
                    <a:pt x="2287778" y="3208299"/>
                  </a:lnTo>
                  <a:lnTo>
                    <a:pt x="1635493" y="3643084"/>
                  </a:lnTo>
                  <a:lnTo>
                    <a:pt x="3097060" y="3643084"/>
                  </a:lnTo>
                  <a:lnTo>
                    <a:pt x="2444877" y="3208299"/>
                  </a:lnTo>
                  <a:lnTo>
                    <a:pt x="2444877" y="1598523"/>
                  </a:lnTo>
                  <a:lnTo>
                    <a:pt x="2503640" y="1602295"/>
                  </a:lnTo>
                  <a:lnTo>
                    <a:pt x="2557945" y="1607807"/>
                  </a:lnTo>
                  <a:lnTo>
                    <a:pt x="2608732" y="1614855"/>
                  </a:lnTo>
                  <a:lnTo>
                    <a:pt x="2656941" y="1623237"/>
                  </a:lnTo>
                  <a:lnTo>
                    <a:pt x="2703499" y="1632762"/>
                  </a:lnTo>
                  <a:lnTo>
                    <a:pt x="2749346" y="1643189"/>
                  </a:lnTo>
                  <a:lnTo>
                    <a:pt x="2844927" y="1666417"/>
                  </a:lnTo>
                  <a:lnTo>
                    <a:pt x="2897721" y="1678711"/>
                  </a:lnTo>
                  <a:lnTo>
                    <a:pt x="2954756" y="1690954"/>
                  </a:lnTo>
                  <a:lnTo>
                    <a:pt x="3016999" y="1702854"/>
                  </a:lnTo>
                  <a:lnTo>
                    <a:pt x="2778328" y="2538196"/>
                  </a:lnTo>
                  <a:lnTo>
                    <a:pt x="2601976" y="2538196"/>
                  </a:lnTo>
                  <a:lnTo>
                    <a:pt x="2601976" y="2616784"/>
                  </a:lnTo>
                  <a:lnTo>
                    <a:pt x="2604757" y="2657487"/>
                  </a:lnTo>
                  <a:lnTo>
                    <a:pt x="2612961" y="2696883"/>
                  </a:lnTo>
                  <a:lnTo>
                    <a:pt x="2626296" y="2734792"/>
                  </a:lnTo>
                  <a:lnTo>
                    <a:pt x="2644533" y="2771038"/>
                  </a:lnTo>
                  <a:lnTo>
                    <a:pt x="2667406" y="2805442"/>
                  </a:lnTo>
                  <a:lnTo>
                    <a:pt x="2694660" y="2837815"/>
                  </a:lnTo>
                  <a:lnTo>
                    <a:pt x="2726042" y="2867964"/>
                  </a:lnTo>
                  <a:lnTo>
                    <a:pt x="2761297" y="2895714"/>
                  </a:lnTo>
                  <a:lnTo>
                    <a:pt x="2800159" y="2920885"/>
                  </a:lnTo>
                  <a:lnTo>
                    <a:pt x="2842374" y="2943301"/>
                  </a:lnTo>
                  <a:lnTo>
                    <a:pt x="2887688" y="2962770"/>
                  </a:lnTo>
                  <a:lnTo>
                    <a:pt x="2935846" y="2979102"/>
                  </a:lnTo>
                  <a:lnTo>
                    <a:pt x="2986608" y="2992132"/>
                  </a:lnTo>
                  <a:lnTo>
                    <a:pt x="3039681" y="3001657"/>
                  </a:lnTo>
                  <a:lnTo>
                    <a:pt x="3094837" y="3007512"/>
                  </a:lnTo>
                  <a:lnTo>
                    <a:pt x="3151822" y="3009493"/>
                  </a:lnTo>
                  <a:lnTo>
                    <a:pt x="3208845" y="3007512"/>
                  </a:lnTo>
                  <a:lnTo>
                    <a:pt x="3264166" y="3001657"/>
                  </a:lnTo>
                  <a:lnTo>
                    <a:pt x="3317506" y="2992132"/>
                  </a:lnTo>
                  <a:lnTo>
                    <a:pt x="3368586" y="2979102"/>
                  </a:lnTo>
                  <a:lnTo>
                    <a:pt x="3417138" y="2962770"/>
                  </a:lnTo>
                  <a:lnTo>
                    <a:pt x="3462896" y="2943301"/>
                  </a:lnTo>
                  <a:lnTo>
                    <a:pt x="3505593" y="2920885"/>
                  </a:lnTo>
                  <a:lnTo>
                    <a:pt x="3544938" y="2895714"/>
                  </a:lnTo>
                  <a:lnTo>
                    <a:pt x="3580676" y="2867964"/>
                  </a:lnTo>
                  <a:lnTo>
                    <a:pt x="3612527" y="2837815"/>
                  </a:lnTo>
                  <a:lnTo>
                    <a:pt x="3640226" y="2805442"/>
                  </a:lnTo>
                  <a:lnTo>
                    <a:pt x="3663492" y="2771038"/>
                  </a:lnTo>
                  <a:lnTo>
                    <a:pt x="3682060" y="2734792"/>
                  </a:lnTo>
                  <a:lnTo>
                    <a:pt x="3695662" y="2696883"/>
                  </a:lnTo>
                  <a:lnTo>
                    <a:pt x="3704031" y="2657487"/>
                  </a:lnTo>
                  <a:lnTo>
                    <a:pt x="3706876" y="2616784"/>
                  </a:lnTo>
                  <a:lnTo>
                    <a:pt x="3706876" y="2538196"/>
                  </a:lnTo>
                  <a:lnTo>
                    <a:pt x="3525228" y="2538196"/>
                  </a:lnTo>
                  <a:lnTo>
                    <a:pt x="3361842" y="1966379"/>
                  </a:lnTo>
                  <a:lnTo>
                    <a:pt x="3361842" y="2538196"/>
                  </a:lnTo>
                  <a:lnTo>
                    <a:pt x="2941751" y="2538196"/>
                  </a:lnTo>
                  <a:lnTo>
                    <a:pt x="3151784" y="1803196"/>
                  </a:lnTo>
                  <a:lnTo>
                    <a:pt x="3361842" y="2538196"/>
                  </a:lnTo>
                  <a:lnTo>
                    <a:pt x="3361842" y="1966379"/>
                  </a:lnTo>
                  <a:lnTo>
                    <a:pt x="3315220" y="1803196"/>
                  </a:lnTo>
                  <a:lnTo>
                    <a:pt x="3296488" y="1737652"/>
                  </a:lnTo>
                  <a:lnTo>
                    <a:pt x="3339566" y="1740916"/>
                  </a:lnTo>
                  <a:lnTo>
                    <a:pt x="3384943" y="1743849"/>
                  </a:lnTo>
                  <a:lnTo>
                    <a:pt x="3432632" y="1746415"/>
                  </a:lnTo>
                  <a:lnTo>
                    <a:pt x="3482683" y="1748612"/>
                  </a:lnTo>
                  <a:lnTo>
                    <a:pt x="3589921" y="1751660"/>
                  </a:lnTo>
                  <a:lnTo>
                    <a:pt x="3706876" y="1752739"/>
                  </a:lnTo>
                  <a:lnTo>
                    <a:pt x="3706876" y="1737652"/>
                  </a:lnTo>
                  <a:lnTo>
                    <a:pt x="3706876" y="1598523"/>
                  </a:lnTo>
                  <a:lnTo>
                    <a:pt x="3706876" y="1595640"/>
                  </a:lnTo>
                  <a:close/>
                </a:path>
                <a:path w="4643755" h="4470400">
                  <a:moveTo>
                    <a:pt x="4643513" y="1638300"/>
                  </a:moveTo>
                  <a:lnTo>
                    <a:pt x="4628604" y="1600200"/>
                  </a:lnTo>
                  <a:lnTo>
                    <a:pt x="4612957" y="1549400"/>
                  </a:lnTo>
                  <a:lnTo>
                    <a:pt x="4596498" y="1511300"/>
                  </a:lnTo>
                  <a:lnTo>
                    <a:pt x="4579251" y="1460500"/>
                  </a:lnTo>
                  <a:lnTo>
                    <a:pt x="4561205" y="1422400"/>
                  </a:lnTo>
                  <a:lnTo>
                    <a:pt x="4542371" y="1384300"/>
                  </a:lnTo>
                  <a:lnTo>
                    <a:pt x="4522775" y="1346200"/>
                  </a:lnTo>
                  <a:lnTo>
                    <a:pt x="4502416" y="1295400"/>
                  </a:lnTo>
                  <a:lnTo>
                    <a:pt x="4481296" y="1257300"/>
                  </a:lnTo>
                  <a:lnTo>
                    <a:pt x="4459440" y="1219200"/>
                  </a:lnTo>
                  <a:lnTo>
                    <a:pt x="4436846" y="1181100"/>
                  </a:lnTo>
                  <a:lnTo>
                    <a:pt x="4413529" y="1143000"/>
                  </a:lnTo>
                  <a:lnTo>
                    <a:pt x="4389488" y="1104900"/>
                  </a:lnTo>
                  <a:lnTo>
                    <a:pt x="4364748" y="1066800"/>
                  </a:lnTo>
                  <a:lnTo>
                    <a:pt x="4339310" y="1028700"/>
                  </a:lnTo>
                  <a:lnTo>
                    <a:pt x="4313174" y="990600"/>
                  </a:lnTo>
                  <a:lnTo>
                    <a:pt x="4286364" y="952500"/>
                  </a:lnTo>
                  <a:lnTo>
                    <a:pt x="4277525" y="940257"/>
                  </a:lnTo>
                  <a:lnTo>
                    <a:pt x="4277525" y="2387600"/>
                  </a:lnTo>
                  <a:lnTo>
                    <a:pt x="4276915" y="2425700"/>
                  </a:lnTo>
                  <a:lnTo>
                    <a:pt x="4275125" y="2476500"/>
                  </a:lnTo>
                  <a:lnTo>
                    <a:pt x="4272165" y="2527300"/>
                  </a:lnTo>
                  <a:lnTo>
                    <a:pt x="4268025" y="2578100"/>
                  </a:lnTo>
                  <a:lnTo>
                    <a:pt x="4262742" y="2616200"/>
                  </a:lnTo>
                  <a:lnTo>
                    <a:pt x="4256329" y="2667000"/>
                  </a:lnTo>
                  <a:lnTo>
                    <a:pt x="4248785" y="2717800"/>
                  </a:lnTo>
                  <a:lnTo>
                    <a:pt x="4240149" y="2755900"/>
                  </a:lnTo>
                  <a:lnTo>
                    <a:pt x="4230408" y="2806700"/>
                  </a:lnTo>
                  <a:lnTo>
                    <a:pt x="4219600" y="2844800"/>
                  </a:lnTo>
                  <a:lnTo>
                    <a:pt x="4207726" y="2895600"/>
                  </a:lnTo>
                  <a:lnTo>
                    <a:pt x="4194797" y="2933700"/>
                  </a:lnTo>
                  <a:lnTo>
                    <a:pt x="4180827" y="2984500"/>
                  </a:lnTo>
                  <a:lnTo>
                    <a:pt x="4165854" y="3022600"/>
                  </a:lnTo>
                  <a:lnTo>
                    <a:pt x="4149864" y="3060700"/>
                  </a:lnTo>
                  <a:lnTo>
                    <a:pt x="4132872" y="3111500"/>
                  </a:lnTo>
                  <a:lnTo>
                    <a:pt x="4114914" y="3149600"/>
                  </a:lnTo>
                  <a:lnTo>
                    <a:pt x="4095991" y="3187700"/>
                  </a:lnTo>
                  <a:lnTo>
                    <a:pt x="4076115" y="3238500"/>
                  </a:lnTo>
                  <a:lnTo>
                    <a:pt x="4055300" y="3276600"/>
                  </a:lnTo>
                  <a:lnTo>
                    <a:pt x="4033570" y="3314700"/>
                  </a:lnTo>
                  <a:lnTo>
                    <a:pt x="4010939" y="3352800"/>
                  </a:lnTo>
                  <a:lnTo>
                    <a:pt x="3987406" y="3390900"/>
                  </a:lnTo>
                  <a:lnTo>
                    <a:pt x="3962997" y="3429000"/>
                  </a:lnTo>
                  <a:lnTo>
                    <a:pt x="3937711" y="3467100"/>
                  </a:lnTo>
                  <a:lnTo>
                    <a:pt x="3911587" y="3505200"/>
                  </a:lnTo>
                  <a:lnTo>
                    <a:pt x="3884625" y="3543300"/>
                  </a:lnTo>
                  <a:lnTo>
                    <a:pt x="3856837" y="3568700"/>
                  </a:lnTo>
                  <a:lnTo>
                    <a:pt x="3828250" y="3606800"/>
                  </a:lnTo>
                  <a:lnTo>
                    <a:pt x="3798862" y="3644900"/>
                  </a:lnTo>
                  <a:lnTo>
                    <a:pt x="3768699" y="3670300"/>
                  </a:lnTo>
                  <a:lnTo>
                    <a:pt x="3737775" y="3708400"/>
                  </a:lnTo>
                  <a:lnTo>
                    <a:pt x="3706088" y="3733800"/>
                  </a:lnTo>
                  <a:lnTo>
                    <a:pt x="3673678" y="3771900"/>
                  </a:lnTo>
                  <a:lnTo>
                    <a:pt x="3640531" y="3797300"/>
                  </a:lnTo>
                  <a:lnTo>
                    <a:pt x="3606685" y="3822700"/>
                  </a:lnTo>
                  <a:lnTo>
                    <a:pt x="3572141" y="3860800"/>
                  </a:lnTo>
                  <a:lnTo>
                    <a:pt x="3536924" y="3886200"/>
                  </a:lnTo>
                  <a:lnTo>
                    <a:pt x="3501034" y="3911600"/>
                  </a:lnTo>
                  <a:lnTo>
                    <a:pt x="3464496" y="3937000"/>
                  </a:lnTo>
                  <a:lnTo>
                    <a:pt x="3427323" y="3962400"/>
                  </a:lnTo>
                  <a:lnTo>
                    <a:pt x="3389528" y="3987800"/>
                  </a:lnTo>
                  <a:lnTo>
                    <a:pt x="3351123" y="4013200"/>
                  </a:lnTo>
                  <a:lnTo>
                    <a:pt x="3312122" y="4038600"/>
                  </a:lnTo>
                  <a:lnTo>
                    <a:pt x="3272536" y="4051300"/>
                  </a:lnTo>
                  <a:lnTo>
                    <a:pt x="3191687" y="4102100"/>
                  </a:lnTo>
                  <a:lnTo>
                    <a:pt x="3108693" y="4127500"/>
                  </a:lnTo>
                  <a:lnTo>
                    <a:pt x="3066427" y="4152900"/>
                  </a:lnTo>
                  <a:lnTo>
                    <a:pt x="2980423" y="4178300"/>
                  </a:lnTo>
                  <a:lnTo>
                    <a:pt x="2711653" y="4254500"/>
                  </a:lnTo>
                  <a:lnTo>
                    <a:pt x="2665450" y="4254500"/>
                  </a:lnTo>
                  <a:lnTo>
                    <a:pt x="2618867" y="4267200"/>
                  </a:lnTo>
                  <a:lnTo>
                    <a:pt x="2524671" y="4267200"/>
                  </a:lnTo>
                  <a:lnTo>
                    <a:pt x="2477084" y="4279900"/>
                  </a:lnTo>
                  <a:lnTo>
                    <a:pt x="2284869" y="4279900"/>
                  </a:lnTo>
                  <a:lnTo>
                    <a:pt x="2237282" y="4267200"/>
                  </a:lnTo>
                  <a:lnTo>
                    <a:pt x="2143074" y="4267200"/>
                  </a:lnTo>
                  <a:lnTo>
                    <a:pt x="2096503" y="4254500"/>
                  </a:lnTo>
                  <a:lnTo>
                    <a:pt x="2050288" y="4254500"/>
                  </a:lnTo>
                  <a:lnTo>
                    <a:pt x="1781517" y="4178300"/>
                  </a:lnTo>
                  <a:lnTo>
                    <a:pt x="1695513" y="4152900"/>
                  </a:lnTo>
                  <a:lnTo>
                    <a:pt x="1653247" y="4127500"/>
                  </a:lnTo>
                  <a:lnTo>
                    <a:pt x="1570240" y="4102100"/>
                  </a:lnTo>
                  <a:lnTo>
                    <a:pt x="1489405" y="4051300"/>
                  </a:lnTo>
                  <a:lnTo>
                    <a:pt x="1449819" y="4038600"/>
                  </a:lnTo>
                  <a:lnTo>
                    <a:pt x="1410817" y="4013200"/>
                  </a:lnTo>
                  <a:lnTo>
                    <a:pt x="1372412" y="3987800"/>
                  </a:lnTo>
                  <a:lnTo>
                    <a:pt x="1334617" y="3962400"/>
                  </a:lnTo>
                  <a:lnTo>
                    <a:pt x="1297444" y="3937000"/>
                  </a:lnTo>
                  <a:lnTo>
                    <a:pt x="1260906" y="3911600"/>
                  </a:lnTo>
                  <a:lnTo>
                    <a:pt x="1225016" y="3886200"/>
                  </a:lnTo>
                  <a:lnTo>
                    <a:pt x="1189799" y="3860800"/>
                  </a:lnTo>
                  <a:lnTo>
                    <a:pt x="1155255" y="3822700"/>
                  </a:lnTo>
                  <a:lnTo>
                    <a:pt x="1121410" y="3797300"/>
                  </a:lnTo>
                  <a:lnTo>
                    <a:pt x="1088263" y="3771900"/>
                  </a:lnTo>
                  <a:lnTo>
                    <a:pt x="1055852" y="3733800"/>
                  </a:lnTo>
                  <a:lnTo>
                    <a:pt x="1024166" y="3708400"/>
                  </a:lnTo>
                  <a:lnTo>
                    <a:pt x="993241" y="3670300"/>
                  </a:lnTo>
                  <a:lnTo>
                    <a:pt x="963079" y="3644900"/>
                  </a:lnTo>
                  <a:lnTo>
                    <a:pt x="933691" y="3606800"/>
                  </a:lnTo>
                  <a:lnTo>
                    <a:pt x="905103" y="3568700"/>
                  </a:lnTo>
                  <a:lnTo>
                    <a:pt x="877316" y="3543300"/>
                  </a:lnTo>
                  <a:lnTo>
                    <a:pt x="850353" y="3505200"/>
                  </a:lnTo>
                  <a:lnTo>
                    <a:pt x="824230" y="3467100"/>
                  </a:lnTo>
                  <a:lnTo>
                    <a:pt x="798957" y="3429000"/>
                  </a:lnTo>
                  <a:lnTo>
                    <a:pt x="774547" y="3390900"/>
                  </a:lnTo>
                  <a:lnTo>
                    <a:pt x="751014" y="3352800"/>
                  </a:lnTo>
                  <a:lnTo>
                    <a:pt x="728383" y="3314700"/>
                  </a:lnTo>
                  <a:lnTo>
                    <a:pt x="706640" y="3276600"/>
                  </a:lnTo>
                  <a:lnTo>
                    <a:pt x="685838" y="3238500"/>
                  </a:lnTo>
                  <a:lnTo>
                    <a:pt x="665962" y="3187700"/>
                  </a:lnTo>
                  <a:lnTo>
                    <a:pt x="647039" y="3149600"/>
                  </a:lnTo>
                  <a:lnTo>
                    <a:pt x="629081" y="3111500"/>
                  </a:lnTo>
                  <a:lnTo>
                    <a:pt x="612101" y="3060700"/>
                  </a:lnTo>
                  <a:lnTo>
                    <a:pt x="596112" y="3022600"/>
                  </a:lnTo>
                  <a:lnTo>
                    <a:pt x="581126" y="2984500"/>
                  </a:lnTo>
                  <a:lnTo>
                    <a:pt x="567169" y="2933700"/>
                  </a:lnTo>
                  <a:lnTo>
                    <a:pt x="554240" y="2895600"/>
                  </a:lnTo>
                  <a:lnTo>
                    <a:pt x="542366" y="2844800"/>
                  </a:lnTo>
                  <a:lnTo>
                    <a:pt x="531545" y="2806700"/>
                  </a:lnTo>
                  <a:lnTo>
                    <a:pt x="521817" y="2755900"/>
                  </a:lnTo>
                  <a:lnTo>
                    <a:pt x="513168" y="2717800"/>
                  </a:lnTo>
                  <a:lnTo>
                    <a:pt x="505637" y="2667000"/>
                  </a:lnTo>
                  <a:lnTo>
                    <a:pt x="499211" y="2616200"/>
                  </a:lnTo>
                  <a:lnTo>
                    <a:pt x="493928" y="2578100"/>
                  </a:lnTo>
                  <a:lnTo>
                    <a:pt x="489800" y="2527300"/>
                  </a:lnTo>
                  <a:lnTo>
                    <a:pt x="486829" y="2476500"/>
                  </a:lnTo>
                  <a:lnTo>
                    <a:pt x="485038" y="2425700"/>
                  </a:lnTo>
                  <a:lnTo>
                    <a:pt x="484441" y="2387600"/>
                  </a:lnTo>
                  <a:lnTo>
                    <a:pt x="485038" y="2336800"/>
                  </a:lnTo>
                  <a:lnTo>
                    <a:pt x="486829" y="2286000"/>
                  </a:lnTo>
                  <a:lnTo>
                    <a:pt x="489800" y="2235200"/>
                  </a:lnTo>
                  <a:lnTo>
                    <a:pt x="493928" y="2184400"/>
                  </a:lnTo>
                  <a:lnTo>
                    <a:pt x="499211" y="2146300"/>
                  </a:lnTo>
                  <a:lnTo>
                    <a:pt x="505637" y="2095500"/>
                  </a:lnTo>
                  <a:lnTo>
                    <a:pt x="513168" y="2044700"/>
                  </a:lnTo>
                  <a:lnTo>
                    <a:pt x="521817" y="2006600"/>
                  </a:lnTo>
                  <a:lnTo>
                    <a:pt x="531545" y="1955800"/>
                  </a:lnTo>
                  <a:lnTo>
                    <a:pt x="542366" y="1917700"/>
                  </a:lnTo>
                  <a:lnTo>
                    <a:pt x="554240" y="1866900"/>
                  </a:lnTo>
                  <a:lnTo>
                    <a:pt x="567169" y="1828800"/>
                  </a:lnTo>
                  <a:lnTo>
                    <a:pt x="581126" y="1778000"/>
                  </a:lnTo>
                  <a:lnTo>
                    <a:pt x="596112" y="1739900"/>
                  </a:lnTo>
                  <a:lnTo>
                    <a:pt x="612101" y="1701800"/>
                  </a:lnTo>
                  <a:lnTo>
                    <a:pt x="629081" y="1651000"/>
                  </a:lnTo>
                  <a:lnTo>
                    <a:pt x="647039" y="1612900"/>
                  </a:lnTo>
                  <a:lnTo>
                    <a:pt x="665962" y="1574800"/>
                  </a:lnTo>
                  <a:lnTo>
                    <a:pt x="685838" y="1524000"/>
                  </a:lnTo>
                  <a:lnTo>
                    <a:pt x="706640" y="1485900"/>
                  </a:lnTo>
                  <a:lnTo>
                    <a:pt x="728383" y="1447800"/>
                  </a:lnTo>
                  <a:lnTo>
                    <a:pt x="751014" y="1409700"/>
                  </a:lnTo>
                  <a:lnTo>
                    <a:pt x="774547" y="1371600"/>
                  </a:lnTo>
                  <a:lnTo>
                    <a:pt x="798957" y="1333500"/>
                  </a:lnTo>
                  <a:lnTo>
                    <a:pt x="824230" y="1295400"/>
                  </a:lnTo>
                  <a:lnTo>
                    <a:pt x="850353" y="1257300"/>
                  </a:lnTo>
                  <a:lnTo>
                    <a:pt x="877316" y="1219200"/>
                  </a:lnTo>
                  <a:lnTo>
                    <a:pt x="905103" y="1193800"/>
                  </a:lnTo>
                  <a:lnTo>
                    <a:pt x="933691" y="1155700"/>
                  </a:lnTo>
                  <a:lnTo>
                    <a:pt x="963079" y="1117600"/>
                  </a:lnTo>
                  <a:lnTo>
                    <a:pt x="993241" y="1092200"/>
                  </a:lnTo>
                  <a:lnTo>
                    <a:pt x="1024166" y="1054100"/>
                  </a:lnTo>
                  <a:lnTo>
                    <a:pt x="1055852" y="1028700"/>
                  </a:lnTo>
                  <a:lnTo>
                    <a:pt x="1088263" y="990600"/>
                  </a:lnTo>
                  <a:lnTo>
                    <a:pt x="1121410" y="965200"/>
                  </a:lnTo>
                  <a:lnTo>
                    <a:pt x="1155255" y="939800"/>
                  </a:lnTo>
                  <a:lnTo>
                    <a:pt x="1189799" y="901700"/>
                  </a:lnTo>
                  <a:lnTo>
                    <a:pt x="1225016" y="876300"/>
                  </a:lnTo>
                  <a:lnTo>
                    <a:pt x="1260906" y="850900"/>
                  </a:lnTo>
                  <a:lnTo>
                    <a:pt x="1297444" y="825500"/>
                  </a:lnTo>
                  <a:lnTo>
                    <a:pt x="1334617" y="800100"/>
                  </a:lnTo>
                  <a:lnTo>
                    <a:pt x="1372412" y="774700"/>
                  </a:lnTo>
                  <a:lnTo>
                    <a:pt x="1410817" y="749300"/>
                  </a:lnTo>
                  <a:lnTo>
                    <a:pt x="1449819" y="723900"/>
                  </a:lnTo>
                  <a:lnTo>
                    <a:pt x="1489405" y="711200"/>
                  </a:lnTo>
                  <a:lnTo>
                    <a:pt x="1570240" y="660400"/>
                  </a:lnTo>
                  <a:lnTo>
                    <a:pt x="1653247" y="635000"/>
                  </a:lnTo>
                  <a:lnTo>
                    <a:pt x="1695513" y="609600"/>
                  </a:lnTo>
                  <a:lnTo>
                    <a:pt x="2004453" y="520700"/>
                  </a:lnTo>
                  <a:lnTo>
                    <a:pt x="2050288" y="508000"/>
                  </a:lnTo>
                  <a:lnTo>
                    <a:pt x="2096503" y="508000"/>
                  </a:lnTo>
                  <a:lnTo>
                    <a:pt x="2143074" y="495300"/>
                  </a:lnTo>
                  <a:lnTo>
                    <a:pt x="2237282" y="495300"/>
                  </a:lnTo>
                  <a:lnTo>
                    <a:pt x="2284869" y="482600"/>
                  </a:lnTo>
                  <a:lnTo>
                    <a:pt x="2477084" y="482600"/>
                  </a:lnTo>
                  <a:lnTo>
                    <a:pt x="2524671" y="495300"/>
                  </a:lnTo>
                  <a:lnTo>
                    <a:pt x="2618867" y="495300"/>
                  </a:lnTo>
                  <a:lnTo>
                    <a:pt x="2665450" y="508000"/>
                  </a:lnTo>
                  <a:lnTo>
                    <a:pt x="2711653" y="508000"/>
                  </a:lnTo>
                  <a:lnTo>
                    <a:pt x="2757487" y="520700"/>
                  </a:lnTo>
                  <a:lnTo>
                    <a:pt x="3066427" y="609600"/>
                  </a:lnTo>
                  <a:lnTo>
                    <a:pt x="3108693" y="635000"/>
                  </a:lnTo>
                  <a:lnTo>
                    <a:pt x="3191687" y="660400"/>
                  </a:lnTo>
                  <a:lnTo>
                    <a:pt x="3272536" y="711200"/>
                  </a:lnTo>
                  <a:lnTo>
                    <a:pt x="3312122" y="723900"/>
                  </a:lnTo>
                  <a:lnTo>
                    <a:pt x="3351123" y="749300"/>
                  </a:lnTo>
                  <a:lnTo>
                    <a:pt x="3389528" y="774700"/>
                  </a:lnTo>
                  <a:lnTo>
                    <a:pt x="3427323" y="800100"/>
                  </a:lnTo>
                  <a:lnTo>
                    <a:pt x="3464496" y="825500"/>
                  </a:lnTo>
                  <a:lnTo>
                    <a:pt x="3501034" y="850900"/>
                  </a:lnTo>
                  <a:lnTo>
                    <a:pt x="3536924" y="876300"/>
                  </a:lnTo>
                  <a:lnTo>
                    <a:pt x="3572141" y="901700"/>
                  </a:lnTo>
                  <a:lnTo>
                    <a:pt x="3606685" y="939800"/>
                  </a:lnTo>
                  <a:lnTo>
                    <a:pt x="3640531" y="965200"/>
                  </a:lnTo>
                  <a:lnTo>
                    <a:pt x="3673678" y="990600"/>
                  </a:lnTo>
                  <a:lnTo>
                    <a:pt x="3706088" y="1028700"/>
                  </a:lnTo>
                  <a:lnTo>
                    <a:pt x="3737775" y="1054100"/>
                  </a:lnTo>
                  <a:lnTo>
                    <a:pt x="3768699" y="1092200"/>
                  </a:lnTo>
                  <a:lnTo>
                    <a:pt x="3798862" y="1117600"/>
                  </a:lnTo>
                  <a:lnTo>
                    <a:pt x="3828250" y="1155700"/>
                  </a:lnTo>
                  <a:lnTo>
                    <a:pt x="3856837" y="1193800"/>
                  </a:lnTo>
                  <a:lnTo>
                    <a:pt x="3884625" y="1219200"/>
                  </a:lnTo>
                  <a:lnTo>
                    <a:pt x="3911587" y="1257300"/>
                  </a:lnTo>
                  <a:lnTo>
                    <a:pt x="3937711" y="1295400"/>
                  </a:lnTo>
                  <a:lnTo>
                    <a:pt x="3962997" y="1333500"/>
                  </a:lnTo>
                  <a:lnTo>
                    <a:pt x="3987406" y="1371600"/>
                  </a:lnTo>
                  <a:lnTo>
                    <a:pt x="4010939" y="1409700"/>
                  </a:lnTo>
                  <a:lnTo>
                    <a:pt x="4033570" y="1447800"/>
                  </a:lnTo>
                  <a:lnTo>
                    <a:pt x="4055300" y="1485900"/>
                  </a:lnTo>
                  <a:lnTo>
                    <a:pt x="4076115" y="1524000"/>
                  </a:lnTo>
                  <a:lnTo>
                    <a:pt x="4095991" y="1574800"/>
                  </a:lnTo>
                  <a:lnTo>
                    <a:pt x="4114914" y="1612900"/>
                  </a:lnTo>
                  <a:lnTo>
                    <a:pt x="4132872" y="1651000"/>
                  </a:lnTo>
                  <a:lnTo>
                    <a:pt x="4149864" y="1701800"/>
                  </a:lnTo>
                  <a:lnTo>
                    <a:pt x="4165854" y="1739900"/>
                  </a:lnTo>
                  <a:lnTo>
                    <a:pt x="4180827" y="1778000"/>
                  </a:lnTo>
                  <a:lnTo>
                    <a:pt x="4194797" y="1828800"/>
                  </a:lnTo>
                  <a:lnTo>
                    <a:pt x="4207726" y="1866900"/>
                  </a:lnTo>
                  <a:lnTo>
                    <a:pt x="4219600" y="1917700"/>
                  </a:lnTo>
                  <a:lnTo>
                    <a:pt x="4230408" y="1955800"/>
                  </a:lnTo>
                  <a:lnTo>
                    <a:pt x="4240149" y="2006600"/>
                  </a:lnTo>
                  <a:lnTo>
                    <a:pt x="4248785" y="2044700"/>
                  </a:lnTo>
                  <a:lnTo>
                    <a:pt x="4256329" y="2095500"/>
                  </a:lnTo>
                  <a:lnTo>
                    <a:pt x="4262742" y="2146300"/>
                  </a:lnTo>
                  <a:lnTo>
                    <a:pt x="4268025" y="2184400"/>
                  </a:lnTo>
                  <a:lnTo>
                    <a:pt x="4272165" y="2235200"/>
                  </a:lnTo>
                  <a:lnTo>
                    <a:pt x="4275125" y="2286000"/>
                  </a:lnTo>
                  <a:lnTo>
                    <a:pt x="4276915" y="2336800"/>
                  </a:lnTo>
                  <a:lnTo>
                    <a:pt x="4277525" y="2387600"/>
                  </a:lnTo>
                  <a:lnTo>
                    <a:pt x="4277525" y="940257"/>
                  </a:lnTo>
                  <a:lnTo>
                    <a:pt x="4258881" y="914400"/>
                  </a:lnTo>
                  <a:lnTo>
                    <a:pt x="4230738" y="876300"/>
                  </a:lnTo>
                  <a:lnTo>
                    <a:pt x="4201947" y="850900"/>
                  </a:lnTo>
                  <a:lnTo>
                    <a:pt x="4172508" y="812800"/>
                  </a:lnTo>
                  <a:lnTo>
                    <a:pt x="4142448" y="774700"/>
                  </a:lnTo>
                  <a:lnTo>
                    <a:pt x="4111752" y="749300"/>
                  </a:lnTo>
                  <a:lnTo>
                    <a:pt x="4080433" y="711200"/>
                  </a:lnTo>
                  <a:lnTo>
                    <a:pt x="4048518" y="685800"/>
                  </a:lnTo>
                  <a:lnTo>
                    <a:pt x="4016006" y="647700"/>
                  </a:lnTo>
                  <a:lnTo>
                    <a:pt x="3982910" y="622300"/>
                  </a:lnTo>
                  <a:lnTo>
                    <a:pt x="3949230" y="584200"/>
                  </a:lnTo>
                  <a:lnTo>
                    <a:pt x="3914991" y="558800"/>
                  </a:lnTo>
                  <a:lnTo>
                    <a:pt x="3880180" y="533400"/>
                  </a:lnTo>
                  <a:lnTo>
                    <a:pt x="3844823" y="508000"/>
                  </a:lnTo>
                  <a:lnTo>
                    <a:pt x="3820896" y="482600"/>
                  </a:lnTo>
                  <a:lnTo>
                    <a:pt x="3735540" y="419100"/>
                  </a:lnTo>
                  <a:lnTo>
                    <a:pt x="3660102" y="368300"/>
                  </a:lnTo>
                  <a:lnTo>
                    <a:pt x="3621633" y="342900"/>
                  </a:lnTo>
                  <a:lnTo>
                    <a:pt x="3582682" y="330200"/>
                  </a:lnTo>
                  <a:lnTo>
                    <a:pt x="3503358" y="279400"/>
                  </a:lnTo>
                  <a:lnTo>
                    <a:pt x="3463010" y="254000"/>
                  </a:lnTo>
                  <a:lnTo>
                    <a:pt x="3422205" y="241300"/>
                  </a:lnTo>
                  <a:lnTo>
                    <a:pt x="3380956" y="215900"/>
                  </a:lnTo>
                  <a:lnTo>
                    <a:pt x="3339287" y="203200"/>
                  </a:lnTo>
                  <a:lnTo>
                    <a:pt x="3297186" y="177800"/>
                  </a:lnTo>
                  <a:lnTo>
                    <a:pt x="3168459" y="139700"/>
                  </a:lnTo>
                  <a:lnTo>
                    <a:pt x="3124771" y="114300"/>
                  </a:lnTo>
                  <a:lnTo>
                    <a:pt x="2946362" y="63500"/>
                  </a:lnTo>
                  <a:lnTo>
                    <a:pt x="2900883" y="63500"/>
                  </a:lnTo>
                  <a:lnTo>
                    <a:pt x="2762529" y="25400"/>
                  </a:lnTo>
                  <a:lnTo>
                    <a:pt x="2715793" y="25400"/>
                  </a:lnTo>
                  <a:lnTo>
                    <a:pt x="2668765" y="12700"/>
                  </a:lnTo>
                  <a:lnTo>
                    <a:pt x="2573871" y="12700"/>
                  </a:lnTo>
                  <a:lnTo>
                    <a:pt x="2529649" y="0"/>
                  </a:lnTo>
                  <a:lnTo>
                    <a:pt x="2232304" y="0"/>
                  </a:lnTo>
                  <a:lnTo>
                    <a:pt x="2188083" y="12700"/>
                  </a:lnTo>
                  <a:lnTo>
                    <a:pt x="2093188" y="12700"/>
                  </a:lnTo>
                  <a:lnTo>
                    <a:pt x="2046160" y="25400"/>
                  </a:lnTo>
                  <a:lnTo>
                    <a:pt x="1999424" y="25400"/>
                  </a:lnTo>
                  <a:lnTo>
                    <a:pt x="1861058" y="63500"/>
                  </a:lnTo>
                  <a:lnTo>
                    <a:pt x="1815592" y="63500"/>
                  </a:lnTo>
                  <a:lnTo>
                    <a:pt x="1637157" y="114300"/>
                  </a:lnTo>
                  <a:lnTo>
                    <a:pt x="1593469" y="139700"/>
                  </a:lnTo>
                  <a:lnTo>
                    <a:pt x="1464741" y="177800"/>
                  </a:lnTo>
                  <a:lnTo>
                    <a:pt x="1422654" y="203200"/>
                  </a:lnTo>
                  <a:lnTo>
                    <a:pt x="1380972" y="215900"/>
                  </a:lnTo>
                  <a:lnTo>
                    <a:pt x="1339723" y="241300"/>
                  </a:lnTo>
                  <a:lnTo>
                    <a:pt x="1298917" y="254000"/>
                  </a:lnTo>
                  <a:lnTo>
                    <a:pt x="1258570" y="279400"/>
                  </a:lnTo>
                  <a:lnTo>
                    <a:pt x="1179245" y="330200"/>
                  </a:lnTo>
                  <a:lnTo>
                    <a:pt x="1140282" y="342900"/>
                  </a:lnTo>
                  <a:lnTo>
                    <a:pt x="1101813" y="368300"/>
                  </a:lnTo>
                  <a:lnTo>
                    <a:pt x="1026375" y="419100"/>
                  </a:lnTo>
                  <a:lnTo>
                    <a:pt x="952995" y="469900"/>
                  </a:lnTo>
                  <a:lnTo>
                    <a:pt x="917092" y="508000"/>
                  </a:lnTo>
                  <a:lnTo>
                    <a:pt x="881735" y="533400"/>
                  </a:lnTo>
                  <a:lnTo>
                    <a:pt x="846937" y="558800"/>
                  </a:lnTo>
                  <a:lnTo>
                    <a:pt x="812685" y="584200"/>
                  </a:lnTo>
                  <a:lnTo>
                    <a:pt x="779005" y="622300"/>
                  </a:lnTo>
                  <a:lnTo>
                    <a:pt x="745909" y="647700"/>
                  </a:lnTo>
                  <a:lnTo>
                    <a:pt x="713397" y="685800"/>
                  </a:lnTo>
                  <a:lnTo>
                    <a:pt x="681482" y="711200"/>
                  </a:lnTo>
                  <a:lnTo>
                    <a:pt x="650163" y="749300"/>
                  </a:lnTo>
                  <a:lnTo>
                    <a:pt x="619467" y="774700"/>
                  </a:lnTo>
                  <a:lnTo>
                    <a:pt x="589407" y="812800"/>
                  </a:lnTo>
                  <a:lnTo>
                    <a:pt x="559968" y="850900"/>
                  </a:lnTo>
                  <a:lnTo>
                    <a:pt x="531177" y="876300"/>
                  </a:lnTo>
                  <a:lnTo>
                    <a:pt x="503034" y="914400"/>
                  </a:lnTo>
                  <a:lnTo>
                    <a:pt x="475551" y="952500"/>
                  </a:lnTo>
                  <a:lnTo>
                    <a:pt x="448741" y="990600"/>
                  </a:lnTo>
                  <a:lnTo>
                    <a:pt x="422605" y="1028700"/>
                  </a:lnTo>
                  <a:lnTo>
                    <a:pt x="397167" y="1066800"/>
                  </a:lnTo>
                  <a:lnTo>
                    <a:pt x="372427" y="1104900"/>
                  </a:lnTo>
                  <a:lnTo>
                    <a:pt x="348386" y="1143000"/>
                  </a:lnTo>
                  <a:lnTo>
                    <a:pt x="325069" y="1181100"/>
                  </a:lnTo>
                  <a:lnTo>
                    <a:pt x="302475" y="1219200"/>
                  </a:lnTo>
                  <a:lnTo>
                    <a:pt x="280606" y="1257300"/>
                  </a:lnTo>
                  <a:lnTo>
                    <a:pt x="259499" y="1295400"/>
                  </a:lnTo>
                  <a:lnTo>
                    <a:pt x="239141" y="1346200"/>
                  </a:lnTo>
                  <a:lnTo>
                    <a:pt x="219532" y="1384300"/>
                  </a:lnTo>
                  <a:lnTo>
                    <a:pt x="200710" y="1422400"/>
                  </a:lnTo>
                  <a:lnTo>
                    <a:pt x="182664" y="1460500"/>
                  </a:lnTo>
                  <a:lnTo>
                    <a:pt x="165404" y="1511300"/>
                  </a:lnTo>
                  <a:lnTo>
                    <a:pt x="148958" y="1549400"/>
                  </a:lnTo>
                  <a:lnTo>
                    <a:pt x="133311" y="1600200"/>
                  </a:lnTo>
                  <a:lnTo>
                    <a:pt x="118478" y="1638300"/>
                  </a:lnTo>
                  <a:lnTo>
                    <a:pt x="104482" y="1676400"/>
                  </a:lnTo>
                  <a:lnTo>
                    <a:pt x="91313" y="1727200"/>
                  </a:lnTo>
                  <a:lnTo>
                    <a:pt x="78994" y="1765300"/>
                  </a:lnTo>
                  <a:lnTo>
                    <a:pt x="67525" y="1816100"/>
                  </a:lnTo>
                  <a:lnTo>
                    <a:pt x="56934" y="1866900"/>
                  </a:lnTo>
                  <a:lnTo>
                    <a:pt x="47205" y="1905000"/>
                  </a:lnTo>
                  <a:lnTo>
                    <a:pt x="38354" y="1955800"/>
                  </a:lnTo>
                  <a:lnTo>
                    <a:pt x="30403" y="1993900"/>
                  </a:lnTo>
                  <a:lnTo>
                    <a:pt x="23355" y="2044700"/>
                  </a:lnTo>
                  <a:lnTo>
                    <a:pt x="17208" y="2095500"/>
                  </a:lnTo>
                  <a:lnTo>
                    <a:pt x="11988" y="2146300"/>
                  </a:lnTo>
                  <a:lnTo>
                    <a:pt x="7696" y="2184400"/>
                  </a:lnTo>
                  <a:lnTo>
                    <a:pt x="4343" y="2235200"/>
                  </a:lnTo>
                  <a:lnTo>
                    <a:pt x="1930" y="2286000"/>
                  </a:lnTo>
                  <a:lnTo>
                    <a:pt x="482" y="2336800"/>
                  </a:lnTo>
                  <a:lnTo>
                    <a:pt x="0" y="2387600"/>
                  </a:lnTo>
                  <a:lnTo>
                    <a:pt x="482" y="2425700"/>
                  </a:lnTo>
                  <a:lnTo>
                    <a:pt x="1930" y="2476500"/>
                  </a:lnTo>
                  <a:lnTo>
                    <a:pt x="4343" y="2527300"/>
                  </a:lnTo>
                  <a:lnTo>
                    <a:pt x="7696" y="2578100"/>
                  </a:lnTo>
                  <a:lnTo>
                    <a:pt x="11988" y="2616200"/>
                  </a:lnTo>
                  <a:lnTo>
                    <a:pt x="17208" y="2667000"/>
                  </a:lnTo>
                  <a:lnTo>
                    <a:pt x="23355" y="2717800"/>
                  </a:lnTo>
                  <a:lnTo>
                    <a:pt x="30403" y="2768600"/>
                  </a:lnTo>
                  <a:lnTo>
                    <a:pt x="38354" y="2806700"/>
                  </a:lnTo>
                  <a:lnTo>
                    <a:pt x="47205" y="2857500"/>
                  </a:lnTo>
                  <a:lnTo>
                    <a:pt x="56934" y="2895600"/>
                  </a:lnTo>
                  <a:lnTo>
                    <a:pt x="67525" y="2946400"/>
                  </a:lnTo>
                  <a:lnTo>
                    <a:pt x="78994" y="2997200"/>
                  </a:lnTo>
                  <a:lnTo>
                    <a:pt x="91313" y="3035300"/>
                  </a:lnTo>
                  <a:lnTo>
                    <a:pt x="104482" y="3086100"/>
                  </a:lnTo>
                  <a:lnTo>
                    <a:pt x="118478" y="3124200"/>
                  </a:lnTo>
                  <a:lnTo>
                    <a:pt x="133311" y="3175000"/>
                  </a:lnTo>
                  <a:lnTo>
                    <a:pt x="148958" y="3213100"/>
                  </a:lnTo>
                  <a:lnTo>
                    <a:pt x="165404" y="3251200"/>
                  </a:lnTo>
                  <a:lnTo>
                    <a:pt x="182664" y="3302000"/>
                  </a:lnTo>
                  <a:lnTo>
                    <a:pt x="200710" y="3340100"/>
                  </a:lnTo>
                  <a:lnTo>
                    <a:pt x="219532" y="3378200"/>
                  </a:lnTo>
                  <a:lnTo>
                    <a:pt x="239141" y="3429000"/>
                  </a:lnTo>
                  <a:lnTo>
                    <a:pt x="259499" y="3467100"/>
                  </a:lnTo>
                  <a:lnTo>
                    <a:pt x="280606" y="3505200"/>
                  </a:lnTo>
                  <a:lnTo>
                    <a:pt x="302475" y="3543300"/>
                  </a:lnTo>
                  <a:lnTo>
                    <a:pt x="325069" y="3581400"/>
                  </a:lnTo>
                  <a:lnTo>
                    <a:pt x="348386" y="3619500"/>
                  </a:lnTo>
                  <a:lnTo>
                    <a:pt x="372427" y="3657600"/>
                  </a:lnTo>
                  <a:lnTo>
                    <a:pt x="397167" y="3695700"/>
                  </a:lnTo>
                  <a:lnTo>
                    <a:pt x="422605" y="3733800"/>
                  </a:lnTo>
                  <a:lnTo>
                    <a:pt x="448741" y="3771900"/>
                  </a:lnTo>
                  <a:lnTo>
                    <a:pt x="475551" y="3810000"/>
                  </a:lnTo>
                  <a:lnTo>
                    <a:pt x="503034" y="3848100"/>
                  </a:lnTo>
                  <a:lnTo>
                    <a:pt x="531177" y="3886200"/>
                  </a:lnTo>
                  <a:lnTo>
                    <a:pt x="559968" y="3911600"/>
                  </a:lnTo>
                  <a:lnTo>
                    <a:pt x="589407" y="3949700"/>
                  </a:lnTo>
                  <a:lnTo>
                    <a:pt x="619467" y="3987800"/>
                  </a:lnTo>
                  <a:lnTo>
                    <a:pt x="650163" y="4013200"/>
                  </a:lnTo>
                  <a:lnTo>
                    <a:pt x="681482" y="4051300"/>
                  </a:lnTo>
                  <a:lnTo>
                    <a:pt x="713397" y="4076700"/>
                  </a:lnTo>
                  <a:lnTo>
                    <a:pt x="745909" y="4114800"/>
                  </a:lnTo>
                  <a:lnTo>
                    <a:pt x="779005" y="4140200"/>
                  </a:lnTo>
                  <a:lnTo>
                    <a:pt x="812685" y="4178300"/>
                  </a:lnTo>
                  <a:lnTo>
                    <a:pt x="846937" y="4203700"/>
                  </a:lnTo>
                  <a:lnTo>
                    <a:pt x="881735" y="4229100"/>
                  </a:lnTo>
                  <a:lnTo>
                    <a:pt x="917092" y="4254500"/>
                  </a:lnTo>
                  <a:lnTo>
                    <a:pt x="952995" y="4292600"/>
                  </a:lnTo>
                  <a:lnTo>
                    <a:pt x="989431" y="4318000"/>
                  </a:lnTo>
                  <a:lnTo>
                    <a:pt x="1063853" y="4368800"/>
                  </a:lnTo>
                  <a:lnTo>
                    <a:pt x="1140282" y="4419600"/>
                  </a:lnTo>
                  <a:lnTo>
                    <a:pt x="1179245" y="4432300"/>
                  </a:lnTo>
                  <a:lnTo>
                    <a:pt x="1218666" y="4457700"/>
                  </a:lnTo>
                  <a:lnTo>
                    <a:pt x="1249337" y="4470387"/>
                  </a:lnTo>
                  <a:lnTo>
                    <a:pt x="3512591" y="4470387"/>
                  </a:lnTo>
                  <a:lnTo>
                    <a:pt x="3543262" y="4457700"/>
                  </a:lnTo>
                  <a:lnTo>
                    <a:pt x="3582682" y="4432300"/>
                  </a:lnTo>
                  <a:lnTo>
                    <a:pt x="3621633" y="4419600"/>
                  </a:lnTo>
                  <a:lnTo>
                    <a:pt x="3698075" y="4368800"/>
                  </a:lnTo>
                  <a:lnTo>
                    <a:pt x="3772497" y="4318000"/>
                  </a:lnTo>
                  <a:lnTo>
                    <a:pt x="3808920" y="4292600"/>
                  </a:lnTo>
                  <a:lnTo>
                    <a:pt x="3844823" y="4254500"/>
                  </a:lnTo>
                  <a:lnTo>
                    <a:pt x="3880180" y="4229100"/>
                  </a:lnTo>
                  <a:lnTo>
                    <a:pt x="3914991" y="4203700"/>
                  </a:lnTo>
                  <a:lnTo>
                    <a:pt x="3949230" y="4178300"/>
                  </a:lnTo>
                  <a:lnTo>
                    <a:pt x="3982910" y="4140200"/>
                  </a:lnTo>
                  <a:lnTo>
                    <a:pt x="4016006" y="4114800"/>
                  </a:lnTo>
                  <a:lnTo>
                    <a:pt x="4048518" y="4076700"/>
                  </a:lnTo>
                  <a:lnTo>
                    <a:pt x="4080433" y="4051300"/>
                  </a:lnTo>
                  <a:lnTo>
                    <a:pt x="4111752" y="4013200"/>
                  </a:lnTo>
                  <a:lnTo>
                    <a:pt x="4142448" y="3987800"/>
                  </a:lnTo>
                  <a:lnTo>
                    <a:pt x="4172508" y="3949700"/>
                  </a:lnTo>
                  <a:lnTo>
                    <a:pt x="4201947" y="3911600"/>
                  </a:lnTo>
                  <a:lnTo>
                    <a:pt x="4230738" y="3886200"/>
                  </a:lnTo>
                  <a:lnTo>
                    <a:pt x="4258881" y="3848100"/>
                  </a:lnTo>
                  <a:lnTo>
                    <a:pt x="4286364" y="3810000"/>
                  </a:lnTo>
                  <a:lnTo>
                    <a:pt x="4313174" y="3771900"/>
                  </a:lnTo>
                  <a:lnTo>
                    <a:pt x="4339310" y="3733800"/>
                  </a:lnTo>
                  <a:lnTo>
                    <a:pt x="4364748" y="3695700"/>
                  </a:lnTo>
                  <a:lnTo>
                    <a:pt x="4389488" y="3657600"/>
                  </a:lnTo>
                  <a:lnTo>
                    <a:pt x="4413529" y="3619500"/>
                  </a:lnTo>
                  <a:lnTo>
                    <a:pt x="4436846" y="3581400"/>
                  </a:lnTo>
                  <a:lnTo>
                    <a:pt x="4459440" y="3543300"/>
                  </a:lnTo>
                  <a:lnTo>
                    <a:pt x="4481296" y="3505200"/>
                  </a:lnTo>
                  <a:lnTo>
                    <a:pt x="4502416" y="3467100"/>
                  </a:lnTo>
                  <a:lnTo>
                    <a:pt x="4522775" y="3429000"/>
                  </a:lnTo>
                  <a:lnTo>
                    <a:pt x="4542371" y="3378200"/>
                  </a:lnTo>
                  <a:lnTo>
                    <a:pt x="4561205" y="3340100"/>
                  </a:lnTo>
                  <a:lnTo>
                    <a:pt x="4579251" y="3302000"/>
                  </a:lnTo>
                  <a:lnTo>
                    <a:pt x="4596498" y="3251200"/>
                  </a:lnTo>
                  <a:lnTo>
                    <a:pt x="4612957" y="3213100"/>
                  </a:lnTo>
                  <a:lnTo>
                    <a:pt x="4628604" y="3175000"/>
                  </a:lnTo>
                  <a:lnTo>
                    <a:pt x="4643513" y="3124200"/>
                  </a:lnTo>
                  <a:lnTo>
                    <a:pt x="4643513" y="163830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998" y="7173005"/>
              <a:ext cx="9279255" cy="0"/>
            </a:xfrm>
            <a:custGeom>
              <a:avLst/>
              <a:gdLst/>
              <a:ahLst/>
              <a:cxnLst/>
              <a:rect l="l" t="t" r="r" b="b"/>
              <a:pathLst>
                <a:path w="9279255">
                  <a:moveTo>
                    <a:pt x="9279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35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A7998F7-160F-4440-E2F3-2CCC8BC8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566" y="389844"/>
            <a:ext cx="1268734" cy="12667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64809"/>
              </p:ext>
            </p:extLst>
          </p:nvPr>
        </p:nvGraphicFramePr>
        <p:xfrm>
          <a:off x="503999" y="813104"/>
          <a:ext cx="9928508" cy="628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31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66700" algn="just">
                        <a:lnSpc>
                          <a:spcPct val="10180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186055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exist,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unclear.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22250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Partial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addresses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some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cybercrime,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provisions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151765">
                        <a:lnSpc>
                          <a:spcPts val="900"/>
                        </a:lnSpc>
                      </a:pP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provisions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contained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criminal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679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ratified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consistently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 marR="196215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exceed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baselines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treaties,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3340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 marR="338455" algn="just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constructed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lengthy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1879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effective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56210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900" b="1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37490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3200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20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12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resulted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gap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analysis.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 marR="161290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establishment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1479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Draft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yet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adopted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cover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34315">
                        <a:lnSpc>
                          <a:spcPts val="900"/>
                        </a:lnSpc>
                      </a:pP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1100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set out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sector-specific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requirements,</a:t>
                      </a:r>
                      <a:r>
                        <a:rPr sz="11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1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relevant).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43510" marR="17399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mandatory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standards,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or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breach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notification</a:t>
                      </a:r>
                      <a:r>
                        <a:rPr sz="11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43510" marR="389890">
                        <a:lnSpc>
                          <a:spcPts val="900"/>
                        </a:lnSpc>
                      </a:pP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11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43510" marR="2349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liabilities</a:t>
                      </a:r>
                      <a:r>
                        <a:rPr sz="11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clearly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articulated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regulated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143510" marR="205104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 legal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regulatory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powers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needed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requirements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38163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regulation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improving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142875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4051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updated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3304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2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sufficiently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flexible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rapidly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emerging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819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promoting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approaches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involved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agreements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harmonisation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mutual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3903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4.1: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Legal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 Regulatory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Provisions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36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945604F4-E059-5F91-D48C-E95CAD38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83587"/>
              </p:ext>
            </p:extLst>
          </p:nvPr>
        </p:nvGraphicFramePr>
        <p:xfrm>
          <a:off x="503999" y="813103"/>
          <a:ext cx="9945100" cy="65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8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81305" algn="just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43510" marR="215265">
                        <a:lnSpc>
                          <a:spcPts val="900"/>
                        </a:lnSpc>
                      </a:pP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 criminal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1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1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clear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law</a:t>
                      </a:r>
                      <a:r>
                        <a:rPr sz="11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applies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1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investigations,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prosecutions,</a:t>
                      </a:r>
                      <a:r>
                        <a:rPr sz="11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legislation,</a:t>
                      </a:r>
                      <a:r>
                        <a:rPr sz="8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amendment</a:t>
                      </a:r>
                      <a:r>
                        <a:rPr sz="8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cases,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begun.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9748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800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containing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provisions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evidentiary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adopted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applied.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2076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ratified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or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consistently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4732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laws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relating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permit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required)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successful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9621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exceed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baselines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treaties,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constructed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way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lengthy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403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investigations.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73355">
                        <a:lnSpc>
                          <a:spcPct val="10180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43510" marR="158750">
                        <a:lnSpc>
                          <a:spcPts val="900"/>
                        </a:lnSpc>
                      </a:pP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procedural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1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1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1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regulations</a:t>
                      </a:r>
                      <a:r>
                        <a:rPr sz="11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development,</a:t>
                      </a:r>
                      <a:r>
                        <a:rPr sz="11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 no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human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11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assessments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carried</a:t>
                      </a:r>
                      <a:r>
                        <a:rPr sz="11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3525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conducted,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consideration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privacy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implications.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resolved.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2603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 human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experts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consulted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605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substantive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completed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met.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monitored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basis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compliance,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independently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verified.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859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practice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remains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compatible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requirements,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3035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Consideration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also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72085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rights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699" y="465904"/>
            <a:ext cx="3903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4.1: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Legal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 Regulatory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Provisions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37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44A7F66-FBBE-8BB8-5CEC-5B5B3D32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87833"/>
              </p:ext>
            </p:extLst>
          </p:nvPr>
        </p:nvGraphicFramePr>
        <p:xfrm>
          <a:off x="504000" y="813103"/>
          <a:ext cx="10007653" cy="616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06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313055">
                        <a:lnSpc>
                          <a:spcPct val="101800"/>
                        </a:lnSpc>
                      </a:pP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10820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45110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development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161925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 line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adopted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3460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lead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been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designated.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take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use.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38608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lengthy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31559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legal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area.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32512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 marR="401320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relating</a:t>
                      </a:r>
                      <a:r>
                        <a:rPr sz="12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application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adapted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406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adaptation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144780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child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reflected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29870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 protection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 is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regularly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1860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take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use.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338455" algn="just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child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lengthy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3524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child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legal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area.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3888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3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4.2: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Related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Legislative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Frameworks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38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9E1A2DFB-7AAC-BB66-9814-A42969C3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04243"/>
              </p:ext>
            </p:extLst>
          </p:nvPr>
        </p:nvGraphicFramePr>
        <p:xfrm>
          <a:off x="503999" y="813103"/>
          <a:ext cx="9928508" cy="6283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71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313055" algn="just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22225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40132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application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adapted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478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consumer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reflected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26289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its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2127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take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emerging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protection 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lengthy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3524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26098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consumer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legal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area.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28638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Intellectual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intellectual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233045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intellectual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adapted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application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4478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intellectual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online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reflected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3510" marR="19812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intellectual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43510" marR="1835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seeks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intellectual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protection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Intellectual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legislation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constructed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cater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environment,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lengthy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revision.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3524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8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212090">
                        <a:lnSpc>
                          <a:spcPts val="900"/>
                        </a:lnSpc>
                      </a:pP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intellectual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legal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instruments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enable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8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area.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699" y="465904"/>
            <a:ext cx="3888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3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4.2: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Related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Legislative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Frameworks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13839" y="1278313"/>
            <a:ext cx="303530" cy="4915535"/>
            <a:chOff x="10213839" y="1278313"/>
            <a:chExt cx="303530" cy="4915535"/>
          </a:xfrm>
        </p:grpSpPr>
        <p:sp>
          <p:nvSpPr>
            <p:cNvPr id="16" name="object 16"/>
            <p:cNvSpPr/>
            <p:nvPr/>
          </p:nvSpPr>
          <p:spPr>
            <a:xfrm>
              <a:off x="10246231" y="6184083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9608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39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D512946-16C0-5FA7-EA2C-535D5E1B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648-2B92-4C98-9F57-E17A5A23C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FAE7-8984-A35C-62E7-9995DE9B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342" y="1140381"/>
            <a:ext cx="9884715" cy="5953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five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Dimensions</a:t>
            </a:r>
            <a:r>
              <a:rPr lang="en-GB" sz="2000" i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together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cover the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breadth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national cybersecurity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capacity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assessed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by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CMM.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Each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lang="en-GB" sz="20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constituted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by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range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Factors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,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capture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core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capacities required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deliver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the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25" dirty="0">
                <a:solidFill>
                  <a:srgbClr val="1D1D1B"/>
                </a:solidFill>
                <a:latin typeface="Calibri"/>
                <a:cs typeface="Calibri"/>
              </a:rPr>
              <a:t>Together,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they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represent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the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different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‘lenses’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through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which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0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lang="en-GB" sz="20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can be</a:t>
            </a:r>
            <a:r>
              <a:rPr lang="en-GB" sz="20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evidenced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and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analysed.</a:t>
            </a:r>
          </a:p>
          <a:p>
            <a:pPr>
              <a:lnSpc>
                <a:spcPct val="150000"/>
              </a:lnSpc>
            </a:pP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Within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five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Dimensions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,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Factors</a:t>
            </a:r>
            <a:r>
              <a:rPr lang="en-GB" sz="20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describe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as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what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it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means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possess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capacity.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These are the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essential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elements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capacity,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which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are then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measured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25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maturity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complete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list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Factors</a:t>
            </a:r>
            <a:r>
              <a:rPr lang="en-GB" sz="20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seeks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holistically incorporate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all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nation’s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needs.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Most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Factors</a:t>
            </a:r>
            <a:r>
              <a:rPr lang="en-GB" sz="2000" i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composed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number of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dirty="0">
                <a:solidFill>
                  <a:srgbClr val="1D1D1B"/>
                </a:solidFill>
                <a:latin typeface="Calibri"/>
                <a:cs typeface="Calibri"/>
              </a:rPr>
              <a:t>Aspects</a:t>
            </a:r>
            <a:r>
              <a:rPr lang="en-GB" sz="2000" i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structure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Factor’s</a:t>
            </a:r>
            <a:r>
              <a:rPr lang="en-GB" sz="2000" i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r>
              <a:rPr lang="en-GB" sz="20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into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more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concise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parts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(which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directly</a:t>
            </a:r>
            <a:r>
              <a:rPr lang="en-GB" sz="20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relate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evidence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gathering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measurement). </a:t>
            </a:r>
            <a:r>
              <a:rPr lang="en-GB" sz="2000" spc="-20" dirty="0">
                <a:solidFill>
                  <a:srgbClr val="1D1D1B"/>
                </a:solidFill>
                <a:latin typeface="Calibri"/>
                <a:cs typeface="Calibri"/>
              </a:rPr>
              <a:t>However,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 some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Factors</a:t>
            </a:r>
            <a:r>
              <a:rPr lang="en-GB" sz="2000" i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are more 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limited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scope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do</a:t>
            </a:r>
            <a:r>
              <a:rPr lang="en-GB" sz="20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spc="-25" dirty="0">
                <a:solidFill>
                  <a:srgbClr val="1D1D1B"/>
                </a:solidFill>
                <a:latin typeface="Calibri"/>
                <a:cs typeface="Calibri"/>
              </a:rPr>
              <a:t>not</a:t>
            </a:r>
            <a:r>
              <a:rPr lang="en-GB" sz="20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lang="en-GB" sz="2000" spc="-3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1D1D1B"/>
                </a:solidFill>
                <a:latin typeface="Calibri"/>
                <a:cs typeface="Calibri"/>
              </a:rPr>
              <a:t>specific</a:t>
            </a:r>
            <a:r>
              <a:rPr lang="en-GB" sz="2000" spc="-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000" i="1" spc="-10" dirty="0">
                <a:solidFill>
                  <a:srgbClr val="1D1D1B"/>
                </a:solidFill>
                <a:latin typeface="Calibri"/>
                <a:cs typeface="Calibri"/>
              </a:rPr>
              <a:t>Aspects</a:t>
            </a:r>
            <a:r>
              <a:rPr lang="en-GB" sz="2000" spc="-1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DB5AD9-A087-6432-83A1-338D1917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51494"/>
            <a:ext cx="6324600" cy="523220"/>
          </a:xfrm>
        </p:spPr>
        <p:txBody>
          <a:bodyPr/>
          <a:lstStyle/>
          <a:p>
            <a:pPr algn="ctr"/>
            <a:r>
              <a:rPr lang="fr-FR" u="sng" dirty="0"/>
              <a:t>STRUCTURE OF CCMM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A18257C-F291-47C5-D2A6-1ADB1B93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31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6334"/>
              </p:ext>
            </p:extLst>
          </p:nvPr>
        </p:nvGraphicFramePr>
        <p:xfrm>
          <a:off x="504000" y="813103"/>
          <a:ext cx="9936326" cy="6161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06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12725">
                        <a:lnSpc>
                          <a:spcPct val="101800"/>
                        </a:lnSpc>
                      </a:pP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48285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officers/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prevent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combat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specialised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71780">
                        <a:lnSpc>
                          <a:spcPts val="900"/>
                        </a:lnSpc>
                      </a:pP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Traditional</a:t>
                      </a:r>
                      <a:r>
                        <a:rPr sz="12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investigative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applied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investigations,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 investigation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11454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officers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evidence,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i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33045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12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human,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been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chain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custody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integrity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established,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processes,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responsibilities.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officers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implemented.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respective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state/local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enforcement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state-/local-level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forces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equipped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undertake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981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Quantified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risk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allocate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units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(at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state/local levels).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714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Trends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statistics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cybercrime,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interventions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impact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harm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reduction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collected,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analysed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long-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term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allocation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decision.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492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strategies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prevention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alongside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measures.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proactive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032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capabilities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maintain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integrity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meet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evidential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investigation.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involved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authorities.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enforcement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forefront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capabilities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approaches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prevention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disruption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 their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187325">
                        <a:lnSpc>
                          <a:spcPts val="900"/>
                        </a:lnSpc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do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adequate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prosecute</a:t>
                      </a:r>
                      <a:r>
                        <a:rPr sz="12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603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Consultation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begun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</a:t>
                      </a:r>
                      <a:r>
                        <a:rPr sz="1200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community.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 marR="179705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handle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evidence,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largely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i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institutionalised.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510" marR="161290" algn="just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prosecutors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receive</a:t>
                      </a:r>
                      <a:r>
                        <a:rPr sz="12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evidence,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3510" marR="240029">
                        <a:lnSpc>
                          <a:spcPts val="900"/>
                        </a:lnSpc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12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capacity,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resources,</a:t>
                      </a:r>
                      <a:r>
                        <a:rPr sz="12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involving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143510" marR="21590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specialist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cadre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prosecutors</a:t>
                      </a:r>
                      <a:r>
                        <a:rPr sz="12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3510" marR="16319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structures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clear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distribution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tasks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obligations within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prosecution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7589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exists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enables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exchange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judges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prosecution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5938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prosecute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complex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5014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4.3: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Legal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Regulatory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Capability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 Capacity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13839" y="1278313"/>
            <a:ext cx="303530" cy="5203825"/>
            <a:chOff x="10213839" y="1278313"/>
            <a:chExt cx="303530" cy="5203825"/>
          </a:xfrm>
        </p:grpSpPr>
        <p:sp>
          <p:nvSpPr>
            <p:cNvPr id="16" name="object 16"/>
            <p:cNvSpPr/>
            <p:nvPr/>
          </p:nvSpPr>
          <p:spPr>
            <a:xfrm>
              <a:off x="10246231" y="6472084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9608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40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389319BD-9C32-B9FB-85A8-F0976E96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90998"/>
              </p:ext>
            </p:extLst>
          </p:nvPr>
        </p:nvGraphicFramePr>
        <p:xfrm>
          <a:off x="503998" y="813104"/>
          <a:ext cx="9936326" cy="628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777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25146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equip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judges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preside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cases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cases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involving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603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Consultation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begun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judicial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community.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21272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judges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preside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case,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this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largely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00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8542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judges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00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265430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Sufficient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0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00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ensure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proceedings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regarding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cases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involving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730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Judges</a:t>
                      </a:r>
                      <a:r>
                        <a:rPr sz="1000" spc="-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0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specialised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evidence.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860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States/local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courts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equipped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deal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their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level.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9304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courts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equipped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civil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litigation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relating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liability.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22606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institutional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court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conduct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frequently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revised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effectiveness.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22669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developing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30543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26225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Sector-specific</a:t>
                      </a:r>
                      <a:r>
                        <a:rPr sz="10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10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regulated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3510" marR="3378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cross-sector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supervise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29146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Sector-specific</a:t>
                      </a:r>
                      <a:r>
                        <a:rPr sz="1000" spc="6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started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7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870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for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establishment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cross-sector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oversee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regulations</a:t>
                      </a:r>
                      <a:r>
                        <a:rPr sz="10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676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consulted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62560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Sector-specific</a:t>
                      </a:r>
                      <a:r>
                        <a:rPr sz="10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regulators</a:t>
                      </a:r>
                      <a:r>
                        <a:rPr sz="1000" spc="5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(e.g.: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finance,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energy,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transport)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equipped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oversee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oversee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cybersecurity,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undertake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role.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8415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organisations’</a:t>
                      </a:r>
                      <a:r>
                        <a:rPr sz="10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supervisory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806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1000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entities.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578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interventions</a:t>
                      </a:r>
                      <a:r>
                        <a:rPr sz="10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informed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by,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prioritised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basis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national assessments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risk.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6319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involved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best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000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699" y="465904"/>
            <a:ext cx="5014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4.3: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Legal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Regulatory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Capability</a:t>
            </a:r>
            <a:r>
              <a:rPr sz="16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 Capacity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41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FDC14056-E54A-66B2-A44E-ED4BC3DF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237454" y="4206246"/>
            <a:ext cx="2698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66675" marR="71755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4.4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44518"/>
              </p:ext>
            </p:extLst>
          </p:nvPr>
        </p:nvGraphicFramePr>
        <p:xfrm>
          <a:off x="504000" y="813103"/>
          <a:ext cx="10189400" cy="6283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7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00025">
                        <a:lnSpc>
                          <a:spcPct val="101800"/>
                        </a:lnSpc>
                      </a:pP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9113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222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Specifically,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providers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250190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 domestic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00" i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i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unregulated.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5494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Specifically,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0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i="1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providers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enforcement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exists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always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284480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exchanged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by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3510" marR="2317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 co-operation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3510" marR="31242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broader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public–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sector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arrangements.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20637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1000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3510" marR="32829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000" spc="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adapted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take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43510" marR="15811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 new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14859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public–private</a:t>
                      </a:r>
                      <a:r>
                        <a:rPr sz="1000" spc="5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partnership</a:t>
                      </a:r>
                      <a:r>
                        <a:rPr sz="1000" spc="4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public–private</a:t>
                      </a:r>
                      <a:r>
                        <a:rPr sz="1000" spc="6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partnership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platforms.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1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20002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07950" marR="19621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Counterparts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17716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minimal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prevent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combat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71450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exist,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00" i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18732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formally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regional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26606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facilitate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detection,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investigation,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prosecution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2781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Mutual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assistance,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extradition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agreements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applied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cases.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143510" marR="3238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networks,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Interpol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24/7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networks.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6002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jointly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counterparts,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potentially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000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forces,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resulting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successful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border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investigations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prosecutions.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19431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co-operation</a:t>
                      </a:r>
                      <a:r>
                        <a:rPr sz="1000" spc="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mechanisms.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7843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Government-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Justice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Collaboration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36639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minimal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justice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actors.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226060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00" spc="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justice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00" i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CE8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3510" marR="17208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1000" spc="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justice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established,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resulting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</a:t>
                      </a:r>
                      <a:r>
                        <a:rPr sz="1000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cybercrime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issues.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BDC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7970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actors,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prosecutors,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judges</a:t>
                      </a:r>
                      <a:r>
                        <a:rPr sz="1000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enforcement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assessed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effectiveness.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D0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3510" marR="19367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contributes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timely</a:t>
                      </a:r>
                      <a:r>
                        <a:rPr sz="1000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 between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criminal</a:t>
                      </a:r>
                      <a:r>
                        <a:rPr sz="1000" spc="-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justice</a:t>
                      </a:r>
                      <a:r>
                        <a:rPr sz="1000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actors.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C5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6700" y="465904"/>
            <a:ext cx="7122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Factor</a:t>
            </a:r>
            <a:r>
              <a:rPr sz="1600" b="1" spc="-3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4.4: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Formal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Informal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18A2D"/>
                </a:solidFill>
                <a:latin typeface="Calibri"/>
                <a:cs typeface="Calibri"/>
              </a:rPr>
              <a:t>Co-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operation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Frameworks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to</a:t>
            </a:r>
            <a:r>
              <a:rPr sz="1600" b="1" spc="-3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18A2D"/>
                </a:solidFill>
                <a:latin typeface="Calibri"/>
                <a:cs typeface="Calibri"/>
              </a:rPr>
              <a:t>Combat</a:t>
            </a:r>
            <a:r>
              <a:rPr sz="1600" b="1" spc="-2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8A2D"/>
                </a:solidFill>
                <a:latin typeface="Calibri"/>
                <a:cs typeface="Calibri"/>
              </a:rPr>
              <a:t>Cybercrime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42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E2006765-E538-3005-A32E-1B2DDE36C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B78D6-589A-3901-C59B-F183138D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1DB3-B45D-F1E4-47BA-79C1BAFC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4715"/>
            <a:ext cx="10604500" cy="6046271"/>
          </a:xfrm>
        </p:spPr>
        <p:txBody>
          <a:bodyPr/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GB" sz="2400" b="1" u="sng" cap="all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Dimension</a:t>
            </a:r>
            <a:r>
              <a:rPr lang="en-GB" sz="2400" b="1" u="sng" cap="all" spc="-1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2400" b="1" u="sng" cap="all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5</a:t>
            </a:r>
            <a:r>
              <a:rPr lang="en-GB" sz="2400" b="1" cap="all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r>
              <a:rPr lang="en-GB" sz="2400" b="1" cap="all" spc="-1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Standards</a:t>
            </a:r>
            <a:r>
              <a:rPr lang="en-GB" sz="2400" b="1" cap="all" spc="-15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2400" b="1" cap="all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and</a:t>
            </a:r>
            <a:r>
              <a:rPr lang="en-GB" sz="2400" b="1" cap="all" spc="-1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Technologies</a:t>
            </a:r>
            <a:endParaRPr lang="en-GB" sz="2400" cap="all" dirty="0">
              <a:solidFill>
                <a:schemeClr val="accent5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1268095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5.1: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Adherence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Standards</a:t>
            </a:r>
            <a:r>
              <a:rPr lang="en-GB" sz="2400" cap="all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</a:p>
          <a:p>
            <a:pPr marL="12700" marR="1268095">
              <a:lnSpc>
                <a:spcPct val="200000"/>
              </a:lnSpc>
              <a:spcBef>
                <a:spcPts val="1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5.2: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Security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Controls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 5.3: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Software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Quality</a:t>
            </a:r>
            <a:endParaRPr lang="en-GB" sz="2400" cap="all" dirty="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 5.4: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Communications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 and Internet</a:t>
            </a:r>
            <a:r>
              <a:rPr lang="en-GB" sz="2400" cap="all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Infrastructure</a:t>
            </a:r>
            <a:r>
              <a:rPr lang="en-GB" sz="2400" cap="all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Resilience</a:t>
            </a:r>
            <a:r>
              <a:rPr lang="en-GB" sz="2400" cap="all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200000"/>
              </a:lnSpc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5.5: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2400" cap="all" spc="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Marketplace</a:t>
            </a:r>
            <a:endParaRPr lang="en-GB" sz="2400" cap="all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0"/>
              </a:spcBef>
            </a:pP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D</a:t>
            </a:r>
            <a:r>
              <a:rPr lang="en-GB" sz="2400" cap="all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dirty="0">
                <a:solidFill>
                  <a:srgbClr val="1D1D1B"/>
                </a:solidFill>
                <a:latin typeface="Calibri"/>
                <a:cs typeface="Calibri"/>
              </a:rPr>
              <a:t>5.6:</a:t>
            </a:r>
            <a:r>
              <a:rPr lang="en-GB" sz="2400" cap="all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Responsible</a:t>
            </a:r>
            <a:r>
              <a:rPr lang="en-GB" sz="2400" cap="all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cap="all" spc="-10" dirty="0">
                <a:solidFill>
                  <a:srgbClr val="1D1D1B"/>
                </a:solidFill>
                <a:latin typeface="Calibri"/>
                <a:cs typeface="Calibri"/>
              </a:rPr>
              <a:t>Disclosure</a:t>
            </a:r>
            <a:endParaRPr lang="en-GB" sz="2400" cap="all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5FAC79-7B7B-8FC5-89E8-E4ECA9B1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6225"/>
            <a:ext cx="6324600" cy="677108"/>
          </a:xfrm>
        </p:spPr>
        <p:txBody>
          <a:bodyPr/>
          <a:lstStyle/>
          <a:p>
            <a:pPr algn="ctr"/>
            <a:r>
              <a:rPr lang="fr-FR" sz="4400" u="sng" dirty="0">
                <a:solidFill>
                  <a:schemeClr val="accent5">
                    <a:lumMod val="75000"/>
                  </a:schemeClr>
                </a:solidFill>
              </a:rPr>
              <a:t>CCMM DIMENSIONS #5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3ADC7C3-9F22-CDA4-B723-B8690CE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5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91734" y="3705499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13839" y="3634148"/>
            <a:ext cx="303530" cy="1830070"/>
            <a:chOff x="10213839" y="3634148"/>
            <a:chExt cx="303530" cy="1830070"/>
          </a:xfrm>
        </p:grpSpPr>
        <p:sp>
          <p:nvSpPr>
            <p:cNvPr id="7" name="object 7"/>
            <p:cNvSpPr/>
            <p:nvPr/>
          </p:nvSpPr>
          <p:spPr>
            <a:xfrm>
              <a:off x="10219554" y="363986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19554" y="478917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9554" y="402296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0"/>
                  </a:move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91734" y="4088603"/>
            <a:ext cx="14859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625984"/>
            <a:ext cx="10693400" cy="7560309"/>
            <a:chOff x="0" y="12"/>
            <a:chExt cx="10693400" cy="7560309"/>
          </a:xfrm>
        </p:grpSpPr>
        <p:sp>
          <p:nvSpPr>
            <p:cNvPr id="13" name="object 13"/>
            <p:cNvSpPr/>
            <p:nvPr/>
          </p:nvSpPr>
          <p:spPr>
            <a:xfrm>
              <a:off x="10219553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9553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0" y="968388"/>
              <a:ext cx="127038" cy="141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"/>
              <a:ext cx="10693400" cy="7560309"/>
            </a:xfrm>
            <a:custGeom>
              <a:avLst/>
              <a:gdLst/>
              <a:ahLst/>
              <a:cxnLst/>
              <a:rect l="l" t="t" r="r" b="b"/>
              <a:pathLst>
                <a:path w="9984105" h="7560309">
                  <a:moveTo>
                    <a:pt x="9983647" y="0"/>
                  </a:moveTo>
                  <a:lnTo>
                    <a:pt x="0" y="0"/>
                  </a:lnTo>
                  <a:lnTo>
                    <a:pt x="0" y="7559992"/>
                  </a:lnTo>
                  <a:lnTo>
                    <a:pt x="9983647" y="7559992"/>
                  </a:lnTo>
                  <a:lnTo>
                    <a:pt x="998364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effectLst>
              <a:outerShdw blurRad="50800" dist="50800" dir="5400000" algn="ctr" rotWithShape="0">
                <a:schemeClr val="accent5">
                  <a:lumMod val="50000"/>
                </a:schemeClr>
              </a:outerShdw>
            </a:effectLst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1298" y="1358280"/>
            <a:ext cx="8228283" cy="546881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50000"/>
              </a:schemeClr>
            </a:outerShdw>
          </a:effectLst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ct val="78400"/>
              </a:lnSpc>
              <a:spcBef>
                <a:spcPts val="980"/>
              </a:spcBef>
            </a:pPr>
            <a:r>
              <a:rPr u="sng" spc="120" dirty="0">
                <a:solidFill>
                  <a:srgbClr val="FFFFFF"/>
                </a:solidFill>
              </a:rPr>
              <a:t>Dimension</a:t>
            </a:r>
            <a:r>
              <a:rPr u="sng" spc="355" dirty="0">
                <a:solidFill>
                  <a:srgbClr val="FFFFFF"/>
                </a:solidFill>
              </a:rPr>
              <a:t> </a:t>
            </a:r>
            <a:r>
              <a:rPr u="sng" dirty="0">
                <a:solidFill>
                  <a:srgbClr val="FFFFFF"/>
                </a:solidFill>
              </a:rPr>
              <a:t>5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spc="360" dirty="0">
                <a:solidFill>
                  <a:srgbClr val="FFFFFF"/>
                </a:solidFill>
              </a:rPr>
              <a:t> </a:t>
            </a:r>
            <a:r>
              <a:rPr spc="100" dirty="0">
                <a:solidFill>
                  <a:srgbClr val="FFFFFF"/>
                </a:solidFill>
              </a:rPr>
              <a:t>Standards </a:t>
            </a:r>
            <a:r>
              <a:rPr spc="80" dirty="0">
                <a:solidFill>
                  <a:srgbClr val="FFFFFF"/>
                </a:solidFill>
              </a:rPr>
              <a:t>and</a:t>
            </a:r>
            <a:r>
              <a:rPr spc="345" dirty="0">
                <a:solidFill>
                  <a:srgbClr val="FFFFFF"/>
                </a:solidFill>
              </a:rPr>
              <a:t> </a:t>
            </a:r>
            <a:r>
              <a:rPr spc="90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1299" y="2788380"/>
            <a:ext cx="9810531" cy="40824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321945" algn="just">
              <a:lnSpc>
                <a:spcPct val="104200"/>
              </a:lnSpc>
              <a:spcBef>
                <a:spcPts val="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32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addresses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widespread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 err="1">
                <a:solidFill>
                  <a:srgbClr val="FFFFFF"/>
                </a:solidFill>
                <a:latin typeface="Calibri"/>
                <a:cs typeface="Calibri"/>
              </a:rPr>
              <a:t>individuals,organisations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national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infrastructure.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FFFFFF"/>
                </a:solidFill>
                <a:latin typeface="Calibri"/>
                <a:cs typeface="Calibri"/>
              </a:rPr>
              <a:t>Dimension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specifically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examines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cybersecurity standards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practices,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processes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controls,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and the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risks.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3998" y="3064217"/>
            <a:ext cx="9510028" cy="4495800"/>
            <a:chOff x="503998" y="3064217"/>
            <a:chExt cx="9510028" cy="4495800"/>
          </a:xfrm>
        </p:grpSpPr>
        <p:sp>
          <p:nvSpPr>
            <p:cNvPr id="20" name="object 20"/>
            <p:cNvSpPr/>
            <p:nvPr/>
          </p:nvSpPr>
          <p:spPr>
            <a:xfrm>
              <a:off x="5370271" y="3064217"/>
              <a:ext cx="4643755" cy="4495800"/>
            </a:xfrm>
            <a:custGeom>
              <a:avLst/>
              <a:gdLst/>
              <a:ahLst/>
              <a:cxnLst/>
              <a:rect l="l" t="t" r="r" b="b"/>
              <a:pathLst>
                <a:path w="4643755" h="4495800">
                  <a:moveTo>
                    <a:pt x="1813420" y="1728304"/>
                  </a:moveTo>
                  <a:lnTo>
                    <a:pt x="1806943" y="1721827"/>
                  </a:lnTo>
                  <a:lnTo>
                    <a:pt x="1798955" y="1721827"/>
                  </a:lnTo>
                  <a:lnTo>
                    <a:pt x="1733118" y="1721827"/>
                  </a:lnTo>
                  <a:lnTo>
                    <a:pt x="1726692" y="1728304"/>
                  </a:lnTo>
                  <a:lnTo>
                    <a:pt x="1726692" y="1975586"/>
                  </a:lnTo>
                  <a:lnTo>
                    <a:pt x="1733118" y="1982025"/>
                  </a:lnTo>
                  <a:lnTo>
                    <a:pt x="1806943" y="1982025"/>
                  </a:lnTo>
                  <a:lnTo>
                    <a:pt x="1813420" y="1975586"/>
                  </a:lnTo>
                  <a:lnTo>
                    <a:pt x="1813420" y="1728304"/>
                  </a:lnTo>
                  <a:close/>
                </a:path>
                <a:path w="4643755" h="4495800">
                  <a:moveTo>
                    <a:pt x="2218207" y="2775013"/>
                  </a:moveTo>
                  <a:lnTo>
                    <a:pt x="2211730" y="2768485"/>
                  </a:lnTo>
                  <a:lnTo>
                    <a:pt x="2203742" y="2768485"/>
                  </a:lnTo>
                  <a:lnTo>
                    <a:pt x="2137905" y="2768485"/>
                  </a:lnTo>
                  <a:lnTo>
                    <a:pt x="2131479" y="2775013"/>
                  </a:lnTo>
                  <a:lnTo>
                    <a:pt x="2131479" y="3022206"/>
                  </a:lnTo>
                  <a:lnTo>
                    <a:pt x="2137905" y="3028734"/>
                  </a:lnTo>
                  <a:lnTo>
                    <a:pt x="2211730" y="3028734"/>
                  </a:lnTo>
                  <a:lnTo>
                    <a:pt x="2218207" y="3022206"/>
                  </a:lnTo>
                  <a:lnTo>
                    <a:pt x="2218207" y="2775013"/>
                  </a:lnTo>
                  <a:close/>
                </a:path>
                <a:path w="4643755" h="4495800">
                  <a:moveTo>
                    <a:pt x="2218207" y="2251633"/>
                  </a:moveTo>
                  <a:lnTo>
                    <a:pt x="2211730" y="2245156"/>
                  </a:lnTo>
                  <a:lnTo>
                    <a:pt x="2203742" y="2245156"/>
                  </a:lnTo>
                  <a:lnTo>
                    <a:pt x="2137905" y="2245156"/>
                  </a:lnTo>
                  <a:lnTo>
                    <a:pt x="2131479" y="2251633"/>
                  </a:lnTo>
                  <a:lnTo>
                    <a:pt x="2131479" y="2498877"/>
                  </a:lnTo>
                  <a:lnTo>
                    <a:pt x="2137905" y="2505354"/>
                  </a:lnTo>
                  <a:lnTo>
                    <a:pt x="2211730" y="2505354"/>
                  </a:lnTo>
                  <a:lnTo>
                    <a:pt x="2218207" y="2498877"/>
                  </a:lnTo>
                  <a:lnTo>
                    <a:pt x="2218207" y="2251633"/>
                  </a:lnTo>
                  <a:close/>
                </a:path>
                <a:path w="4643755" h="4495800">
                  <a:moveTo>
                    <a:pt x="2622994" y="2251633"/>
                  </a:moveTo>
                  <a:lnTo>
                    <a:pt x="2616517" y="2245156"/>
                  </a:lnTo>
                  <a:lnTo>
                    <a:pt x="2608529" y="2245156"/>
                  </a:lnTo>
                  <a:lnTo>
                    <a:pt x="2542705" y="2245156"/>
                  </a:lnTo>
                  <a:lnTo>
                    <a:pt x="2536266" y="2251633"/>
                  </a:lnTo>
                  <a:lnTo>
                    <a:pt x="2536266" y="2498877"/>
                  </a:lnTo>
                  <a:lnTo>
                    <a:pt x="2542705" y="2505354"/>
                  </a:lnTo>
                  <a:lnTo>
                    <a:pt x="2616517" y="2505354"/>
                  </a:lnTo>
                  <a:lnTo>
                    <a:pt x="2622994" y="2498877"/>
                  </a:lnTo>
                  <a:lnTo>
                    <a:pt x="2622994" y="2251633"/>
                  </a:lnTo>
                  <a:close/>
                </a:path>
                <a:path w="4643755" h="4495800">
                  <a:moveTo>
                    <a:pt x="3027781" y="2775013"/>
                  </a:moveTo>
                  <a:lnTo>
                    <a:pt x="3021304" y="2768485"/>
                  </a:lnTo>
                  <a:lnTo>
                    <a:pt x="3013316" y="2768485"/>
                  </a:lnTo>
                  <a:lnTo>
                    <a:pt x="2947492" y="2768485"/>
                  </a:lnTo>
                  <a:lnTo>
                    <a:pt x="2941053" y="2775013"/>
                  </a:lnTo>
                  <a:lnTo>
                    <a:pt x="2941053" y="3022206"/>
                  </a:lnTo>
                  <a:lnTo>
                    <a:pt x="2947492" y="3028734"/>
                  </a:lnTo>
                  <a:lnTo>
                    <a:pt x="3021304" y="3028734"/>
                  </a:lnTo>
                  <a:lnTo>
                    <a:pt x="3027781" y="3022206"/>
                  </a:lnTo>
                  <a:lnTo>
                    <a:pt x="3027781" y="2775013"/>
                  </a:lnTo>
                  <a:close/>
                </a:path>
                <a:path w="4643755" h="4495800">
                  <a:moveTo>
                    <a:pt x="3027781" y="1728304"/>
                  </a:moveTo>
                  <a:lnTo>
                    <a:pt x="3021304" y="1721827"/>
                  </a:lnTo>
                  <a:lnTo>
                    <a:pt x="3013316" y="1721827"/>
                  </a:lnTo>
                  <a:lnTo>
                    <a:pt x="2947492" y="1721827"/>
                  </a:lnTo>
                  <a:lnTo>
                    <a:pt x="2941053" y="1728304"/>
                  </a:lnTo>
                  <a:lnTo>
                    <a:pt x="2941053" y="1975586"/>
                  </a:lnTo>
                  <a:lnTo>
                    <a:pt x="2947492" y="1982025"/>
                  </a:lnTo>
                  <a:lnTo>
                    <a:pt x="3021304" y="1982025"/>
                  </a:lnTo>
                  <a:lnTo>
                    <a:pt x="3027781" y="1975586"/>
                  </a:lnTo>
                  <a:lnTo>
                    <a:pt x="3027781" y="1728304"/>
                  </a:lnTo>
                  <a:close/>
                </a:path>
                <a:path w="4643755" h="4495800">
                  <a:moveTo>
                    <a:pt x="3713086" y="2361196"/>
                  </a:moveTo>
                  <a:lnTo>
                    <a:pt x="3711079" y="2310396"/>
                  </a:lnTo>
                  <a:lnTo>
                    <a:pt x="3707079" y="2259596"/>
                  </a:lnTo>
                  <a:lnTo>
                    <a:pt x="3701072" y="2196096"/>
                  </a:lnTo>
                  <a:lnTo>
                    <a:pt x="3697059" y="2170696"/>
                  </a:lnTo>
                  <a:lnTo>
                    <a:pt x="3693045" y="2145296"/>
                  </a:lnTo>
                  <a:lnTo>
                    <a:pt x="3681895" y="2119896"/>
                  </a:lnTo>
                  <a:lnTo>
                    <a:pt x="3661600" y="2094496"/>
                  </a:lnTo>
                  <a:lnTo>
                    <a:pt x="3634422" y="2081796"/>
                  </a:lnTo>
                  <a:lnTo>
                    <a:pt x="3412096" y="2081796"/>
                  </a:lnTo>
                  <a:lnTo>
                    <a:pt x="3408642" y="2069096"/>
                  </a:lnTo>
                  <a:lnTo>
                    <a:pt x="3394824" y="2018296"/>
                  </a:lnTo>
                  <a:lnTo>
                    <a:pt x="3374720" y="1967496"/>
                  </a:lnTo>
                  <a:lnTo>
                    <a:pt x="3351847" y="1916696"/>
                  </a:lnTo>
                  <a:lnTo>
                    <a:pt x="3326269" y="1865896"/>
                  </a:lnTo>
                  <a:lnTo>
                    <a:pt x="3460991" y="1738896"/>
                  </a:lnTo>
                  <a:lnTo>
                    <a:pt x="3479495" y="1713496"/>
                  </a:lnTo>
                  <a:lnTo>
                    <a:pt x="3487572" y="1675396"/>
                  </a:lnTo>
                  <a:lnTo>
                    <a:pt x="3484981" y="1649996"/>
                  </a:lnTo>
                  <a:lnTo>
                    <a:pt x="3471443" y="1611896"/>
                  </a:lnTo>
                  <a:lnTo>
                    <a:pt x="3441192" y="1573796"/>
                  </a:lnTo>
                  <a:lnTo>
                    <a:pt x="3409365" y="1535696"/>
                  </a:lnTo>
                  <a:lnTo>
                    <a:pt x="3376015" y="1497596"/>
                  </a:lnTo>
                  <a:lnTo>
                    <a:pt x="3341179" y="1459496"/>
                  </a:lnTo>
                  <a:lnTo>
                    <a:pt x="3316998" y="1434096"/>
                  </a:lnTo>
                  <a:lnTo>
                    <a:pt x="3304908" y="1421396"/>
                  </a:lnTo>
                  <a:lnTo>
                    <a:pt x="3267240" y="1383296"/>
                  </a:lnTo>
                  <a:lnTo>
                    <a:pt x="3228213" y="1357896"/>
                  </a:lnTo>
                  <a:lnTo>
                    <a:pt x="3187865" y="1319796"/>
                  </a:lnTo>
                  <a:lnTo>
                    <a:pt x="3146234" y="1294396"/>
                  </a:lnTo>
                  <a:lnTo>
                    <a:pt x="3116872" y="1281696"/>
                  </a:lnTo>
                  <a:lnTo>
                    <a:pt x="3114497" y="1280744"/>
                  </a:lnTo>
                  <a:lnTo>
                    <a:pt x="3114497" y="1738896"/>
                  </a:lnTo>
                  <a:lnTo>
                    <a:pt x="3114497" y="1980196"/>
                  </a:lnTo>
                  <a:lnTo>
                    <a:pt x="3114497" y="2551696"/>
                  </a:lnTo>
                  <a:lnTo>
                    <a:pt x="3114497" y="2792996"/>
                  </a:lnTo>
                  <a:lnTo>
                    <a:pt x="3114497" y="3021596"/>
                  </a:lnTo>
                  <a:lnTo>
                    <a:pt x="3106534" y="3059696"/>
                  </a:lnTo>
                  <a:lnTo>
                    <a:pt x="3084830" y="3097796"/>
                  </a:lnTo>
                  <a:lnTo>
                    <a:pt x="3052648" y="3110496"/>
                  </a:lnTo>
                  <a:lnTo>
                    <a:pt x="3013291" y="3123196"/>
                  </a:lnTo>
                  <a:lnTo>
                    <a:pt x="2955506" y="3123196"/>
                  </a:lnTo>
                  <a:lnTo>
                    <a:pt x="2916136" y="3110496"/>
                  </a:lnTo>
                  <a:lnTo>
                    <a:pt x="2883966" y="3097796"/>
                  </a:lnTo>
                  <a:lnTo>
                    <a:pt x="2862262" y="3059696"/>
                  </a:lnTo>
                  <a:lnTo>
                    <a:pt x="2854299" y="3021596"/>
                  </a:lnTo>
                  <a:lnTo>
                    <a:pt x="2854299" y="2792996"/>
                  </a:lnTo>
                  <a:lnTo>
                    <a:pt x="2862262" y="2754896"/>
                  </a:lnTo>
                  <a:lnTo>
                    <a:pt x="2883966" y="2716796"/>
                  </a:lnTo>
                  <a:lnTo>
                    <a:pt x="2916136" y="2691396"/>
                  </a:lnTo>
                  <a:lnTo>
                    <a:pt x="3052648" y="2691396"/>
                  </a:lnTo>
                  <a:lnTo>
                    <a:pt x="3084830" y="2716796"/>
                  </a:lnTo>
                  <a:lnTo>
                    <a:pt x="3106534" y="2754896"/>
                  </a:lnTo>
                  <a:lnTo>
                    <a:pt x="3114497" y="2792996"/>
                  </a:lnTo>
                  <a:lnTo>
                    <a:pt x="3114497" y="2551696"/>
                  </a:lnTo>
                  <a:lnTo>
                    <a:pt x="3111093" y="2577096"/>
                  </a:lnTo>
                  <a:lnTo>
                    <a:pt x="3101810" y="2589796"/>
                  </a:lnTo>
                  <a:lnTo>
                    <a:pt x="3088030" y="2589796"/>
                  </a:lnTo>
                  <a:lnTo>
                    <a:pt x="3071126" y="2602496"/>
                  </a:lnTo>
                  <a:lnTo>
                    <a:pt x="2897670" y="2602496"/>
                  </a:lnTo>
                  <a:lnTo>
                    <a:pt x="2880779" y="2589796"/>
                  </a:lnTo>
                  <a:lnTo>
                    <a:pt x="2866999" y="2589796"/>
                  </a:lnTo>
                  <a:lnTo>
                    <a:pt x="2857716" y="2577096"/>
                  </a:lnTo>
                  <a:lnTo>
                    <a:pt x="2854299" y="2551696"/>
                  </a:lnTo>
                  <a:lnTo>
                    <a:pt x="2857716" y="2538996"/>
                  </a:lnTo>
                  <a:lnTo>
                    <a:pt x="2866999" y="2526296"/>
                  </a:lnTo>
                  <a:lnTo>
                    <a:pt x="2880779" y="2513596"/>
                  </a:lnTo>
                  <a:lnTo>
                    <a:pt x="2941040" y="2513596"/>
                  </a:lnTo>
                  <a:lnTo>
                    <a:pt x="2941040" y="2246896"/>
                  </a:lnTo>
                  <a:lnTo>
                    <a:pt x="2880779" y="2246896"/>
                  </a:lnTo>
                  <a:lnTo>
                    <a:pt x="2866999" y="2234196"/>
                  </a:lnTo>
                  <a:lnTo>
                    <a:pt x="2857716" y="2221496"/>
                  </a:lnTo>
                  <a:lnTo>
                    <a:pt x="2854299" y="2208796"/>
                  </a:lnTo>
                  <a:lnTo>
                    <a:pt x="2857716" y="2196096"/>
                  </a:lnTo>
                  <a:lnTo>
                    <a:pt x="2866999" y="2183396"/>
                  </a:lnTo>
                  <a:lnTo>
                    <a:pt x="2880779" y="2170696"/>
                  </a:lnTo>
                  <a:lnTo>
                    <a:pt x="3001302" y="2170696"/>
                  </a:lnTo>
                  <a:lnTo>
                    <a:pt x="3015081" y="2183396"/>
                  </a:lnTo>
                  <a:lnTo>
                    <a:pt x="3024365" y="2196096"/>
                  </a:lnTo>
                  <a:lnTo>
                    <a:pt x="3027769" y="2208796"/>
                  </a:lnTo>
                  <a:lnTo>
                    <a:pt x="3027769" y="2513596"/>
                  </a:lnTo>
                  <a:lnTo>
                    <a:pt x="3088030" y="2513596"/>
                  </a:lnTo>
                  <a:lnTo>
                    <a:pt x="3101810" y="2526296"/>
                  </a:lnTo>
                  <a:lnTo>
                    <a:pt x="3111093" y="2538996"/>
                  </a:lnTo>
                  <a:lnTo>
                    <a:pt x="3114497" y="2551696"/>
                  </a:lnTo>
                  <a:lnTo>
                    <a:pt x="3114497" y="1980196"/>
                  </a:lnTo>
                  <a:lnTo>
                    <a:pt x="3106534" y="2018296"/>
                  </a:lnTo>
                  <a:lnTo>
                    <a:pt x="3084830" y="2043696"/>
                  </a:lnTo>
                  <a:lnTo>
                    <a:pt x="3052648" y="2069096"/>
                  </a:lnTo>
                  <a:lnTo>
                    <a:pt x="2916136" y="2069096"/>
                  </a:lnTo>
                  <a:lnTo>
                    <a:pt x="2883966" y="2043696"/>
                  </a:lnTo>
                  <a:lnTo>
                    <a:pt x="2862262" y="2018296"/>
                  </a:lnTo>
                  <a:lnTo>
                    <a:pt x="2854299" y="1980196"/>
                  </a:lnTo>
                  <a:lnTo>
                    <a:pt x="2854299" y="1738896"/>
                  </a:lnTo>
                  <a:lnTo>
                    <a:pt x="2862262" y="1700796"/>
                  </a:lnTo>
                  <a:lnTo>
                    <a:pt x="2883966" y="1675396"/>
                  </a:lnTo>
                  <a:lnTo>
                    <a:pt x="2916136" y="1649996"/>
                  </a:lnTo>
                  <a:lnTo>
                    <a:pt x="2955506" y="1637296"/>
                  </a:lnTo>
                  <a:lnTo>
                    <a:pt x="3013291" y="1637296"/>
                  </a:lnTo>
                  <a:lnTo>
                    <a:pt x="3052648" y="1649996"/>
                  </a:lnTo>
                  <a:lnTo>
                    <a:pt x="3084830" y="1675396"/>
                  </a:lnTo>
                  <a:lnTo>
                    <a:pt x="3106534" y="1700796"/>
                  </a:lnTo>
                  <a:lnTo>
                    <a:pt x="3114497" y="1738896"/>
                  </a:lnTo>
                  <a:lnTo>
                    <a:pt x="3114497" y="1280744"/>
                  </a:lnTo>
                  <a:lnTo>
                    <a:pt x="3085554" y="1268996"/>
                  </a:lnTo>
                  <a:lnTo>
                    <a:pt x="3055188" y="1281696"/>
                  </a:lnTo>
                  <a:lnTo>
                    <a:pt x="3028670" y="1307096"/>
                  </a:lnTo>
                  <a:lnTo>
                    <a:pt x="2893885" y="1434096"/>
                  </a:lnTo>
                  <a:lnTo>
                    <a:pt x="2843860" y="1408696"/>
                  </a:lnTo>
                  <a:lnTo>
                    <a:pt x="2792577" y="1383296"/>
                  </a:lnTo>
                  <a:lnTo>
                    <a:pt x="2740152" y="1370596"/>
                  </a:lnTo>
                  <a:lnTo>
                    <a:pt x="2709684" y="1356131"/>
                  </a:lnTo>
                  <a:lnTo>
                    <a:pt x="2709684" y="2030996"/>
                  </a:lnTo>
                  <a:lnTo>
                    <a:pt x="2709684" y="2272296"/>
                  </a:lnTo>
                  <a:lnTo>
                    <a:pt x="2709684" y="2500896"/>
                  </a:lnTo>
                  <a:lnTo>
                    <a:pt x="2709684" y="3072396"/>
                  </a:lnTo>
                  <a:lnTo>
                    <a:pt x="2706293" y="3097796"/>
                  </a:lnTo>
                  <a:lnTo>
                    <a:pt x="2696997" y="3110496"/>
                  </a:lnTo>
                  <a:lnTo>
                    <a:pt x="2683218" y="3123196"/>
                  </a:lnTo>
                  <a:lnTo>
                    <a:pt x="2475992" y="3123196"/>
                  </a:lnTo>
                  <a:lnTo>
                    <a:pt x="2462212" y="3110496"/>
                  </a:lnTo>
                  <a:lnTo>
                    <a:pt x="2452916" y="3097796"/>
                  </a:lnTo>
                  <a:lnTo>
                    <a:pt x="2449499" y="3072396"/>
                  </a:lnTo>
                  <a:lnTo>
                    <a:pt x="2452916" y="3059696"/>
                  </a:lnTo>
                  <a:lnTo>
                    <a:pt x="2462212" y="3046996"/>
                  </a:lnTo>
                  <a:lnTo>
                    <a:pt x="2475992" y="3034296"/>
                  </a:lnTo>
                  <a:lnTo>
                    <a:pt x="2536228" y="3034296"/>
                  </a:lnTo>
                  <a:lnTo>
                    <a:pt x="2536228" y="2780296"/>
                  </a:lnTo>
                  <a:lnTo>
                    <a:pt x="2492857" y="2780296"/>
                  </a:lnTo>
                  <a:lnTo>
                    <a:pt x="2475992" y="2767596"/>
                  </a:lnTo>
                  <a:lnTo>
                    <a:pt x="2462212" y="2767596"/>
                  </a:lnTo>
                  <a:lnTo>
                    <a:pt x="2452916" y="2742196"/>
                  </a:lnTo>
                  <a:lnTo>
                    <a:pt x="2449499" y="2729496"/>
                  </a:lnTo>
                  <a:lnTo>
                    <a:pt x="2452916" y="2716796"/>
                  </a:lnTo>
                  <a:lnTo>
                    <a:pt x="2462212" y="2704096"/>
                  </a:lnTo>
                  <a:lnTo>
                    <a:pt x="2475992" y="2691396"/>
                  </a:lnTo>
                  <a:lnTo>
                    <a:pt x="2596489" y="2691396"/>
                  </a:lnTo>
                  <a:lnTo>
                    <a:pt x="2610269" y="2704096"/>
                  </a:lnTo>
                  <a:lnTo>
                    <a:pt x="2619565" y="2716796"/>
                  </a:lnTo>
                  <a:lnTo>
                    <a:pt x="2622956" y="2729496"/>
                  </a:lnTo>
                  <a:lnTo>
                    <a:pt x="2622956" y="3034296"/>
                  </a:lnTo>
                  <a:lnTo>
                    <a:pt x="2683218" y="3034296"/>
                  </a:lnTo>
                  <a:lnTo>
                    <a:pt x="2696997" y="3046996"/>
                  </a:lnTo>
                  <a:lnTo>
                    <a:pt x="2706293" y="3059696"/>
                  </a:lnTo>
                  <a:lnTo>
                    <a:pt x="2709684" y="3072396"/>
                  </a:lnTo>
                  <a:lnTo>
                    <a:pt x="2709684" y="2500896"/>
                  </a:lnTo>
                  <a:lnTo>
                    <a:pt x="2701721" y="2538996"/>
                  </a:lnTo>
                  <a:lnTo>
                    <a:pt x="2680030" y="2564396"/>
                  </a:lnTo>
                  <a:lnTo>
                    <a:pt x="2647861" y="2589796"/>
                  </a:lnTo>
                  <a:lnTo>
                    <a:pt x="2608529" y="2602496"/>
                  </a:lnTo>
                  <a:lnTo>
                    <a:pt x="2550693" y="2602496"/>
                  </a:lnTo>
                  <a:lnTo>
                    <a:pt x="2511323" y="2589796"/>
                  </a:lnTo>
                  <a:lnTo>
                    <a:pt x="2479167" y="2564396"/>
                  </a:lnTo>
                  <a:lnTo>
                    <a:pt x="2457462" y="2538996"/>
                  </a:lnTo>
                  <a:lnTo>
                    <a:pt x="2449499" y="2500896"/>
                  </a:lnTo>
                  <a:lnTo>
                    <a:pt x="2449499" y="2272296"/>
                  </a:lnTo>
                  <a:lnTo>
                    <a:pt x="2457462" y="2221496"/>
                  </a:lnTo>
                  <a:lnTo>
                    <a:pt x="2479167" y="2196096"/>
                  </a:lnTo>
                  <a:lnTo>
                    <a:pt x="2511323" y="2170696"/>
                  </a:lnTo>
                  <a:lnTo>
                    <a:pt x="2647861" y="2170696"/>
                  </a:lnTo>
                  <a:lnTo>
                    <a:pt x="2680030" y="2196096"/>
                  </a:lnTo>
                  <a:lnTo>
                    <a:pt x="2701721" y="2221496"/>
                  </a:lnTo>
                  <a:lnTo>
                    <a:pt x="2709684" y="2272296"/>
                  </a:lnTo>
                  <a:lnTo>
                    <a:pt x="2709684" y="2030996"/>
                  </a:lnTo>
                  <a:lnTo>
                    <a:pt x="2706293" y="2043696"/>
                  </a:lnTo>
                  <a:lnTo>
                    <a:pt x="2696997" y="2056396"/>
                  </a:lnTo>
                  <a:lnTo>
                    <a:pt x="2683218" y="2069096"/>
                  </a:lnTo>
                  <a:lnTo>
                    <a:pt x="2475992" y="2069096"/>
                  </a:lnTo>
                  <a:lnTo>
                    <a:pt x="2462212" y="2056396"/>
                  </a:lnTo>
                  <a:lnTo>
                    <a:pt x="2452916" y="2043696"/>
                  </a:lnTo>
                  <a:lnTo>
                    <a:pt x="2449499" y="2030996"/>
                  </a:lnTo>
                  <a:lnTo>
                    <a:pt x="2452916" y="2018296"/>
                  </a:lnTo>
                  <a:lnTo>
                    <a:pt x="2462212" y="2005596"/>
                  </a:lnTo>
                  <a:lnTo>
                    <a:pt x="2475992" y="1992896"/>
                  </a:lnTo>
                  <a:lnTo>
                    <a:pt x="2536228" y="1992896"/>
                  </a:lnTo>
                  <a:lnTo>
                    <a:pt x="2536228" y="1726196"/>
                  </a:lnTo>
                  <a:lnTo>
                    <a:pt x="2475992" y="1726196"/>
                  </a:lnTo>
                  <a:lnTo>
                    <a:pt x="2462212" y="1713496"/>
                  </a:lnTo>
                  <a:lnTo>
                    <a:pt x="2452916" y="1700796"/>
                  </a:lnTo>
                  <a:lnTo>
                    <a:pt x="2449499" y="1688096"/>
                  </a:lnTo>
                  <a:lnTo>
                    <a:pt x="2452916" y="1662696"/>
                  </a:lnTo>
                  <a:lnTo>
                    <a:pt x="2462212" y="1649996"/>
                  </a:lnTo>
                  <a:lnTo>
                    <a:pt x="2475992" y="1649996"/>
                  </a:lnTo>
                  <a:lnTo>
                    <a:pt x="2492857" y="1637296"/>
                  </a:lnTo>
                  <a:lnTo>
                    <a:pt x="2579598" y="1637296"/>
                  </a:lnTo>
                  <a:lnTo>
                    <a:pt x="2596489" y="1649996"/>
                  </a:lnTo>
                  <a:lnTo>
                    <a:pt x="2610269" y="1649996"/>
                  </a:lnTo>
                  <a:lnTo>
                    <a:pt x="2619565" y="1662696"/>
                  </a:lnTo>
                  <a:lnTo>
                    <a:pt x="2622956" y="1688096"/>
                  </a:lnTo>
                  <a:lnTo>
                    <a:pt x="2622956" y="1992896"/>
                  </a:lnTo>
                  <a:lnTo>
                    <a:pt x="2683218" y="1992896"/>
                  </a:lnTo>
                  <a:lnTo>
                    <a:pt x="2696997" y="2005596"/>
                  </a:lnTo>
                  <a:lnTo>
                    <a:pt x="2706293" y="2018296"/>
                  </a:lnTo>
                  <a:lnTo>
                    <a:pt x="2709684" y="2030996"/>
                  </a:lnTo>
                  <a:lnTo>
                    <a:pt x="2709684" y="1356131"/>
                  </a:lnTo>
                  <a:lnTo>
                    <a:pt x="2686659" y="1345196"/>
                  </a:lnTo>
                  <a:lnTo>
                    <a:pt x="2686659" y="1154696"/>
                  </a:lnTo>
                  <a:lnTo>
                    <a:pt x="2680995" y="1129296"/>
                  </a:lnTo>
                  <a:lnTo>
                    <a:pt x="2665222" y="1103896"/>
                  </a:lnTo>
                  <a:lnTo>
                    <a:pt x="2641257" y="1078496"/>
                  </a:lnTo>
                  <a:lnTo>
                    <a:pt x="2610942" y="1065796"/>
                  </a:lnTo>
                  <a:lnTo>
                    <a:pt x="2560104" y="1065796"/>
                  </a:lnTo>
                  <a:lnTo>
                    <a:pt x="2509062" y="1053096"/>
                  </a:lnTo>
                  <a:lnTo>
                    <a:pt x="2304935" y="1053096"/>
                  </a:lnTo>
                  <a:lnTo>
                    <a:pt x="2304935" y="2030996"/>
                  </a:lnTo>
                  <a:lnTo>
                    <a:pt x="2304935" y="2272296"/>
                  </a:lnTo>
                  <a:lnTo>
                    <a:pt x="2304935" y="2500896"/>
                  </a:lnTo>
                  <a:lnTo>
                    <a:pt x="2304935" y="2792996"/>
                  </a:lnTo>
                  <a:lnTo>
                    <a:pt x="2304935" y="3021596"/>
                  </a:lnTo>
                  <a:lnTo>
                    <a:pt x="2296972" y="3059696"/>
                  </a:lnTo>
                  <a:lnTo>
                    <a:pt x="2275268" y="3097796"/>
                  </a:lnTo>
                  <a:lnTo>
                    <a:pt x="2243086" y="3110496"/>
                  </a:lnTo>
                  <a:lnTo>
                    <a:pt x="2203729" y="3123196"/>
                  </a:lnTo>
                  <a:lnTo>
                    <a:pt x="2145944" y="3123196"/>
                  </a:lnTo>
                  <a:lnTo>
                    <a:pt x="2106599" y="3110496"/>
                  </a:lnTo>
                  <a:lnTo>
                    <a:pt x="2074418" y="3097796"/>
                  </a:lnTo>
                  <a:lnTo>
                    <a:pt x="2052713" y="3059696"/>
                  </a:lnTo>
                  <a:lnTo>
                    <a:pt x="2044738" y="3021596"/>
                  </a:lnTo>
                  <a:lnTo>
                    <a:pt x="2044738" y="2792996"/>
                  </a:lnTo>
                  <a:lnTo>
                    <a:pt x="2052713" y="2754896"/>
                  </a:lnTo>
                  <a:lnTo>
                    <a:pt x="2074418" y="2716796"/>
                  </a:lnTo>
                  <a:lnTo>
                    <a:pt x="2106599" y="2691396"/>
                  </a:lnTo>
                  <a:lnTo>
                    <a:pt x="2243086" y="2691396"/>
                  </a:lnTo>
                  <a:lnTo>
                    <a:pt x="2275268" y="2716796"/>
                  </a:lnTo>
                  <a:lnTo>
                    <a:pt x="2296972" y="2754896"/>
                  </a:lnTo>
                  <a:lnTo>
                    <a:pt x="2304935" y="2792996"/>
                  </a:lnTo>
                  <a:lnTo>
                    <a:pt x="2304935" y="2500896"/>
                  </a:lnTo>
                  <a:lnTo>
                    <a:pt x="2296972" y="2538996"/>
                  </a:lnTo>
                  <a:lnTo>
                    <a:pt x="2275268" y="2564396"/>
                  </a:lnTo>
                  <a:lnTo>
                    <a:pt x="2243086" y="2589796"/>
                  </a:lnTo>
                  <a:lnTo>
                    <a:pt x="2203729" y="2602496"/>
                  </a:lnTo>
                  <a:lnTo>
                    <a:pt x="2145944" y="2602496"/>
                  </a:lnTo>
                  <a:lnTo>
                    <a:pt x="2106599" y="2589796"/>
                  </a:lnTo>
                  <a:lnTo>
                    <a:pt x="2074418" y="2564396"/>
                  </a:lnTo>
                  <a:lnTo>
                    <a:pt x="2052713" y="2538996"/>
                  </a:lnTo>
                  <a:lnTo>
                    <a:pt x="2044738" y="2500896"/>
                  </a:lnTo>
                  <a:lnTo>
                    <a:pt x="2044738" y="2272296"/>
                  </a:lnTo>
                  <a:lnTo>
                    <a:pt x="2052713" y="2221496"/>
                  </a:lnTo>
                  <a:lnTo>
                    <a:pt x="2074418" y="2196096"/>
                  </a:lnTo>
                  <a:lnTo>
                    <a:pt x="2106599" y="2170696"/>
                  </a:lnTo>
                  <a:lnTo>
                    <a:pt x="2243086" y="2170696"/>
                  </a:lnTo>
                  <a:lnTo>
                    <a:pt x="2275268" y="2196096"/>
                  </a:lnTo>
                  <a:lnTo>
                    <a:pt x="2296972" y="2221496"/>
                  </a:lnTo>
                  <a:lnTo>
                    <a:pt x="2304935" y="2272296"/>
                  </a:lnTo>
                  <a:lnTo>
                    <a:pt x="2304935" y="2030996"/>
                  </a:lnTo>
                  <a:lnTo>
                    <a:pt x="2301532" y="2043696"/>
                  </a:lnTo>
                  <a:lnTo>
                    <a:pt x="2292248" y="2056396"/>
                  </a:lnTo>
                  <a:lnTo>
                    <a:pt x="2278469" y="2069096"/>
                  </a:lnTo>
                  <a:lnTo>
                    <a:pt x="2071217" y="2069096"/>
                  </a:lnTo>
                  <a:lnTo>
                    <a:pt x="2057425" y="2056396"/>
                  </a:lnTo>
                  <a:lnTo>
                    <a:pt x="2048141" y="2043696"/>
                  </a:lnTo>
                  <a:lnTo>
                    <a:pt x="2044738" y="2030996"/>
                  </a:lnTo>
                  <a:lnTo>
                    <a:pt x="2048141" y="2018296"/>
                  </a:lnTo>
                  <a:lnTo>
                    <a:pt x="2057425" y="2005596"/>
                  </a:lnTo>
                  <a:lnTo>
                    <a:pt x="2071217" y="1992896"/>
                  </a:lnTo>
                  <a:lnTo>
                    <a:pt x="2131466" y="1992896"/>
                  </a:lnTo>
                  <a:lnTo>
                    <a:pt x="2131466" y="1726196"/>
                  </a:lnTo>
                  <a:lnTo>
                    <a:pt x="2071217" y="1726196"/>
                  </a:lnTo>
                  <a:lnTo>
                    <a:pt x="2057425" y="1713496"/>
                  </a:lnTo>
                  <a:lnTo>
                    <a:pt x="2048141" y="1700796"/>
                  </a:lnTo>
                  <a:lnTo>
                    <a:pt x="2044738" y="1688096"/>
                  </a:lnTo>
                  <a:lnTo>
                    <a:pt x="2048141" y="1662696"/>
                  </a:lnTo>
                  <a:lnTo>
                    <a:pt x="2057425" y="1649996"/>
                  </a:lnTo>
                  <a:lnTo>
                    <a:pt x="2071217" y="1649996"/>
                  </a:lnTo>
                  <a:lnTo>
                    <a:pt x="2088095" y="1637296"/>
                  </a:lnTo>
                  <a:lnTo>
                    <a:pt x="2174824" y="1637296"/>
                  </a:lnTo>
                  <a:lnTo>
                    <a:pt x="2191728" y="1649996"/>
                  </a:lnTo>
                  <a:lnTo>
                    <a:pt x="2205507" y="1649996"/>
                  </a:lnTo>
                  <a:lnTo>
                    <a:pt x="2214803" y="1662696"/>
                  </a:lnTo>
                  <a:lnTo>
                    <a:pt x="2218194" y="1688096"/>
                  </a:lnTo>
                  <a:lnTo>
                    <a:pt x="2218194" y="1992896"/>
                  </a:lnTo>
                  <a:lnTo>
                    <a:pt x="2278469" y="1992896"/>
                  </a:lnTo>
                  <a:lnTo>
                    <a:pt x="2292248" y="2005596"/>
                  </a:lnTo>
                  <a:lnTo>
                    <a:pt x="2301532" y="2018296"/>
                  </a:lnTo>
                  <a:lnTo>
                    <a:pt x="2304935" y="2030996"/>
                  </a:lnTo>
                  <a:lnTo>
                    <a:pt x="2304935" y="1053096"/>
                  </a:lnTo>
                  <a:lnTo>
                    <a:pt x="2252840" y="1053096"/>
                  </a:lnTo>
                  <a:lnTo>
                    <a:pt x="2201799" y="1065796"/>
                  </a:lnTo>
                  <a:lnTo>
                    <a:pt x="2150948" y="1065796"/>
                  </a:lnTo>
                  <a:lnTo>
                    <a:pt x="2120620" y="1078496"/>
                  </a:lnTo>
                  <a:lnTo>
                    <a:pt x="2096630" y="1103896"/>
                  </a:lnTo>
                  <a:lnTo>
                    <a:pt x="2080869" y="1129296"/>
                  </a:lnTo>
                  <a:lnTo>
                    <a:pt x="2075192" y="1154696"/>
                  </a:lnTo>
                  <a:lnTo>
                    <a:pt x="2075192" y="1345196"/>
                  </a:lnTo>
                  <a:lnTo>
                    <a:pt x="2021725" y="1370596"/>
                  </a:lnTo>
                  <a:lnTo>
                    <a:pt x="1969300" y="1383296"/>
                  </a:lnTo>
                  <a:lnTo>
                    <a:pt x="1918030" y="1408696"/>
                  </a:lnTo>
                  <a:lnTo>
                    <a:pt x="1900123" y="1417802"/>
                  </a:lnTo>
                  <a:lnTo>
                    <a:pt x="1900123" y="1738896"/>
                  </a:lnTo>
                  <a:lnTo>
                    <a:pt x="1900123" y="1980196"/>
                  </a:lnTo>
                  <a:lnTo>
                    <a:pt x="1900123" y="2551696"/>
                  </a:lnTo>
                  <a:lnTo>
                    <a:pt x="1900123" y="3072396"/>
                  </a:lnTo>
                  <a:lnTo>
                    <a:pt x="1896719" y="3097796"/>
                  </a:lnTo>
                  <a:lnTo>
                    <a:pt x="1887435" y="3110496"/>
                  </a:lnTo>
                  <a:lnTo>
                    <a:pt x="1873656" y="3123196"/>
                  </a:lnTo>
                  <a:lnTo>
                    <a:pt x="1666405" y="3123196"/>
                  </a:lnTo>
                  <a:lnTo>
                    <a:pt x="1652625" y="3110496"/>
                  </a:lnTo>
                  <a:lnTo>
                    <a:pt x="1643341" y="3097796"/>
                  </a:lnTo>
                  <a:lnTo>
                    <a:pt x="1639925" y="3072396"/>
                  </a:lnTo>
                  <a:lnTo>
                    <a:pt x="1643341" y="3059696"/>
                  </a:lnTo>
                  <a:lnTo>
                    <a:pt x="1652625" y="3046996"/>
                  </a:lnTo>
                  <a:lnTo>
                    <a:pt x="1666405" y="3034296"/>
                  </a:lnTo>
                  <a:lnTo>
                    <a:pt x="1726653" y="3034296"/>
                  </a:lnTo>
                  <a:lnTo>
                    <a:pt x="1726653" y="2780296"/>
                  </a:lnTo>
                  <a:lnTo>
                    <a:pt x="1683296" y="2780296"/>
                  </a:lnTo>
                  <a:lnTo>
                    <a:pt x="1666405" y="2767596"/>
                  </a:lnTo>
                  <a:lnTo>
                    <a:pt x="1652625" y="2767596"/>
                  </a:lnTo>
                  <a:lnTo>
                    <a:pt x="1643341" y="2742196"/>
                  </a:lnTo>
                  <a:lnTo>
                    <a:pt x="1639925" y="2729496"/>
                  </a:lnTo>
                  <a:lnTo>
                    <a:pt x="1643341" y="2716796"/>
                  </a:lnTo>
                  <a:lnTo>
                    <a:pt x="1652625" y="2704096"/>
                  </a:lnTo>
                  <a:lnTo>
                    <a:pt x="1666405" y="2691396"/>
                  </a:lnTo>
                  <a:lnTo>
                    <a:pt x="1786928" y="2691396"/>
                  </a:lnTo>
                  <a:lnTo>
                    <a:pt x="1800707" y="2704096"/>
                  </a:lnTo>
                  <a:lnTo>
                    <a:pt x="1809991" y="2716796"/>
                  </a:lnTo>
                  <a:lnTo>
                    <a:pt x="1813394" y="2729496"/>
                  </a:lnTo>
                  <a:lnTo>
                    <a:pt x="1813394" y="3034296"/>
                  </a:lnTo>
                  <a:lnTo>
                    <a:pt x="1873656" y="3034296"/>
                  </a:lnTo>
                  <a:lnTo>
                    <a:pt x="1887435" y="3046996"/>
                  </a:lnTo>
                  <a:lnTo>
                    <a:pt x="1896719" y="3059696"/>
                  </a:lnTo>
                  <a:lnTo>
                    <a:pt x="1900123" y="3072396"/>
                  </a:lnTo>
                  <a:lnTo>
                    <a:pt x="1900123" y="2551696"/>
                  </a:lnTo>
                  <a:lnTo>
                    <a:pt x="1896719" y="2577096"/>
                  </a:lnTo>
                  <a:lnTo>
                    <a:pt x="1887435" y="2589796"/>
                  </a:lnTo>
                  <a:lnTo>
                    <a:pt x="1873656" y="2589796"/>
                  </a:lnTo>
                  <a:lnTo>
                    <a:pt x="1856752" y="2602496"/>
                  </a:lnTo>
                  <a:lnTo>
                    <a:pt x="1683296" y="2602496"/>
                  </a:lnTo>
                  <a:lnTo>
                    <a:pt x="1666405" y="2589796"/>
                  </a:lnTo>
                  <a:lnTo>
                    <a:pt x="1652625" y="2589796"/>
                  </a:lnTo>
                  <a:lnTo>
                    <a:pt x="1643341" y="2577096"/>
                  </a:lnTo>
                  <a:lnTo>
                    <a:pt x="1639925" y="2551696"/>
                  </a:lnTo>
                  <a:lnTo>
                    <a:pt x="1643341" y="2538996"/>
                  </a:lnTo>
                  <a:lnTo>
                    <a:pt x="1652625" y="2526296"/>
                  </a:lnTo>
                  <a:lnTo>
                    <a:pt x="1666405" y="2513596"/>
                  </a:lnTo>
                  <a:lnTo>
                    <a:pt x="1726653" y="2513596"/>
                  </a:lnTo>
                  <a:lnTo>
                    <a:pt x="1726653" y="2246896"/>
                  </a:lnTo>
                  <a:lnTo>
                    <a:pt x="1666405" y="2246896"/>
                  </a:lnTo>
                  <a:lnTo>
                    <a:pt x="1652625" y="2234196"/>
                  </a:lnTo>
                  <a:lnTo>
                    <a:pt x="1643341" y="2221496"/>
                  </a:lnTo>
                  <a:lnTo>
                    <a:pt x="1639925" y="2208796"/>
                  </a:lnTo>
                  <a:lnTo>
                    <a:pt x="1643341" y="2196096"/>
                  </a:lnTo>
                  <a:lnTo>
                    <a:pt x="1652625" y="2183396"/>
                  </a:lnTo>
                  <a:lnTo>
                    <a:pt x="1666405" y="2170696"/>
                  </a:lnTo>
                  <a:lnTo>
                    <a:pt x="1786928" y="2170696"/>
                  </a:lnTo>
                  <a:lnTo>
                    <a:pt x="1800707" y="2183396"/>
                  </a:lnTo>
                  <a:lnTo>
                    <a:pt x="1809991" y="2196096"/>
                  </a:lnTo>
                  <a:lnTo>
                    <a:pt x="1813394" y="2208796"/>
                  </a:lnTo>
                  <a:lnTo>
                    <a:pt x="1813394" y="2513596"/>
                  </a:lnTo>
                  <a:lnTo>
                    <a:pt x="1873656" y="2513596"/>
                  </a:lnTo>
                  <a:lnTo>
                    <a:pt x="1887435" y="2526296"/>
                  </a:lnTo>
                  <a:lnTo>
                    <a:pt x="1896719" y="2538996"/>
                  </a:lnTo>
                  <a:lnTo>
                    <a:pt x="1900123" y="2551696"/>
                  </a:lnTo>
                  <a:lnTo>
                    <a:pt x="1900123" y="1980196"/>
                  </a:lnTo>
                  <a:lnTo>
                    <a:pt x="1892160" y="2018296"/>
                  </a:lnTo>
                  <a:lnTo>
                    <a:pt x="1870456" y="2043696"/>
                  </a:lnTo>
                  <a:lnTo>
                    <a:pt x="1838299" y="2069096"/>
                  </a:lnTo>
                  <a:lnTo>
                    <a:pt x="1701787" y="2069096"/>
                  </a:lnTo>
                  <a:lnTo>
                    <a:pt x="1669605" y="2043696"/>
                  </a:lnTo>
                  <a:lnTo>
                    <a:pt x="1647901" y="2018296"/>
                  </a:lnTo>
                  <a:lnTo>
                    <a:pt x="1639925" y="1980196"/>
                  </a:lnTo>
                  <a:lnTo>
                    <a:pt x="1639925" y="1738896"/>
                  </a:lnTo>
                  <a:lnTo>
                    <a:pt x="1647901" y="1700796"/>
                  </a:lnTo>
                  <a:lnTo>
                    <a:pt x="1669605" y="1675396"/>
                  </a:lnTo>
                  <a:lnTo>
                    <a:pt x="1701787" y="1649996"/>
                  </a:lnTo>
                  <a:lnTo>
                    <a:pt x="1741131" y="1637296"/>
                  </a:lnTo>
                  <a:lnTo>
                    <a:pt x="1798967" y="1637296"/>
                  </a:lnTo>
                  <a:lnTo>
                    <a:pt x="1838299" y="1649996"/>
                  </a:lnTo>
                  <a:lnTo>
                    <a:pt x="1870456" y="1675396"/>
                  </a:lnTo>
                  <a:lnTo>
                    <a:pt x="1892160" y="1700796"/>
                  </a:lnTo>
                  <a:lnTo>
                    <a:pt x="1900123" y="1738896"/>
                  </a:lnTo>
                  <a:lnTo>
                    <a:pt x="1900123" y="1417802"/>
                  </a:lnTo>
                  <a:lnTo>
                    <a:pt x="1868017" y="1434096"/>
                  </a:lnTo>
                  <a:lnTo>
                    <a:pt x="1733232" y="1307096"/>
                  </a:lnTo>
                  <a:lnTo>
                    <a:pt x="1706714" y="1281696"/>
                  </a:lnTo>
                  <a:lnTo>
                    <a:pt x="1676336" y="1268996"/>
                  </a:lnTo>
                  <a:lnTo>
                    <a:pt x="1645018" y="1281696"/>
                  </a:lnTo>
                  <a:lnTo>
                    <a:pt x="1615668" y="1294396"/>
                  </a:lnTo>
                  <a:lnTo>
                    <a:pt x="1574050" y="1319796"/>
                  </a:lnTo>
                  <a:lnTo>
                    <a:pt x="1533702" y="1357896"/>
                  </a:lnTo>
                  <a:lnTo>
                    <a:pt x="1494675" y="1383296"/>
                  </a:lnTo>
                  <a:lnTo>
                    <a:pt x="1457007" y="1421396"/>
                  </a:lnTo>
                  <a:lnTo>
                    <a:pt x="1420736" y="1459496"/>
                  </a:lnTo>
                  <a:lnTo>
                    <a:pt x="1385912" y="1497596"/>
                  </a:lnTo>
                  <a:lnTo>
                    <a:pt x="1352562" y="1535696"/>
                  </a:lnTo>
                  <a:lnTo>
                    <a:pt x="1320749" y="1573796"/>
                  </a:lnTo>
                  <a:lnTo>
                    <a:pt x="1290497" y="1611896"/>
                  </a:lnTo>
                  <a:lnTo>
                    <a:pt x="1276946" y="1649996"/>
                  </a:lnTo>
                  <a:lnTo>
                    <a:pt x="1274318" y="1675396"/>
                  </a:lnTo>
                  <a:lnTo>
                    <a:pt x="1282369" y="1713496"/>
                  </a:lnTo>
                  <a:lnTo>
                    <a:pt x="1300861" y="1738896"/>
                  </a:lnTo>
                  <a:lnTo>
                    <a:pt x="1435633" y="1865896"/>
                  </a:lnTo>
                  <a:lnTo>
                    <a:pt x="1410042" y="1916696"/>
                  </a:lnTo>
                  <a:lnTo>
                    <a:pt x="1387170" y="1967496"/>
                  </a:lnTo>
                  <a:lnTo>
                    <a:pt x="1367078" y="2018296"/>
                  </a:lnTo>
                  <a:lnTo>
                    <a:pt x="1349806" y="2081796"/>
                  </a:lnTo>
                  <a:lnTo>
                    <a:pt x="1127467" y="2081796"/>
                  </a:lnTo>
                  <a:lnTo>
                    <a:pt x="1079969" y="2119896"/>
                  </a:lnTo>
                  <a:lnTo>
                    <a:pt x="1060805" y="2196096"/>
                  </a:lnTo>
                  <a:lnTo>
                    <a:pt x="1054798" y="2259596"/>
                  </a:lnTo>
                  <a:lnTo>
                    <a:pt x="1050798" y="2310396"/>
                  </a:lnTo>
                  <a:lnTo>
                    <a:pt x="1048804" y="2361196"/>
                  </a:lnTo>
                  <a:lnTo>
                    <a:pt x="1048804" y="2411996"/>
                  </a:lnTo>
                  <a:lnTo>
                    <a:pt x="1050798" y="2462796"/>
                  </a:lnTo>
                  <a:lnTo>
                    <a:pt x="1054798" y="2513596"/>
                  </a:lnTo>
                  <a:lnTo>
                    <a:pt x="1060805" y="2564396"/>
                  </a:lnTo>
                  <a:lnTo>
                    <a:pt x="1068793" y="2615196"/>
                  </a:lnTo>
                  <a:lnTo>
                    <a:pt x="1100277" y="2665996"/>
                  </a:lnTo>
                  <a:lnTo>
                    <a:pt x="1159268" y="2691396"/>
                  </a:lnTo>
                  <a:lnTo>
                    <a:pt x="1349806" y="2691396"/>
                  </a:lnTo>
                  <a:lnTo>
                    <a:pt x="1367091" y="2742196"/>
                  </a:lnTo>
                  <a:lnTo>
                    <a:pt x="1387195" y="2792996"/>
                  </a:lnTo>
                  <a:lnTo>
                    <a:pt x="1410081" y="2843796"/>
                  </a:lnTo>
                  <a:lnTo>
                    <a:pt x="1435684" y="2894596"/>
                  </a:lnTo>
                  <a:lnTo>
                    <a:pt x="1300861" y="3034296"/>
                  </a:lnTo>
                  <a:lnTo>
                    <a:pt x="1282369" y="3059696"/>
                  </a:lnTo>
                  <a:lnTo>
                    <a:pt x="1274318" y="3085096"/>
                  </a:lnTo>
                  <a:lnTo>
                    <a:pt x="1276946" y="3123196"/>
                  </a:lnTo>
                  <a:lnTo>
                    <a:pt x="1320749" y="3186696"/>
                  </a:lnTo>
                  <a:lnTo>
                    <a:pt x="1352562" y="3224796"/>
                  </a:lnTo>
                  <a:lnTo>
                    <a:pt x="1385912" y="3262896"/>
                  </a:lnTo>
                  <a:lnTo>
                    <a:pt x="1420736" y="3300996"/>
                  </a:lnTo>
                  <a:lnTo>
                    <a:pt x="1457007" y="3339096"/>
                  </a:lnTo>
                  <a:lnTo>
                    <a:pt x="1494675" y="3377196"/>
                  </a:lnTo>
                  <a:lnTo>
                    <a:pt x="1533702" y="3415296"/>
                  </a:lnTo>
                  <a:lnTo>
                    <a:pt x="1574050" y="3440696"/>
                  </a:lnTo>
                  <a:lnTo>
                    <a:pt x="1615668" y="3466096"/>
                  </a:lnTo>
                  <a:lnTo>
                    <a:pt x="1645018" y="3491496"/>
                  </a:lnTo>
                  <a:lnTo>
                    <a:pt x="1676323" y="3491496"/>
                  </a:lnTo>
                  <a:lnTo>
                    <a:pt x="1706702" y="3478796"/>
                  </a:lnTo>
                  <a:lnTo>
                    <a:pt x="1733232" y="3466096"/>
                  </a:lnTo>
                  <a:lnTo>
                    <a:pt x="1868017" y="3326396"/>
                  </a:lnTo>
                  <a:lnTo>
                    <a:pt x="1918030" y="3351796"/>
                  </a:lnTo>
                  <a:lnTo>
                    <a:pt x="1969300" y="3377196"/>
                  </a:lnTo>
                  <a:lnTo>
                    <a:pt x="2021725" y="3389896"/>
                  </a:lnTo>
                  <a:lnTo>
                    <a:pt x="2075192" y="3415296"/>
                  </a:lnTo>
                  <a:lnTo>
                    <a:pt x="2075192" y="3605796"/>
                  </a:lnTo>
                  <a:lnTo>
                    <a:pt x="2080895" y="3631196"/>
                  </a:lnTo>
                  <a:lnTo>
                    <a:pt x="2096655" y="3656596"/>
                  </a:lnTo>
                  <a:lnTo>
                    <a:pt x="2120633" y="3681996"/>
                  </a:lnTo>
                  <a:lnTo>
                    <a:pt x="2150948" y="3694696"/>
                  </a:lnTo>
                  <a:lnTo>
                    <a:pt x="2201786" y="3707396"/>
                  </a:lnTo>
                  <a:lnTo>
                    <a:pt x="2560116" y="3707396"/>
                  </a:lnTo>
                  <a:lnTo>
                    <a:pt x="2610942" y="3694696"/>
                  </a:lnTo>
                  <a:lnTo>
                    <a:pt x="2665222" y="3656596"/>
                  </a:lnTo>
                  <a:lnTo>
                    <a:pt x="2686659" y="3605796"/>
                  </a:lnTo>
                  <a:lnTo>
                    <a:pt x="2686659" y="3415296"/>
                  </a:lnTo>
                  <a:lnTo>
                    <a:pt x="2740152" y="3389896"/>
                  </a:lnTo>
                  <a:lnTo>
                    <a:pt x="2792577" y="3377196"/>
                  </a:lnTo>
                  <a:lnTo>
                    <a:pt x="2843860" y="3351796"/>
                  </a:lnTo>
                  <a:lnTo>
                    <a:pt x="2893885" y="3326396"/>
                  </a:lnTo>
                  <a:lnTo>
                    <a:pt x="3028670" y="3466096"/>
                  </a:lnTo>
                  <a:lnTo>
                    <a:pt x="3055213" y="3478796"/>
                  </a:lnTo>
                  <a:lnTo>
                    <a:pt x="3085566" y="3491496"/>
                  </a:lnTo>
                  <a:lnTo>
                    <a:pt x="3116884" y="3491496"/>
                  </a:lnTo>
                  <a:lnTo>
                    <a:pt x="3146234" y="3466096"/>
                  </a:lnTo>
                  <a:lnTo>
                    <a:pt x="3187865" y="3440696"/>
                  </a:lnTo>
                  <a:lnTo>
                    <a:pt x="3228213" y="3415296"/>
                  </a:lnTo>
                  <a:lnTo>
                    <a:pt x="3267240" y="3377196"/>
                  </a:lnTo>
                  <a:lnTo>
                    <a:pt x="3304908" y="3339096"/>
                  </a:lnTo>
                  <a:lnTo>
                    <a:pt x="3316998" y="3326396"/>
                  </a:lnTo>
                  <a:lnTo>
                    <a:pt x="3341179" y="3300996"/>
                  </a:lnTo>
                  <a:lnTo>
                    <a:pt x="3376015" y="3262896"/>
                  </a:lnTo>
                  <a:lnTo>
                    <a:pt x="3409365" y="3224796"/>
                  </a:lnTo>
                  <a:lnTo>
                    <a:pt x="3441192" y="3186696"/>
                  </a:lnTo>
                  <a:lnTo>
                    <a:pt x="3471443" y="3148596"/>
                  </a:lnTo>
                  <a:lnTo>
                    <a:pt x="3487572" y="3085096"/>
                  </a:lnTo>
                  <a:lnTo>
                    <a:pt x="3479495" y="3059696"/>
                  </a:lnTo>
                  <a:lnTo>
                    <a:pt x="3460991" y="3034296"/>
                  </a:lnTo>
                  <a:lnTo>
                    <a:pt x="3326269" y="2894596"/>
                  </a:lnTo>
                  <a:lnTo>
                    <a:pt x="3351847" y="2843796"/>
                  </a:lnTo>
                  <a:lnTo>
                    <a:pt x="3374720" y="2792996"/>
                  </a:lnTo>
                  <a:lnTo>
                    <a:pt x="3394824" y="2742196"/>
                  </a:lnTo>
                  <a:lnTo>
                    <a:pt x="3412096" y="2691396"/>
                  </a:lnTo>
                  <a:lnTo>
                    <a:pt x="3602583" y="2691396"/>
                  </a:lnTo>
                  <a:lnTo>
                    <a:pt x="3661600" y="2665996"/>
                  </a:lnTo>
                  <a:lnTo>
                    <a:pt x="3693045" y="2615196"/>
                  </a:lnTo>
                  <a:lnTo>
                    <a:pt x="3695052" y="2602496"/>
                  </a:lnTo>
                  <a:lnTo>
                    <a:pt x="3701072" y="2564396"/>
                  </a:lnTo>
                  <a:lnTo>
                    <a:pt x="3707079" y="2513596"/>
                  </a:lnTo>
                  <a:lnTo>
                    <a:pt x="3711079" y="2462796"/>
                  </a:lnTo>
                  <a:lnTo>
                    <a:pt x="3713086" y="2411996"/>
                  </a:lnTo>
                  <a:lnTo>
                    <a:pt x="3713086" y="2361196"/>
                  </a:lnTo>
                  <a:close/>
                </a:path>
                <a:path w="4643755" h="4495800">
                  <a:moveTo>
                    <a:pt x="4643729" y="1638300"/>
                  </a:moveTo>
                  <a:lnTo>
                    <a:pt x="4643437" y="1638300"/>
                  </a:lnTo>
                  <a:lnTo>
                    <a:pt x="4628604" y="1600200"/>
                  </a:lnTo>
                  <a:lnTo>
                    <a:pt x="4612957" y="1549400"/>
                  </a:lnTo>
                  <a:lnTo>
                    <a:pt x="4596498" y="1511300"/>
                  </a:lnTo>
                  <a:lnTo>
                    <a:pt x="4579251" y="1460500"/>
                  </a:lnTo>
                  <a:lnTo>
                    <a:pt x="4561205" y="1422400"/>
                  </a:lnTo>
                  <a:lnTo>
                    <a:pt x="4542371" y="1384300"/>
                  </a:lnTo>
                  <a:lnTo>
                    <a:pt x="4522775" y="1346200"/>
                  </a:lnTo>
                  <a:lnTo>
                    <a:pt x="4502416" y="1295400"/>
                  </a:lnTo>
                  <a:lnTo>
                    <a:pt x="4481296" y="1257300"/>
                  </a:lnTo>
                  <a:lnTo>
                    <a:pt x="4459440" y="1219200"/>
                  </a:lnTo>
                  <a:lnTo>
                    <a:pt x="4436846" y="1181100"/>
                  </a:lnTo>
                  <a:lnTo>
                    <a:pt x="4413516" y="1143000"/>
                  </a:lnTo>
                  <a:lnTo>
                    <a:pt x="4389488" y="1104900"/>
                  </a:lnTo>
                  <a:lnTo>
                    <a:pt x="4364736" y="1066800"/>
                  </a:lnTo>
                  <a:lnTo>
                    <a:pt x="4339298" y="1028700"/>
                  </a:lnTo>
                  <a:lnTo>
                    <a:pt x="4313174" y="990600"/>
                  </a:lnTo>
                  <a:lnTo>
                    <a:pt x="4286351" y="952500"/>
                  </a:lnTo>
                  <a:lnTo>
                    <a:pt x="4277487" y="940219"/>
                  </a:lnTo>
                  <a:lnTo>
                    <a:pt x="4277487" y="2387600"/>
                  </a:lnTo>
                  <a:lnTo>
                    <a:pt x="4276877" y="2425700"/>
                  </a:lnTo>
                  <a:lnTo>
                    <a:pt x="4275086" y="2476500"/>
                  </a:lnTo>
                  <a:lnTo>
                    <a:pt x="4272115" y="2527300"/>
                  </a:lnTo>
                  <a:lnTo>
                    <a:pt x="4267987" y="2578100"/>
                  </a:lnTo>
                  <a:lnTo>
                    <a:pt x="4262704" y="2616200"/>
                  </a:lnTo>
                  <a:lnTo>
                    <a:pt x="4256290" y="2667000"/>
                  </a:lnTo>
                  <a:lnTo>
                    <a:pt x="4248747" y="2717800"/>
                  </a:lnTo>
                  <a:lnTo>
                    <a:pt x="4240111" y="2755900"/>
                  </a:lnTo>
                  <a:lnTo>
                    <a:pt x="4230370" y="2806700"/>
                  </a:lnTo>
                  <a:lnTo>
                    <a:pt x="4219562" y="2844800"/>
                  </a:lnTo>
                  <a:lnTo>
                    <a:pt x="4207687" y="2895600"/>
                  </a:lnTo>
                  <a:lnTo>
                    <a:pt x="4194759" y="2933700"/>
                  </a:lnTo>
                  <a:lnTo>
                    <a:pt x="4180789" y="2984500"/>
                  </a:lnTo>
                  <a:lnTo>
                    <a:pt x="4165816" y="3022600"/>
                  </a:lnTo>
                  <a:lnTo>
                    <a:pt x="4149826" y="3073400"/>
                  </a:lnTo>
                  <a:lnTo>
                    <a:pt x="4132846" y="3111500"/>
                  </a:lnTo>
                  <a:lnTo>
                    <a:pt x="4114876" y="3149600"/>
                  </a:lnTo>
                  <a:lnTo>
                    <a:pt x="4095953" y="3187700"/>
                  </a:lnTo>
                  <a:lnTo>
                    <a:pt x="4076077" y="3238500"/>
                  </a:lnTo>
                  <a:lnTo>
                    <a:pt x="4055275" y="3276600"/>
                  </a:lnTo>
                  <a:lnTo>
                    <a:pt x="4033545" y="3314700"/>
                  </a:lnTo>
                  <a:lnTo>
                    <a:pt x="4010901" y="3352800"/>
                  </a:lnTo>
                  <a:lnTo>
                    <a:pt x="3987368" y="3390900"/>
                  </a:lnTo>
                  <a:lnTo>
                    <a:pt x="3962958" y="3429000"/>
                  </a:lnTo>
                  <a:lnTo>
                    <a:pt x="3937685" y="3467100"/>
                  </a:lnTo>
                  <a:lnTo>
                    <a:pt x="3911562" y="3505200"/>
                  </a:lnTo>
                  <a:lnTo>
                    <a:pt x="3884599" y="3543300"/>
                  </a:lnTo>
                  <a:lnTo>
                    <a:pt x="3856812" y="3568700"/>
                  </a:lnTo>
                  <a:lnTo>
                    <a:pt x="3828224" y="3606800"/>
                  </a:lnTo>
                  <a:lnTo>
                    <a:pt x="3798836" y="3644900"/>
                  </a:lnTo>
                  <a:lnTo>
                    <a:pt x="3768674" y="3670300"/>
                  </a:lnTo>
                  <a:lnTo>
                    <a:pt x="3737749" y="3708400"/>
                  </a:lnTo>
                  <a:lnTo>
                    <a:pt x="3706063" y="3733800"/>
                  </a:lnTo>
                  <a:lnTo>
                    <a:pt x="3673652" y="3771900"/>
                  </a:lnTo>
                  <a:lnTo>
                    <a:pt x="3640518" y="3797300"/>
                  </a:lnTo>
                  <a:lnTo>
                    <a:pt x="3606673" y="3822700"/>
                  </a:lnTo>
                  <a:lnTo>
                    <a:pt x="3572129" y="3860800"/>
                  </a:lnTo>
                  <a:lnTo>
                    <a:pt x="3536899" y="3886200"/>
                  </a:lnTo>
                  <a:lnTo>
                    <a:pt x="3501021" y="3911600"/>
                  </a:lnTo>
                  <a:lnTo>
                    <a:pt x="3464483" y="3937000"/>
                  </a:lnTo>
                  <a:lnTo>
                    <a:pt x="3427311" y="3962400"/>
                  </a:lnTo>
                  <a:lnTo>
                    <a:pt x="3389503" y="3987800"/>
                  </a:lnTo>
                  <a:lnTo>
                    <a:pt x="3351098" y="4013200"/>
                  </a:lnTo>
                  <a:lnTo>
                    <a:pt x="3312096" y="4038600"/>
                  </a:lnTo>
                  <a:lnTo>
                    <a:pt x="3272523" y="4051300"/>
                  </a:lnTo>
                  <a:lnTo>
                    <a:pt x="3191675" y="4102100"/>
                  </a:lnTo>
                  <a:lnTo>
                    <a:pt x="3108680" y="4127500"/>
                  </a:lnTo>
                  <a:lnTo>
                    <a:pt x="3066402" y="4152900"/>
                  </a:lnTo>
                  <a:lnTo>
                    <a:pt x="2980398" y="4178300"/>
                  </a:lnTo>
                  <a:lnTo>
                    <a:pt x="2711627" y="4254500"/>
                  </a:lnTo>
                  <a:lnTo>
                    <a:pt x="2665425" y="4254500"/>
                  </a:lnTo>
                  <a:lnTo>
                    <a:pt x="2618841" y="4267200"/>
                  </a:lnTo>
                  <a:lnTo>
                    <a:pt x="2524633" y="4267200"/>
                  </a:lnTo>
                  <a:lnTo>
                    <a:pt x="2477046" y="4279900"/>
                  </a:lnTo>
                  <a:lnTo>
                    <a:pt x="2284831" y="4279900"/>
                  </a:lnTo>
                  <a:lnTo>
                    <a:pt x="2237244" y="4267200"/>
                  </a:lnTo>
                  <a:lnTo>
                    <a:pt x="2143036" y="4267200"/>
                  </a:lnTo>
                  <a:lnTo>
                    <a:pt x="2096465" y="4254500"/>
                  </a:lnTo>
                  <a:lnTo>
                    <a:pt x="2050249" y="4254500"/>
                  </a:lnTo>
                  <a:lnTo>
                    <a:pt x="1781479" y="4178300"/>
                  </a:lnTo>
                  <a:lnTo>
                    <a:pt x="1695475" y="4152900"/>
                  </a:lnTo>
                  <a:lnTo>
                    <a:pt x="1653197" y="4127500"/>
                  </a:lnTo>
                  <a:lnTo>
                    <a:pt x="1570202" y="4102100"/>
                  </a:lnTo>
                  <a:lnTo>
                    <a:pt x="1489354" y="4051300"/>
                  </a:lnTo>
                  <a:lnTo>
                    <a:pt x="1449781" y="4038600"/>
                  </a:lnTo>
                  <a:lnTo>
                    <a:pt x="1410779" y="4013200"/>
                  </a:lnTo>
                  <a:lnTo>
                    <a:pt x="1372374" y="3987800"/>
                  </a:lnTo>
                  <a:lnTo>
                    <a:pt x="1334566" y="3962400"/>
                  </a:lnTo>
                  <a:lnTo>
                    <a:pt x="1297393" y="3937000"/>
                  </a:lnTo>
                  <a:lnTo>
                    <a:pt x="1260856" y="3911600"/>
                  </a:lnTo>
                  <a:lnTo>
                    <a:pt x="1224978" y="3886200"/>
                  </a:lnTo>
                  <a:lnTo>
                    <a:pt x="1189748" y="3860800"/>
                  </a:lnTo>
                  <a:lnTo>
                    <a:pt x="1155217" y="3822700"/>
                  </a:lnTo>
                  <a:lnTo>
                    <a:pt x="1121359" y="3797300"/>
                  </a:lnTo>
                  <a:lnTo>
                    <a:pt x="1088224" y="3771900"/>
                  </a:lnTo>
                  <a:lnTo>
                    <a:pt x="1055814" y="3733800"/>
                  </a:lnTo>
                  <a:lnTo>
                    <a:pt x="1024128" y="3708400"/>
                  </a:lnTo>
                  <a:lnTo>
                    <a:pt x="993203" y="3670300"/>
                  </a:lnTo>
                  <a:lnTo>
                    <a:pt x="963041" y="3644900"/>
                  </a:lnTo>
                  <a:lnTo>
                    <a:pt x="933653" y="3606800"/>
                  </a:lnTo>
                  <a:lnTo>
                    <a:pt x="905065" y="3568700"/>
                  </a:lnTo>
                  <a:lnTo>
                    <a:pt x="877277" y="3543300"/>
                  </a:lnTo>
                  <a:lnTo>
                    <a:pt x="850315" y="3505200"/>
                  </a:lnTo>
                  <a:lnTo>
                    <a:pt x="824191" y="3467100"/>
                  </a:lnTo>
                  <a:lnTo>
                    <a:pt x="798918" y="3429000"/>
                  </a:lnTo>
                  <a:lnTo>
                    <a:pt x="774509" y="3390900"/>
                  </a:lnTo>
                  <a:lnTo>
                    <a:pt x="750976" y="3352800"/>
                  </a:lnTo>
                  <a:lnTo>
                    <a:pt x="728332" y="3314700"/>
                  </a:lnTo>
                  <a:lnTo>
                    <a:pt x="706602" y="3276600"/>
                  </a:lnTo>
                  <a:lnTo>
                    <a:pt x="685800" y="3238500"/>
                  </a:lnTo>
                  <a:lnTo>
                    <a:pt x="665924" y="3187700"/>
                  </a:lnTo>
                  <a:lnTo>
                    <a:pt x="647001" y="3149600"/>
                  </a:lnTo>
                  <a:lnTo>
                    <a:pt x="629031" y="3111500"/>
                  </a:lnTo>
                  <a:lnTo>
                    <a:pt x="612051" y="3073400"/>
                  </a:lnTo>
                  <a:lnTo>
                    <a:pt x="596061" y="3022600"/>
                  </a:lnTo>
                  <a:lnTo>
                    <a:pt x="581088" y="2984500"/>
                  </a:lnTo>
                  <a:lnTo>
                    <a:pt x="567118" y="2933700"/>
                  </a:lnTo>
                  <a:lnTo>
                    <a:pt x="554189" y="2895600"/>
                  </a:lnTo>
                  <a:lnTo>
                    <a:pt x="542315" y="2844800"/>
                  </a:lnTo>
                  <a:lnTo>
                    <a:pt x="531507" y="2806700"/>
                  </a:lnTo>
                  <a:lnTo>
                    <a:pt x="521766" y="2755900"/>
                  </a:lnTo>
                  <a:lnTo>
                    <a:pt x="513130" y="2717800"/>
                  </a:lnTo>
                  <a:lnTo>
                    <a:pt x="505587" y="2667000"/>
                  </a:lnTo>
                  <a:lnTo>
                    <a:pt x="499173" y="2616200"/>
                  </a:lnTo>
                  <a:lnTo>
                    <a:pt x="493890" y="2578100"/>
                  </a:lnTo>
                  <a:lnTo>
                    <a:pt x="489762" y="2527300"/>
                  </a:lnTo>
                  <a:lnTo>
                    <a:pt x="486791" y="2476500"/>
                  </a:lnTo>
                  <a:lnTo>
                    <a:pt x="485000" y="2425700"/>
                  </a:lnTo>
                  <a:lnTo>
                    <a:pt x="484403" y="2387600"/>
                  </a:lnTo>
                  <a:lnTo>
                    <a:pt x="485000" y="2336800"/>
                  </a:lnTo>
                  <a:lnTo>
                    <a:pt x="486791" y="2286000"/>
                  </a:lnTo>
                  <a:lnTo>
                    <a:pt x="489762" y="2235200"/>
                  </a:lnTo>
                  <a:lnTo>
                    <a:pt x="493890" y="2184400"/>
                  </a:lnTo>
                  <a:lnTo>
                    <a:pt x="499173" y="2146300"/>
                  </a:lnTo>
                  <a:lnTo>
                    <a:pt x="505587" y="2095500"/>
                  </a:lnTo>
                  <a:lnTo>
                    <a:pt x="513130" y="2044700"/>
                  </a:lnTo>
                  <a:lnTo>
                    <a:pt x="521766" y="2006600"/>
                  </a:lnTo>
                  <a:lnTo>
                    <a:pt x="531507" y="1955800"/>
                  </a:lnTo>
                  <a:lnTo>
                    <a:pt x="542315" y="1917700"/>
                  </a:lnTo>
                  <a:lnTo>
                    <a:pt x="554189" y="1866900"/>
                  </a:lnTo>
                  <a:lnTo>
                    <a:pt x="567118" y="1828800"/>
                  </a:lnTo>
                  <a:lnTo>
                    <a:pt x="581088" y="1778000"/>
                  </a:lnTo>
                  <a:lnTo>
                    <a:pt x="596061" y="1739900"/>
                  </a:lnTo>
                  <a:lnTo>
                    <a:pt x="612051" y="1701800"/>
                  </a:lnTo>
                  <a:lnTo>
                    <a:pt x="629031" y="1651000"/>
                  </a:lnTo>
                  <a:lnTo>
                    <a:pt x="647001" y="1612900"/>
                  </a:lnTo>
                  <a:lnTo>
                    <a:pt x="665924" y="1574800"/>
                  </a:lnTo>
                  <a:lnTo>
                    <a:pt x="685800" y="1524000"/>
                  </a:lnTo>
                  <a:lnTo>
                    <a:pt x="706602" y="1485900"/>
                  </a:lnTo>
                  <a:lnTo>
                    <a:pt x="728332" y="1447800"/>
                  </a:lnTo>
                  <a:lnTo>
                    <a:pt x="750976" y="1409700"/>
                  </a:lnTo>
                  <a:lnTo>
                    <a:pt x="774509" y="1371600"/>
                  </a:lnTo>
                  <a:lnTo>
                    <a:pt x="798918" y="1333500"/>
                  </a:lnTo>
                  <a:lnTo>
                    <a:pt x="824191" y="1295400"/>
                  </a:lnTo>
                  <a:lnTo>
                    <a:pt x="850315" y="1257300"/>
                  </a:lnTo>
                  <a:lnTo>
                    <a:pt x="877277" y="1231900"/>
                  </a:lnTo>
                  <a:lnTo>
                    <a:pt x="905065" y="1193800"/>
                  </a:lnTo>
                  <a:lnTo>
                    <a:pt x="933653" y="1155700"/>
                  </a:lnTo>
                  <a:lnTo>
                    <a:pt x="963041" y="1117600"/>
                  </a:lnTo>
                  <a:lnTo>
                    <a:pt x="993203" y="1092200"/>
                  </a:lnTo>
                  <a:lnTo>
                    <a:pt x="1024128" y="1054100"/>
                  </a:lnTo>
                  <a:lnTo>
                    <a:pt x="1055814" y="1028700"/>
                  </a:lnTo>
                  <a:lnTo>
                    <a:pt x="1088224" y="990600"/>
                  </a:lnTo>
                  <a:lnTo>
                    <a:pt x="1121359" y="965200"/>
                  </a:lnTo>
                  <a:lnTo>
                    <a:pt x="1155217" y="939800"/>
                  </a:lnTo>
                  <a:lnTo>
                    <a:pt x="1189748" y="901700"/>
                  </a:lnTo>
                  <a:lnTo>
                    <a:pt x="1224978" y="876300"/>
                  </a:lnTo>
                  <a:lnTo>
                    <a:pt x="1260856" y="850900"/>
                  </a:lnTo>
                  <a:lnTo>
                    <a:pt x="1297393" y="825500"/>
                  </a:lnTo>
                  <a:lnTo>
                    <a:pt x="1334566" y="800100"/>
                  </a:lnTo>
                  <a:lnTo>
                    <a:pt x="1372374" y="774700"/>
                  </a:lnTo>
                  <a:lnTo>
                    <a:pt x="1410779" y="749300"/>
                  </a:lnTo>
                  <a:lnTo>
                    <a:pt x="1449781" y="723900"/>
                  </a:lnTo>
                  <a:lnTo>
                    <a:pt x="1489354" y="711200"/>
                  </a:lnTo>
                  <a:lnTo>
                    <a:pt x="1570202" y="660400"/>
                  </a:lnTo>
                  <a:lnTo>
                    <a:pt x="1653197" y="635000"/>
                  </a:lnTo>
                  <a:lnTo>
                    <a:pt x="1695475" y="609600"/>
                  </a:lnTo>
                  <a:lnTo>
                    <a:pt x="2004415" y="520700"/>
                  </a:lnTo>
                  <a:lnTo>
                    <a:pt x="2050249" y="508000"/>
                  </a:lnTo>
                  <a:lnTo>
                    <a:pt x="2096465" y="508000"/>
                  </a:lnTo>
                  <a:lnTo>
                    <a:pt x="2143036" y="495300"/>
                  </a:lnTo>
                  <a:lnTo>
                    <a:pt x="2237244" y="495300"/>
                  </a:lnTo>
                  <a:lnTo>
                    <a:pt x="2284831" y="482600"/>
                  </a:lnTo>
                  <a:lnTo>
                    <a:pt x="2477046" y="482600"/>
                  </a:lnTo>
                  <a:lnTo>
                    <a:pt x="2524633" y="495300"/>
                  </a:lnTo>
                  <a:lnTo>
                    <a:pt x="2618841" y="495300"/>
                  </a:lnTo>
                  <a:lnTo>
                    <a:pt x="2665425" y="508000"/>
                  </a:lnTo>
                  <a:lnTo>
                    <a:pt x="2711627" y="508000"/>
                  </a:lnTo>
                  <a:lnTo>
                    <a:pt x="2757462" y="520700"/>
                  </a:lnTo>
                  <a:lnTo>
                    <a:pt x="3066402" y="609600"/>
                  </a:lnTo>
                  <a:lnTo>
                    <a:pt x="3108680" y="635000"/>
                  </a:lnTo>
                  <a:lnTo>
                    <a:pt x="3191675" y="660400"/>
                  </a:lnTo>
                  <a:lnTo>
                    <a:pt x="3272523" y="711200"/>
                  </a:lnTo>
                  <a:lnTo>
                    <a:pt x="3312096" y="723900"/>
                  </a:lnTo>
                  <a:lnTo>
                    <a:pt x="3351098" y="749300"/>
                  </a:lnTo>
                  <a:lnTo>
                    <a:pt x="3389503" y="774700"/>
                  </a:lnTo>
                  <a:lnTo>
                    <a:pt x="3427311" y="800100"/>
                  </a:lnTo>
                  <a:lnTo>
                    <a:pt x="3464483" y="825500"/>
                  </a:lnTo>
                  <a:lnTo>
                    <a:pt x="3501021" y="850900"/>
                  </a:lnTo>
                  <a:lnTo>
                    <a:pt x="3536899" y="876300"/>
                  </a:lnTo>
                  <a:lnTo>
                    <a:pt x="3572129" y="901700"/>
                  </a:lnTo>
                  <a:lnTo>
                    <a:pt x="3606673" y="939800"/>
                  </a:lnTo>
                  <a:lnTo>
                    <a:pt x="3640518" y="965200"/>
                  </a:lnTo>
                  <a:lnTo>
                    <a:pt x="3673652" y="990600"/>
                  </a:lnTo>
                  <a:lnTo>
                    <a:pt x="3706063" y="1028700"/>
                  </a:lnTo>
                  <a:lnTo>
                    <a:pt x="3737749" y="1054100"/>
                  </a:lnTo>
                  <a:lnTo>
                    <a:pt x="3768674" y="1092200"/>
                  </a:lnTo>
                  <a:lnTo>
                    <a:pt x="3798836" y="1117600"/>
                  </a:lnTo>
                  <a:lnTo>
                    <a:pt x="3828224" y="1155700"/>
                  </a:lnTo>
                  <a:lnTo>
                    <a:pt x="3856812" y="1193800"/>
                  </a:lnTo>
                  <a:lnTo>
                    <a:pt x="3884599" y="1231900"/>
                  </a:lnTo>
                  <a:lnTo>
                    <a:pt x="3911562" y="1257300"/>
                  </a:lnTo>
                  <a:lnTo>
                    <a:pt x="3937685" y="1295400"/>
                  </a:lnTo>
                  <a:lnTo>
                    <a:pt x="3962958" y="1333500"/>
                  </a:lnTo>
                  <a:lnTo>
                    <a:pt x="3987368" y="1371600"/>
                  </a:lnTo>
                  <a:lnTo>
                    <a:pt x="4010901" y="1409700"/>
                  </a:lnTo>
                  <a:lnTo>
                    <a:pt x="4033545" y="1447800"/>
                  </a:lnTo>
                  <a:lnTo>
                    <a:pt x="4055275" y="1485900"/>
                  </a:lnTo>
                  <a:lnTo>
                    <a:pt x="4076077" y="1524000"/>
                  </a:lnTo>
                  <a:lnTo>
                    <a:pt x="4095953" y="1574800"/>
                  </a:lnTo>
                  <a:lnTo>
                    <a:pt x="4114876" y="1612900"/>
                  </a:lnTo>
                  <a:lnTo>
                    <a:pt x="4132846" y="1651000"/>
                  </a:lnTo>
                  <a:lnTo>
                    <a:pt x="4149826" y="1701800"/>
                  </a:lnTo>
                  <a:lnTo>
                    <a:pt x="4165816" y="1739900"/>
                  </a:lnTo>
                  <a:lnTo>
                    <a:pt x="4180789" y="1778000"/>
                  </a:lnTo>
                  <a:lnTo>
                    <a:pt x="4194759" y="1828800"/>
                  </a:lnTo>
                  <a:lnTo>
                    <a:pt x="4207687" y="1866900"/>
                  </a:lnTo>
                  <a:lnTo>
                    <a:pt x="4219562" y="1917700"/>
                  </a:lnTo>
                  <a:lnTo>
                    <a:pt x="4230370" y="1955800"/>
                  </a:lnTo>
                  <a:lnTo>
                    <a:pt x="4240111" y="2006600"/>
                  </a:lnTo>
                  <a:lnTo>
                    <a:pt x="4248747" y="2044700"/>
                  </a:lnTo>
                  <a:lnTo>
                    <a:pt x="4256290" y="2095500"/>
                  </a:lnTo>
                  <a:lnTo>
                    <a:pt x="4262704" y="2146300"/>
                  </a:lnTo>
                  <a:lnTo>
                    <a:pt x="4267987" y="2184400"/>
                  </a:lnTo>
                  <a:lnTo>
                    <a:pt x="4272115" y="2235200"/>
                  </a:lnTo>
                  <a:lnTo>
                    <a:pt x="4275086" y="2286000"/>
                  </a:lnTo>
                  <a:lnTo>
                    <a:pt x="4276877" y="2336800"/>
                  </a:lnTo>
                  <a:lnTo>
                    <a:pt x="4277487" y="2387600"/>
                  </a:lnTo>
                  <a:lnTo>
                    <a:pt x="4277487" y="940219"/>
                  </a:lnTo>
                  <a:lnTo>
                    <a:pt x="4258869" y="914400"/>
                  </a:lnTo>
                  <a:lnTo>
                    <a:pt x="4230738" y="876300"/>
                  </a:lnTo>
                  <a:lnTo>
                    <a:pt x="4201934" y="850900"/>
                  </a:lnTo>
                  <a:lnTo>
                    <a:pt x="4172496" y="812800"/>
                  </a:lnTo>
                  <a:lnTo>
                    <a:pt x="4142435" y="774700"/>
                  </a:lnTo>
                  <a:lnTo>
                    <a:pt x="4111739" y="749300"/>
                  </a:lnTo>
                  <a:lnTo>
                    <a:pt x="4080421" y="711200"/>
                  </a:lnTo>
                  <a:lnTo>
                    <a:pt x="4048506" y="685800"/>
                  </a:lnTo>
                  <a:lnTo>
                    <a:pt x="4015994" y="647700"/>
                  </a:lnTo>
                  <a:lnTo>
                    <a:pt x="3982897" y="622300"/>
                  </a:lnTo>
                  <a:lnTo>
                    <a:pt x="3949217" y="584200"/>
                  </a:lnTo>
                  <a:lnTo>
                    <a:pt x="3914965" y="558800"/>
                  </a:lnTo>
                  <a:lnTo>
                    <a:pt x="3880154" y="533400"/>
                  </a:lnTo>
                  <a:lnTo>
                    <a:pt x="3844798" y="508000"/>
                  </a:lnTo>
                  <a:lnTo>
                    <a:pt x="3820871" y="482600"/>
                  </a:lnTo>
                  <a:lnTo>
                    <a:pt x="3735514" y="419100"/>
                  </a:lnTo>
                  <a:lnTo>
                    <a:pt x="3660076" y="368300"/>
                  </a:lnTo>
                  <a:lnTo>
                    <a:pt x="3621608" y="342900"/>
                  </a:lnTo>
                  <a:lnTo>
                    <a:pt x="3582657" y="330200"/>
                  </a:lnTo>
                  <a:lnTo>
                    <a:pt x="3503333" y="279400"/>
                  </a:lnTo>
                  <a:lnTo>
                    <a:pt x="3462972" y="254000"/>
                  </a:lnTo>
                  <a:lnTo>
                    <a:pt x="3422167" y="241300"/>
                  </a:lnTo>
                  <a:lnTo>
                    <a:pt x="3380930" y="215900"/>
                  </a:lnTo>
                  <a:lnTo>
                    <a:pt x="3339249" y="203200"/>
                  </a:lnTo>
                  <a:lnTo>
                    <a:pt x="3297148" y="177800"/>
                  </a:lnTo>
                  <a:lnTo>
                    <a:pt x="3168421" y="139700"/>
                  </a:lnTo>
                  <a:lnTo>
                    <a:pt x="3124733" y="114300"/>
                  </a:lnTo>
                  <a:lnTo>
                    <a:pt x="2946323" y="63500"/>
                  </a:lnTo>
                  <a:lnTo>
                    <a:pt x="2900845" y="63500"/>
                  </a:lnTo>
                  <a:lnTo>
                    <a:pt x="2762478" y="25400"/>
                  </a:lnTo>
                  <a:lnTo>
                    <a:pt x="2715755" y="25400"/>
                  </a:lnTo>
                  <a:lnTo>
                    <a:pt x="2668727" y="12700"/>
                  </a:lnTo>
                  <a:lnTo>
                    <a:pt x="2573832" y="12700"/>
                  </a:lnTo>
                  <a:lnTo>
                    <a:pt x="2525979" y="0"/>
                  </a:lnTo>
                  <a:lnTo>
                    <a:pt x="2235898" y="0"/>
                  </a:lnTo>
                  <a:lnTo>
                    <a:pt x="2188045" y="12700"/>
                  </a:lnTo>
                  <a:lnTo>
                    <a:pt x="2093150" y="12700"/>
                  </a:lnTo>
                  <a:lnTo>
                    <a:pt x="2046135" y="25400"/>
                  </a:lnTo>
                  <a:lnTo>
                    <a:pt x="1999399" y="25400"/>
                  </a:lnTo>
                  <a:lnTo>
                    <a:pt x="1861032" y="63500"/>
                  </a:lnTo>
                  <a:lnTo>
                    <a:pt x="1815566" y="63500"/>
                  </a:lnTo>
                  <a:lnTo>
                    <a:pt x="1637144" y="114300"/>
                  </a:lnTo>
                  <a:lnTo>
                    <a:pt x="1593456" y="139700"/>
                  </a:lnTo>
                  <a:lnTo>
                    <a:pt x="1464729" y="177800"/>
                  </a:lnTo>
                  <a:lnTo>
                    <a:pt x="1422641" y="203200"/>
                  </a:lnTo>
                  <a:lnTo>
                    <a:pt x="1380959" y="215900"/>
                  </a:lnTo>
                  <a:lnTo>
                    <a:pt x="1339723" y="241300"/>
                  </a:lnTo>
                  <a:lnTo>
                    <a:pt x="1298917" y="254000"/>
                  </a:lnTo>
                  <a:lnTo>
                    <a:pt x="1258557" y="279400"/>
                  </a:lnTo>
                  <a:lnTo>
                    <a:pt x="1179233" y="330200"/>
                  </a:lnTo>
                  <a:lnTo>
                    <a:pt x="1140282" y="342900"/>
                  </a:lnTo>
                  <a:lnTo>
                    <a:pt x="1101813" y="368300"/>
                  </a:lnTo>
                  <a:lnTo>
                    <a:pt x="1026375" y="419100"/>
                  </a:lnTo>
                  <a:lnTo>
                    <a:pt x="952995" y="469900"/>
                  </a:lnTo>
                  <a:lnTo>
                    <a:pt x="917092" y="508000"/>
                  </a:lnTo>
                  <a:lnTo>
                    <a:pt x="881735" y="533400"/>
                  </a:lnTo>
                  <a:lnTo>
                    <a:pt x="846924" y="558800"/>
                  </a:lnTo>
                  <a:lnTo>
                    <a:pt x="812685" y="584200"/>
                  </a:lnTo>
                  <a:lnTo>
                    <a:pt x="779005" y="622300"/>
                  </a:lnTo>
                  <a:lnTo>
                    <a:pt x="745896" y="647700"/>
                  </a:lnTo>
                  <a:lnTo>
                    <a:pt x="713384" y="685800"/>
                  </a:lnTo>
                  <a:lnTo>
                    <a:pt x="681469" y="711200"/>
                  </a:lnTo>
                  <a:lnTo>
                    <a:pt x="650163" y="749300"/>
                  </a:lnTo>
                  <a:lnTo>
                    <a:pt x="619467" y="774700"/>
                  </a:lnTo>
                  <a:lnTo>
                    <a:pt x="589394" y="812800"/>
                  </a:lnTo>
                  <a:lnTo>
                    <a:pt x="559968" y="850900"/>
                  </a:lnTo>
                  <a:lnTo>
                    <a:pt x="531164" y="876300"/>
                  </a:lnTo>
                  <a:lnTo>
                    <a:pt x="503021" y="914400"/>
                  </a:lnTo>
                  <a:lnTo>
                    <a:pt x="475551" y="952500"/>
                  </a:lnTo>
                  <a:lnTo>
                    <a:pt x="448741" y="990600"/>
                  </a:lnTo>
                  <a:lnTo>
                    <a:pt x="422605" y="1028700"/>
                  </a:lnTo>
                  <a:lnTo>
                    <a:pt x="397167" y="1066800"/>
                  </a:lnTo>
                  <a:lnTo>
                    <a:pt x="372414" y="1104900"/>
                  </a:lnTo>
                  <a:lnTo>
                    <a:pt x="348386" y="1143000"/>
                  </a:lnTo>
                  <a:lnTo>
                    <a:pt x="325069" y="1181100"/>
                  </a:lnTo>
                  <a:lnTo>
                    <a:pt x="302463" y="1219200"/>
                  </a:lnTo>
                  <a:lnTo>
                    <a:pt x="280606" y="1257300"/>
                  </a:lnTo>
                  <a:lnTo>
                    <a:pt x="259499" y="1295400"/>
                  </a:lnTo>
                  <a:lnTo>
                    <a:pt x="239128" y="1346200"/>
                  </a:lnTo>
                  <a:lnTo>
                    <a:pt x="219532" y="1384300"/>
                  </a:lnTo>
                  <a:lnTo>
                    <a:pt x="200710" y="1422400"/>
                  </a:lnTo>
                  <a:lnTo>
                    <a:pt x="182664" y="1460500"/>
                  </a:lnTo>
                  <a:lnTo>
                    <a:pt x="165404" y="1511300"/>
                  </a:lnTo>
                  <a:lnTo>
                    <a:pt x="148958" y="1549400"/>
                  </a:lnTo>
                  <a:lnTo>
                    <a:pt x="133299" y="1600200"/>
                  </a:lnTo>
                  <a:lnTo>
                    <a:pt x="118478" y="1638300"/>
                  </a:lnTo>
                  <a:lnTo>
                    <a:pt x="104470" y="1676400"/>
                  </a:lnTo>
                  <a:lnTo>
                    <a:pt x="91313" y="1727200"/>
                  </a:lnTo>
                  <a:lnTo>
                    <a:pt x="78994" y="1765300"/>
                  </a:lnTo>
                  <a:lnTo>
                    <a:pt x="67525" y="1816100"/>
                  </a:lnTo>
                  <a:lnTo>
                    <a:pt x="56921" y="1866900"/>
                  </a:lnTo>
                  <a:lnTo>
                    <a:pt x="47193" y="1905000"/>
                  </a:lnTo>
                  <a:lnTo>
                    <a:pt x="38354" y="1955800"/>
                  </a:lnTo>
                  <a:lnTo>
                    <a:pt x="30403" y="1993900"/>
                  </a:lnTo>
                  <a:lnTo>
                    <a:pt x="23355" y="2044700"/>
                  </a:lnTo>
                  <a:lnTo>
                    <a:pt x="17208" y="2095500"/>
                  </a:lnTo>
                  <a:lnTo>
                    <a:pt x="11988" y="2146300"/>
                  </a:lnTo>
                  <a:lnTo>
                    <a:pt x="7696" y="2184400"/>
                  </a:lnTo>
                  <a:lnTo>
                    <a:pt x="4343" y="2235200"/>
                  </a:lnTo>
                  <a:lnTo>
                    <a:pt x="1930" y="2286000"/>
                  </a:lnTo>
                  <a:lnTo>
                    <a:pt x="482" y="2336800"/>
                  </a:lnTo>
                  <a:lnTo>
                    <a:pt x="0" y="2387600"/>
                  </a:lnTo>
                  <a:lnTo>
                    <a:pt x="482" y="2425700"/>
                  </a:lnTo>
                  <a:lnTo>
                    <a:pt x="1930" y="2476500"/>
                  </a:lnTo>
                  <a:lnTo>
                    <a:pt x="4343" y="2527300"/>
                  </a:lnTo>
                  <a:lnTo>
                    <a:pt x="7696" y="2578100"/>
                  </a:lnTo>
                  <a:lnTo>
                    <a:pt x="11988" y="2616200"/>
                  </a:lnTo>
                  <a:lnTo>
                    <a:pt x="17208" y="2667000"/>
                  </a:lnTo>
                  <a:lnTo>
                    <a:pt x="23355" y="2717800"/>
                  </a:lnTo>
                  <a:lnTo>
                    <a:pt x="30403" y="2768600"/>
                  </a:lnTo>
                  <a:lnTo>
                    <a:pt x="38354" y="2806700"/>
                  </a:lnTo>
                  <a:lnTo>
                    <a:pt x="47193" y="2857500"/>
                  </a:lnTo>
                  <a:lnTo>
                    <a:pt x="56921" y="2895600"/>
                  </a:lnTo>
                  <a:lnTo>
                    <a:pt x="67525" y="2946400"/>
                  </a:lnTo>
                  <a:lnTo>
                    <a:pt x="78994" y="2997200"/>
                  </a:lnTo>
                  <a:lnTo>
                    <a:pt x="91313" y="3035300"/>
                  </a:lnTo>
                  <a:lnTo>
                    <a:pt x="104470" y="3086100"/>
                  </a:lnTo>
                  <a:lnTo>
                    <a:pt x="118478" y="3124200"/>
                  </a:lnTo>
                  <a:lnTo>
                    <a:pt x="133299" y="3175000"/>
                  </a:lnTo>
                  <a:lnTo>
                    <a:pt x="148958" y="3213100"/>
                  </a:lnTo>
                  <a:lnTo>
                    <a:pt x="165404" y="3251200"/>
                  </a:lnTo>
                  <a:lnTo>
                    <a:pt x="182664" y="3302000"/>
                  </a:lnTo>
                  <a:lnTo>
                    <a:pt x="200710" y="3340100"/>
                  </a:lnTo>
                  <a:lnTo>
                    <a:pt x="219532" y="3378200"/>
                  </a:lnTo>
                  <a:lnTo>
                    <a:pt x="239128" y="3429000"/>
                  </a:lnTo>
                  <a:lnTo>
                    <a:pt x="259499" y="3467100"/>
                  </a:lnTo>
                  <a:lnTo>
                    <a:pt x="280606" y="3505200"/>
                  </a:lnTo>
                  <a:lnTo>
                    <a:pt x="302463" y="3543300"/>
                  </a:lnTo>
                  <a:lnTo>
                    <a:pt x="325069" y="3581400"/>
                  </a:lnTo>
                  <a:lnTo>
                    <a:pt x="348386" y="3619500"/>
                  </a:lnTo>
                  <a:lnTo>
                    <a:pt x="372414" y="3657600"/>
                  </a:lnTo>
                  <a:lnTo>
                    <a:pt x="397167" y="3695700"/>
                  </a:lnTo>
                  <a:lnTo>
                    <a:pt x="422605" y="3733800"/>
                  </a:lnTo>
                  <a:lnTo>
                    <a:pt x="448741" y="3771900"/>
                  </a:lnTo>
                  <a:lnTo>
                    <a:pt x="475551" y="3810000"/>
                  </a:lnTo>
                  <a:lnTo>
                    <a:pt x="503021" y="3848100"/>
                  </a:lnTo>
                  <a:lnTo>
                    <a:pt x="531164" y="3886200"/>
                  </a:lnTo>
                  <a:lnTo>
                    <a:pt x="559968" y="3911600"/>
                  </a:lnTo>
                  <a:lnTo>
                    <a:pt x="589394" y="3949700"/>
                  </a:lnTo>
                  <a:lnTo>
                    <a:pt x="619467" y="3987800"/>
                  </a:lnTo>
                  <a:lnTo>
                    <a:pt x="650163" y="4013200"/>
                  </a:lnTo>
                  <a:lnTo>
                    <a:pt x="681469" y="4051300"/>
                  </a:lnTo>
                  <a:lnTo>
                    <a:pt x="713384" y="4076700"/>
                  </a:lnTo>
                  <a:lnTo>
                    <a:pt x="745896" y="4114800"/>
                  </a:lnTo>
                  <a:lnTo>
                    <a:pt x="779005" y="4140200"/>
                  </a:lnTo>
                  <a:lnTo>
                    <a:pt x="812685" y="4178300"/>
                  </a:lnTo>
                  <a:lnTo>
                    <a:pt x="846924" y="4203700"/>
                  </a:lnTo>
                  <a:lnTo>
                    <a:pt x="881735" y="4229100"/>
                  </a:lnTo>
                  <a:lnTo>
                    <a:pt x="917092" y="4254500"/>
                  </a:lnTo>
                  <a:lnTo>
                    <a:pt x="952995" y="4292600"/>
                  </a:lnTo>
                  <a:lnTo>
                    <a:pt x="989418" y="4318000"/>
                  </a:lnTo>
                  <a:lnTo>
                    <a:pt x="1063840" y="4368800"/>
                  </a:lnTo>
                  <a:lnTo>
                    <a:pt x="1140282" y="4419600"/>
                  </a:lnTo>
                  <a:lnTo>
                    <a:pt x="1179233" y="4432300"/>
                  </a:lnTo>
                  <a:lnTo>
                    <a:pt x="1258557" y="4483100"/>
                  </a:lnTo>
                  <a:lnTo>
                    <a:pt x="1297178" y="4495787"/>
                  </a:lnTo>
                  <a:lnTo>
                    <a:pt x="3464699" y="4495787"/>
                  </a:lnTo>
                  <a:lnTo>
                    <a:pt x="3503333" y="4483100"/>
                  </a:lnTo>
                  <a:lnTo>
                    <a:pt x="3582657" y="4432300"/>
                  </a:lnTo>
                  <a:lnTo>
                    <a:pt x="3621608" y="4419600"/>
                  </a:lnTo>
                  <a:lnTo>
                    <a:pt x="3698049" y="4368800"/>
                  </a:lnTo>
                  <a:lnTo>
                    <a:pt x="3772471" y="4318000"/>
                  </a:lnTo>
                  <a:lnTo>
                    <a:pt x="3808907" y="4292600"/>
                  </a:lnTo>
                  <a:lnTo>
                    <a:pt x="3820871" y="4279900"/>
                  </a:lnTo>
                  <a:lnTo>
                    <a:pt x="3844798" y="4254500"/>
                  </a:lnTo>
                  <a:lnTo>
                    <a:pt x="3880154" y="4229100"/>
                  </a:lnTo>
                  <a:lnTo>
                    <a:pt x="3914965" y="4203700"/>
                  </a:lnTo>
                  <a:lnTo>
                    <a:pt x="3949217" y="4178300"/>
                  </a:lnTo>
                  <a:lnTo>
                    <a:pt x="3982897" y="4140200"/>
                  </a:lnTo>
                  <a:lnTo>
                    <a:pt x="4015994" y="4114800"/>
                  </a:lnTo>
                  <a:lnTo>
                    <a:pt x="4048506" y="4076700"/>
                  </a:lnTo>
                  <a:lnTo>
                    <a:pt x="4080421" y="4051300"/>
                  </a:lnTo>
                  <a:lnTo>
                    <a:pt x="4111739" y="4013200"/>
                  </a:lnTo>
                  <a:lnTo>
                    <a:pt x="4142435" y="3987800"/>
                  </a:lnTo>
                  <a:lnTo>
                    <a:pt x="4172496" y="3949700"/>
                  </a:lnTo>
                  <a:lnTo>
                    <a:pt x="4201934" y="3911600"/>
                  </a:lnTo>
                  <a:lnTo>
                    <a:pt x="4230738" y="3886200"/>
                  </a:lnTo>
                  <a:lnTo>
                    <a:pt x="4258869" y="3848100"/>
                  </a:lnTo>
                  <a:lnTo>
                    <a:pt x="4286351" y="3810000"/>
                  </a:lnTo>
                  <a:lnTo>
                    <a:pt x="4313174" y="3771900"/>
                  </a:lnTo>
                  <a:lnTo>
                    <a:pt x="4339298" y="3733800"/>
                  </a:lnTo>
                  <a:lnTo>
                    <a:pt x="4364736" y="3695700"/>
                  </a:lnTo>
                  <a:lnTo>
                    <a:pt x="4389488" y="3657600"/>
                  </a:lnTo>
                  <a:lnTo>
                    <a:pt x="4413516" y="3619500"/>
                  </a:lnTo>
                  <a:lnTo>
                    <a:pt x="4436846" y="3581400"/>
                  </a:lnTo>
                  <a:lnTo>
                    <a:pt x="4459440" y="3543300"/>
                  </a:lnTo>
                  <a:lnTo>
                    <a:pt x="4481296" y="3505200"/>
                  </a:lnTo>
                  <a:lnTo>
                    <a:pt x="4502416" y="3467100"/>
                  </a:lnTo>
                  <a:lnTo>
                    <a:pt x="4522775" y="3429000"/>
                  </a:lnTo>
                  <a:lnTo>
                    <a:pt x="4542371" y="3378200"/>
                  </a:lnTo>
                  <a:lnTo>
                    <a:pt x="4561205" y="3340100"/>
                  </a:lnTo>
                  <a:lnTo>
                    <a:pt x="4579251" y="3302000"/>
                  </a:lnTo>
                  <a:lnTo>
                    <a:pt x="4596498" y="3251200"/>
                  </a:lnTo>
                  <a:lnTo>
                    <a:pt x="4612957" y="3213100"/>
                  </a:lnTo>
                  <a:lnTo>
                    <a:pt x="4628604" y="3175000"/>
                  </a:lnTo>
                  <a:lnTo>
                    <a:pt x="4643437" y="3124200"/>
                  </a:lnTo>
                  <a:lnTo>
                    <a:pt x="4643729" y="3124200"/>
                  </a:lnTo>
                  <a:lnTo>
                    <a:pt x="4643729" y="163830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998" y="7173005"/>
              <a:ext cx="9279255" cy="0"/>
            </a:xfrm>
            <a:custGeom>
              <a:avLst/>
              <a:gdLst/>
              <a:ahLst/>
              <a:cxnLst/>
              <a:rect l="l" t="t" r="r" b="b"/>
              <a:pathLst>
                <a:path w="9279255">
                  <a:moveTo>
                    <a:pt x="9279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/>
              <a:t>Cybersecurity</a:t>
            </a:r>
            <a:r>
              <a:rPr dirty="0"/>
              <a:t> Capacity Maturity </a:t>
            </a:r>
            <a:r>
              <a:rPr spc="-10" dirty="0"/>
              <a:t>Model</a:t>
            </a:r>
            <a:r>
              <a:rPr spc="-5" dirty="0"/>
              <a:t> </a:t>
            </a:r>
            <a:r>
              <a:rPr dirty="0"/>
              <a:t>for </a:t>
            </a:r>
            <a:r>
              <a:rPr spc="-10" dirty="0"/>
              <a:t>Nations</a:t>
            </a:r>
            <a:r>
              <a:rPr spc="-5" dirty="0"/>
              <a:t> </a:t>
            </a:r>
            <a:r>
              <a:rPr dirty="0"/>
              <a:t>(CMM) -</a:t>
            </a:r>
            <a:r>
              <a:rPr spc="-5" dirty="0"/>
              <a:t> </a:t>
            </a:r>
            <a:r>
              <a:rPr dirty="0"/>
              <a:t>2021 </a:t>
            </a:r>
            <a:r>
              <a:rPr spc="-10" dirty="0"/>
              <a:t>Edition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D338075B-7889-0484-191A-0EB32F641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66" y="389844"/>
            <a:ext cx="1268734" cy="12667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4879975"/>
            <a:chOff x="10213839" y="900000"/>
            <a:chExt cx="303530" cy="4879975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5770086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68480"/>
              </p:ext>
            </p:extLst>
          </p:nvPr>
        </p:nvGraphicFramePr>
        <p:xfrm>
          <a:off x="504000" y="813104"/>
          <a:ext cx="9936324" cy="6268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5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563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262890">
                        <a:lnSpc>
                          <a:spcPct val="101800"/>
                        </a:lnSpc>
                      </a:pP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ICT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5494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Either no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or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data,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11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identification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possibly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12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concerted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endeavour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measurable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way.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9494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risk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 have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identified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been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signs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take-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3939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measurable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05104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nationally-agreed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baseline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cybersecurity-related</a:t>
                      </a:r>
                      <a:r>
                        <a:rPr sz="1200" b="1" spc="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3528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entity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within government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use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384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schemes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enhancements,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applied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compliance.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35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Consideration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supply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chains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CI,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CI.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1018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budgetary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choices.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43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choice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1200" b="1" spc="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revised.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552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re-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 need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ICT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66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 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should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align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drive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33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contribution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standards’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bodies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contributes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thought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leadership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sharing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0891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promotion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defined standards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47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non-compliance</a:t>
                      </a:r>
                      <a:r>
                        <a:rPr sz="1200" b="1" spc="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</a:t>
                      </a:r>
                      <a:r>
                        <a:rPr sz="1200" b="1" spc="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environments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drivers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 CI,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748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compliance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practices,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3262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5.1: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 Adherence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to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Standards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/>
              <a:t>Cybersecurity</a:t>
            </a:r>
            <a:r>
              <a:rPr dirty="0"/>
              <a:t> Capacity Maturity </a:t>
            </a:r>
            <a:r>
              <a:rPr spc="-10" dirty="0"/>
              <a:t>Model</a:t>
            </a:r>
            <a:r>
              <a:rPr spc="-5" dirty="0"/>
              <a:t> </a:t>
            </a:r>
            <a:r>
              <a:rPr dirty="0"/>
              <a:t>for </a:t>
            </a:r>
            <a:r>
              <a:rPr spc="-10" dirty="0"/>
              <a:t>Nations</a:t>
            </a:r>
            <a:r>
              <a:rPr spc="-5" dirty="0"/>
              <a:t> </a:t>
            </a:r>
            <a:r>
              <a:rPr dirty="0"/>
              <a:t>(CMM) -</a:t>
            </a:r>
            <a:r>
              <a:rPr spc="-5" dirty="0"/>
              <a:t> </a:t>
            </a:r>
            <a:r>
              <a:rPr dirty="0"/>
              <a:t>2021 </a:t>
            </a:r>
            <a:r>
              <a:rPr spc="-10" dirty="0"/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3EC425E-9FC6-EE1D-0D45-843AD76F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4879975"/>
            <a:chOff x="10213839" y="900000"/>
            <a:chExt cx="303530" cy="4879975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5770086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50155"/>
              </p:ext>
            </p:extLst>
          </p:nvPr>
        </p:nvGraphicFramePr>
        <p:xfrm>
          <a:off x="503998" y="813104"/>
          <a:ext cx="10007656" cy="616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20193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41605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standards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 best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32410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guiding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recognised,</a:t>
                      </a:r>
                      <a:r>
                        <a:rPr sz="1000" b="1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000" b="1" i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000" b="1" i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un-co-ordinated.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421640">
                        <a:lnSpc>
                          <a:spcPts val="900"/>
                        </a:lnSpc>
                      </a:pP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guiding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6690">
                        <a:lnSpc>
                          <a:spcPts val="900"/>
                        </a:lnSpc>
                      </a:pP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lifecycle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10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assurance,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outsourcing,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services)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52260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85115">
                        <a:lnSpc>
                          <a:spcPts val="900"/>
                        </a:lnSpc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000" b="1" spc="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defining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78460">
                        <a:lnSpc>
                          <a:spcPts val="900"/>
                        </a:lnSpc>
                      </a:pP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000" b="1" spc="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guiding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5575">
                        <a:lnSpc>
                          <a:spcPts val="900"/>
                        </a:lnSpc>
                      </a:pP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0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lifecycle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assurance,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outsourcing,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services)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adhered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224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standards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procurement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evidenced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measurement</a:t>
                      </a:r>
                      <a:r>
                        <a:rPr sz="10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effectiveness.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94310">
                        <a:lnSpc>
                          <a:spcPts val="900"/>
                        </a:lnSpc>
                      </a:pP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best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processes,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deviations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non-compliance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arises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risk-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decision-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making.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43053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26390">
                        <a:lnSpc>
                          <a:spcPts val="900"/>
                        </a:lnSpc>
                      </a:pP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re-evaluate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additional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4057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aspects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supply,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lifecycle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cost,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quality,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inter-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operability,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4305">
                        <a:lnSpc>
                          <a:spcPts val="900"/>
                        </a:lnSpc>
                      </a:pP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maintenance,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value-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adding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activities,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improved,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improvements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wider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planning.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62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benchmark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competencies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outlined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skills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capability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gaps.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33679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standards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87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non-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environments.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8415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900" b="1" spc="-1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9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900" b="1" spc="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7211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Either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practices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1454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securing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particular,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hardware,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605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services)</a:t>
                      </a:r>
                      <a:r>
                        <a:rPr sz="12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offered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60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identification,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but only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take-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methodologies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lifecycle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for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software,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provision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discussed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communities.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0979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promotes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development,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assurance,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adoption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standards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yet.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9050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standards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6637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 development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processes,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assurance,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7909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63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programme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promoting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8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8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software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assurance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security,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commercial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546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integrity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present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training offerings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1209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considerations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incorporated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stages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software,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provision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managed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844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activities,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lifecycle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adopted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22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hardware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assurance,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enhance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levels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risk-based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33679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actively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standards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287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these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non-compliance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environments.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3262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5.1: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 Adherence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to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Standards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46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53C9071-8FCE-2367-E8A3-1234593A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5167630"/>
            <a:chOff x="10213839" y="900000"/>
            <a:chExt cx="303530" cy="5167630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605808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27254"/>
              </p:ext>
            </p:extLst>
          </p:nvPr>
        </p:nvGraphicFramePr>
        <p:xfrm>
          <a:off x="0" y="813103"/>
          <a:ext cx="10693401" cy="6214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83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80975">
                        <a:lnSpc>
                          <a:spcPct val="101800"/>
                        </a:lnSpc>
                      </a:pPr>
                      <a:r>
                        <a:rPr sz="900" b="1" spc="-2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8956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minimal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6827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marketplace,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public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 sectors.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7178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upstream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customers.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669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sectors,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possibly not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consistently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across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65430" algn="just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up-to-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800" b="1" i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4625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manner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incentivised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them.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11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offering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possibly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8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i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manner.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90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establish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internal policies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deployment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controls,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offering.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4541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Up-to-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controls,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patching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backups,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62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prevent unauthorised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personnel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entering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facilities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621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providers establish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controls,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offering.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71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set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reflects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internationally-established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frameworks,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65430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leads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upstream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 sectors.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00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deployed,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suitability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 their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654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extends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organisational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budget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allocation.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2875">
                        <a:lnSpc>
                          <a:spcPts val="900"/>
                        </a:lnSpc>
                        <a:spcBef>
                          <a:spcPts val="44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capacity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critically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upgrade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appropriateness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suitability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use,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considering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92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multi-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factor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authentication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privileged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accounts.</a:t>
                      </a:r>
                      <a:r>
                        <a:rPr sz="8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Certificate</a:t>
                      </a:r>
                      <a:r>
                        <a:rPr sz="8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Authorities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certificates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 widely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657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providers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prevent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non-trusted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sites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795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addresses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regulator.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018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advanced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leading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influence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internationally.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520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advanced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environments.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2670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2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2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5.2: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Security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Controls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47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57F36FB1-2253-E876-9852-2E5B4812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291734" y="3705499"/>
            <a:ext cx="148590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4017252"/>
            <a:ext cx="303530" cy="1447165"/>
            <a:chOff x="10213839" y="4017252"/>
            <a:chExt cx="303530" cy="1447165"/>
          </a:xfrm>
        </p:grpSpPr>
        <p:sp>
          <p:nvSpPr>
            <p:cNvPr id="9" name="object 9"/>
            <p:cNvSpPr/>
            <p:nvPr/>
          </p:nvSpPr>
          <p:spPr>
            <a:xfrm>
              <a:off x="10219554" y="402296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0"/>
                  </a:move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91734" y="4471709"/>
            <a:ext cx="14859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 marL="12700" marR="5080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13839" y="900000"/>
            <a:ext cx="303530" cy="5167630"/>
            <a:chOff x="10213839" y="900000"/>
            <a:chExt cx="303530" cy="5167630"/>
          </a:xfrm>
        </p:grpSpPr>
        <p:sp>
          <p:nvSpPr>
            <p:cNvPr id="13" name="object 13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46231" y="605808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96089"/>
              </p:ext>
            </p:extLst>
          </p:nvPr>
        </p:nvGraphicFramePr>
        <p:xfrm>
          <a:off x="503998" y="813104"/>
          <a:ext cx="10189401" cy="611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63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5684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3716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(e.g.: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encryption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signatures)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transit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concern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deployed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general public.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4607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protecting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transit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b="1" i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multiple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399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930"/>
                        </a:lnSpc>
                        <a:spcBef>
                          <a:spcPts val="350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Tools,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TLS*,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14960">
                        <a:lnSpc>
                          <a:spcPts val="900"/>
                        </a:lnSpc>
                        <a:spcBef>
                          <a:spcPts val="50"/>
                        </a:spcBef>
                      </a:pPr>
                      <a:r>
                        <a:rPr sz="12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</a:t>
                      </a:r>
                      <a:r>
                        <a:rPr sz="1200" b="1" i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1200" b="1" i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providers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communications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servers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6129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transit.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3749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broad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services,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encrypted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signed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email.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meet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guidelines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kept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6379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Tools,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TLS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communications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servers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145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critically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objectives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priorities.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022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adapt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encryption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2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evolution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8279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2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advancement</a:t>
                      </a:r>
                      <a:r>
                        <a:rPr sz="12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724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encryption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cryptographic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367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policies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effectiveness.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219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sz="1200" b="1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digital-identity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9527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whether it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PKI**.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9558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 is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around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cryptographic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875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Implementation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cryptographic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environments.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6699" y="465904"/>
            <a:ext cx="2670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672767"/>
                </a:solidFill>
              </a:rPr>
              <a:t>Factor</a:t>
            </a:r>
            <a:r>
              <a:rPr sz="1600" spc="-25" dirty="0">
                <a:solidFill>
                  <a:srgbClr val="672767"/>
                </a:solidFill>
              </a:rPr>
              <a:t> </a:t>
            </a:r>
            <a:r>
              <a:rPr sz="1600" dirty="0">
                <a:solidFill>
                  <a:srgbClr val="672767"/>
                </a:solidFill>
              </a:rPr>
              <a:t>-</a:t>
            </a:r>
            <a:r>
              <a:rPr sz="1600" spc="-25" dirty="0">
                <a:solidFill>
                  <a:srgbClr val="672767"/>
                </a:solidFill>
              </a:rPr>
              <a:t> </a:t>
            </a:r>
            <a:r>
              <a:rPr sz="1600" dirty="0">
                <a:solidFill>
                  <a:srgbClr val="672767"/>
                </a:solidFill>
              </a:rPr>
              <a:t>D</a:t>
            </a:r>
            <a:r>
              <a:rPr sz="1600" spc="-25" dirty="0">
                <a:solidFill>
                  <a:srgbClr val="672767"/>
                </a:solidFill>
              </a:rPr>
              <a:t> </a:t>
            </a:r>
            <a:r>
              <a:rPr sz="1600" dirty="0">
                <a:solidFill>
                  <a:srgbClr val="672767"/>
                </a:solidFill>
              </a:rPr>
              <a:t>5.2:</a:t>
            </a:r>
            <a:r>
              <a:rPr sz="1600" spc="-20" dirty="0">
                <a:solidFill>
                  <a:srgbClr val="672767"/>
                </a:solidFill>
              </a:rPr>
              <a:t> </a:t>
            </a:r>
            <a:r>
              <a:rPr sz="1600" dirty="0">
                <a:solidFill>
                  <a:srgbClr val="672767"/>
                </a:solidFill>
              </a:rPr>
              <a:t>Security</a:t>
            </a:r>
            <a:r>
              <a:rPr sz="1600" spc="-20" dirty="0">
                <a:solidFill>
                  <a:srgbClr val="672767"/>
                </a:solidFill>
              </a:rPr>
              <a:t> </a:t>
            </a:r>
            <a:r>
              <a:rPr sz="1600" spc="-10" dirty="0">
                <a:solidFill>
                  <a:srgbClr val="672767"/>
                </a:solidFill>
              </a:rPr>
              <a:t>Controls</a:t>
            </a:r>
            <a:endParaRPr sz="1600"/>
          </a:p>
        </p:txBody>
      </p:sp>
      <p:sp>
        <p:nvSpPr>
          <p:cNvPr id="23" name="object 23"/>
          <p:cNvSpPr txBox="1"/>
          <p:nvPr/>
        </p:nvSpPr>
        <p:spPr>
          <a:xfrm>
            <a:off x="491299" y="4262359"/>
            <a:ext cx="1017905" cy="2546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Transport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Layer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Security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**</a:t>
            </a:r>
            <a:r>
              <a:rPr sz="700" spc="-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Public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Key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 Infrastructure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48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01F95A62-E7DC-EB48-63B4-D1759E8B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5464810"/>
            <a:chOff x="10213839" y="900000"/>
            <a:chExt cx="303530" cy="5464810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6355086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9856"/>
              </p:ext>
            </p:extLst>
          </p:nvPr>
        </p:nvGraphicFramePr>
        <p:xfrm>
          <a:off x="504000" y="813103"/>
          <a:ext cx="10007653" cy="6305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940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6860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Assurance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8892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performance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concern,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requirements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478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catalogue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assured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platforms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applications within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11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processes regarding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updates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patch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management)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formulated.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5748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recognised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identified,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necessarily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strategic manner.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47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catalogue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assured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platforms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applications within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4953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updates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9845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(including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patch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management)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now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77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deficiencies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gathered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assessed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performance.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42875">
                        <a:lnSpc>
                          <a:spcPts val="900"/>
                        </a:lnSpc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98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Reliable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adhere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50165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updates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3520">
                        <a:lnSpc>
                          <a:spcPts val="900"/>
                        </a:lnSpc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200" b="1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(including</a:t>
                      </a:r>
                      <a:r>
                        <a:rPr sz="1200" b="1" spc="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patch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management)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52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characterised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their reliability,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2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2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adherence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3779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4953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updates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606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(including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patch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management)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improved,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nature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08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Benefits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businesses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ensuring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measured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41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defects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manageable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timely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manner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continuity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ensured.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6383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high-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performance,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reliability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available,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with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continuity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automated.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90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systematically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reviewed,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updated,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adapted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2656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5.3: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Software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 Quality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49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583E2CB8-2315-08B1-1F0D-3E199C01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30749-1FDA-D40A-1ECB-7AE3134A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79CB-F526-A5ED-A448-32E282CE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4715"/>
            <a:ext cx="10604500" cy="66881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Where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2400" b="1" i="1" spc="-10" dirty="0">
                <a:solidFill>
                  <a:schemeClr val="tx2"/>
                </a:solidFill>
              </a:rPr>
              <a:t>Factor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possesses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multiple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components: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Aspects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400" b="1" i="1" spc="-10" dirty="0">
                <a:solidFill>
                  <a:schemeClr val="tx2"/>
                </a:solidFill>
              </a:rPr>
              <a:t> Aspects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an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organisational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method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divide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r>
              <a:rPr lang="en-GB" sz="18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into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smaller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clusters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easier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comprehend.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number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Aspects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depends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on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themes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emerge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content 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Factor</a:t>
            </a:r>
            <a:r>
              <a:rPr lang="en-GB" sz="1800" i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overall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complexity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Factor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400" b="1" i="1" spc="-10" dirty="0">
                <a:solidFill>
                  <a:schemeClr val="tx2"/>
                </a:solidFill>
              </a:rPr>
              <a:t>Stages</a:t>
            </a:r>
            <a:r>
              <a:rPr lang="en-GB" sz="18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define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the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degree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which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country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has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progressed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relation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certain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20" dirty="0">
                <a:solidFill>
                  <a:srgbClr val="1D1D1B"/>
                </a:solidFill>
                <a:latin typeface="Calibri"/>
                <a:cs typeface="Calibri"/>
              </a:rPr>
              <a:t>Factor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or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Aspect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capacity;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CMM</a:t>
            </a:r>
            <a:r>
              <a:rPr lang="en-GB" sz="18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has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Stages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maturity: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b="1" spc="-25" dirty="0">
                <a:solidFill>
                  <a:srgbClr val="1D1D1B"/>
                </a:solidFill>
                <a:latin typeface="Calibri"/>
                <a:cs typeface="Calibri"/>
              </a:rPr>
              <a:t>start-up,</a:t>
            </a:r>
            <a:r>
              <a:rPr lang="en-GB" sz="18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b="1" spc="-20" dirty="0">
                <a:solidFill>
                  <a:srgbClr val="1D1D1B"/>
                </a:solidFill>
                <a:latin typeface="Calibri"/>
                <a:cs typeface="Calibri"/>
              </a:rPr>
              <a:t>formative,</a:t>
            </a:r>
            <a:r>
              <a:rPr lang="en-GB" sz="18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b="1" spc="-20" dirty="0">
                <a:solidFill>
                  <a:srgbClr val="1D1D1B"/>
                </a:solidFill>
                <a:latin typeface="Calibri"/>
                <a:cs typeface="Calibri"/>
              </a:rPr>
              <a:t>established,</a:t>
            </a:r>
            <a:r>
              <a:rPr lang="en-GB" sz="18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b="1" spc="-20" dirty="0">
                <a:solidFill>
                  <a:srgbClr val="1D1D1B"/>
                </a:solidFill>
                <a:latin typeface="Calibri"/>
                <a:cs typeface="Calibri"/>
              </a:rPr>
              <a:t>strategic,</a:t>
            </a:r>
            <a:r>
              <a:rPr lang="en-GB" sz="18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b="1" spc="-20" dirty="0">
                <a:solidFill>
                  <a:srgbClr val="1D1D1B"/>
                </a:solidFill>
                <a:latin typeface="Calibri"/>
                <a:cs typeface="Calibri"/>
              </a:rPr>
              <a:t>dynamic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. A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CMM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review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will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match structure against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these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Stages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,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capturing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existing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capacity,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from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it can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improve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or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decline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depending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on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actions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taken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(or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inaction).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Within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each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lang="en-GB" sz="1800" i="1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number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spc="-2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r>
              <a:rPr lang="en-GB" sz="18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country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has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fulfil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successfully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reached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the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Stage.</a:t>
            </a:r>
          </a:p>
          <a:p>
            <a:pPr marL="12700" marR="148590">
              <a:lnSpc>
                <a:spcPct val="101800"/>
              </a:lnSpc>
              <a:spcBef>
                <a:spcPts val="80"/>
              </a:spcBef>
            </a:pPr>
            <a:r>
              <a:rPr lang="en-GB" sz="2400" b="1" i="1" spc="-10" dirty="0">
                <a:solidFill>
                  <a:schemeClr val="tx2"/>
                </a:solidFill>
                <a:latin typeface="Calibri"/>
                <a:cs typeface="Calibri"/>
              </a:rPr>
              <a:t>Indicators</a:t>
            </a:r>
            <a:r>
              <a:rPr lang="en-GB" sz="1800" i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represent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most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basic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part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CMM’s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structure.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Each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Indicator</a:t>
            </a:r>
            <a:r>
              <a:rPr lang="en-GB" sz="18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describes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steps,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actions,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or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building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blocks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indicative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specific</a:t>
            </a:r>
            <a:r>
              <a:rPr lang="en-GB" sz="1800" spc="-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lang="en-GB" sz="18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maturity.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i="1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lang="en-GB" sz="1800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maturity,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need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convincement of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itself</a:t>
            </a:r>
            <a:r>
              <a:rPr lang="en-GB" sz="18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lang="en-GB" sz="18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spc="-25" dirty="0">
                <a:solidFill>
                  <a:srgbClr val="1D1D1B"/>
                </a:solidFill>
                <a:latin typeface="Calibri"/>
                <a:cs typeface="Calibri"/>
              </a:rPr>
              <a:t>it</a:t>
            </a:r>
            <a:r>
              <a:rPr lang="en-GB" sz="18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can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evidence each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lang="en-GB" sz="18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1D1D1B"/>
                </a:solidFill>
                <a:latin typeface="Calibri"/>
                <a:cs typeface="Calibri"/>
              </a:rPr>
              <a:t>the </a:t>
            </a:r>
            <a:r>
              <a:rPr lang="en-GB" sz="1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r>
              <a:rPr lang="en-GB" sz="1800" spc="-1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</a:p>
          <a:p>
            <a:pPr marL="12700" marR="148590">
              <a:lnSpc>
                <a:spcPct val="101800"/>
              </a:lnSpc>
              <a:spcBef>
                <a:spcPts val="80"/>
              </a:spcBef>
            </a:pPr>
            <a:endParaRPr lang="en-GB" sz="1800" spc="-10" dirty="0">
              <a:solidFill>
                <a:srgbClr val="1D1D1B"/>
              </a:solidFill>
              <a:latin typeface="Calibri"/>
              <a:cs typeface="Calibri"/>
            </a:endParaRPr>
          </a:p>
          <a:p>
            <a:pPr marL="12700" marR="148590">
              <a:lnSpc>
                <a:spcPct val="101800"/>
              </a:lnSpc>
              <a:spcBef>
                <a:spcPts val="80"/>
              </a:spcBef>
            </a:pPr>
            <a:r>
              <a:rPr lang="en-GB" sz="1800" b="1" dirty="0">
                <a:solidFill>
                  <a:srgbClr val="1D1D1B"/>
                </a:solidFill>
              </a:rPr>
              <a:t> In</a:t>
            </a:r>
            <a:r>
              <a:rPr lang="en-GB" sz="1800" b="1" spc="-5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order to</a:t>
            </a:r>
            <a:r>
              <a:rPr lang="en-GB" sz="1800" b="1" spc="-5" dirty="0">
                <a:solidFill>
                  <a:srgbClr val="1D1D1B"/>
                </a:solidFill>
              </a:rPr>
              <a:t> </a:t>
            </a:r>
            <a:r>
              <a:rPr lang="en-GB" sz="1800" b="1" spc="-10" dirty="0">
                <a:solidFill>
                  <a:srgbClr val="1D1D1B"/>
                </a:solidFill>
              </a:rPr>
              <a:t>elevate</a:t>
            </a:r>
            <a:r>
              <a:rPr lang="en-GB" sz="1800" b="1" dirty="0">
                <a:solidFill>
                  <a:srgbClr val="1D1D1B"/>
                </a:solidFill>
              </a:rPr>
              <a:t> an</a:t>
            </a:r>
            <a:r>
              <a:rPr lang="en-GB" sz="1800" b="1" spc="-10" dirty="0">
                <a:solidFill>
                  <a:srgbClr val="1D1D1B"/>
                </a:solidFill>
              </a:rPr>
              <a:t> organization’s or structure</a:t>
            </a:r>
            <a:r>
              <a:rPr lang="en-GB" sz="1800" b="1" spc="-5" dirty="0">
                <a:solidFill>
                  <a:srgbClr val="1D1D1B"/>
                </a:solidFill>
              </a:rPr>
              <a:t> </a:t>
            </a:r>
            <a:r>
              <a:rPr lang="en-GB" sz="1800" b="1" spc="-10" dirty="0">
                <a:solidFill>
                  <a:srgbClr val="1D1D1B"/>
                </a:solidFill>
              </a:rPr>
              <a:t>cybersecurity</a:t>
            </a:r>
            <a:r>
              <a:rPr lang="en-GB" sz="1800" b="1" dirty="0">
                <a:solidFill>
                  <a:srgbClr val="1D1D1B"/>
                </a:solidFill>
              </a:rPr>
              <a:t> </a:t>
            </a:r>
            <a:r>
              <a:rPr lang="en-GB" sz="1800" b="1" spc="-10" dirty="0">
                <a:solidFill>
                  <a:srgbClr val="1D1D1B"/>
                </a:solidFill>
              </a:rPr>
              <a:t>capacity</a:t>
            </a:r>
            <a:r>
              <a:rPr lang="en-GB" sz="1800" b="1" spc="500" dirty="0">
                <a:solidFill>
                  <a:srgbClr val="1D1D1B"/>
                </a:solidFill>
              </a:rPr>
              <a:t> </a:t>
            </a:r>
            <a:r>
              <a:rPr lang="en-GB" sz="1800" b="1" spc="-10" dirty="0">
                <a:solidFill>
                  <a:srgbClr val="1D1D1B"/>
                </a:solidFill>
              </a:rPr>
              <a:t>maturity,</a:t>
            </a:r>
            <a:r>
              <a:rPr lang="en-GB" sz="1800" b="1" spc="-15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all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of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the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i="1" spc="-10" dirty="0">
                <a:solidFill>
                  <a:srgbClr val="1D1D1B"/>
                </a:solidFill>
              </a:rPr>
              <a:t>Indicators</a:t>
            </a:r>
            <a:r>
              <a:rPr lang="en-GB" sz="1800" b="1" i="1" spc="-15" dirty="0">
                <a:solidFill>
                  <a:srgbClr val="1D1D1B"/>
                </a:solidFill>
              </a:rPr>
              <a:t> </a:t>
            </a:r>
            <a:r>
              <a:rPr lang="en-GB" sz="1800" b="1" spc="-10" dirty="0">
                <a:solidFill>
                  <a:srgbClr val="1D1D1B"/>
                </a:solidFill>
              </a:rPr>
              <a:t>within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a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particular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i="1" dirty="0">
                <a:solidFill>
                  <a:srgbClr val="1D1D1B"/>
                </a:solidFill>
              </a:rPr>
              <a:t>Stage</a:t>
            </a:r>
            <a:r>
              <a:rPr lang="en-GB" sz="1800" b="1" i="1" spc="-1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will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need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to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have</a:t>
            </a:r>
            <a:r>
              <a:rPr lang="en-GB" sz="1800" b="1" spc="-15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been</a:t>
            </a:r>
            <a:r>
              <a:rPr lang="en-GB" sz="1800" b="1" spc="-15" dirty="0">
                <a:solidFill>
                  <a:srgbClr val="1D1D1B"/>
                </a:solidFill>
              </a:rPr>
              <a:t> </a:t>
            </a:r>
            <a:r>
              <a:rPr lang="en-GB" sz="1800" b="1" spc="-10" dirty="0">
                <a:solidFill>
                  <a:srgbClr val="1D1D1B"/>
                </a:solidFill>
              </a:rPr>
              <a:t>fulfilled.</a:t>
            </a:r>
            <a:r>
              <a:rPr lang="en-GB" sz="1800" b="1" spc="-20" dirty="0">
                <a:solidFill>
                  <a:srgbClr val="1D1D1B"/>
                </a:solidFill>
              </a:rPr>
              <a:t> Most</a:t>
            </a:r>
            <a:r>
              <a:rPr lang="en-GB" sz="1800" b="1" spc="50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of</a:t>
            </a:r>
            <a:r>
              <a:rPr lang="en-GB" sz="1800" b="1" spc="-25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these</a:t>
            </a:r>
            <a:r>
              <a:rPr lang="en-GB" sz="1800" b="1" spc="-15" dirty="0">
                <a:solidFill>
                  <a:srgbClr val="1D1D1B"/>
                </a:solidFill>
              </a:rPr>
              <a:t> </a:t>
            </a:r>
            <a:r>
              <a:rPr lang="en-GB" sz="1800" b="1" i="1" spc="-10" dirty="0">
                <a:solidFill>
                  <a:srgbClr val="1D1D1B"/>
                </a:solidFill>
              </a:rPr>
              <a:t>Indicators</a:t>
            </a:r>
            <a:r>
              <a:rPr lang="en-GB" sz="1800" b="1" i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are</a:t>
            </a:r>
            <a:r>
              <a:rPr lang="en-GB" sz="1800" b="1" spc="-15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binary</a:t>
            </a:r>
            <a:r>
              <a:rPr lang="en-GB" sz="1800" b="1" spc="-15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in</a:t>
            </a:r>
            <a:r>
              <a:rPr lang="en-GB" sz="1800" b="1" spc="-20" dirty="0">
                <a:solidFill>
                  <a:srgbClr val="1D1D1B"/>
                </a:solidFill>
              </a:rPr>
              <a:t> </a:t>
            </a:r>
            <a:r>
              <a:rPr lang="en-GB" sz="1800" b="1" dirty="0">
                <a:solidFill>
                  <a:srgbClr val="1D1D1B"/>
                </a:solidFill>
              </a:rPr>
              <a:t>natur</a:t>
            </a:r>
            <a:r>
              <a:rPr lang="en-GB" sz="1800" dirty="0">
                <a:solidFill>
                  <a:srgbClr val="1D1D1B"/>
                </a:solidFill>
              </a:rPr>
              <a:t>e</a:t>
            </a:r>
            <a:endParaRPr lang="en-GB" sz="18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97D92-DE93-2345-5B27-F776DAC7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6225"/>
            <a:ext cx="6324600" cy="523220"/>
          </a:xfrm>
        </p:spPr>
        <p:txBody>
          <a:bodyPr/>
          <a:lstStyle/>
          <a:p>
            <a:pPr algn="ctr"/>
            <a:r>
              <a:rPr lang="fr-FR" u="sng" dirty="0"/>
              <a:t>STRUCTURE OF CCMM (2)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7E7B27C-DB69-2447-02C3-4D56C26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351495"/>
            <a:ext cx="1268734" cy="1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2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5753100"/>
            <a:chOff x="10213839" y="900000"/>
            <a:chExt cx="303530" cy="5753100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6643088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36857"/>
              </p:ext>
            </p:extLst>
          </p:nvPr>
        </p:nvGraphicFramePr>
        <p:xfrm>
          <a:off x="504000" y="813104"/>
          <a:ext cx="10007653" cy="621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46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6700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Reliability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05104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Affordable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reliable Internet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infrastructure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established;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if they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rates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services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concern.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8481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little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oversight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003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networks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outsourced,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 reliability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third-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party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may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86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redundancy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considered,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but not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systematic,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fashion.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0979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available,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levels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issues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unreliability.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6065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withstand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incidents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minimum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disruption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addressed.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200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securing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 rely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assistance.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8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2575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Reliable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543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trusted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conducting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9052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commerce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transactions;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authentication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263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managing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meet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follow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637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formally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managed,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documented</a:t>
                      </a:r>
                      <a:r>
                        <a:rPr sz="8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processes,</a:t>
                      </a:r>
                      <a:r>
                        <a:rPr sz="8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roles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responsibilities,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redundancy.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0180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technology,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processes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standards,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 of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guidelines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56540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face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risks,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required.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32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controlled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technologies,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managed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continuity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0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63855">
                        <a:lnSpc>
                          <a:spcPts val="900"/>
                        </a:lnSpc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effectively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controlled,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flexibility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incorporated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10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10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dynamics.</a:t>
                      </a:r>
                      <a:endParaRPr sz="10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613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Costs</a:t>
                      </a:r>
                      <a:r>
                        <a:rPr sz="10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continually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optimised.</a:t>
                      </a:r>
                      <a:endParaRPr sz="10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653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Scientific,</a:t>
                      </a:r>
                      <a:r>
                        <a:rPr sz="10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technical,</a:t>
                      </a:r>
                      <a:r>
                        <a:rPr sz="10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industrial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systematically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maintained,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enhanced,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perpetuated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country’s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resilience.</a:t>
                      </a:r>
                      <a:endParaRPr sz="10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25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Optimised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 in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mediate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extended outages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systems.</a:t>
                      </a:r>
                      <a:endParaRPr sz="10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6256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-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80340">
                        <a:lnSpc>
                          <a:spcPts val="900"/>
                        </a:lnSpc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 risk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conducted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by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owners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vulnerable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prioritise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protective</a:t>
                      </a:r>
                      <a:r>
                        <a:rPr sz="8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actions.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130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monitoring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place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detect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incidents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occurred.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70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716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8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owners</a:t>
                      </a:r>
                      <a:r>
                        <a:rPr sz="8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initiated.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4076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i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ad-</a:t>
                      </a:r>
                      <a:r>
                        <a:rPr sz="800" b="1" i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hoc</a:t>
                      </a:r>
                      <a:r>
                        <a:rPr sz="800" b="1" i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494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infrastructure,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but it</a:t>
                      </a:r>
                      <a:r>
                        <a:rPr sz="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 not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comprehensive.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813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4574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resilience,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respond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incidents.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03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plans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tested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kept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</a:t>
                      </a:r>
                      <a:r>
                        <a:rPr sz="8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review.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4597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allocated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hardware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0185">
                        <a:lnSpc>
                          <a:spcPts val="900"/>
                        </a:lnSpc>
                      </a:pP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integration,</a:t>
                      </a:r>
                      <a:r>
                        <a:rPr sz="8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stress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testing,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personnel</a:t>
                      </a:r>
                      <a:r>
                        <a:rPr sz="8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training,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monitoring,</a:t>
                      </a:r>
                      <a:r>
                        <a:rPr sz="8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response,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drills</a:t>
                      </a:r>
                      <a:r>
                        <a:rPr sz="8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8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8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8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plans.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91465">
                        <a:lnSpc>
                          <a:spcPts val="900"/>
                        </a:lnSpc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converging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Internet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1000" b="1" spc="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owners.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06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converging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0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regularly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assessed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regulatory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r>
                        <a:rPr sz="1000" b="1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000" b="1" spc="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electronic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communications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networks</a:t>
                      </a:r>
                      <a:r>
                        <a:rPr sz="10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funding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decisions.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80670">
                        <a:lnSpc>
                          <a:spcPts val="900"/>
                        </a:lnSpc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National-level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assets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community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trans-jurisdictional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crisis</a:t>
                      </a:r>
                      <a:r>
                        <a:rPr sz="10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incident.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549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Lessons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learnt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collaborations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3040">
                        <a:lnSpc>
                          <a:spcPts val="900"/>
                        </a:lnSpc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evolve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capabilities.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17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exists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sovereign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novel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10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0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anticipation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threats.</a:t>
                      </a:r>
                      <a:endParaRPr sz="10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5843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3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3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5.4: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Communications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and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Internet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Infrastructure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Resilience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50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216BB137-58EA-BD41-371B-FDC48590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838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6049645"/>
            <a:chOff x="10213839" y="900000"/>
            <a:chExt cx="303530" cy="6049645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6940086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40747"/>
              </p:ext>
            </p:extLst>
          </p:nvPr>
        </p:nvGraphicFramePr>
        <p:xfrm>
          <a:off x="504000" y="813103"/>
          <a:ext cx="10189400" cy="6416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803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7272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exists,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follow secure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844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security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implications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foreign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01295" algn="just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domestic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production,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365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reliance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technologies,</a:t>
                      </a:r>
                      <a:r>
                        <a:rPr sz="12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implications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domestic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production,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6924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reliance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technologies,</a:t>
                      </a:r>
                      <a:r>
                        <a:rPr sz="12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implications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mitigated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chain.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46075" algn="just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technology,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abides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coding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7368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guidelines,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adheres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internationally-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accepted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7020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incentives inform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prioritisation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3840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6352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implications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analysed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revised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9527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configurations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automated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01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exported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nations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considered superior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6764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assure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(devices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software)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chains,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certify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entities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this.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7272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900" b="1" spc="-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Expertise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consultancy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6256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professional certification.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4607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consultancy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private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5527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growing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detail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certifications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possess.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1526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guidance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assist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selection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335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consultancy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private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5369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details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certifications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possess.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65100" algn="just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national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body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accredits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providers,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assist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selecting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0764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seek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advice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consultancy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services,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advice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160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adequate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professionals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9875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helps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shape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3495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5.5:</a:t>
            </a:r>
            <a:r>
              <a:rPr sz="1600" b="1" spc="-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Cybersecurity Marketplace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51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9BE97E-1B34-6126-55F7-2646D28E0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7699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6049645"/>
            <a:chOff x="10213839" y="900000"/>
            <a:chExt cx="303530" cy="6049645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6940086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35350"/>
              </p:ext>
            </p:extLst>
          </p:nvPr>
        </p:nvGraphicFramePr>
        <p:xfrm>
          <a:off x="503998" y="813104"/>
          <a:ext cx="10189401" cy="6305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68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11938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Implications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Outsourcing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9240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 risk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conducted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outsourcing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third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party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cloud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986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measures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outsourced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IT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13995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outsourcing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third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party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780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least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organisations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understand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that</a:t>
                      </a:r>
                      <a:r>
                        <a:rPr sz="1000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outsourced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applies.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701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least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organisations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continuity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disaster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13995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Most major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conduct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outsourcing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third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party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383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widespread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guarantees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outsourced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IT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812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Most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developed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tested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business continuity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disaster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recovery.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06375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arising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analysed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establish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promote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cybersecurity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outsourcing</a:t>
                      </a:r>
                      <a:r>
                        <a:rPr sz="1000" spc="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89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Different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scenarios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are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explored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tested,</a:t>
                      </a:r>
                      <a:r>
                        <a:rPr sz="10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0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30226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mitigate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outsourcing</a:t>
                      </a:r>
                      <a:r>
                        <a:rPr sz="1000" spc="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endParaRPr sz="100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36068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Insurance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3716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cyber-insurance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0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identified,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0607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widely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available,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either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domestically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 from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7329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insurance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identified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sectors,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appropriateness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>
                        <a:lnSpc>
                          <a:spcPts val="880"/>
                        </a:lnSpc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offerings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now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being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discussed.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15900">
                        <a:lnSpc>
                          <a:spcPts val="900"/>
                        </a:lnSpc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 for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cyber-insurance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encourages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sharing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threat-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among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participants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54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 suitable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medium-sized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enterprises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(SMEs)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also</a:t>
                      </a:r>
                      <a:r>
                        <a:rPr sz="10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78765" algn="just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Cyber-insurance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variety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covers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consequential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losses.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58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Cover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on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r>
                        <a:rPr sz="1000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9337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cyber-insurance</a:t>
                      </a:r>
                      <a:r>
                        <a:rPr sz="1000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innovative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adapts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risks,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standards</a:t>
                      </a:r>
                      <a:r>
                        <a:rPr sz="10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9554">
                        <a:lnSpc>
                          <a:spcPts val="900"/>
                        </a:lnSpc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practices,</a:t>
                      </a:r>
                      <a:r>
                        <a:rPr sz="1000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addressing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r>
                        <a:rPr sz="10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scope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harm.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9939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Insurance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premium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reductions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consistent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secure</a:t>
                      </a:r>
                      <a:r>
                        <a:rPr sz="10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behaviour.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9718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Cyber-insurance</a:t>
                      </a:r>
                      <a:r>
                        <a:rPr sz="1000" spc="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practices</a:t>
                      </a:r>
                      <a:r>
                        <a:rPr sz="1000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shape</a:t>
                      </a:r>
                      <a:r>
                        <a:rPr sz="10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000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endParaRPr sz="1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699" y="465904"/>
            <a:ext cx="3495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5.5:</a:t>
            </a:r>
            <a:r>
              <a:rPr sz="1600" b="1" spc="-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Cybersecurity Marketplace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52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570551C-17C5-6236-7814-1732C282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291734" y="3705499"/>
            <a:ext cx="148590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50">
              <a:latin typeface="Calibri"/>
              <a:cs typeface="Calibri"/>
            </a:endParaRPr>
          </a:p>
          <a:p>
            <a:pPr marL="12700" marR="5080" algn="just">
              <a:lnSpc>
                <a:spcPct val="2957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D5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3839" y="900000"/>
            <a:ext cx="303530" cy="6337935"/>
            <a:chOff x="10213839" y="900000"/>
            <a:chExt cx="303530" cy="6337935"/>
          </a:xfrm>
        </p:grpSpPr>
        <p:sp>
          <p:nvSpPr>
            <p:cNvPr id="11" name="object 11"/>
            <p:cNvSpPr/>
            <p:nvPr/>
          </p:nvSpPr>
          <p:spPr>
            <a:xfrm>
              <a:off x="10219554" y="517228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46231" y="722808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2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42634"/>
              </p:ext>
            </p:extLst>
          </p:nvPr>
        </p:nvGraphicFramePr>
        <p:xfrm>
          <a:off x="504000" y="813103"/>
          <a:ext cx="10189400" cy="621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00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2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Start-</a:t>
                      </a:r>
                      <a:r>
                        <a:rPr sz="900" b="1" spc="-25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Formative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Strategic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spc="-10" dirty="0">
                          <a:solidFill>
                            <a:srgbClr val="1D1D1B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 marR="213995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Sharing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589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informal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way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sharing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among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about the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details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vulnerabilities.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9554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generally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bug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reports.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36525">
                        <a:lnSpc>
                          <a:spcPts val="900"/>
                        </a:lnSpc>
                      </a:pP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vulnerabilities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shared informally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with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other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distribute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information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broadly.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955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bug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reports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formal protocols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907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information-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sharing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mechanisms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vulnerabilities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stakeholders,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distribute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more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broadly.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7432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substantial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proportion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vulnerabilities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remedied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deadlines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their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discovery.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5430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1200" b="1" spc="8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information-sharing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mechanisms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reviewed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updated based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20979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needs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affected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light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37160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affected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routinely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updated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defined deadline.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0891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deadlines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where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possible.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6670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 is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practice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sharing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1200" b="1" spc="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950" marR="144780">
                        <a:lnSpc>
                          <a:spcPct val="101800"/>
                        </a:lnSpc>
                      </a:pP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Policies,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900" b="1" spc="3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900" b="1" spc="4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900" b="1" spc="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900" b="1" spc="50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900" b="1" spc="-35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3C3C3C"/>
                          </a:solidFill>
                          <a:latin typeface="Calibri"/>
                          <a:cs typeface="Calibri"/>
                        </a:rPr>
                        <a:t>Flaws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7589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responsible-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organisations,</a:t>
                      </a:r>
                      <a:r>
                        <a:rPr sz="1200" b="1" spc="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legal protections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disclosing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flaws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yet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acknowledged.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87655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responsible-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sector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732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but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4668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legal protections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disclosing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flaws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recognised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legislation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place;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9554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providers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commit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refraining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taking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party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disclosing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responsibly.</a:t>
                      </a:r>
                      <a:endParaRPr sz="1200" b="1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5527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responsible-disclosure</a:t>
                      </a:r>
                      <a:r>
                        <a:rPr sz="1200" b="1" spc="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sector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organisations,</a:t>
                      </a:r>
                      <a:r>
                        <a:rPr sz="1200" b="1" spc="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deadline,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scheduled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resolution,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 need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acknowledgement.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245745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Organisations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disseminate</a:t>
                      </a:r>
                      <a:r>
                        <a:rPr sz="1200" b="1" spc="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9865">
                        <a:lnSpc>
                          <a:spcPts val="9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legal protections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disclosing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flaws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responsibly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place.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229235">
                        <a:lnSpc>
                          <a:spcPts val="900"/>
                        </a:lnSpc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Responsible-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disclosure</a:t>
                      </a:r>
                      <a:r>
                        <a:rPr sz="1200" b="1" spc="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reviewed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updated based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needs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affected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stakeholders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light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risks.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39878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analysis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technical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details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vulnerabilities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143510" marR="182880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published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advisory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disseminated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individual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roles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responsibilities.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2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43510" marR="137160" algn="just">
                        <a:lnSpc>
                          <a:spcPts val="900"/>
                        </a:lnSpc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contributing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debate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responsible-disclosure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frameworks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protections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disclosing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flaws</a:t>
                      </a:r>
                      <a:r>
                        <a:rPr sz="1200" b="1" spc="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responsibly.</a:t>
                      </a:r>
                      <a:endParaRPr sz="12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700" y="465904"/>
            <a:ext cx="3162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Factor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D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5.6:</a:t>
            </a:r>
            <a:r>
              <a:rPr sz="1600" b="1" spc="-2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72767"/>
                </a:solidFill>
                <a:latin typeface="Calibri"/>
                <a:cs typeface="Calibri"/>
              </a:rPr>
              <a:t>Responsible</a:t>
            </a:r>
            <a:r>
              <a:rPr sz="1600" b="1" spc="-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72767"/>
                </a:solidFill>
                <a:latin typeface="Calibri"/>
                <a:cs typeface="Calibri"/>
              </a:rPr>
              <a:t>Disclosure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37454" y="7081184"/>
            <a:ext cx="2698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53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67F7941-7D46-2813-73C5-55DE0119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3DF4E-8E13-42FB-09D9-099291E01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1F5A-76EB-D576-35A9-8CDFBEC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779356"/>
            <a:ext cx="9884714" cy="492443"/>
          </a:xfrm>
        </p:spPr>
        <p:txBody>
          <a:bodyPr/>
          <a:lstStyle/>
          <a:p>
            <a:pPr algn="ctr"/>
            <a:r>
              <a:rPr lang="fr-FR" sz="3200" u="sng" dirty="0">
                <a:solidFill>
                  <a:srgbClr val="00B0F0"/>
                </a:solidFill>
              </a:rPr>
              <a:t>Exercice</a:t>
            </a:r>
            <a:r>
              <a:rPr lang="fr-FR" sz="3200" dirty="0">
                <a:solidFill>
                  <a:srgbClr val="00B0F0"/>
                </a:solidFill>
              </a:rPr>
              <a:t>: </a:t>
            </a:r>
            <a:r>
              <a:rPr lang="fr-FR" sz="3200" i="1" dirty="0">
                <a:solidFill>
                  <a:srgbClr val="00B0F0"/>
                </a:solidFill>
              </a:rPr>
              <a:t>IMPLEMENTATION OF CCMM IN </a:t>
            </a:r>
            <a:r>
              <a:rPr lang="fr-FR" sz="3200" i="1" dirty="0" err="1">
                <a:solidFill>
                  <a:srgbClr val="00B0F0"/>
                </a:solidFill>
              </a:rPr>
              <a:t>YaounGO</a:t>
            </a:r>
            <a:r>
              <a:rPr lang="fr-FR" sz="32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FA044-26A4-D9FF-EAAC-510872A2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185" y="1722578"/>
            <a:ext cx="10037115" cy="3908762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/>
              <a:t>CONDITIONS?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/>
              <a:t>How </a:t>
            </a:r>
            <a:r>
              <a:rPr lang="fr-FR" sz="2000" b="1" cap="all" dirty="0" err="1"/>
              <a:t>is</a:t>
            </a:r>
            <a:r>
              <a:rPr lang="fr-FR" sz="2000" b="1" cap="all" dirty="0"/>
              <a:t> </a:t>
            </a:r>
            <a:r>
              <a:rPr lang="fr-FR" sz="2000" b="1" cap="all" dirty="0" err="1"/>
              <a:t>it</a:t>
            </a:r>
            <a:r>
              <a:rPr lang="fr-FR" sz="2000" b="1" cap="all" dirty="0"/>
              <a:t> possible to </a:t>
            </a:r>
            <a:r>
              <a:rPr lang="fr-FR" sz="2000" b="1" cap="all" dirty="0" err="1"/>
              <a:t>implement</a:t>
            </a:r>
            <a:r>
              <a:rPr lang="fr-FR" sz="2000" b="1" cap="all" dirty="0"/>
              <a:t> the CCMM AT </a:t>
            </a:r>
            <a:r>
              <a:rPr lang="fr-FR" sz="2000" b="1" cap="all" dirty="0" err="1"/>
              <a:t>that</a:t>
            </a:r>
            <a:r>
              <a:rPr lang="fr-FR" sz="2000" b="1" cap="all" dirty="0"/>
              <a:t> COMPANY?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/>
              <a:t>At </a:t>
            </a:r>
            <a:r>
              <a:rPr lang="fr-FR" sz="2000" b="1" cap="all" dirty="0" err="1"/>
              <a:t>what</a:t>
            </a:r>
            <a:r>
              <a:rPr lang="fr-FR" sz="2000" b="1" cap="all" dirty="0"/>
              <a:t> stage of </a:t>
            </a:r>
            <a:r>
              <a:rPr lang="fr-FR" sz="2000" b="1" cap="all" dirty="0" err="1"/>
              <a:t>each</a:t>
            </a:r>
            <a:r>
              <a:rPr lang="fr-FR" sz="2000" b="1" cap="all" dirty="0"/>
              <a:t> factor can </a:t>
            </a:r>
            <a:r>
              <a:rPr lang="fr-FR" sz="2000" b="1" cap="all" dirty="0" err="1"/>
              <a:t>you</a:t>
            </a:r>
            <a:r>
              <a:rPr lang="fr-FR" sz="2000" b="1" cap="all" dirty="0"/>
              <a:t> </a:t>
            </a:r>
            <a:r>
              <a:rPr lang="fr-FR" sz="2000" b="1" cap="all" dirty="0" err="1"/>
              <a:t>classify</a:t>
            </a:r>
            <a:r>
              <a:rPr lang="fr-FR" sz="2000" b="1" cap="all" dirty="0"/>
              <a:t> </a:t>
            </a:r>
            <a:r>
              <a:rPr lang="fr-FR" sz="2000" b="1" cap="all" dirty="0" err="1"/>
              <a:t>that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company</a:t>
            </a:r>
            <a:r>
              <a:rPr lang="fr-FR" sz="2000" b="1" cap="all" dirty="0"/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are the </a:t>
            </a:r>
            <a:r>
              <a:rPr lang="fr-FR" sz="2000" b="1" cap="all" dirty="0" err="1"/>
              <a:t>most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evident</a:t>
            </a:r>
            <a:r>
              <a:rPr lang="fr-FR" sz="2000" b="1" cap="all" dirty="0"/>
              <a:t> or </a:t>
            </a:r>
            <a:r>
              <a:rPr lang="fr-FR" sz="2000" b="1" cap="all" dirty="0" err="1"/>
              <a:t>popular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constraint</a:t>
            </a:r>
            <a:r>
              <a:rPr lang="fr-FR" sz="2000" b="1" cap="all" dirty="0"/>
              <a:t> to the « high </a:t>
            </a:r>
            <a:r>
              <a:rPr lang="fr-FR" sz="2000" b="1" cap="all" dirty="0" err="1"/>
              <a:t>capability</a:t>
            </a:r>
            <a:r>
              <a:rPr lang="fr-FR" sz="2000" b="1" cap="all" dirty="0"/>
              <a:t> » of </a:t>
            </a:r>
            <a:r>
              <a:rPr lang="fr-FR" sz="2000" b="1" cap="all" dirty="0" err="1"/>
              <a:t>Yaoungo</a:t>
            </a:r>
            <a:r>
              <a:rPr lang="fr-FR" sz="2000" b="1" cap="all" dirty="0"/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is</a:t>
            </a:r>
            <a:r>
              <a:rPr lang="fr-FR" sz="2000" b="1" cap="all" dirty="0"/>
              <a:t> THE </a:t>
            </a:r>
            <a:r>
              <a:rPr lang="fr-FR" sz="2000" b="1" cap="all" dirty="0" err="1"/>
              <a:t>level</a:t>
            </a:r>
            <a:r>
              <a:rPr lang="fr-FR" sz="2000" b="1" cap="all" dirty="0"/>
              <a:t> of </a:t>
            </a:r>
            <a:r>
              <a:rPr lang="fr-FR" sz="2000" b="1" cap="all" dirty="0" err="1"/>
              <a:t>each</a:t>
            </a:r>
            <a:r>
              <a:rPr lang="fr-FR" sz="2000" b="1" cap="all" dirty="0"/>
              <a:t> of  </a:t>
            </a:r>
            <a:r>
              <a:rPr lang="fr-FR" sz="2000" b="1" cap="all" dirty="0" err="1"/>
              <a:t>capability</a:t>
            </a:r>
            <a:r>
              <a:rPr lang="fr-FR" sz="2000" b="1" cap="all" dirty="0"/>
              <a:t>   in </a:t>
            </a:r>
            <a:r>
              <a:rPr lang="fr-FR" sz="2000" b="1" cap="all" dirty="0" err="1"/>
              <a:t>strategy</a:t>
            </a:r>
            <a:r>
              <a:rPr lang="fr-FR" sz="2000" b="1" cap="all" dirty="0"/>
              <a:t> </a:t>
            </a:r>
            <a:r>
              <a:rPr lang="fr-FR" sz="2000" b="1" cap="all" dirty="0" err="1"/>
              <a:t>domain</a:t>
            </a:r>
            <a:r>
              <a:rPr lang="fr-FR" sz="2000" b="1" cap="all" dirty="0"/>
              <a:t>  AT </a:t>
            </a:r>
            <a:r>
              <a:rPr lang="fr-FR" sz="2000" b="1" cap="all" dirty="0" err="1"/>
              <a:t>YAounGO</a:t>
            </a:r>
            <a:r>
              <a:rPr lang="fr-FR" sz="2000" b="1" cap="all" dirty="0"/>
              <a:t> 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is</a:t>
            </a:r>
            <a:r>
              <a:rPr lang="fr-FR" sz="2000" b="1" cap="all" dirty="0"/>
              <a:t>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level</a:t>
            </a:r>
            <a:r>
              <a:rPr lang="fr-FR" sz="2000" b="1" cap="all" dirty="0"/>
              <a:t> of </a:t>
            </a:r>
            <a:r>
              <a:rPr lang="fr-FR" sz="2000" b="1" cap="all" dirty="0" err="1"/>
              <a:t>cybersecurity</a:t>
            </a:r>
            <a:r>
              <a:rPr lang="fr-FR" sz="2000" b="1" cap="all" dirty="0"/>
              <a:t>  culture AT </a:t>
            </a:r>
            <a:r>
              <a:rPr lang="fr-FR" sz="2000" b="1" cap="all" dirty="0" err="1"/>
              <a:t>YAouNGO</a:t>
            </a:r>
            <a:r>
              <a:rPr lang="fr-FR" sz="2000" b="1" cap="all" dirty="0"/>
              <a:t> ?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are the main standards and technologies DEPLOYED AT </a:t>
            </a:r>
            <a:r>
              <a:rPr lang="fr-FR" sz="2000" b="1" cap="all" dirty="0" err="1"/>
              <a:t>YAouNGO</a:t>
            </a:r>
            <a:r>
              <a:rPr lang="fr-FR" sz="2000" b="1" cap="all" dirty="0"/>
              <a:t> ?</a:t>
            </a:r>
          </a:p>
          <a:p>
            <a:pPr marL="171450" indent="-171450">
              <a:buFontTx/>
              <a:buChar char="-"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432392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2E5E-27CA-5ADC-6E8D-00A93F5D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99" y="779355"/>
            <a:ext cx="7065201" cy="738664"/>
          </a:xfrm>
        </p:spPr>
        <p:txBody>
          <a:bodyPr/>
          <a:lstStyle/>
          <a:p>
            <a:r>
              <a:rPr lang="fr-FR" sz="4800" dirty="0"/>
              <a:t>CCMM</a:t>
            </a:r>
            <a:r>
              <a:rPr lang="fr-FR" dirty="0"/>
              <a:t> </a:t>
            </a:r>
            <a:r>
              <a:rPr lang="fr-FR" sz="4800" dirty="0"/>
              <a:t>IMPLEMENTATION</a:t>
            </a:r>
            <a:r>
              <a:rPr lang="fr-FR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A857-34AA-0743-55FA-AE036EBD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185" y="1722579"/>
            <a:ext cx="9656115" cy="4832092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/>
              <a:t>CONDITIONS?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/>
              <a:t>How </a:t>
            </a:r>
            <a:r>
              <a:rPr lang="fr-FR" sz="2000" b="1" cap="all" dirty="0" err="1"/>
              <a:t>is</a:t>
            </a:r>
            <a:r>
              <a:rPr lang="fr-FR" sz="2000" b="1" cap="all" dirty="0"/>
              <a:t> </a:t>
            </a:r>
            <a:r>
              <a:rPr lang="fr-FR" sz="2000" b="1" cap="all" dirty="0" err="1"/>
              <a:t>it</a:t>
            </a:r>
            <a:r>
              <a:rPr lang="fr-FR" sz="2000" b="1" cap="all" dirty="0"/>
              <a:t> possible for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organization</a:t>
            </a:r>
            <a:r>
              <a:rPr lang="fr-FR" sz="2000" b="1" cap="all" dirty="0"/>
              <a:t> or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structure to </a:t>
            </a:r>
            <a:r>
              <a:rPr lang="fr-FR" sz="2000" b="1" cap="all" dirty="0" err="1"/>
              <a:t>implement</a:t>
            </a:r>
            <a:r>
              <a:rPr lang="fr-FR" sz="2000" b="1" cap="all" dirty="0"/>
              <a:t> the CCMM?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/>
              <a:t>At </a:t>
            </a:r>
            <a:r>
              <a:rPr lang="fr-FR" sz="2000" b="1" cap="all" dirty="0" err="1"/>
              <a:t>what</a:t>
            </a:r>
            <a:r>
              <a:rPr lang="fr-FR" sz="2000" b="1" cap="all" dirty="0"/>
              <a:t> stage of </a:t>
            </a:r>
            <a:r>
              <a:rPr lang="fr-FR" sz="2000" b="1" cap="all" dirty="0" err="1"/>
              <a:t>each</a:t>
            </a:r>
            <a:r>
              <a:rPr lang="fr-FR" sz="2000" b="1" cap="all" dirty="0"/>
              <a:t> factor can </a:t>
            </a:r>
            <a:r>
              <a:rPr lang="fr-FR" sz="2000" b="1" cap="all" dirty="0" err="1"/>
              <a:t>you</a:t>
            </a:r>
            <a:r>
              <a:rPr lang="fr-FR" sz="2000" b="1" cap="all" dirty="0"/>
              <a:t> </a:t>
            </a:r>
            <a:r>
              <a:rPr lang="fr-FR" sz="2000" b="1" cap="all" dirty="0" err="1"/>
              <a:t>classify</a:t>
            </a:r>
            <a:r>
              <a:rPr lang="fr-FR" sz="2000" b="1" cap="all" dirty="0"/>
              <a:t>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organization</a:t>
            </a:r>
            <a:r>
              <a:rPr lang="fr-FR" sz="2000" b="1" cap="all" dirty="0"/>
              <a:t> or structure?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are the </a:t>
            </a:r>
            <a:r>
              <a:rPr lang="fr-FR" sz="2000" b="1" cap="all" dirty="0" err="1"/>
              <a:t>most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evident</a:t>
            </a:r>
            <a:r>
              <a:rPr lang="fr-FR" sz="2000" b="1" cap="all" dirty="0"/>
              <a:t> or </a:t>
            </a:r>
            <a:r>
              <a:rPr lang="fr-FR" sz="2000" b="1" cap="all" dirty="0" err="1"/>
              <a:t>popular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constraint</a:t>
            </a:r>
            <a:r>
              <a:rPr lang="fr-FR" sz="2000" b="1" cap="all" dirty="0"/>
              <a:t> to the « high </a:t>
            </a:r>
            <a:r>
              <a:rPr lang="fr-FR" sz="2000" b="1" cap="all" dirty="0" err="1"/>
              <a:t>capability</a:t>
            </a:r>
            <a:r>
              <a:rPr lang="fr-FR" sz="2000" b="1" cap="all" dirty="0"/>
              <a:t> » of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organization</a:t>
            </a:r>
            <a:r>
              <a:rPr lang="fr-FR" sz="2000" b="1" cap="all" dirty="0"/>
              <a:t> or structure?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is</a:t>
            </a:r>
            <a:r>
              <a:rPr lang="fr-FR" sz="2000" b="1" cap="all" dirty="0"/>
              <a:t>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level</a:t>
            </a:r>
            <a:r>
              <a:rPr lang="fr-FR" sz="2000" b="1" cap="all" dirty="0"/>
              <a:t> of </a:t>
            </a:r>
            <a:r>
              <a:rPr lang="fr-FR" sz="2000" b="1" cap="all" dirty="0" err="1"/>
              <a:t>each</a:t>
            </a:r>
            <a:r>
              <a:rPr lang="fr-FR" sz="2000" b="1" cap="all" dirty="0"/>
              <a:t> of  </a:t>
            </a:r>
            <a:r>
              <a:rPr lang="fr-FR" sz="2000" b="1" cap="all" dirty="0" err="1"/>
              <a:t>capability</a:t>
            </a:r>
            <a:r>
              <a:rPr lang="fr-FR" sz="2000" b="1" cap="all" dirty="0"/>
              <a:t>  in </a:t>
            </a:r>
            <a:r>
              <a:rPr lang="fr-FR" sz="2000" b="1" cap="all" dirty="0" err="1"/>
              <a:t>strategy</a:t>
            </a:r>
            <a:r>
              <a:rPr lang="fr-FR" sz="2000" b="1" cap="all" dirty="0"/>
              <a:t> </a:t>
            </a:r>
            <a:r>
              <a:rPr lang="fr-FR" sz="2000" b="1" cap="all" dirty="0" err="1"/>
              <a:t>domain</a:t>
            </a:r>
            <a:r>
              <a:rPr lang="fr-FR" sz="2000" b="1" cap="all" dirty="0"/>
              <a:t> 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What</a:t>
            </a:r>
            <a:r>
              <a:rPr lang="fr-FR" sz="2000" b="1" cap="all" dirty="0"/>
              <a:t> </a:t>
            </a:r>
            <a:r>
              <a:rPr lang="fr-FR" sz="2000" b="1" cap="all" dirty="0" err="1"/>
              <a:t>is</a:t>
            </a:r>
            <a:r>
              <a:rPr lang="fr-FR" sz="2000" b="1" cap="all" dirty="0"/>
              <a:t>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level</a:t>
            </a:r>
            <a:r>
              <a:rPr lang="fr-FR" sz="2000" b="1" cap="all" dirty="0"/>
              <a:t> of </a:t>
            </a:r>
            <a:r>
              <a:rPr lang="fr-FR" sz="2000" b="1" cap="all" dirty="0" err="1"/>
              <a:t>cybersecurity</a:t>
            </a:r>
            <a:r>
              <a:rPr lang="fr-FR" sz="2000" b="1" cap="all" dirty="0"/>
              <a:t>  culture in </a:t>
            </a:r>
            <a:r>
              <a:rPr lang="fr-FR" sz="2000" b="1" cap="all" dirty="0" err="1"/>
              <a:t>your</a:t>
            </a:r>
            <a:r>
              <a:rPr lang="fr-FR" sz="2000" b="1" cap="all" dirty="0"/>
              <a:t> </a:t>
            </a:r>
            <a:r>
              <a:rPr lang="fr-FR" sz="2000" b="1" cap="all" dirty="0" err="1"/>
              <a:t>organization</a:t>
            </a:r>
            <a:r>
              <a:rPr lang="fr-FR" sz="2000" b="1" cap="all" dirty="0"/>
              <a:t>?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FR" sz="2000" b="1" cap="all" dirty="0" err="1"/>
              <a:t>Whaat</a:t>
            </a:r>
            <a:r>
              <a:rPr lang="fr-FR" sz="2000" b="1" cap="all" dirty="0"/>
              <a:t> are the main standards and technologies ?</a:t>
            </a:r>
          </a:p>
          <a:p>
            <a:pPr marL="171450" indent="-171450">
              <a:buFontTx/>
              <a:buChar char="-"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190474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1734" y="6196441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9553" y="613080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91734" y="657205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9553" y="650642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91734" y="582082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9" name="object 9"/>
            <p:cNvSpPr/>
            <p:nvPr/>
          </p:nvSpPr>
          <p:spPr>
            <a:xfrm>
              <a:off x="10219554" y="575519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294622" y="5448386"/>
            <a:ext cx="1428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13839" y="1278313"/>
            <a:ext cx="303530" cy="4398645"/>
            <a:chOff x="10213839" y="1278313"/>
            <a:chExt cx="303530" cy="4398645"/>
          </a:xfrm>
        </p:grpSpPr>
        <p:sp>
          <p:nvSpPr>
            <p:cNvPr id="15" name="object 15"/>
            <p:cNvSpPr/>
            <p:nvPr/>
          </p:nvSpPr>
          <p:spPr>
            <a:xfrm>
              <a:off x="10219554" y="537957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389844"/>
            <a:ext cx="9984105" cy="7560309"/>
          </a:xfrm>
          <a:custGeom>
            <a:avLst/>
            <a:gdLst/>
            <a:ahLst/>
            <a:cxnLst/>
            <a:rect l="l" t="t" r="r" b="b"/>
            <a:pathLst>
              <a:path w="9984105" h="7560309">
                <a:moveTo>
                  <a:pt x="9983647" y="0"/>
                </a:moveTo>
                <a:lnTo>
                  <a:pt x="0" y="0"/>
                </a:lnTo>
                <a:lnTo>
                  <a:pt x="0" y="7559992"/>
                </a:lnTo>
                <a:lnTo>
                  <a:pt x="9983647" y="7559992"/>
                </a:lnTo>
                <a:lnTo>
                  <a:pt x="9983647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1070" y="1722579"/>
            <a:ext cx="8741830" cy="401962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4290">
              <a:lnSpc>
                <a:spcPct val="101800"/>
              </a:lnSpc>
              <a:spcBef>
                <a:spcPts val="8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"/>
                <a:cs typeface="Calibri"/>
              </a:rPr>
              <a:t>CMM</a:t>
            </a:r>
            <a:r>
              <a:rPr sz="12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r>
              <a:rPr sz="12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"/>
                <a:cs typeface="Calibri"/>
              </a:rPr>
              <a:t>Edition</a:t>
            </a:r>
            <a:r>
              <a:rPr sz="12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builds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six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considering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lessons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learned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120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CMM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reviews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undertaken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world, and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feedback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experts.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revise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CMM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informed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factors:</a:t>
            </a:r>
            <a:endParaRPr sz="1200" dirty="0">
              <a:latin typeface="Calibri"/>
              <a:cs typeface="Calibri"/>
            </a:endParaRPr>
          </a:p>
          <a:p>
            <a:pPr marL="118745" marR="559435" indent="-106680">
              <a:lnSpc>
                <a:spcPct val="101800"/>
              </a:lnSpc>
              <a:spcBef>
                <a:spcPts val="800"/>
              </a:spcBef>
              <a:buChar char="•"/>
              <a:tabLst>
                <a:tab pos="12065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respond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pertinent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aspects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threat,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vulnerabilities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consequential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harm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operational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environments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risks;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200" dirty="0">
              <a:latin typeface="Calibri"/>
              <a:cs typeface="Calibri"/>
            </a:endParaRPr>
          </a:p>
          <a:p>
            <a:pPr marL="118745" marR="384810" indent="-106680">
              <a:lnSpc>
                <a:spcPct val="101800"/>
              </a:lnSpc>
              <a:spcBef>
                <a:spcPts val="800"/>
              </a:spcBef>
              <a:buChar char="•"/>
              <a:tabLst>
                <a:tab pos="12065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Re-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assessment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changing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landscape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practices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 the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community.</a:t>
            </a:r>
            <a:endParaRPr sz="1200" dirty="0">
              <a:latin typeface="Calibri"/>
              <a:cs typeface="Calibri"/>
            </a:endParaRPr>
          </a:p>
          <a:p>
            <a:pPr marL="12700" marR="99695">
              <a:lnSpc>
                <a:spcPct val="101800"/>
              </a:lnSpc>
              <a:spcBef>
                <a:spcPts val="800"/>
              </a:spcBef>
            </a:pP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propose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CMM,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evidence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required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justify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attainment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maturity,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decision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followed.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potential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included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"/>
                <a:cs typeface="Calibri"/>
              </a:rPr>
              <a:t>CMM</a:t>
            </a:r>
            <a:r>
              <a:rPr sz="12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r>
              <a:rPr sz="12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"/>
                <a:cs typeface="Calibri"/>
              </a:rPr>
              <a:t>Edition</a:t>
            </a:r>
            <a:r>
              <a:rPr sz="12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meet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following criteria:</a:t>
            </a:r>
            <a:endParaRPr sz="1200" dirty="0">
              <a:latin typeface="Calibri"/>
              <a:cs typeface="Calibri"/>
            </a:endParaRPr>
          </a:p>
          <a:p>
            <a:pPr marL="118745" marR="80010" indent="-106680">
              <a:lnSpc>
                <a:spcPct val="101800"/>
              </a:lnSpc>
              <a:spcBef>
                <a:spcPts val="800"/>
              </a:spcBef>
              <a:buChar char="•"/>
              <a:tabLst>
                <a:tab pos="12065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partners,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expert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advisors.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experience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deploying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feedback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country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member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international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stakeholder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environments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account;</a:t>
            </a:r>
            <a:endParaRPr sz="1200" dirty="0">
              <a:latin typeface="Calibri"/>
              <a:cs typeface="Calibri"/>
            </a:endParaRPr>
          </a:p>
          <a:p>
            <a:pPr marL="118745" marR="116839" indent="-106680">
              <a:lnSpc>
                <a:spcPct val="101800"/>
              </a:lnSpc>
              <a:spcBef>
                <a:spcPts val="800"/>
              </a:spcBef>
              <a:buChar char="•"/>
              <a:tabLst>
                <a:tab pos="12065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discussed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GCSCC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Expert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Advisory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Panel,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regional,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partners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experts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conference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and/or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one-to-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meetings.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consensus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reached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amongst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attendees;</a:t>
            </a:r>
            <a:endParaRPr sz="1200" dirty="0">
              <a:latin typeface="Calibri"/>
              <a:cs typeface="Calibri"/>
            </a:endParaRPr>
          </a:p>
          <a:p>
            <a:pPr marL="118745" marR="244475" indent="-106680">
              <a:lnSpc>
                <a:spcPct val="101800"/>
              </a:lnSpc>
              <a:spcBef>
                <a:spcPts val="800"/>
              </a:spcBef>
              <a:buChar char="•"/>
              <a:tabLst>
                <a:tab pos="12065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discussed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CMM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Revision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Workshop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February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2020.</a:t>
            </a:r>
            <a:r>
              <a:rPr sz="12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consensus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reached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amongst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attendees;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070" y="5570260"/>
            <a:ext cx="426021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8745" marR="5080" indent="-106680">
              <a:lnSpc>
                <a:spcPct val="101800"/>
              </a:lnSpc>
              <a:spcBef>
                <a:spcPts val="80"/>
              </a:spcBef>
              <a:buChar char="•"/>
              <a:tabLst>
                <a:tab pos="120650" algn="l"/>
              </a:tabLst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Global Constellation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partners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strategic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implementation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partners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must have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900" spc="500" dirty="0">
                <a:solidFill>
                  <a:srgbClr val="FFFFFF"/>
                </a:solidFill>
                <a:latin typeface="Calibri"/>
                <a:cs typeface="Calibri"/>
              </a:rPr>
              <a:t> 	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consulted;</a:t>
            </a:r>
            <a:r>
              <a:rPr sz="9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070" y="5951222"/>
            <a:ext cx="3968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indent="-106680">
              <a:lnSpc>
                <a:spcPct val="100000"/>
              </a:lnSpc>
              <a:spcBef>
                <a:spcPts val="100"/>
              </a:spcBef>
              <a:buChar char="•"/>
              <a:tabLst>
                <a:tab pos="119380" algn="l"/>
              </a:tabLst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GCSCC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Board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agree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desirable.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070" y="6192509"/>
            <a:ext cx="413702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criteria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did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meet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documented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requiring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sz="9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consultation.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1299" y="779355"/>
            <a:ext cx="8589201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10" dirty="0">
                <a:solidFill>
                  <a:srgbClr val="FFFFFF"/>
                </a:solidFill>
              </a:rPr>
              <a:t>FUTURE AND EVOLUTION OF </a:t>
            </a:r>
            <a:r>
              <a:rPr spc="100" dirty="0">
                <a:solidFill>
                  <a:srgbClr val="FFFFFF"/>
                </a:solidFill>
              </a:rPr>
              <a:t>CMM</a:t>
            </a:r>
          </a:p>
        </p:txBody>
      </p:sp>
      <p:sp>
        <p:nvSpPr>
          <p:cNvPr id="26" name="object 26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/>
              <a:t>Cybersecurity</a:t>
            </a:r>
            <a:r>
              <a:rPr dirty="0"/>
              <a:t> Capacity Maturity </a:t>
            </a:r>
            <a:r>
              <a:rPr spc="-10" dirty="0"/>
              <a:t>Model</a:t>
            </a:r>
            <a:r>
              <a:rPr spc="-5" dirty="0"/>
              <a:t> </a:t>
            </a:r>
            <a:r>
              <a:rPr dirty="0"/>
              <a:t>for </a:t>
            </a:r>
            <a:r>
              <a:rPr spc="-10" dirty="0"/>
              <a:t>Nations</a:t>
            </a:r>
            <a:r>
              <a:rPr spc="-5" dirty="0"/>
              <a:t> </a:t>
            </a:r>
            <a:r>
              <a:rPr dirty="0"/>
              <a:t>(CMM) -</a:t>
            </a:r>
            <a:r>
              <a:rPr spc="-5" dirty="0"/>
              <a:t> </a:t>
            </a:r>
            <a:r>
              <a:rPr dirty="0"/>
              <a:t>2021 </a:t>
            </a:r>
            <a:r>
              <a:rPr spc="-10" dirty="0"/>
              <a:t>Edition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E82B7DD9-B9AC-0D15-BDB6-CB1545BA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29" y="-42722"/>
            <a:ext cx="1018871" cy="801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91734" y="6196441"/>
            <a:ext cx="148590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9553" y="650642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91734" y="582082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9" name="object 9"/>
            <p:cNvSpPr/>
            <p:nvPr/>
          </p:nvSpPr>
          <p:spPr>
            <a:xfrm>
              <a:off x="10219554" y="575519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294622" y="5448386"/>
            <a:ext cx="1428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13839" y="1278313"/>
            <a:ext cx="303530" cy="4398645"/>
            <a:chOff x="10213839" y="1278313"/>
            <a:chExt cx="303530" cy="4398645"/>
          </a:xfrm>
        </p:grpSpPr>
        <p:sp>
          <p:nvSpPr>
            <p:cNvPr id="15" name="object 15"/>
            <p:cNvSpPr/>
            <p:nvPr/>
          </p:nvSpPr>
          <p:spPr>
            <a:xfrm>
              <a:off x="10219554" y="537957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60901" y="1952625"/>
            <a:ext cx="17797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636363"/>
                </a:solidFill>
                <a:latin typeface="Calibri"/>
                <a:cs typeface="Calibri"/>
              </a:rPr>
              <a:t>DIMENSION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3998" y="1733941"/>
            <a:ext cx="9644226" cy="4306781"/>
          </a:xfrm>
          <a:custGeom>
            <a:avLst/>
            <a:gdLst/>
            <a:ahLst/>
            <a:cxnLst/>
            <a:rect l="l" t="t" r="r" b="b"/>
            <a:pathLst>
              <a:path w="4420870" h="2601595">
                <a:moveTo>
                  <a:pt x="95300" y="0"/>
                </a:moveTo>
                <a:lnTo>
                  <a:pt x="58239" y="7500"/>
                </a:lnTo>
                <a:lnTo>
                  <a:pt x="27943" y="27943"/>
                </a:lnTo>
                <a:lnTo>
                  <a:pt x="7500" y="58239"/>
                </a:lnTo>
                <a:lnTo>
                  <a:pt x="0" y="95300"/>
                </a:lnTo>
                <a:lnTo>
                  <a:pt x="0" y="2506014"/>
                </a:lnTo>
                <a:lnTo>
                  <a:pt x="7500" y="2543076"/>
                </a:lnTo>
                <a:lnTo>
                  <a:pt x="27943" y="2573372"/>
                </a:lnTo>
                <a:lnTo>
                  <a:pt x="58239" y="2593815"/>
                </a:lnTo>
                <a:lnTo>
                  <a:pt x="95300" y="2601315"/>
                </a:lnTo>
                <a:lnTo>
                  <a:pt x="4325302" y="2601315"/>
                </a:lnTo>
                <a:lnTo>
                  <a:pt x="4362363" y="2593815"/>
                </a:lnTo>
                <a:lnTo>
                  <a:pt x="4392660" y="2573372"/>
                </a:lnTo>
                <a:lnTo>
                  <a:pt x="4413102" y="2543076"/>
                </a:lnTo>
                <a:lnTo>
                  <a:pt x="4420603" y="2506014"/>
                </a:lnTo>
                <a:lnTo>
                  <a:pt x="4420603" y="95300"/>
                </a:lnTo>
                <a:lnTo>
                  <a:pt x="4413102" y="58239"/>
                </a:lnTo>
                <a:lnTo>
                  <a:pt x="4392660" y="27943"/>
                </a:lnTo>
                <a:lnTo>
                  <a:pt x="4362363" y="7500"/>
                </a:lnTo>
                <a:lnTo>
                  <a:pt x="4325302" y="0"/>
                </a:lnTo>
                <a:lnTo>
                  <a:pt x="95300" y="0"/>
                </a:lnTo>
                <a:close/>
              </a:path>
            </a:pathLst>
          </a:custGeom>
          <a:ln w="254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 flipH="1">
            <a:off x="4776791" y="2714625"/>
            <a:ext cx="16638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3C3C3C"/>
                </a:solidFill>
                <a:latin typeface="Calibri"/>
                <a:cs typeface="Calibri"/>
              </a:rPr>
              <a:t>FACTOR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7298" y="2616389"/>
            <a:ext cx="9031402" cy="3055285"/>
          </a:xfrm>
          <a:custGeom>
            <a:avLst/>
            <a:gdLst/>
            <a:ahLst/>
            <a:cxnLst/>
            <a:rect l="l" t="t" r="r" b="b"/>
            <a:pathLst>
              <a:path w="4175125" h="2023745">
                <a:moveTo>
                  <a:pt x="95300" y="0"/>
                </a:moveTo>
                <a:lnTo>
                  <a:pt x="58239" y="7500"/>
                </a:lnTo>
                <a:lnTo>
                  <a:pt x="27943" y="27943"/>
                </a:lnTo>
                <a:lnTo>
                  <a:pt x="7500" y="58239"/>
                </a:lnTo>
                <a:lnTo>
                  <a:pt x="0" y="95300"/>
                </a:lnTo>
                <a:lnTo>
                  <a:pt x="0" y="1928190"/>
                </a:lnTo>
                <a:lnTo>
                  <a:pt x="7500" y="1965251"/>
                </a:lnTo>
                <a:lnTo>
                  <a:pt x="27943" y="1995547"/>
                </a:lnTo>
                <a:lnTo>
                  <a:pt x="58239" y="2015990"/>
                </a:lnTo>
                <a:lnTo>
                  <a:pt x="95300" y="2023491"/>
                </a:lnTo>
                <a:lnTo>
                  <a:pt x="4079697" y="2023491"/>
                </a:lnTo>
                <a:lnTo>
                  <a:pt x="4116758" y="2015990"/>
                </a:lnTo>
                <a:lnTo>
                  <a:pt x="4147054" y="1995547"/>
                </a:lnTo>
                <a:lnTo>
                  <a:pt x="4167497" y="1965251"/>
                </a:lnTo>
                <a:lnTo>
                  <a:pt x="4174998" y="1928190"/>
                </a:lnTo>
                <a:lnTo>
                  <a:pt x="4174998" y="95300"/>
                </a:lnTo>
                <a:lnTo>
                  <a:pt x="4167497" y="58239"/>
                </a:lnTo>
                <a:lnTo>
                  <a:pt x="4147054" y="27943"/>
                </a:lnTo>
                <a:lnTo>
                  <a:pt x="4116758" y="7500"/>
                </a:lnTo>
                <a:lnTo>
                  <a:pt x="4079697" y="0"/>
                </a:lnTo>
                <a:lnTo>
                  <a:pt x="95300" y="0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76792" y="3428473"/>
            <a:ext cx="9279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3C3C3C"/>
                </a:solidFill>
                <a:latin typeface="Calibri"/>
                <a:cs typeface="Calibri"/>
              </a:rPr>
              <a:t>ASPECT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1155700" y="3171825"/>
            <a:ext cx="8498002" cy="2070949"/>
            <a:chOff x="5604299" y="4073810"/>
            <a:chExt cx="3930015" cy="1589786"/>
          </a:xfrm>
        </p:grpSpPr>
        <p:sp>
          <p:nvSpPr>
            <p:cNvPr id="42" name="object 42"/>
            <p:cNvSpPr/>
            <p:nvPr/>
          </p:nvSpPr>
          <p:spPr>
            <a:xfrm>
              <a:off x="5604299" y="4073810"/>
              <a:ext cx="3930015" cy="1589786"/>
            </a:xfrm>
            <a:custGeom>
              <a:avLst/>
              <a:gdLst/>
              <a:ahLst/>
              <a:cxnLst/>
              <a:rect l="l" t="t" r="r" b="b"/>
              <a:pathLst>
                <a:path w="3930015" h="1450339">
                  <a:moveTo>
                    <a:pt x="95300" y="0"/>
                  </a:move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1354594"/>
                  </a:lnTo>
                  <a:lnTo>
                    <a:pt x="7500" y="1391656"/>
                  </a:lnTo>
                  <a:lnTo>
                    <a:pt x="27943" y="1421952"/>
                  </a:lnTo>
                  <a:lnTo>
                    <a:pt x="58239" y="1442394"/>
                  </a:lnTo>
                  <a:lnTo>
                    <a:pt x="95300" y="1449895"/>
                  </a:lnTo>
                  <a:lnTo>
                    <a:pt x="3834104" y="1449895"/>
                  </a:lnTo>
                  <a:lnTo>
                    <a:pt x="3871160" y="1442394"/>
                  </a:lnTo>
                  <a:lnTo>
                    <a:pt x="3901457" y="1421952"/>
                  </a:lnTo>
                  <a:lnTo>
                    <a:pt x="3921903" y="1391656"/>
                  </a:lnTo>
                  <a:lnTo>
                    <a:pt x="3929405" y="1354594"/>
                  </a:lnTo>
                  <a:lnTo>
                    <a:pt x="3929405" y="95300"/>
                  </a:lnTo>
                  <a:lnTo>
                    <a:pt x="3921903" y="58239"/>
                  </a:lnTo>
                  <a:lnTo>
                    <a:pt x="3901457" y="27943"/>
                  </a:lnTo>
                  <a:lnTo>
                    <a:pt x="3871160" y="7500"/>
                  </a:lnTo>
                  <a:lnTo>
                    <a:pt x="3834104" y="0"/>
                  </a:lnTo>
                  <a:lnTo>
                    <a:pt x="95300" y="0"/>
                  </a:lnTo>
                  <a:close/>
                </a:path>
              </a:pathLst>
            </a:custGeom>
            <a:ln w="25400">
              <a:solidFill>
                <a:srgbClr val="8A8A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18098" y="4581975"/>
              <a:ext cx="613372" cy="876300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596798" y="0"/>
                  </a:moveTo>
                  <a:lnTo>
                    <a:pt x="95300" y="0"/>
                  </a:ln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4" y="868342"/>
                  </a:lnTo>
                  <a:lnTo>
                    <a:pt x="664151" y="847899"/>
                  </a:lnTo>
                  <a:lnTo>
                    <a:pt x="684596" y="817603"/>
                  </a:lnTo>
                  <a:lnTo>
                    <a:pt x="692099" y="780542"/>
                  </a:lnTo>
                  <a:lnTo>
                    <a:pt x="692099" y="95300"/>
                  </a:lnTo>
                  <a:lnTo>
                    <a:pt x="684596" y="58239"/>
                  </a:lnTo>
                  <a:lnTo>
                    <a:pt x="664151" y="27943"/>
                  </a:lnTo>
                  <a:lnTo>
                    <a:pt x="633854" y="7500"/>
                  </a:lnTo>
                  <a:lnTo>
                    <a:pt x="5967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536700" y="3994969"/>
            <a:ext cx="1065577" cy="248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START-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UP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ts val="930"/>
              </a:lnSpc>
            </a:pP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41500" y="4572218"/>
            <a:ext cx="6350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endParaRPr sz="800" dirty="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99909" y="3808427"/>
            <a:ext cx="3104098" cy="1192198"/>
            <a:chOff x="5039316" y="4657801"/>
            <a:chExt cx="2178764" cy="1192198"/>
          </a:xfrm>
        </p:grpSpPr>
        <p:sp>
          <p:nvSpPr>
            <p:cNvPr id="47" name="object 47"/>
            <p:cNvSpPr/>
            <p:nvPr/>
          </p:nvSpPr>
          <p:spPr>
            <a:xfrm>
              <a:off x="5039316" y="4657801"/>
              <a:ext cx="891696" cy="1141518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95300" y="0"/>
                  </a:move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4" y="868342"/>
                  </a:lnTo>
                  <a:lnTo>
                    <a:pt x="664151" y="847899"/>
                  </a:lnTo>
                  <a:lnTo>
                    <a:pt x="684596" y="817603"/>
                  </a:lnTo>
                  <a:lnTo>
                    <a:pt x="692099" y="780542"/>
                  </a:lnTo>
                  <a:lnTo>
                    <a:pt x="692099" y="95300"/>
                  </a:lnTo>
                  <a:lnTo>
                    <a:pt x="684596" y="58239"/>
                  </a:lnTo>
                  <a:lnTo>
                    <a:pt x="664151" y="27943"/>
                  </a:lnTo>
                  <a:lnTo>
                    <a:pt x="633854" y="7500"/>
                  </a:lnTo>
                  <a:lnTo>
                    <a:pt x="596798" y="0"/>
                  </a:lnTo>
                  <a:lnTo>
                    <a:pt x="95300" y="0"/>
                  </a:lnTo>
                  <a:close/>
                </a:path>
              </a:pathLst>
            </a:custGeom>
            <a:ln w="2540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6362159" y="4708479"/>
              <a:ext cx="855921" cy="1141520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596798" y="0"/>
                  </a:moveTo>
                  <a:lnTo>
                    <a:pt x="95300" y="0"/>
                  </a:ln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4" y="868342"/>
                  </a:lnTo>
                  <a:lnTo>
                    <a:pt x="664151" y="847899"/>
                  </a:lnTo>
                  <a:lnTo>
                    <a:pt x="684596" y="817603"/>
                  </a:lnTo>
                  <a:lnTo>
                    <a:pt x="692099" y="780542"/>
                  </a:lnTo>
                  <a:lnTo>
                    <a:pt x="692099" y="95300"/>
                  </a:lnTo>
                  <a:lnTo>
                    <a:pt x="684596" y="58239"/>
                  </a:lnTo>
                  <a:lnTo>
                    <a:pt x="664151" y="27943"/>
                  </a:lnTo>
                  <a:lnTo>
                    <a:pt x="633854" y="7500"/>
                  </a:lnTo>
                  <a:lnTo>
                    <a:pt x="596798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908150" y="3888952"/>
            <a:ext cx="2577669" cy="1111673"/>
            <a:chOff x="6367477" y="4509247"/>
            <a:chExt cx="1791089" cy="1111673"/>
          </a:xfrm>
        </p:grpSpPr>
        <p:sp>
          <p:nvSpPr>
            <p:cNvPr id="52" name="object 52"/>
            <p:cNvSpPr/>
            <p:nvPr/>
          </p:nvSpPr>
          <p:spPr>
            <a:xfrm>
              <a:off x="7466416" y="4509247"/>
              <a:ext cx="692150" cy="1111671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95300" y="0"/>
                  </a:move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4" y="868342"/>
                  </a:lnTo>
                  <a:lnTo>
                    <a:pt x="664151" y="847899"/>
                  </a:lnTo>
                  <a:lnTo>
                    <a:pt x="684596" y="817603"/>
                  </a:lnTo>
                  <a:lnTo>
                    <a:pt x="692099" y="780542"/>
                  </a:lnTo>
                  <a:lnTo>
                    <a:pt x="692099" y="95300"/>
                  </a:lnTo>
                  <a:lnTo>
                    <a:pt x="684596" y="58239"/>
                  </a:lnTo>
                  <a:lnTo>
                    <a:pt x="664151" y="27943"/>
                  </a:lnTo>
                  <a:lnTo>
                    <a:pt x="633854" y="7500"/>
                  </a:lnTo>
                  <a:lnTo>
                    <a:pt x="596798" y="0"/>
                  </a:lnTo>
                  <a:lnTo>
                    <a:pt x="95300" y="0"/>
                  </a:lnTo>
                  <a:close/>
                </a:path>
              </a:pathLst>
            </a:custGeom>
            <a:ln w="2540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67477" y="4509247"/>
              <a:ext cx="940094" cy="1111673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596798" y="0"/>
                  </a:moveTo>
                  <a:lnTo>
                    <a:pt x="95300" y="0"/>
                  </a:ln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2" y="868342"/>
                  </a:lnTo>
                  <a:lnTo>
                    <a:pt x="664144" y="847899"/>
                  </a:lnTo>
                  <a:lnTo>
                    <a:pt x="684586" y="817603"/>
                  </a:lnTo>
                  <a:lnTo>
                    <a:pt x="692086" y="780542"/>
                  </a:lnTo>
                  <a:lnTo>
                    <a:pt x="692086" y="95300"/>
                  </a:lnTo>
                  <a:lnTo>
                    <a:pt x="684586" y="58239"/>
                  </a:lnTo>
                  <a:lnTo>
                    <a:pt x="664144" y="27943"/>
                  </a:lnTo>
                  <a:lnTo>
                    <a:pt x="633852" y="7500"/>
                  </a:lnTo>
                  <a:lnTo>
                    <a:pt x="59679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632679" y="3994969"/>
            <a:ext cx="869471" cy="248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FORMATIVE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ts val="930"/>
              </a:lnSpc>
            </a:pP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51300" y="4624705"/>
            <a:ext cx="4324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endParaRPr sz="800" dirty="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912680" y="3833791"/>
            <a:ext cx="4015420" cy="1141519"/>
            <a:chOff x="6388384" y="4454610"/>
            <a:chExt cx="2279146" cy="1141519"/>
          </a:xfrm>
        </p:grpSpPr>
        <p:sp>
          <p:nvSpPr>
            <p:cNvPr id="57" name="object 57"/>
            <p:cNvSpPr/>
            <p:nvPr/>
          </p:nvSpPr>
          <p:spPr>
            <a:xfrm>
              <a:off x="6388384" y="4506492"/>
              <a:ext cx="774293" cy="1089637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95300" y="0"/>
                  </a:move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2" y="868342"/>
                  </a:lnTo>
                  <a:lnTo>
                    <a:pt x="664144" y="847899"/>
                  </a:lnTo>
                  <a:lnTo>
                    <a:pt x="684586" y="817603"/>
                  </a:lnTo>
                  <a:lnTo>
                    <a:pt x="692086" y="780542"/>
                  </a:lnTo>
                  <a:lnTo>
                    <a:pt x="692086" y="95300"/>
                  </a:lnTo>
                  <a:lnTo>
                    <a:pt x="684586" y="58239"/>
                  </a:lnTo>
                  <a:lnTo>
                    <a:pt x="664144" y="27943"/>
                  </a:lnTo>
                  <a:lnTo>
                    <a:pt x="633852" y="7500"/>
                  </a:lnTo>
                  <a:lnTo>
                    <a:pt x="596798" y="0"/>
                  </a:lnTo>
                  <a:lnTo>
                    <a:pt x="95300" y="0"/>
                  </a:lnTo>
                  <a:close/>
                </a:path>
              </a:pathLst>
            </a:custGeom>
            <a:ln w="2540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75380" y="4454610"/>
              <a:ext cx="692150" cy="1141518"/>
            </a:xfrm>
            <a:custGeom>
              <a:avLst/>
              <a:gdLst/>
              <a:ahLst/>
              <a:cxnLst/>
              <a:rect l="l" t="t" r="r" b="b"/>
              <a:pathLst>
                <a:path w="692150" h="876300">
                  <a:moveTo>
                    <a:pt x="596798" y="0"/>
                  </a:moveTo>
                  <a:lnTo>
                    <a:pt x="95300" y="0"/>
                  </a:lnTo>
                  <a:lnTo>
                    <a:pt x="58239" y="7500"/>
                  </a:lnTo>
                  <a:lnTo>
                    <a:pt x="27943" y="27943"/>
                  </a:lnTo>
                  <a:lnTo>
                    <a:pt x="7500" y="58239"/>
                  </a:lnTo>
                  <a:lnTo>
                    <a:pt x="0" y="95300"/>
                  </a:lnTo>
                  <a:lnTo>
                    <a:pt x="0" y="780542"/>
                  </a:lnTo>
                  <a:lnTo>
                    <a:pt x="7500" y="817603"/>
                  </a:lnTo>
                  <a:lnTo>
                    <a:pt x="27943" y="847899"/>
                  </a:lnTo>
                  <a:lnTo>
                    <a:pt x="58239" y="868342"/>
                  </a:lnTo>
                  <a:lnTo>
                    <a:pt x="95300" y="875842"/>
                  </a:lnTo>
                  <a:lnTo>
                    <a:pt x="596798" y="875842"/>
                  </a:lnTo>
                  <a:lnTo>
                    <a:pt x="633854" y="868342"/>
                  </a:lnTo>
                  <a:lnTo>
                    <a:pt x="664151" y="847899"/>
                  </a:lnTo>
                  <a:lnTo>
                    <a:pt x="684596" y="817603"/>
                  </a:lnTo>
                  <a:lnTo>
                    <a:pt x="692099" y="780542"/>
                  </a:lnTo>
                  <a:lnTo>
                    <a:pt x="692099" y="95300"/>
                  </a:lnTo>
                  <a:lnTo>
                    <a:pt x="684596" y="58239"/>
                  </a:lnTo>
                  <a:lnTo>
                    <a:pt x="664151" y="27943"/>
                  </a:lnTo>
                  <a:lnTo>
                    <a:pt x="633854" y="7500"/>
                  </a:lnTo>
                  <a:lnTo>
                    <a:pt x="59679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557741" y="4010025"/>
            <a:ext cx="839541" cy="248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STRATEGIC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ts val="930"/>
              </a:lnSpc>
            </a:pP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18300" y="4700905"/>
            <a:ext cx="4324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08946" y="4010025"/>
            <a:ext cx="766754" cy="248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DYNAMIC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ts val="930"/>
              </a:lnSpc>
            </a:pP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14666" y="4624705"/>
            <a:ext cx="4324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6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xfrm>
            <a:off x="887298" y="7226906"/>
            <a:ext cx="359643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-10" dirty="0">
                <a:solidFill>
                  <a:srgbClr val="3C3C3C"/>
                </a:solidFill>
              </a:rPr>
              <a:t>Sources: </a:t>
            </a: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4E8A3443-83A0-8B81-6901-B059D16D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66" y="352657"/>
            <a:ext cx="1268734" cy="126672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041900" y="4005722"/>
            <a:ext cx="907816" cy="25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ESTABLISHED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ts val="930"/>
              </a:lnSpc>
            </a:pP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94300" y="4695825"/>
            <a:ext cx="43243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1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D925A72C-FBDA-7C8D-46D2-D1553307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6225"/>
            <a:ext cx="6324600" cy="523220"/>
          </a:xfrm>
        </p:spPr>
        <p:txBody>
          <a:bodyPr/>
          <a:lstStyle/>
          <a:p>
            <a:pPr algn="ctr"/>
            <a:r>
              <a:rPr lang="fr-FR" u="sng" dirty="0"/>
              <a:t>STRUCTURE OF CCMM (3)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291734" y="5820826"/>
            <a:ext cx="148590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  <a:p>
            <a:pPr marL="12700" marR="5080">
              <a:lnSpc>
                <a:spcPct val="290000"/>
              </a:lnSpc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8" name="object 8"/>
            <p:cNvSpPr/>
            <p:nvPr/>
          </p:nvSpPr>
          <p:spPr>
            <a:xfrm>
              <a:off x="10219554" y="575519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294622" y="5448386"/>
            <a:ext cx="1428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13839" y="1278313"/>
            <a:ext cx="303530" cy="4398645"/>
            <a:chOff x="10213839" y="1278313"/>
            <a:chExt cx="303530" cy="4398645"/>
          </a:xfrm>
        </p:grpSpPr>
        <p:sp>
          <p:nvSpPr>
            <p:cNvPr id="14" name="object 14"/>
            <p:cNvSpPr/>
            <p:nvPr/>
          </p:nvSpPr>
          <p:spPr>
            <a:xfrm>
              <a:off x="10219554" y="537957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4682" y="779355"/>
            <a:ext cx="3322087" cy="13631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ct val="78400"/>
              </a:lnSpc>
              <a:spcBef>
                <a:spcPts val="980"/>
              </a:spcBef>
            </a:pPr>
            <a:r>
              <a:rPr spc="80" dirty="0"/>
              <a:t>The</a:t>
            </a:r>
            <a:r>
              <a:rPr spc="340" dirty="0"/>
              <a:t> </a:t>
            </a:r>
            <a:r>
              <a:rPr spc="110" dirty="0"/>
              <a:t>Dimensions </a:t>
            </a:r>
            <a:r>
              <a:rPr lang="en-US" spc="70" dirty="0"/>
              <a:t>of</a:t>
            </a:r>
            <a:r>
              <a:rPr spc="120" dirty="0"/>
              <a:t> </a:t>
            </a:r>
            <a:r>
              <a:rPr spc="114" dirty="0"/>
              <a:t>Cybersecurity Capacity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2755900" y="1110247"/>
            <a:ext cx="7045413" cy="5020535"/>
            <a:chOff x="4990553" y="1812150"/>
            <a:chExt cx="3571240" cy="3530600"/>
          </a:xfrm>
        </p:grpSpPr>
        <p:sp>
          <p:nvSpPr>
            <p:cNvPr id="26" name="object 26"/>
            <p:cNvSpPr/>
            <p:nvPr/>
          </p:nvSpPr>
          <p:spPr>
            <a:xfrm>
              <a:off x="6043797" y="2696620"/>
              <a:ext cx="1001394" cy="828675"/>
            </a:xfrm>
            <a:custGeom>
              <a:avLst/>
              <a:gdLst/>
              <a:ahLst/>
              <a:cxnLst/>
              <a:rect l="l" t="t" r="r" b="b"/>
              <a:pathLst>
                <a:path w="1001395" h="828675">
                  <a:moveTo>
                    <a:pt x="0" y="828128"/>
                  </a:moveTo>
                  <a:lnTo>
                    <a:pt x="1001318" y="0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0661" y="2955869"/>
              <a:ext cx="441325" cy="1280160"/>
            </a:xfrm>
            <a:custGeom>
              <a:avLst/>
              <a:gdLst/>
              <a:ahLst/>
              <a:cxnLst/>
              <a:rect l="l" t="t" r="r" b="b"/>
              <a:pathLst>
                <a:path w="441325" h="1280160">
                  <a:moveTo>
                    <a:pt x="441121" y="0"/>
                  </a:moveTo>
                  <a:lnTo>
                    <a:pt x="0" y="1279994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50095" y="2913434"/>
              <a:ext cx="417195" cy="1296035"/>
            </a:xfrm>
            <a:custGeom>
              <a:avLst/>
              <a:gdLst/>
              <a:ahLst/>
              <a:cxnLst/>
              <a:rect l="l" t="t" r="r" b="b"/>
              <a:pathLst>
                <a:path w="417195" h="1296035">
                  <a:moveTo>
                    <a:pt x="416864" y="1295958"/>
                  </a:moveTo>
                  <a:lnTo>
                    <a:pt x="0" y="0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22515" y="2736316"/>
              <a:ext cx="1002030" cy="807720"/>
            </a:xfrm>
            <a:custGeom>
              <a:avLst/>
              <a:gdLst/>
              <a:ahLst/>
              <a:cxnLst/>
              <a:rect l="l" t="t" r="r" b="b"/>
              <a:pathLst>
                <a:path w="1002029" h="807720">
                  <a:moveTo>
                    <a:pt x="0" y="0"/>
                  </a:moveTo>
                  <a:lnTo>
                    <a:pt x="1001712" y="807516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3798" y="3833263"/>
              <a:ext cx="1280160" cy="9525"/>
            </a:xfrm>
            <a:custGeom>
              <a:avLst/>
              <a:gdLst/>
              <a:ahLst/>
              <a:cxnLst/>
              <a:rect l="l" t="t" r="r" b="b"/>
              <a:pathLst>
                <a:path w="1280159" h="9525">
                  <a:moveTo>
                    <a:pt x="1279918" y="0"/>
                  </a:moveTo>
                  <a:lnTo>
                    <a:pt x="0" y="9258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43785" y="4209392"/>
              <a:ext cx="364490" cy="254635"/>
            </a:xfrm>
            <a:custGeom>
              <a:avLst/>
              <a:gdLst/>
              <a:ahLst/>
              <a:cxnLst/>
              <a:rect l="l" t="t" r="r" b="b"/>
              <a:pathLst>
                <a:path w="364490" h="254635">
                  <a:moveTo>
                    <a:pt x="0" y="254457"/>
                  </a:moveTo>
                  <a:lnTo>
                    <a:pt x="364490" y="0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22627" y="2862547"/>
              <a:ext cx="135255" cy="414020"/>
            </a:xfrm>
            <a:custGeom>
              <a:avLst/>
              <a:gdLst/>
              <a:ahLst/>
              <a:cxnLst/>
              <a:rect l="l" t="t" r="r" b="b"/>
              <a:pathLst>
                <a:path w="135254" h="414020">
                  <a:moveTo>
                    <a:pt x="135013" y="413562"/>
                  </a:moveTo>
                  <a:lnTo>
                    <a:pt x="0" y="0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6777" y="2896410"/>
              <a:ext cx="127635" cy="401320"/>
            </a:xfrm>
            <a:custGeom>
              <a:avLst/>
              <a:gdLst/>
              <a:ahLst/>
              <a:cxnLst/>
              <a:rect l="l" t="t" r="r" b="b"/>
              <a:pathLst>
                <a:path w="127635" h="401320">
                  <a:moveTo>
                    <a:pt x="127431" y="0"/>
                  </a:moveTo>
                  <a:lnTo>
                    <a:pt x="0" y="401015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39676" y="4267643"/>
              <a:ext cx="311785" cy="234950"/>
            </a:xfrm>
            <a:custGeom>
              <a:avLst/>
              <a:gdLst/>
              <a:ahLst/>
              <a:cxnLst/>
              <a:rect l="l" t="t" r="r" b="b"/>
              <a:pathLst>
                <a:path w="311785" h="234950">
                  <a:moveTo>
                    <a:pt x="0" y="0"/>
                  </a:moveTo>
                  <a:lnTo>
                    <a:pt x="311759" y="234518"/>
                  </a:lnTo>
                </a:path>
              </a:pathLst>
            </a:custGeom>
            <a:ln w="38709">
              <a:solidFill>
                <a:srgbClr val="49525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6275" y="1865412"/>
              <a:ext cx="963930" cy="963930"/>
            </a:xfrm>
            <a:custGeom>
              <a:avLst/>
              <a:gdLst/>
              <a:ahLst/>
              <a:cxnLst/>
              <a:rect l="l" t="t" r="r" b="b"/>
              <a:pathLst>
                <a:path w="963929" h="963930">
                  <a:moveTo>
                    <a:pt x="481812" y="0"/>
                  </a:moveTo>
                  <a:lnTo>
                    <a:pt x="432551" y="2487"/>
                  </a:lnTo>
                  <a:lnTo>
                    <a:pt x="384712" y="9788"/>
                  </a:lnTo>
                  <a:lnTo>
                    <a:pt x="338539" y="21660"/>
                  </a:lnTo>
                  <a:lnTo>
                    <a:pt x="294272" y="37862"/>
                  </a:lnTo>
                  <a:lnTo>
                    <a:pt x="252155" y="58151"/>
                  </a:lnTo>
                  <a:lnTo>
                    <a:pt x="212429" y="82284"/>
                  </a:lnTo>
                  <a:lnTo>
                    <a:pt x="175338" y="110020"/>
                  </a:lnTo>
                  <a:lnTo>
                    <a:pt x="141122" y="141117"/>
                  </a:lnTo>
                  <a:lnTo>
                    <a:pt x="110024" y="175332"/>
                  </a:lnTo>
                  <a:lnTo>
                    <a:pt x="82287" y="212424"/>
                  </a:lnTo>
                  <a:lnTo>
                    <a:pt x="58153" y="252149"/>
                  </a:lnTo>
                  <a:lnTo>
                    <a:pt x="37864" y="294267"/>
                  </a:lnTo>
                  <a:lnTo>
                    <a:pt x="21661" y="338534"/>
                  </a:lnTo>
                  <a:lnTo>
                    <a:pt x="9789" y="384709"/>
                  </a:lnTo>
                  <a:lnTo>
                    <a:pt x="2487" y="432549"/>
                  </a:lnTo>
                  <a:lnTo>
                    <a:pt x="0" y="481812"/>
                  </a:lnTo>
                  <a:lnTo>
                    <a:pt x="2487" y="531076"/>
                  </a:lnTo>
                  <a:lnTo>
                    <a:pt x="9789" y="578916"/>
                  </a:lnTo>
                  <a:lnTo>
                    <a:pt x="21661" y="625090"/>
                  </a:lnTo>
                  <a:lnTo>
                    <a:pt x="37864" y="669358"/>
                  </a:lnTo>
                  <a:lnTo>
                    <a:pt x="58153" y="711475"/>
                  </a:lnTo>
                  <a:lnTo>
                    <a:pt x="82287" y="751200"/>
                  </a:lnTo>
                  <a:lnTo>
                    <a:pt x="110024" y="788292"/>
                  </a:lnTo>
                  <a:lnTo>
                    <a:pt x="141122" y="822507"/>
                  </a:lnTo>
                  <a:lnTo>
                    <a:pt x="175338" y="853604"/>
                  </a:lnTo>
                  <a:lnTo>
                    <a:pt x="212429" y="881340"/>
                  </a:lnTo>
                  <a:lnTo>
                    <a:pt x="252155" y="905474"/>
                  </a:lnTo>
                  <a:lnTo>
                    <a:pt x="294272" y="925762"/>
                  </a:lnTo>
                  <a:lnTo>
                    <a:pt x="338539" y="941964"/>
                  </a:lnTo>
                  <a:lnTo>
                    <a:pt x="384712" y="953836"/>
                  </a:lnTo>
                  <a:lnTo>
                    <a:pt x="432551" y="961137"/>
                  </a:lnTo>
                  <a:lnTo>
                    <a:pt x="481812" y="963625"/>
                  </a:lnTo>
                  <a:lnTo>
                    <a:pt x="531076" y="961137"/>
                  </a:lnTo>
                  <a:lnTo>
                    <a:pt x="578916" y="953836"/>
                  </a:lnTo>
                  <a:lnTo>
                    <a:pt x="625090" y="941964"/>
                  </a:lnTo>
                  <a:lnTo>
                    <a:pt x="669358" y="925762"/>
                  </a:lnTo>
                  <a:lnTo>
                    <a:pt x="711475" y="905474"/>
                  </a:lnTo>
                  <a:lnTo>
                    <a:pt x="751200" y="881340"/>
                  </a:lnTo>
                  <a:lnTo>
                    <a:pt x="788292" y="853604"/>
                  </a:lnTo>
                  <a:lnTo>
                    <a:pt x="822507" y="822507"/>
                  </a:lnTo>
                  <a:lnTo>
                    <a:pt x="853604" y="788292"/>
                  </a:lnTo>
                  <a:lnTo>
                    <a:pt x="881340" y="751200"/>
                  </a:lnTo>
                  <a:lnTo>
                    <a:pt x="905474" y="711475"/>
                  </a:lnTo>
                  <a:lnTo>
                    <a:pt x="925762" y="669358"/>
                  </a:lnTo>
                  <a:lnTo>
                    <a:pt x="941964" y="625090"/>
                  </a:lnTo>
                  <a:lnTo>
                    <a:pt x="953836" y="578916"/>
                  </a:lnTo>
                  <a:lnTo>
                    <a:pt x="961137" y="531076"/>
                  </a:lnTo>
                  <a:lnTo>
                    <a:pt x="963625" y="481812"/>
                  </a:lnTo>
                  <a:lnTo>
                    <a:pt x="961137" y="432549"/>
                  </a:lnTo>
                  <a:lnTo>
                    <a:pt x="953836" y="384709"/>
                  </a:lnTo>
                  <a:lnTo>
                    <a:pt x="941964" y="338534"/>
                  </a:lnTo>
                  <a:lnTo>
                    <a:pt x="925762" y="294267"/>
                  </a:lnTo>
                  <a:lnTo>
                    <a:pt x="905474" y="252149"/>
                  </a:lnTo>
                  <a:lnTo>
                    <a:pt x="881340" y="212424"/>
                  </a:lnTo>
                  <a:lnTo>
                    <a:pt x="853604" y="175332"/>
                  </a:lnTo>
                  <a:lnTo>
                    <a:pt x="822507" y="141117"/>
                  </a:lnTo>
                  <a:lnTo>
                    <a:pt x="788292" y="110020"/>
                  </a:lnTo>
                  <a:lnTo>
                    <a:pt x="751200" y="82284"/>
                  </a:lnTo>
                  <a:lnTo>
                    <a:pt x="711475" y="58151"/>
                  </a:lnTo>
                  <a:lnTo>
                    <a:pt x="669358" y="37862"/>
                  </a:lnTo>
                  <a:lnTo>
                    <a:pt x="625090" y="21660"/>
                  </a:lnTo>
                  <a:lnTo>
                    <a:pt x="578916" y="9788"/>
                  </a:lnTo>
                  <a:lnTo>
                    <a:pt x="531076" y="2487"/>
                  </a:lnTo>
                  <a:lnTo>
                    <a:pt x="481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3006" y="1812150"/>
              <a:ext cx="1072756" cy="107274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036371" y="1885293"/>
              <a:ext cx="963930" cy="963930"/>
            </a:xfrm>
            <a:custGeom>
              <a:avLst/>
              <a:gdLst/>
              <a:ahLst/>
              <a:cxnLst/>
              <a:rect l="l" t="t" r="r" b="b"/>
              <a:pathLst>
                <a:path w="963929" h="963930">
                  <a:moveTo>
                    <a:pt x="481812" y="0"/>
                  </a:moveTo>
                  <a:lnTo>
                    <a:pt x="432551" y="2487"/>
                  </a:lnTo>
                  <a:lnTo>
                    <a:pt x="384712" y="9788"/>
                  </a:lnTo>
                  <a:lnTo>
                    <a:pt x="338539" y="21660"/>
                  </a:lnTo>
                  <a:lnTo>
                    <a:pt x="294272" y="37862"/>
                  </a:lnTo>
                  <a:lnTo>
                    <a:pt x="252155" y="58151"/>
                  </a:lnTo>
                  <a:lnTo>
                    <a:pt x="212429" y="82284"/>
                  </a:lnTo>
                  <a:lnTo>
                    <a:pt x="175338" y="110020"/>
                  </a:lnTo>
                  <a:lnTo>
                    <a:pt x="141122" y="141117"/>
                  </a:lnTo>
                  <a:lnTo>
                    <a:pt x="110024" y="175332"/>
                  </a:lnTo>
                  <a:lnTo>
                    <a:pt x="82287" y="212424"/>
                  </a:lnTo>
                  <a:lnTo>
                    <a:pt x="58153" y="252149"/>
                  </a:lnTo>
                  <a:lnTo>
                    <a:pt x="37864" y="294267"/>
                  </a:lnTo>
                  <a:lnTo>
                    <a:pt x="21661" y="338534"/>
                  </a:lnTo>
                  <a:lnTo>
                    <a:pt x="9789" y="384709"/>
                  </a:lnTo>
                  <a:lnTo>
                    <a:pt x="2487" y="432549"/>
                  </a:lnTo>
                  <a:lnTo>
                    <a:pt x="0" y="481812"/>
                  </a:lnTo>
                  <a:lnTo>
                    <a:pt x="2487" y="531076"/>
                  </a:lnTo>
                  <a:lnTo>
                    <a:pt x="9789" y="578916"/>
                  </a:lnTo>
                  <a:lnTo>
                    <a:pt x="21661" y="625090"/>
                  </a:lnTo>
                  <a:lnTo>
                    <a:pt x="37864" y="669358"/>
                  </a:lnTo>
                  <a:lnTo>
                    <a:pt x="58153" y="711475"/>
                  </a:lnTo>
                  <a:lnTo>
                    <a:pt x="82287" y="751200"/>
                  </a:lnTo>
                  <a:lnTo>
                    <a:pt x="110024" y="788292"/>
                  </a:lnTo>
                  <a:lnTo>
                    <a:pt x="141122" y="822507"/>
                  </a:lnTo>
                  <a:lnTo>
                    <a:pt x="175338" y="853604"/>
                  </a:lnTo>
                  <a:lnTo>
                    <a:pt x="212429" y="881340"/>
                  </a:lnTo>
                  <a:lnTo>
                    <a:pt x="252155" y="905474"/>
                  </a:lnTo>
                  <a:lnTo>
                    <a:pt x="294272" y="925762"/>
                  </a:lnTo>
                  <a:lnTo>
                    <a:pt x="338539" y="941964"/>
                  </a:lnTo>
                  <a:lnTo>
                    <a:pt x="384712" y="953836"/>
                  </a:lnTo>
                  <a:lnTo>
                    <a:pt x="432551" y="961137"/>
                  </a:lnTo>
                  <a:lnTo>
                    <a:pt x="481812" y="963625"/>
                  </a:lnTo>
                  <a:lnTo>
                    <a:pt x="531076" y="961137"/>
                  </a:lnTo>
                  <a:lnTo>
                    <a:pt x="578916" y="953836"/>
                  </a:lnTo>
                  <a:lnTo>
                    <a:pt x="625090" y="941964"/>
                  </a:lnTo>
                  <a:lnTo>
                    <a:pt x="669358" y="925762"/>
                  </a:lnTo>
                  <a:lnTo>
                    <a:pt x="711475" y="905474"/>
                  </a:lnTo>
                  <a:lnTo>
                    <a:pt x="751200" y="881340"/>
                  </a:lnTo>
                  <a:lnTo>
                    <a:pt x="788292" y="853604"/>
                  </a:lnTo>
                  <a:lnTo>
                    <a:pt x="822507" y="822507"/>
                  </a:lnTo>
                  <a:lnTo>
                    <a:pt x="853604" y="788292"/>
                  </a:lnTo>
                  <a:lnTo>
                    <a:pt x="881340" y="751200"/>
                  </a:lnTo>
                  <a:lnTo>
                    <a:pt x="905474" y="711475"/>
                  </a:lnTo>
                  <a:lnTo>
                    <a:pt x="925762" y="669358"/>
                  </a:lnTo>
                  <a:lnTo>
                    <a:pt x="941964" y="625090"/>
                  </a:lnTo>
                  <a:lnTo>
                    <a:pt x="953836" y="578916"/>
                  </a:lnTo>
                  <a:lnTo>
                    <a:pt x="961137" y="531076"/>
                  </a:lnTo>
                  <a:lnTo>
                    <a:pt x="963625" y="481812"/>
                  </a:lnTo>
                  <a:lnTo>
                    <a:pt x="961137" y="432549"/>
                  </a:lnTo>
                  <a:lnTo>
                    <a:pt x="953836" y="384709"/>
                  </a:lnTo>
                  <a:lnTo>
                    <a:pt x="941964" y="338534"/>
                  </a:lnTo>
                  <a:lnTo>
                    <a:pt x="925762" y="294267"/>
                  </a:lnTo>
                  <a:lnTo>
                    <a:pt x="905474" y="252149"/>
                  </a:lnTo>
                  <a:lnTo>
                    <a:pt x="881340" y="212424"/>
                  </a:lnTo>
                  <a:lnTo>
                    <a:pt x="853604" y="175332"/>
                  </a:lnTo>
                  <a:lnTo>
                    <a:pt x="822507" y="141117"/>
                  </a:lnTo>
                  <a:lnTo>
                    <a:pt x="788292" y="110020"/>
                  </a:lnTo>
                  <a:lnTo>
                    <a:pt x="751200" y="82284"/>
                  </a:lnTo>
                  <a:lnTo>
                    <a:pt x="711475" y="58151"/>
                  </a:lnTo>
                  <a:lnTo>
                    <a:pt x="669358" y="37862"/>
                  </a:lnTo>
                  <a:lnTo>
                    <a:pt x="625090" y="21660"/>
                  </a:lnTo>
                  <a:lnTo>
                    <a:pt x="578916" y="9788"/>
                  </a:lnTo>
                  <a:lnTo>
                    <a:pt x="531076" y="2487"/>
                  </a:lnTo>
                  <a:lnTo>
                    <a:pt x="481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7837" y="1813013"/>
              <a:ext cx="1072743" cy="10727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552369" y="3371946"/>
              <a:ext cx="963930" cy="963930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481799" y="0"/>
                  </a:moveTo>
                  <a:lnTo>
                    <a:pt x="432538" y="2487"/>
                  </a:lnTo>
                  <a:lnTo>
                    <a:pt x="384700" y="9788"/>
                  </a:lnTo>
                  <a:lnTo>
                    <a:pt x="338527" y="21660"/>
                  </a:lnTo>
                  <a:lnTo>
                    <a:pt x="294261" y="37862"/>
                  </a:lnTo>
                  <a:lnTo>
                    <a:pt x="252145" y="58151"/>
                  </a:lnTo>
                  <a:lnTo>
                    <a:pt x="212421" y="82284"/>
                  </a:lnTo>
                  <a:lnTo>
                    <a:pt x="175330" y="110020"/>
                  </a:lnTo>
                  <a:lnTo>
                    <a:pt x="141116" y="141117"/>
                  </a:lnTo>
                  <a:lnTo>
                    <a:pt x="110019" y="175332"/>
                  </a:lnTo>
                  <a:lnTo>
                    <a:pt x="82283" y="212424"/>
                  </a:lnTo>
                  <a:lnTo>
                    <a:pt x="58150" y="252149"/>
                  </a:lnTo>
                  <a:lnTo>
                    <a:pt x="37862" y="294267"/>
                  </a:lnTo>
                  <a:lnTo>
                    <a:pt x="21660" y="338534"/>
                  </a:lnTo>
                  <a:lnTo>
                    <a:pt x="9788" y="384709"/>
                  </a:lnTo>
                  <a:lnTo>
                    <a:pt x="2487" y="432549"/>
                  </a:lnTo>
                  <a:lnTo>
                    <a:pt x="0" y="481812"/>
                  </a:lnTo>
                  <a:lnTo>
                    <a:pt x="2487" y="531076"/>
                  </a:lnTo>
                  <a:lnTo>
                    <a:pt x="9788" y="578916"/>
                  </a:lnTo>
                  <a:lnTo>
                    <a:pt x="21660" y="625090"/>
                  </a:lnTo>
                  <a:lnTo>
                    <a:pt x="37862" y="669358"/>
                  </a:lnTo>
                  <a:lnTo>
                    <a:pt x="58150" y="711475"/>
                  </a:lnTo>
                  <a:lnTo>
                    <a:pt x="82283" y="751200"/>
                  </a:lnTo>
                  <a:lnTo>
                    <a:pt x="110019" y="788292"/>
                  </a:lnTo>
                  <a:lnTo>
                    <a:pt x="141116" y="822507"/>
                  </a:lnTo>
                  <a:lnTo>
                    <a:pt x="175330" y="853604"/>
                  </a:lnTo>
                  <a:lnTo>
                    <a:pt x="212421" y="881340"/>
                  </a:lnTo>
                  <a:lnTo>
                    <a:pt x="252145" y="905474"/>
                  </a:lnTo>
                  <a:lnTo>
                    <a:pt x="294261" y="925762"/>
                  </a:lnTo>
                  <a:lnTo>
                    <a:pt x="338527" y="941964"/>
                  </a:lnTo>
                  <a:lnTo>
                    <a:pt x="384700" y="953836"/>
                  </a:lnTo>
                  <a:lnTo>
                    <a:pt x="432538" y="961137"/>
                  </a:lnTo>
                  <a:lnTo>
                    <a:pt x="481799" y="963625"/>
                  </a:lnTo>
                  <a:lnTo>
                    <a:pt x="531063" y="961137"/>
                  </a:lnTo>
                  <a:lnTo>
                    <a:pt x="578904" y="953836"/>
                  </a:lnTo>
                  <a:lnTo>
                    <a:pt x="625079" y="941964"/>
                  </a:lnTo>
                  <a:lnTo>
                    <a:pt x="669347" y="925762"/>
                  </a:lnTo>
                  <a:lnTo>
                    <a:pt x="711465" y="905474"/>
                  </a:lnTo>
                  <a:lnTo>
                    <a:pt x="751192" y="881340"/>
                  </a:lnTo>
                  <a:lnTo>
                    <a:pt x="788284" y="853604"/>
                  </a:lnTo>
                  <a:lnTo>
                    <a:pt x="822501" y="822507"/>
                  </a:lnTo>
                  <a:lnTo>
                    <a:pt x="853599" y="788292"/>
                  </a:lnTo>
                  <a:lnTo>
                    <a:pt x="881336" y="751200"/>
                  </a:lnTo>
                  <a:lnTo>
                    <a:pt x="905471" y="711475"/>
                  </a:lnTo>
                  <a:lnTo>
                    <a:pt x="925760" y="669358"/>
                  </a:lnTo>
                  <a:lnTo>
                    <a:pt x="941963" y="625090"/>
                  </a:lnTo>
                  <a:lnTo>
                    <a:pt x="953836" y="578916"/>
                  </a:lnTo>
                  <a:lnTo>
                    <a:pt x="961137" y="531076"/>
                  </a:lnTo>
                  <a:lnTo>
                    <a:pt x="963625" y="481812"/>
                  </a:lnTo>
                  <a:lnTo>
                    <a:pt x="961137" y="432549"/>
                  </a:lnTo>
                  <a:lnTo>
                    <a:pt x="953836" y="384709"/>
                  </a:lnTo>
                  <a:lnTo>
                    <a:pt x="941963" y="338534"/>
                  </a:lnTo>
                  <a:lnTo>
                    <a:pt x="925760" y="294267"/>
                  </a:lnTo>
                  <a:lnTo>
                    <a:pt x="905471" y="252149"/>
                  </a:lnTo>
                  <a:lnTo>
                    <a:pt x="881336" y="212424"/>
                  </a:lnTo>
                  <a:lnTo>
                    <a:pt x="853599" y="175332"/>
                  </a:lnTo>
                  <a:lnTo>
                    <a:pt x="822501" y="141117"/>
                  </a:lnTo>
                  <a:lnTo>
                    <a:pt x="788284" y="110020"/>
                  </a:lnTo>
                  <a:lnTo>
                    <a:pt x="751192" y="82284"/>
                  </a:lnTo>
                  <a:lnTo>
                    <a:pt x="711465" y="58151"/>
                  </a:lnTo>
                  <a:lnTo>
                    <a:pt x="669347" y="37862"/>
                  </a:lnTo>
                  <a:lnTo>
                    <a:pt x="625079" y="21660"/>
                  </a:lnTo>
                  <a:lnTo>
                    <a:pt x="578904" y="9788"/>
                  </a:lnTo>
                  <a:lnTo>
                    <a:pt x="531063" y="2487"/>
                  </a:lnTo>
                  <a:lnTo>
                    <a:pt x="481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8503" y="3312744"/>
              <a:ext cx="1072743" cy="10727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45118" y="3394024"/>
              <a:ext cx="963930" cy="963930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481812" y="0"/>
                  </a:moveTo>
                  <a:lnTo>
                    <a:pt x="432549" y="2487"/>
                  </a:lnTo>
                  <a:lnTo>
                    <a:pt x="384709" y="9788"/>
                  </a:lnTo>
                  <a:lnTo>
                    <a:pt x="338534" y="21660"/>
                  </a:lnTo>
                  <a:lnTo>
                    <a:pt x="294267" y="37862"/>
                  </a:lnTo>
                  <a:lnTo>
                    <a:pt x="252149" y="58151"/>
                  </a:lnTo>
                  <a:lnTo>
                    <a:pt x="212424" y="82284"/>
                  </a:lnTo>
                  <a:lnTo>
                    <a:pt x="175332" y="110020"/>
                  </a:lnTo>
                  <a:lnTo>
                    <a:pt x="141117" y="141117"/>
                  </a:lnTo>
                  <a:lnTo>
                    <a:pt x="110020" y="175332"/>
                  </a:lnTo>
                  <a:lnTo>
                    <a:pt x="82284" y="212424"/>
                  </a:lnTo>
                  <a:lnTo>
                    <a:pt x="58151" y="252149"/>
                  </a:lnTo>
                  <a:lnTo>
                    <a:pt x="37862" y="294267"/>
                  </a:lnTo>
                  <a:lnTo>
                    <a:pt x="21660" y="338534"/>
                  </a:lnTo>
                  <a:lnTo>
                    <a:pt x="9788" y="384709"/>
                  </a:lnTo>
                  <a:lnTo>
                    <a:pt x="2487" y="432549"/>
                  </a:lnTo>
                  <a:lnTo>
                    <a:pt x="0" y="481812"/>
                  </a:lnTo>
                  <a:lnTo>
                    <a:pt x="2487" y="531076"/>
                  </a:lnTo>
                  <a:lnTo>
                    <a:pt x="9788" y="578916"/>
                  </a:lnTo>
                  <a:lnTo>
                    <a:pt x="21660" y="625090"/>
                  </a:lnTo>
                  <a:lnTo>
                    <a:pt x="37862" y="669358"/>
                  </a:lnTo>
                  <a:lnTo>
                    <a:pt x="58151" y="711475"/>
                  </a:lnTo>
                  <a:lnTo>
                    <a:pt x="82284" y="751200"/>
                  </a:lnTo>
                  <a:lnTo>
                    <a:pt x="110020" y="788292"/>
                  </a:lnTo>
                  <a:lnTo>
                    <a:pt x="141117" y="822507"/>
                  </a:lnTo>
                  <a:lnTo>
                    <a:pt x="175332" y="853604"/>
                  </a:lnTo>
                  <a:lnTo>
                    <a:pt x="212424" y="881340"/>
                  </a:lnTo>
                  <a:lnTo>
                    <a:pt x="252149" y="905474"/>
                  </a:lnTo>
                  <a:lnTo>
                    <a:pt x="294267" y="925762"/>
                  </a:lnTo>
                  <a:lnTo>
                    <a:pt x="338534" y="941964"/>
                  </a:lnTo>
                  <a:lnTo>
                    <a:pt x="384709" y="953836"/>
                  </a:lnTo>
                  <a:lnTo>
                    <a:pt x="432549" y="961137"/>
                  </a:lnTo>
                  <a:lnTo>
                    <a:pt x="481812" y="963625"/>
                  </a:lnTo>
                  <a:lnTo>
                    <a:pt x="531073" y="961137"/>
                  </a:lnTo>
                  <a:lnTo>
                    <a:pt x="578912" y="953836"/>
                  </a:lnTo>
                  <a:lnTo>
                    <a:pt x="625086" y="941964"/>
                  </a:lnTo>
                  <a:lnTo>
                    <a:pt x="669352" y="925762"/>
                  </a:lnTo>
                  <a:lnTo>
                    <a:pt x="711469" y="905474"/>
                  </a:lnTo>
                  <a:lnTo>
                    <a:pt x="751195" y="881340"/>
                  </a:lnTo>
                  <a:lnTo>
                    <a:pt x="788287" y="853604"/>
                  </a:lnTo>
                  <a:lnTo>
                    <a:pt x="822502" y="822507"/>
                  </a:lnTo>
                  <a:lnTo>
                    <a:pt x="853600" y="788292"/>
                  </a:lnTo>
                  <a:lnTo>
                    <a:pt x="881337" y="751200"/>
                  </a:lnTo>
                  <a:lnTo>
                    <a:pt x="905471" y="711475"/>
                  </a:lnTo>
                  <a:lnTo>
                    <a:pt x="925760" y="669358"/>
                  </a:lnTo>
                  <a:lnTo>
                    <a:pt x="941963" y="625090"/>
                  </a:lnTo>
                  <a:lnTo>
                    <a:pt x="953836" y="578916"/>
                  </a:lnTo>
                  <a:lnTo>
                    <a:pt x="961137" y="531076"/>
                  </a:lnTo>
                  <a:lnTo>
                    <a:pt x="963625" y="481812"/>
                  </a:lnTo>
                  <a:lnTo>
                    <a:pt x="961137" y="432549"/>
                  </a:lnTo>
                  <a:lnTo>
                    <a:pt x="953836" y="384709"/>
                  </a:lnTo>
                  <a:lnTo>
                    <a:pt x="941963" y="338534"/>
                  </a:lnTo>
                  <a:lnTo>
                    <a:pt x="925760" y="294267"/>
                  </a:lnTo>
                  <a:lnTo>
                    <a:pt x="905471" y="252149"/>
                  </a:lnTo>
                  <a:lnTo>
                    <a:pt x="881337" y="212424"/>
                  </a:lnTo>
                  <a:lnTo>
                    <a:pt x="853600" y="175332"/>
                  </a:lnTo>
                  <a:lnTo>
                    <a:pt x="822502" y="141117"/>
                  </a:lnTo>
                  <a:lnTo>
                    <a:pt x="788287" y="110020"/>
                  </a:lnTo>
                  <a:lnTo>
                    <a:pt x="751195" y="82284"/>
                  </a:lnTo>
                  <a:lnTo>
                    <a:pt x="711469" y="58151"/>
                  </a:lnTo>
                  <a:lnTo>
                    <a:pt x="669352" y="37862"/>
                  </a:lnTo>
                  <a:lnTo>
                    <a:pt x="625086" y="21660"/>
                  </a:lnTo>
                  <a:lnTo>
                    <a:pt x="578912" y="9788"/>
                  </a:lnTo>
                  <a:lnTo>
                    <a:pt x="531073" y="2487"/>
                  </a:lnTo>
                  <a:lnTo>
                    <a:pt x="481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553" y="3326701"/>
              <a:ext cx="1072743" cy="10727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89429" y="4332936"/>
              <a:ext cx="963930" cy="963930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481812" y="0"/>
                  </a:moveTo>
                  <a:lnTo>
                    <a:pt x="432549" y="2487"/>
                  </a:lnTo>
                  <a:lnTo>
                    <a:pt x="384709" y="9788"/>
                  </a:lnTo>
                  <a:lnTo>
                    <a:pt x="338534" y="21660"/>
                  </a:lnTo>
                  <a:lnTo>
                    <a:pt x="294267" y="37862"/>
                  </a:lnTo>
                  <a:lnTo>
                    <a:pt x="252149" y="58151"/>
                  </a:lnTo>
                  <a:lnTo>
                    <a:pt x="212424" y="82284"/>
                  </a:lnTo>
                  <a:lnTo>
                    <a:pt x="175332" y="110020"/>
                  </a:lnTo>
                  <a:lnTo>
                    <a:pt x="141117" y="141117"/>
                  </a:lnTo>
                  <a:lnTo>
                    <a:pt x="110020" y="175332"/>
                  </a:lnTo>
                  <a:lnTo>
                    <a:pt x="82284" y="212424"/>
                  </a:lnTo>
                  <a:lnTo>
                    <a:pt x="58151" y="252149"/>
                  </a:lnTo>
                  <a:lnTo>
                    <a:pt x="37862" y="294267"/>
                  </a:lnTo>
                  <a:lnTo>
                    <a:pt x="21660" y="338534"/>
                  </a:lnTo>
                  <a:lnTo>
                    <a:pt x="9788" y="384709"/>
                  </a:lnTo>
                  <a:lnTo>
                    <a:pt x="2487" y="432549"/>
                  </a:lnTo>
                  <a:lnTo>
                    <a:pt x="0" y="481812"/>
                  </a:lnTo>
                  <a:lnTo>
                    <a:pt x="2487" y="531076"/>
                  </a:lnTo>
                  <a:lnTo>
                    <a:pt x="9788" y="578916"/>
                  </a:lnTo>
                  <a:lnTo>
                    <a:pt x="21660" y="625090"/>
                  </a:lnTo>
                  <a:lnTo>
                    <a:pt x="37862" y="669358"/>
                  </a:lnTo>
                  <a:lnTo>
                    <a:pt x="58151" y="711475"/>
                  </a:lnTo>
                  <a:lnTo>
                    <a:pt x="82284" y="751200"/>
                  </a:lnTo>
                  <a:lnTo>
                    <a:pt x="110020" y="788292"/>
                  </a:lnTo>
                  <a:lnTo>
                    <a:pt x="141117" y="822507"/>
                  </a:lnTo>
                  <a:lnTo>
                    <a:pt x="175332" y="853604"/>
                  </a:lnTo>
                  <a:lnTo>
                    <a:pt x="212424" y="881340"/>
                  </a:lnTo>
                  <a:lnTo>
                    <a:pt x="252149" y="905474"/>
                  </a:lnTo>
                  <a:lnTo>
                    <a:pt x="294267" y="925762"/>
                  </a:lnTo>
                  <a:lnTo>
                    <a:pt x="338534" y="941964"/>
                  </a:lnTo>
                  <a:lnTo>
                    <a:pt x="384709" y="953836"/>
                  </a:lnTo>
                  <a:lnTo>
                    <a:pt x="432549" y="961137"/>
                  </a:lnTo>
                  <a:lnTo>
                    <a:pt x="481812" y="963625"/>
                  </a:lnTo>
                  <a:lnTo>
                    <a:pt x="531076" y="961137"/>
                  </a:lnTo>
                  <a:lnTo>
                    <a:pt x="578916" y="953836"/>
                  </a:lnTo>
                  <a:lnTo>
                    <a:pt x="625090" y="941964"/>
                  </a:lnTo>
                  <a:lnTo>
                    <a:pt x="669358" y="925762"/>
                  </a:lnTo>
                  <a:lnTo>
                    <a:pt x="711475" y="905474"/>
                  </a:lnTo>
                  <a:lnTo>
                    <a:pt x="751200" y="881340"/>
                  </a:lnTo>
                  <a:lnTo>
                    <a:pt x="788292" y="853604"/>
                  </a:lnTo>
                  <a:lnTo>
                    <a:pt x="822507" y="822507"/>
                  </a:lnTo>
                  <a:lnTo>
                    <a:pt x="853604" y="788292"/>
                  </a:lnTo>
                  <a:lnTo>
                    <a:pt x="881340" y="751200"/>
                  </a:lnTo>
                  <a:lnTo>
                    <a:pt x="905474" y="711475"/>
                  </a:lnTo>
                  <a:lnTo>
                    <a:pt x="925762" y="669358"/>
                  </a:lnTo>
                  <a:lnTo>
                    <a:pt x="941964" y="625090"/>
                  </a:lnTo>
                  <a:lnTo>
                    <a:pt x="953836" y="578916"/>
                  </a:lnTo>
                  <a:lnTo>
                    <a:pt x="961137" y="531076"/>
                  </a:lnTo>
                  <a:lnTo>
                    <a:pt x="963625" y="481812"/>
                  </a:lnTo>
                  <a:lnTo>
                    <a:pt x="961137" y="432549"/>
                  </a:lnTo>
                  <a:lnTo>
                    <a:pt x="953836" y="384709"/>
                  </a:lnTo>
                  <a:lnTo>
                    <a:pt x="941964" y="338534"/>
                  </a:lnTo>
                  <a:lnTo>
                    <a:pt x="925762" y="294267"/>
                  </a:lnTo>
                  <a:lnTo>
                    <a:pt x="905474" y="252149"/>
                  </a:lnTo>
                  <a:lnTo>
                    <a:pt x="881340" y="212424"/>
                  </a:lnTo>
                  <a:lnTo>
                    <a:pt x="853604" y="175332"/>
                  </a:lnTo>
                  <a:lnTo>
                    <a:pt x="822507" y="141117"/>
                  </a:lnTo>
                  <a:lnTo>
                    <a:pt x="788292" y="110020"/>
                  </a:lnTo>
                  <a:lnTo>
                    <a:pt x="751200" y="82284"/>
                  </a:lnTo>
                  <a:lnTo>
                    <a:pt x="711475" y="58151"/>
                  </a:lnTo>
                  <a:lnTo>
                    <a:pt x="669358" y="37862"/>
                  </a:lnTo>
                  <a:lnTo>
                    <a:pt x="625090" y="21660"/>
                  </a:lnTo>
                  <a:lnTo>
                    <a:pt x="578916" y="9788"/>
                  </a:lnTo>
                  <a:lnTo>
                    <a:pt x="531076" y="2487"/>
                  </a:lnTo>
                  <a:lnTo>
                    <a:pt x="481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8867" y="4269905"/>
              <a:ext cx="1072756" cy="1072743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6597370" y="2373577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321462" y="0"/>
                </a:moveTo>
                <a:lnTo>
                  <a:pt x="0" y="0"/>
                </a:lnTo>
              </a:path>
            </a:pathLst>
          </a:custGeom>
          <a:ln w="38709">
            <a:solidFill>
              <a:srgbClr val="495257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08499" y="581025"/>
            <a:ext cx="1186215" cy="513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80"/>
              </a:lnSpc>
              <a:spcBef>
                <a:spcPts val="105"/>
              </a:spcBef>
            </a:pPr>
            <a:r>
              <a:rPr sz="1300" b="1" dirty="0">
                <a:solidFill>
                  <a:srgbClr val="C72E1E"/>
                </a:solidFill>
                <a:latin typeface="Calibri"/>
                <a:cs typeface="Calibri"/>
              </a:rPr>
              <a:t>Dimension</a:t>
            </a:r>
            <a:r>
              <a:rPr sz="1250" b="1" dirty="0">
                <a:solidFill>
                  <a:srgbClr val="C72E1E"/>
                </a:solidFill>
                <a:latin typeface="Calibri"/>
                <a:cs typeface="Calibri"/>
              </a:rPr>
              <a:t> </a:t>
            </a:r>
            <a:r>
              <a:rPr sz="1250" b="1" spc="-50" dirty="0">
                <a:solidFill>
                  <a:srgbClr val="C72E1E"/>
                </a:solidFill>
                <a:latin typeface="Calibri"/>
                <a:cs typeface="Calibri"/>
              </a:rPr>
              <a:t>1</a:t>
            </a:r>
            <a:endParaRPr sz="1250" dirty="0">
              <a:latin typeface="Calibri"/>
              <a:cs typeface="Calibri"/>
            </a:endParaRPr>
          </a:p>
          <a:p>
            <a:pPr marL="12065" marR="5080" algn="ctr">
              <a:lnSpc>
                <a:spcPts val="1210"/>
              </a:lnSpc>
              <a:spcBef>
                <a:spcPts val="15"/>
              </a:spcBef>
            </a:pPr>
            <a:r>
              <a:rPr sz="1100" dirty="0">
                <a:solidFill>
                  <a:srgbClr val="C72E1E"/>
                </a:solidFill>
                <a:latin typeface="Calibri"/>
                <a:cs typeface="Calibri"/>
              </a:rPr>
              <a:t>Cybersecurity</a:t>
            </a:r>
            <a:r>
              <a:rPr sz="1100" spc="-20" dirty="0">
                <a:solidFill>
                  <a:srgbClr val="C72E1E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C72E1E"/>
                </a:solidFill>
                <a:latin typeface="Calibri"/>
                <a:cs typeface="Calibri"/>
              </a:rPr>
              <a:t>Policy </a:t>
            </a:r>
            <a:r>
              <a:rPr sz="1100" dirty="0">
                <a:solidFill>
                  <a:srgbClr val="C72E1E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C72E1E"/>
                </a:solidFill>
                <a:latin typeface="Calibri"/>
                <a:cs typeface="Calibri"/>
              </a:rPr>
              <a:t> Strategy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09331" y="581025"/>
            <a:ext cx="1503175" cy="513602"/>
          </a:xfrm>
          <a:prstGeom prst="rect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80"/>
              </a:lnSpc>
              <a:spcBef>
                <a:spcPts val="105"/>
              </a:spcBef>
            </a:pPr>
            <a:r>
              <a:rPr sz="1300" b="1" dirty="0">
                <a:solidFill>
                  <a:srgbClr val="192542"/>
                </a:solidFill>
                <a:latin typeface="Calibri"/>
                <a:cs typeface="Calibri"/>
              </a:rPr>
              <a:t>Dimension</a:t>
            </a:r>
            <a:r>
              <a:rPr sz="1250" b="1" dirty="0">
                <a:solidFill>
                  <a:srgbClr val="192542"/>
                </a:solidFill>
                <a:latin typeface="Calibri"/>
                <a:cs typeface="Calibri"/>
              </a:rPr>
              <a:t> </a:t>
            </a:r>
            <a:r>
              <a:rPr sz="1250" b="1" spc="-50" dirty="0">
                <a:solidFill>
                  <a:srgbClr val="192542"/>
                </a:solidFill>
                <a:latin typeface="Calibri"/>
                <a:cs typeface="Calibri"/>
              </a:rPr>
              <a:t>2</a:t>
            </a:r>
            <a:endParaRPr sz="1250" dirty="0">
              <a:latin typeface="Calibri"/>
              <a:cs typeface="Calibri"/>
            </a:endParaRPr>
          </a:p>
          <a:p>
            <a:pPr marL="12700" marR="5080" indent="-635" algn="ctr">
              <a:lnSpc>
                <a:spcPts val="1210"/>
              </a:lnSpc>
              <a:spcBef>
                <a:spcPts val="15"/>
              </a:spcBef>
            </a:pPr>
            <a:r>
              <a:rPr sz="1100" spc="-10" dirty="0">
                <a:solidFill>
                  <a:srgbClr val="192542"/>
                </a:solidFill>
                <a:latin typeface="Calibri"/>
                <a:cs typeface="Calibri"/>
              </a:rPr>
              <a:t>Cybersecurity </a:t>
            </a:r>
            <a:r>
              <a:rPr sz="1100" dirty="0">
                <a:solidFill>
                  <a:srgbClr val="192542"/>
                </a:solidFill>
                <a:latin typeface="Calibri"/>
                <a:cs typeface="Calibri"/>
              </a:rPr>
              <a:t>Culture</a:t>
            </a:r>
            <a:r>
              <a:rPr sz="1100" spc="-15" dirty="0">
                <a:solidFill>
                  <a:srgbClr val="192542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92542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192542"/>
                </a:solidFill>
                <a:latin typeface="Calibri"/>
                <a:cs typeface="Calibri"/>
              </a:rPr>
              <a:t> Society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42729" y="2486025"/>
            <a:ext cx="1976825" cy="513602"/>
          </a:xfrm>
          <a:prstGeom prst="rect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105"/>
              </a:spcBef>
            </a:pPr>
            <a:r>
              <a:rPr sz="1250" b="1" dirty="0">
                <a:solidFill>
                  <a:srgbClr val="009B90"/>
                </a:solidFill>
                <a:latin typeface="Calibri"/>
                <a:cs typeface="Calibri"/>
              </a:rPr>
              <a:t>Dimension </a:t>
            </a:r>
            <a:r>
              <a:rPr sz="1250" b="1" spc="-50" dirty="0">
                <a:solidFill>
                  <a:srgbClr val="009B90"/>
                </a:solidFill>
                <a:latin typeface="Calibri"/>
                <a:cs typeface="Calibri"/>
              </a:rPr>
              <a:t>3</a:t>
            </a:r>
            <a:endParaRPr sz="1250" dirty="0">
              <a:latin typeface="Calibri"/>
              <a:cs typeface="Calibri"/>
            </a:endParaRPr>
          </a:p>
          <a:p>
            <a:pPr marL="12700" marR="5080">
              <a:lnSpc>
                <a:spcPts val="1210"/>
              </a:lnSpc>
              <a:spcBef>
                <a:spcPts val="15"/>
              </a:spcBef>
            </a:pPr>
            <a:r>
              <a:rPr sz="1000" spc="-20" dirty="0">
                <a:solidFill>
                  <a:srgbClr val="009B90"/>
                </a:solidFill>
                <a:latin typeface="Trebuchet MS"/>
                <a:cs typeface="Trebuchet MS"/>
              </a:rPr>
              <a:t>Building</a:t>
            </a:r>
            <a:r>
              <a:rPr sz="1000" spc="-40" dirty="0">
                <a:solidFill>
                  <a:srgbClr val="009B90"/>
                </a:solidFill>
                <a:latin typeface="Trebuchet MS"/>
                <a:cs typeface="Trebuchet MS"/>
              </a:rPr>
              <a:t> Cybersecurity </a:t>
            </a:r>
            <a:r>
              <a:rPr sz="1000" spc="-20" dirty="0">
                <a:solidFill>
                  <a:srgbClr val="009B90"/>
                </a:solidFill>
                <a:latin typeface="Trebuchet MS"/>
                <a:cs typeface="Trebuchet MS"/>
              </a:rPr>
              <a:t>Knowledge </a:t>
            </a:r>
            <a:r>
              <a:rPr sz="1000" spc="-25" dirty="0">
                <a:solidFill>
                  <a:srgbClr val="009B90"/>
                </a:solidFill>
                <a:latin typeface="Trebuchet MS"/>
                <a:cs typeface="Trebuchet MS"/>
              </a:rPr>
              <a:t>and </a:t>
            </a:r>
            <a:r>
              <a:rPr sz="1000" spc="-10" dirty="0">
                <a:solidFill>
                  <a:srgbClr val="009B90"/>
                </a:solidFill>
                <a:latin typeface="Trebuchet MS"/>
                <a:cs typeface="Trebuchet MS"/>
              </a:rPr>
              <a:t>Capabilities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20734" y="4482466"/>
            <a:ext cx="1079641" cy="513602"/>
          </a:xfrm>
          <a:prstGeom prst="rect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105"/>
              </a:spcBef>
            </a:pPr>
            <a:r>
              <a:rPr sz="1300" b="1" dirty="0">
                <a:solidFill>
                  <a:srgbClr val="672767"/>
                </a:solidFill>
                <a:latin typeface="Calibri"/>
                <a:cs typeface="Calibri"/>
              </a:rPr>
              <a:t>Dimension</a:t>
            </a:r>
            <a:r>
              <a:rPr sz="1250" b="1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250" b="1" spc="-50" dirty="0">
                <a:solidFill>
                  <a:srgbClr val="672767"/>
                </a:solidFill>
                <a:latin typeface="Calibri"/>
                <a:cs typeface="Calibri"/>
              </a:rPr>
              <a:t>5</a:t>
            </a:r>
            <a:endParaRPr sz="1250" dirty="0">
              <a:latin typeface="Calibri"/>
              <a:cs typeface="Calibri"/>
            </a:endParaRPr>
          </a:p>
          <a:p>
            <a:pPr marL="170180" marR="5080" indent="-71120">
              <a:lnSpc>
                <a:spcPts val="1210"/>
              </a:lnSpc>
              <a:spcBef>
                <a:spcPts val="15"/>
              </a:spcBef>
            </a:pPr>
            <a:r>
              <a:rPr sz="1100" dirty="0">
                <a:solidFill>
                  <a:srgbClr val="672767"/>
                </a:solidFill>
                <a:latin typeface="Calibri"/>
                <a:cs typeface="Calibri"/>
              </a:rPr>
              <a:t>Standards</a:t>
            </a:r>
            <a:r>
              <a:rPr sz="1100" spc="-3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672767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672767"/>
                </a:solidFill>
                <a:latin typeface="Calibri"/>
                <a:cs typeface="Calibri"/>
              </a:rPr>
              <a:t> Technologies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0512" y="5701666"/>
            <a:ext cx="1383183" cy="513602"/>
          </a:xfrm>
          <a:prstGeom prst="rect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80"/>
              </a:lnSpc>
              <a:spcBef>
                <a:spcPts val="105"/>
              </a:spcBef>
            </a:pPr>
            <a:r>
              <a:rPr sz="1300" b="1" dirty="0">
                <a:solidFill>
                  <a:srgbClr val="F1892C"/>
                </a:solidFill>
                <a:latin typeface="Calibri"/>
                <a:cs typeface="Calibri"/>
              </a:rPr>
              <a:t>Dimension</a:t>
            </a:r>
            <a:r>
              <a:rPr sz="1250" b="1" dirty="0">
                <a:solidFill>
                  <a:srgbClr val="F1892C"/>
                </a:solidFill>
                <a:latin typeface="Calibri"/>
                <a:cs typeface="Calibri"/>
              </a:rPr>
              <a:t> </a:t>
            </a:r>
            <a:r>
              <a:rPr sz="1250" b="1" spc="-50" dirty="0">
                <a:solidFill>
                  <a:srgbClr val="F1892C"/>
                </a:solidFill>
                <a:latin typeface="Calibri"/>
                <a:cs typeface="Calibri"/>
              </a:rPr>
              <a:t>4</a:t>
            </a:r>
            <a:endParaRPr sz="1250" dirty="0">
              <a:latin typeface="Calibri"/>
              <a:cs typeface="Calibri"/>
            </a:endParaRPr>
          </a:p>
          <a:p>
            <a:pPr marL="12700" marR="5080" algn="ctr">
              <a:lnSpc>
                <a:spcPts val="1210"/>
              </a:lnSpc>
              <a:spcBef>
                <a:spcPts val="15"/>
              </a:spcBef>
            </a:pPr>
            <a:r>
              <a:rPr sz="1100" spc="-35" dirty="0">
                <a:solidFill>
                  <a:srgbClr val="F1892C"/>
                </a:solidFill>
                <a:latin typeface="Trebuchet MS"/>
                <a:cs typeface="Trebuchet MS"/>
              </a:rPr>
              <a:t>Legal</a:t>
            </a:r>
            <a:r>
              <a:rPr sz="1100" spc="-65" dirty="0">
                <a:solidFill>
                  <a:srgbClr val="F1892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1892C"/>
                </a:solidFill>
                <a:latin typeface="Trebuchet MS"/>
                <a:cs typeface="Trebuchet MS"/>
              </a:rPr>
              <a:t>and</a:t>
            </a:r>
            <a:r>
              <a:rPr sz="1100" spc="-65" dirty="0">
                <a:solidFill>
                  <a:srgbClr val="F1892C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F1892C"/>
                </a:solidFill>
                <a:latin typeface="Trebuchet MS"/>
                <a:cs typeface="Trebuchet MS"/>
              </a:rPr>
              <a:t>Regulatory </a:t>
            </a:r>
            <a:r>
              <a:rPr sz="1100" spc="-10" dirty="0">
                <a:solidFill>
                  <a:srgbClr val="F1892C"/>
                </a:solidFill>
                <a:latin typeface="Trebuchet MS"/>
                <a:cs typeface="Trebuchet MS"/>
              </a:rPr>
              <a:t>Frameworks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7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F1165F30-736C-FF2A-6E2A-BF976EB0E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663" y="52588"/>
            <a:ext cx="1268734" cy="915801"/>
          </a:xfrm>
          <a:prstGeom prst="rect">
            <a:avLst/>
          </a:prstGeom>
        </p:spPr>
      </p:pic>
      <p:sp>
        <p:nvSpPr>
          <p:cNvPr id="56" name="Title 4">
            <a:extLst>
              <a:ext uri="{FF2B5EF4-FFF2-40B4-BE49-F238E27FC236}">
                <a16:creationId xmlns:a16="http://schemas.microsoft.com/office/drawing/2014/main" id="{40214589-EF34-D4F6-9FE6-09CA7CC6F79E}"/>
              </a:ext>
            </a:extLst>
          </p:cNvPr>
          <p:cNvSpPr txBox="1">
            <a:spLocks/>
          </p:cNvSpPr>
          <p:nvPr/>
        </p:nvSpPr>
        <p:spPr>
          <a:xfrm>
            <a:off x="1384300" y="123825"/>
            <a:ext cx="63246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C3C3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dirty="0"/>
              <a:t>CCMM DIMENSIONS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1734" y="6196441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9553" y="613080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91734" y="657205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9553" y="650642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91734" y="582082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9" name="object 9"/>
            <p:cNvSpPr/>
            <p:nvPr/>
          </p:nvSpPr>
          <p:spPr>
            <a:xfrm>
              <a:off x="10219554" y="575519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294622" y="5448386"/>
            <a:ext cx="1428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13839" y="1278313"/>
            <a:ext cx="303530" cy="4398645"/>
            <a:chOff x="10213839" y="1278313"/>
            <a:chExt cx="303530" cy="4398645"/>
          </a:xfrm>
        </p:grpSpPr>
        <p:sp>
          <p:nvSpPr>
            <p:cNvPr id="15" name="object 15"/>
            <p:cNvSpPr/>
            <p:nvPr/>
          </p:nvSpPr>
          <p:spPr>
            <a:xfrm>
              <a:off x="10219554" y="537957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81185" y="858730"/>
            <a:ext cx="3879215" cy="861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02260">
              <a:lnSpc>
                <a:spcPct val="101800"/>
              </a:lnSpc>
              <a:spcBef>
                <a:spcPts val="80"/>
              </a:spcBef>
            </a:pPr>
            <a:r>
              <a:rPr sz="900" b="1" i="1" spc="-10" dirty="0">
                <a:solidFill>
                  <a:srgbClr val="C72D1D"/>
                </a:solidFill>
                <a:latin typeface="Calibri"/>
                <a:cs typeface="Calibri"/>
              </a:rPr>
              <a:t>Dimension</a:t>
            </a:r>
            <a:r>
              <a:rPr sz="900" b="1" i="1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72D1D"/>
                </a:solidFill>
                <a:latin typeface="Calibri"/>
                <a:cs typeface="Calibri"/>
              </a:rPr>
              <a:t>1</a:t>
            </a:r>
            <a:r>
              <a:rPr sz="900" b="1" spc="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C72D1D"/>
                </a:solidFill>
                <a:latin typeface="Calibri"/>
                <a:cs typeface="Calibri"/>
              </a:rPr>
              <a:t>Cybersecurity</a:t>
            </a:r>
            <a:r>
              <a:rPr sz="900" b="1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C72D1D"/>
                </a:solidFill>
                <a:latin typeface="Calibri"/>
                <a:cs typeface="Calibri"/>
              </a:rPr>
              <a:t>Policy</a:t>
            </a:r>
            <a:r>
              <a:rPr sz="900" b="1" spc="5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C72D1D"/>
                </a:solidFill>
                <a:latin typeface="Calibri"/>
                <a:cs typeface="Calibri"/>
              </a:rPr>
              <a:t>and</a:t>
            </a:r>
            <a:r>
              <a:rPr sz="900" b="1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C72D1D"/>
                </a:solidFill>
                <a:latin typeface="Calibri"/>
                <a:cs typeface="Calibri"/>
              </a:rPr>
              <a:t>Strategy</a:t>
            </a:r>
            <a:r>
              <a:rPr sz="900" b="1" dirty="0">
                <a:solidFill>
                  <a:srgbClr val="C72D1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explores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country’s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develop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deliver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strategy,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enhance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its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endParaRPr sz="9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resilience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by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improving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its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incident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response,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defence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and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critical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infrastructure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(CI)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protection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capacities.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spc="-20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sz="900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considers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effective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strategy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policy</a:t>
            </a:r>
            <a:endParaRPr sz="900" dirty="0">
              <a:latin typeface="Calibri"/>
              <a:cs typeface="Calibri"/>
            </a:endParaRPr>
          </a:p>
          <a:p>
            <a:pPr marL="12700" marR="200660">
              <a:lnSpc>
                <a:spcPct val="101800"/>
              </a:lnSpc>
            </a:pP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delivering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capability,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while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maintaining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benefits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cyberspace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vital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government,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international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business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and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society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general.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1185" y="2107565"/>
            <a:ext cx="3822700" cy="1140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6034" indent="-635">
              <a:lnSpc>
                <a:spcPct val="101800"/>
              </a:lnSpc>
              <a:spcBef>
                <a:spcPts val="80"/>
              </a:spcBef>
            </a:pPr>
            <a:r>
              <a:rPr sz="900" b="1" i="1" dirty="0">
                <a:solidFill>
                  <a:srgbClr val="002147"/>
                </a:solidFill>
                <a:latin typeface="Calibri"/>
                <a:cs typeface="Calibri"/>
              </a:rPr>
              <a:t>Dimension</a:t>
            </a:r>
            <a:r>
              <a:rPr sz="900" b="1" i="1" spc="-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002147"/>
                </a:solidFill>
                <a:latin typeface="Calibri"/>
                <a:cs typeface="Calibri"/>
              </a:rPr>
              <a:t>2 </a:t>
            </a:r>
            <a:r>
              <a:rPr sz="900" b="1" spc="-10" dirty="0">
                <a:solidFill>
                  <a:srgbClr val="002147"/>
                </a:solidFill>
                <a:latin typeface="Calibri"/>
                <a:cs typeface="Calibri"/>
              </a:rPr>
              <a:t>Cybersecurity</a:t>
            </a:r>
            <a:r>
              <a:rPr sz="900" b="1" spc="-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002147"/>
                </a:solidFill>
                <a:latin typeface="Calibri"/>
                <a:cs typeface="Calibri"/>
              </a:rPr>
              <a:t>Culture</a:t>
            </a:r>
            <a:r>
              <a:rPr sz="900" b="1" spc="-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002147"/>
                </a:solidFill>
                <a:latin typeface="Calibri"/>
                <a:cs typeface="Calibri"/>
              </a:rPr>
              <a:t>and Society</a:t>
            </a:r>
            <a:r>
              <a:rPr sz="900" b="1" spc="-5" dirty="0">
                <a:solidFill>
                  <a:srgbClr val="00214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reviews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important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elements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responsible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culture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such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as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understanding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cyber-related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risks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society,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level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trust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Internet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services,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e-government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e-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commerce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services, and users’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understanding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personal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information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protection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online.</a:t>
            </a:r>
            <a:endParaRPr sz="9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Moreover,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spc="-10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sz="900" i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explores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existence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reporting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mechanisms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functioning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as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channels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users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report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cybercrime.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addition,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spc="-10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sz="900" i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reviews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role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media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social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media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shaping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cybersecurity values,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attitudes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behaviour.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1185" y="3781425"/>
            <a:ext cx="3864610" cy="1940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b="1" i="1" dirty="0">
                <a:solidFill>
                  <a:srgbClr val="009B90"/>
                </a:solidFill>
                <a:latin typeface="Calibri"/>
                <a:cs typeface="Calibri"/>
              </a:rPr>
              <a:t>Dimension</a:t>
            </a:r>
            <a:r>
              <a:rPr sz="900" b="1" i="1" spc="-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009B90"/>
                </a:solidFill>
                <a:latin typeface="Calibri"/>
                <a:cs typeface="Calibri"/>
              </a:rPr>
              <a:t>3</a:t>
            </a:r>
            <a:r>
              <a:rPr sz="900" b="1" spc="-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009B90"/>
                </a:solidFill>
                <a:latin typeface="Calibri"/>
                <a:cs typeface="Calibri"/>
              </a:rPr>
              <a:t>Building Cybersecurity</a:t>
            </a:r>
            <a:r>
              <a:rPr sz="900" b="1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009B90"/>
                </a:solidFill>
                <a:latin typeface="Calibri"/>
                <a:cs typeface="Calibri"/>
              </a:rPr>
              <a:t>Knowledge </a:t>
            </a:r>
            <a:r>
              <a:rPr sz="900" b="1" dirty="0">
                <a:solidFill>
                  <a:srgbClr val="009B90"/>
                </a:solidFill>
                <a:latin typeface="Calibri"/>
                <a:cs typeface="Calibri"/>
              </a:rPr>
              <a:t>and</a:t>
            </a:r>
            <a:r>
              <a:rPr sz="900" b="1" spc="-5" dirty="0">
                <a:solidFill>
                  <a:srgbClr val="009B9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009B90"/>
                </a:solidFill>
                <a:latin typeface="Calibri"/>
                <a:cs typeface="Calibri"/>
              </a:rPr>
              <a:t>Capabilities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reviews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availability,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quality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uptake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programmes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various groups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stakeholders,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including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government,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private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sector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population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as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whole,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relate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awareness-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raising</a:t>
            </a:r>
            <a:r>
              <a:rPr sz="900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programmes,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formal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educational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programmes,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professional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training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programmes.</a:t>
            </a:r>
            <a:endParaRPr sz="900" dirty="0">
              <a:latin typeface="Calibri"/>
              <a:cs typeface="Calibri"/>
            </a:endParaRPr>
          </a:p>
          <a:p>
            <a:pPr marL="12700" marR="88265">
              <a:lnSpc>
                <a:spcPct val="101800"/>
              </a:lnSpc>
              <a:spcBef>
                <a:spcPts val="800"/>
              </a:spcBef>
            </a:pPr>
            <a:r>
              <a:rPr sz="900" b="1" i="1" dirty="0">
                <a:solidFill>
                  <a:srgbClr val="F18A2D"/>
                </a:solidFill>
                <a:latin typeface="Calibri"/>
                <a:cs typeface="Calibri"/>
              </a:rPr>
              <a:t>Dimension</a:t>
            </a:r>
            <a:r>
              <a:rPr sz="900" b="1" i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F18A2D"/>
                </a:solidFill>
                <a:latin typeface="Calibri"/>
                <a:cs typeface="Calibri"/>
              </a:rPr>
              <a:t>4</a:t>
            </a:r>
            <a:r>
              <a:rPr sz="9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F18A2D"/>
                </a:solidFill>
                <a:latin typeface="Calibri"/>
                <a:cs typeface="Calibri"/>
              </a:rPr>
              <a:t>Legal</a:t>
            </a:r>
            <a:r>
              <a:rPr sz="9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F18A2D"/>
                </a:solidFill>
                <a:latin typeface="Calibri"/>
                <a:cs typeface="Calibri"/>
              </a:rPr>
              <a:t>and</a:t>
            </a:r>
            <a:r>
              <a:rPr sz="9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18A2D"/>
                </a:solidFill>
                <a:latin typeface="Calibri"/>
                <a:cs typeface="Calibri"/>
              </a:rPr>
              <a:t>Regulatory</a:t>
            </a:r>
            <a:r>
              <a:rPr sz="900" b="1" spc="-20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18A2D"/>
                </a:solidFill>
                <a:latin typeface="Calibri"/>
                <a:cs typeface="Calibri"/>
              </a:rPr>
              <a:t>Frameworks</a:t>
            </a:r>
            <a:r>
              <a:rPr sz="900" b="1" spc="-15" dirty="0">
                <a:solidFill>
                  <a:srgbClr val="F18A2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examines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government’s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design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enact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legislation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that directly and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indirectly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relates</a:t>
            </a:r>
            <a:r>
              <a:rPr sz="900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cybersecurity,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with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particular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emphasis placed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on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topics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regulatory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requirements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cybersecurity,</a:t>
            </a:r>
            <a:r>
              <a:rPr sz="900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cybercrime-related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legislation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related legislation.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 capacity to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enforce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such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laws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examined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through</a:t>
            </a:r>
            <a:r>
              <a:rPr sz="900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law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enforcement,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prosecution,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regulatory</a:t>
            </a:r>
            <a:r>
              <a:rPr sz="900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bodies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court</a:t>
            </a:r>
            <a:r>
              <a:rPr sz="900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capacities.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Moreover,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spc="-10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sz="900" i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observes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issues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such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as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formal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and</a:t>
            </a:r>
            <a:r>
              <a:rPr sz="900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informal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co-operation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frameworks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-3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combat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cybercrime.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6696" y="1038716"/>
            <a:ext cx="3875404" cy="861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b="1" i="1" dirty="0">
                <a:solidFill>
                  <a:srgbClr val="672767"/>
                </a:solidFill>
                <a:latin typeface="Calibri"/>
                <a:cs typeface="Calibri"/>
              </a:rPr>
              <a:t>Dimension</a:t>
            </a:r>
            <a:r>
              <a:rPr sz="900" b="1" i="1" spc="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672767"/>
                </a:solidFill>
                <a:latin typeface="Calibri"/>
                <a:cs typeface="Calibri"/>
              </a:rPr>
              <a:t>5</a:t>
            </a:r>
            <a:r>
              <a:rPr sz="900" b="1" spc="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672767"/>
                </a:solidFill>
                <a:latin typeface="Calibri"/>
                <a:cs typeface="Calibri"/>
              </a:rPr>
              <a:t>Standards</a:t>
            </a:r>
            <a:r>
              <a:rPr sz="900" b="1" spc="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672767"/>
                </a:solidFill>
                <a:latin typeface="Calibri"/>
                <a:cs typeface="Calibri"/>
              </a:rPr>
              <a:t>and</a:t>
            </a:r>
            <a:r>
              <a:rPr sz="900" b="1" spc="25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672767"/>
                </a:solidFill>
                <a:latin typeface="Calibri"/>
                <a:cs typeface="Calibri"/>
              </a:rPr>
              <a:t>Technologies</a:t>
            </a:r>
            <a:r>
              <a:rPr sz="900" b="1" spc="30" dirty="0">
                <a:solidFill>
                  <a:srgbClr val="672767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addresses</a:t>
            </a:r>
            <a:r>
              <a:rPr sz="900" spc="2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effective</a:t>
            </a:r>
            <a:r>
              <a:rPr sz="900" spc="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3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widespread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use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technology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protect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individuals,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organisations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infrastructure.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1D1D1B"/>
                </a:solidFill>
                <a:latin typeface="Calibri"/>
                <a:cs typeface="Calibri"/>
              </a:rPr>
              <a:t>Dimension</a:t>
            </a:r>
            <a:r>
              <a:rPr sz="900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specifically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examines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implementation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standards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good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practices,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deployment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processes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controls,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development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technologies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products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order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reduce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risks.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4172" y="4314825"/>
            <a:ext cx="3957320" cy="581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CMM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defines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five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Stages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maturity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all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Dimensions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being: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spc="-10" dirty="0">
                <a:solidFill>
                  <a:srgbClr val="1D1D1B"/>
                </a:solidFill>
                <a:latin typeface="Calibri"/>
                <a:cs typeface="Calibri"/>
              </a:rPr>
              <a:t>start-</a:t>
            </a:r>
            <a:r>
              <a:rPr sz="900" b="1" i="1" spc="-25" dirty="0">
                <a:solidFill>
                  <a:srgbClr val="1D1D1B"/>
                </a:solidFill>
                <a:latin typeface="Calibri"/>
                <a:cs typeface="Calibri"/>
              </a:rPr>
              <a:t>up,</a:t>
            </a:r>
            <a:r>
              <a:rPr sz="900" b="1" i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formative,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established,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strategic,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dynamic.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These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correspond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spc="-10" dirty="0">
                <a:solidFill>
                  <a:srgbClr val="1D1D1B"/>
                </a:solidFill>
                <a:latin typeface="Calibri"/>
                <a:cs typeface="Calibri"/>
              </a:rPr>
              <a:t>following:</a:t>
            </a:r>
            <a:r>
              <a:rPr sz="900" b="1" i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initial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development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capacity,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being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established,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being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world-leading,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able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spc="-25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b="1" i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anticipate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prepare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future</a:t>
            </a:r>
            <a:r>
              <a:rPr sz="900" b="1" i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900" b="1" i="1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b="1" i="1" spc="-10" dirty="0">
                <a:solidFill>
                  <a:srgbClr val="1D1D1B"/>
                </a:solidFill>
                <a:latin typeface="Calibri"/>
                <a:cs typeface="Calibri"/>
              </a:rPr>
              <a:t>needs.</a:t>
            </a:r>
            <a:endParaRPr sz="900" b="1" i="1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88772" y="5052695"/>
            <a:ext cx="4117340" cy="8623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2499"/>
              </a:lnSpc>
              <a:spcBef>
                <a:spcPts val="70"/>
              </a:spcBef>
            </a:pP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It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should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be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noted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relationships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between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1D1D1B"/>
                </a:solidFill>
                <a:latin typeface="Calibri"/>
                <a:cs typeface="Calibri"/>
              </a:rPr>
              <a:t>Dimensions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;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example,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be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effective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one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area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often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places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requirements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on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other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areas</a:t>
            </a:r>
            <a:r>
              <a:rPr sz="750" baseline="33333" dirty="0">
                <a:solidFill>
                  <a:srgbClr val="1D1D1B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It</a:t>
            </a:r>
            <a:endParaRPr sz="900" dirty="0">
              <a:latin typeface="Calibri"/>
              <a:cs typeface="Calibri"/>
            </a:endParaRPr>
          </a:p>
          <a:p>
            <a:pPr marL="38100" marR="142875">
              <a:lnSpc>
                <a:spcPct val="101800"/>
              </a:lnSpc>
            </a:pP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also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case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resources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limited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priorities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enhancements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are likely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require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response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could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span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multiple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1D1D1B"/>
                </a:solidFill>
                <a:latin typeface="Calibri"/>
                <a:cs typeface="Calibri"/>
              </a:rPr>
              <a:t>Dimensions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Therefore,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benchmarking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activity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reviews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country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against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entire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CMM</a:t>
            </a:r>
            <a:r>
              <a:rPr sz="900" spc="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across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D1D1B"/>
                </a:solidFill>
                <a:latin typeface="Calibri"/>
                <a:cs typeface="Calibri"/>
              </a:rPr>
              <a:t>all</a:t>
            </a:r>
            <a:r>
              <a:rPr sz="900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1D1D1B"/>
                </a:solidFill>
                <a:latin typeface="Calibri"/>
                <a:cs typeface="Calibri"/>
              </a:rPr>
              <a:t>Dimensions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,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enabling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an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holistic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consideration</a:t>
            </a:r>
            <a:r>
              <a:rPr sz="900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sz="900" spc="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D1D1B"/>
                </a:solidFill>
                <a:latin typeface="Calibri"/>
                <a:cs typeface="Calibri"/>
              </a:rPr>
              <a:t>capacity.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853" y="6610159"/>
            <a:ext cx="765937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7200"/>
              </a:lnSpc>
              <a:spcBef>
                <a:spcPts val="100"/>
              </a:spcBef>
            </a:pPr>
            <a:r>
              <a:rPr sz="600" baseline="34722" dirty="0">
                <a:solidFill>
                  <a:srgbClr val="9D9D9C"/>
                </a:solidFill>
                <a:latin typeface="Calibri"/>
                <a:cs typeface="Calibri"/>
              </a:rPr>
              <a:t>1</a:t>
            </a:r>
            <a:r>
              <a:rPr sz="600" spc="89" baseline="34722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For a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country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to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reach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an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established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level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of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maturity under the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i="1" dirty="0">
                <a:solidFill>
                  <a:srgbClr val="9D9D9C"/>
                </a:solidFill>
                <a:latin typeface="Calibri"/>
                <a:cs typeface="Calibri"/>
              </a:rPr>
              <a:t>Aspect</a:t>
            </a:r>
            <a:r>
              <a:rPr sz="700" i="1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‘Initiatives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by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Government’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in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i="1" spc="-10" dirty="0">
                <a:solidFill>
                  <a:srgbClr val="9D9D9C"/>
                </a:solidFill>
                <a:latin typeface="Calibri"/>
                <a:cs typeface="Calibri"/>
              </a:rPr>
              <a:t>Factor</a:t>
            </a:r>
            <a:r>
              <a:rPr sz="700" i="1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3.1 Building Cybersecurity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Awareness,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one of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the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requirements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that must be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met is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that the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content</a:t>
            </a:r>
            <a:r>
              <a:rPr sz="700" spc="5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of</a:t>
            </a:r>
            <a:r>
              <a:rPr sz="700" spc="-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the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co-ordinated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national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cybersecurity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awareness-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raising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programme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includes explicit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links to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national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cybersecurity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strategy.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Similarly,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for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a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country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to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reach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an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established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level of maturity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under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the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i="1" spc="-10" dirty="0">
                <a:solidFill>
                  <a:srgbClr val="9D9D9C"/>
                </a:solidFill>
                <a:latin typeface="Calibri"/>
                <a:cs typeface="Calibri"/>
              </a:rPr>
              <a:t>Aspect</a:t>
            </a:r>
            <a:r>
              <a:rPr sz="700" i="1" spc="50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‘Administration’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 in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i="1" spc="-10" dirty="0">
                <a:solidFill>
                  <a:srgbClr val="9D9D9C"/>
                </a:solidFill>
                <a:latin typeface="Calibri"/>
                <a:cs typeface="Calibri"/>
              </a:rPr>
              <a:t>Factor</a:t>
            </a:r>
            <a:r>
              <a:rPr sz="700" i="1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3.2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Cybersecurity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Education,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cybersecurity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education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priorities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resulting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from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the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multi-stakeholder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consultation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process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should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be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reflected</a:t>
            </a:r>
            <a:r>
              <a:rPr sz="700" spc="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in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9D9D9C"/>
                </a:solidFill>
                <a:latin typeface="Calibri"/>
                <a:cs typeface="Calibri"/>
              </a:rPr>
              <a:t>the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national</a:t>
            </a:r>
            <a:r>
              <a:rPr sz="700" spc="10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cybersecurity</a:t>
            </a:r>
            <a:r>
              <a:rPr sz="700" spc="15" dirty="0">
                <a:solidFill>
                  <a:srgbClr val="9D9D9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9D9D9C"/>
                </a:solidFill>
                <a:latin typeface="Calibri"/>
                <a:cs typeface="Calibri"/>
              </a:rPr>
              <a:t>strategy.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979" y="922603"/>
            <a:ext cx="778598" cy="77858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512" y="2317027"/>
            <a:ext cx="778598" cy="77859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071" y="3841027"/>
            <a:ext cx="778611" cy="77859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676" y="4831627"/>
            <a:ext cx="778611" cy="77859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1500" y="1174001"/>
            <a:ext cx="778598" cy="77862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8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F957573-FF93-8934-51F8-CC6C8AB9F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966" y="0"/>
            <a:ext cx="1268734" cy="779279"/>
          </a:xfrm>
          <a:prstGeom prst="rect">
            <a:avLst/>
          </a:prstGeom>
        </p:spPr>
      </p:pic>
      <p:sp>
        <p:nvSpPr>
          <p:cNvPr id="37" name="Title 4">
            <a:extLst>
              <a:ext uri="{FF2B5EF4-FFF2-40B4-BE49-F238E27FC236}">
                <a16:creationId xmlns:a16="http://schemas.microsoft.com/office/drawing/2014/main" id="{AD374767-BCF2-7EE2-1601-E8BE2C5662F2}"/>
              </a:ext>
            </a:extLst>
          </p:cNvPr>
          <p:cNvSpPr txBox="1">
            <a:spLocks/>
          </p:cNvSpPr>
          <p:nvPr/>
        </p:nvSpPr>
        <p:spPr>
          <a:xfrm>
            <a:off x="1384300" y="123825"/>
            <a:ext cx="63246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C3C3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dirty="0"/>
              <a:t>CCMM DIMENSIONS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91734" y="6196441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9553" y="613080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91734" y="657205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9553" y="650642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796" y="291604"/>
                </a:moveTo>
                <a:lnTo>
                  <a:pt x="191877" y="284171"/>
                </a:lnTo>
                <a:lnTo>
                  <a:pt x="231899" y="263473"/>
                </a:lnTo>
                <a:lnTo>
                  <a:pt x="263460" y="231912"/>
                </a:lnTo>
                <a:lnTo>
                  <a:pt x="284158" y="191890"/>
                </a:lnTo>
                <a:lnTo>
                  <a:pt x="291592" y="145808"/>
                </a:lnTo>
                <a:lnTo>
                  <a:pt x="284158" y="99720"/>
                </a:lnTo>
                <a:lnTo>
                  <a:pt x="263460" y="59694"/>
                </a:lnTo>
                <a:lnTo>
                  <a:pt x="231899" y="28131"/>
                </a:lnTo>
                <a:lnTo>
                  <a:pt x="191877" y="7433"/>
                </a:ln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4"/>
                </a:lnTo>
                <a:lnTo>
                  <a:pt x="7433" y="99720"/>
                </a:lnTo>
                <a:lnTo>
                  <a:pt x="0" y="145808"/>
                </a:lnTo>
                <a:lnTo>
                  <a:pt x="7433" y="191890"/>
                </a:lnTo>
                <a:lnTo>
                  <a:pt x="28131" y="231912"/>
                </a:lnTo>
                <a:lnTo>
                  <a:pt x="59692" y="263473"/>
                </a:lnTo>
                <a:lnTo>
                  <a:pt x="99714" y="284171"/>
                </a:lnTo>
                <a:lnTo>
                  <a:pt x="145796" y="291604"/>
                </a:lnTo>
                <a:close/>
              </a:path>
            </a:pathLst>
          </a:custGeom>
          <a:ln w="114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91734" y="5820826"/>
            <a:ext cx="1485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13839" y="900000"/>
            <a:ext cx="303530" cy="6279515"/>
            <a:chOff x="10213839" y="900000"/>
            <a:chExt cx="303530" cy="6279515"/>
          </a:xfrm>
        </p:grpSpPr>
        <p:sp>
          <p:nvSpPr>
            <p:cNvPr id="9" name="object 9"/>
            <p:cNvSpPr/>
            <p:nvPr/>
          </p:nvSpPr>
          <p:spPr>
            <a:xfrm>
              <a:off x="10219554" y="575519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9554" y="688203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9554" y="90571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1831" y="968389"/>
              <a:ext cx="127038" cy="1418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294622" y="5448386"/>
            <a:ext cx="1428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b="1" spc="-25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13839" y="1278313"/>
            <a:ext cx="303530" cy="4398645"/>
            <a:chOff x="10213839" y="1278313"/>
            <a:chExt cx="303530" cy="4398645"/>
          </a:xfrm>
        </p:grpSpPr>
        <p:sp>
          <p:nvSpPr>
            <p:cNvPr id="15" name="object 15"/>
            <p:cNvSpPr/>
            <p:nvPr/>
          </p:nvSpPr>
          <p:spPr>
            <a:xfrm>
              <a:off x="10219554" y="5379575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6" y="291604"/>
                  </a:moveTo>
                  <a:lnTo>
                    <a:pt x="191877" y="284171"/>
                  </a:lnTo>
                  <a:lnTo>
                    <a:pt x="231899" y="263473"/>
                  </a:lnTo>
                  <a:lnTo>
                    <a:pt x="263460" y="231912"/>
                  </a:lnTo>
                  <a:lnTo>
                    <a:pt x="284158" y="191890"/>
                  </a:lnTo>
                  <a:lnTo>
                    <a:pt x="291592" y="145808"/>
                  </a:lnTo>
                  <a:lnTo>
                    <a:pt x="284158" y="99720"/>
                  </a:lnTo>
                  <a:lnTo>
                    <a:pt x="263460" y="59694"/>
                  </a:lnTo>
                  <a:lnTo>
                    <a:pt x="231899" y="28131"/>
                  </a:lnTo>
                  <a:lnTo>
                    <a:pt x="191877" y="7433"/>
                  </a:ln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4"/>
                  </a:lnTo>
                  <a:lnTo>
                    <a:pt x="7433" y="99720"/>
                  </a:lnTo>
                  <a:lnTo>
                    <a:pt x="0" y="145808"/>
                  </a:lnTo>
                  <a:lnTo>
                    <a:pt x="7433" y="191890"/>
                  </a:lnTo>
                  <a:lnTo>
                    <a:pt x="28131" y="231912"/>
                  </a:lnTo>
                  <a:lnTo>
                    <a:pt x="59692" y="263473"/>
                  </a:lnTo>
                  <a:lnTo>
                    <a:pt x="99714" y="284171"/>
                  </a:lnTo>
                  <a:lnTo>
                    <a:pt x="145796" y="291604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19554" y="128402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98" y="291609"/>
                  </a:moveTo>
                  <a:lnTo>
                    <a:pt x="191880" y="284176"/>
                  </a:lnTo>
                  <a:lnTo>
                    <a:pt x="231903" y="263478"/>
                  </a:lnTo>
                  <a:lnTo>
                    <a:pt x="263464" y="231916"/>
                  </a:lnTo>
                  <a:lnTo>
                    <a:pt x="284163" y="191893"/>
                  </a:lnTo>
                  <a:lnTo>
                    <a:pt x="291596" y="145811"/>
                  </a:lnTo>
                  <a:lnTo>
                    <a:pt x="284163" y="99722"/>
                  </a:lnTo>
                  <a:lnTo>
                    <a:pt x="263464" y="59695"/>
                  </a:lnTo>
                  <a:lnTo>
                    <a:pt x="231903" y="28132"/>
                  </a:lnTo>
                  <a:lnTo>
                    <a:pt x="191880" y="7433"/>
                  </a:lnTo>
                  <a:lnTo>
                    <a:pt x="145798" y="0"/>
                  </a:lnTo>
                  <a:lnTo>
                    <a:pt x="99715" y="7433"/>
                  </a:lnTo>
                  <a:lnTo>
                    <a:pt x="59692" y="28132"/>
                  </a:lnTo>
                  <a:lnTo>
                    <a:pt x="28131" y="59695"/>
                  </a:lnTo>
                  <a:lnTo>
                    <a:pt x="7433" y="99722"/>
                  </a:lnTo>
                  <a:lnTo>
                    <a:pt x="0" y="145811"/>
                  </a:lnTo>
                  <a:lnTo>
                    <a:pt x="7433" y="191893"/>
                  </a:lnTo>
                  <a:lnTo>
                    <a:pt x="28131" y="231916"/>
                  </a:lnTo>
                  <a:lnTo>
                    <a:pt x="59692" y="263478"/>
                  </a:lnTo>
                  <a:lnTo>
                    <a:pt x="99715" y="284176"/>
                  </a:lnTo>
                  <a:lnTo>
                    <a:pt x="145798" y="291609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88" y="1355628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90">
                  <a:moveTo>
                    <a:pt x="0" y="74207"/>
                  </a:moveTo>
                  <a:lnTo>
                    <a:pt x="100141" y="148414"/>
                  </a:lnTo>
                  <a:lnTo>
                    <a:pt x="100141" y="0"/>
                  </a:lnTo>
                  <a:lnTo>
                    <a:pt x="0" y="74207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19609" y="166240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44" y="291488"/>
                  </a:moveTo>
                  <a:lnTo>
                    <a:pt x="191810" y="284058"/>
                  </a:lnTo>
                  <a:lnTo>
                    <a:pt x="231818" y="263367"/>
                  </a:lnTo>
                  <a:lnTo>
                    <a:pt x="263368" y="231816"/>
                  </a:lnTo>
                  <a:lnTo>
                    <a:pt x="284058" y="191806"/>
                  </a:lnTo>
                  <a:lnTo>
                    <a:pt x="291488" y="145737"/>
                  </a:lnTo>
                  <a:lnTo>
                    <a:pt x="284058" y="99670"/>
                  </a:lnTo>
                  <a:lnTo>
                    <a:pt x="263368" y="59664"/>
                  </a:lnTo>
                  <a:lnTo>
                    <a:pt x="231818" y="28117"/>
                  </a:lnTo>
                  <a:lnTo>
                    <a:pt x="191810" y="7429"/>
                  </a:lnTo>
                  <a:lnTo>
                    <a:pt x="145744" y="0"/>
                  </a:lnTo>
                  <a:lnTo>
                    <a:pt x="99677" y="7429"/>
                  </a:lnTo>
                  <a:lnTo>
                    <a:pt x="59669" y="28117"/>
                  </a:lnTo>
                  <a:lnTo>
                    <a:pt x="28120" y="59664"/>
                  </a:lnTo>
                  <a:lnTo>
                    <a:pt x="7430" y="99670"/>
                  </a:lnTo>
                  <a:lnTo>
                    <a:pt x="0" y="145737"/>
                  </a:lnTo>
                  <a:lnTo>
                    <a:pt x="7430" y="191806"/>
                  </a:lnTo>
                  <a:lnTo>
                    <a:pt x="28120" y="231816"/>
                  </a:lnTo>
                  <a:lnTo>
                    <a:pt x="59669" y="263367"/>
                  </a:lnTo>
                  <a:lnTo>
                    <a:pt x="99677" y="284058"/>
                  </a:lnTo>
                  <a:lnTo>
                    <a:pt x="145744" y="291488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32177" y="1733941"/>
              <a:ext cx="100330" cy="148590"/>
            </a:xfrm>
            <a:custGeom>
              <a:avLst/>
              <a:gdLst/>
              <a:ahLst/>
              <a:cxnLst/>
              <a:rect l="l" t="t" r="r" b="b"/>
              <a:pathLst>
                <a:path w="100329" h="148589">
                  <a:moveTo>
                    <a:pt x="100138" y="74208"/>
                  </a:moveTo>
                  <a:lnTo>
                    <a:pt x="0" y="0"/>
                  </a:lnTo>
                  <a:lnTo>
                    <a:pt x="0" y="148417"/>
                  </a:lnTo>
                  <a:lnTo>
                    <a:pt x="100138" y="74208"/>
                  </a:lnTo>
                  <a:close/>
                </a:path>
              </a:pathLst>
            </a:custGeom>
            <a:ln w="117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03999" y="2438905"/>
            <a:ext cx="5706110" cy="0"/>
          </a:xfrm>
          <a:custGeom>
            <a:avLst/>
            <a:gdLst/>
            <a:ahLst/>
            <a:cxnLst/>
            <a:rect l="l" t="t" r="r" b="b"/>
            <a:pathLst>
              <a:path w="5706110">
                <a:moveTo>
                  <a:pt x="0" y="0"/>
                </a:moveTo>
                <a:lnTo>
                  <a:pt x="5706033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99" y="3236904"/>
            <a:ext cx="5706110" cy="0"/>
          </a:xfrm>
          <a:custGeom>
            <a:avLst/>
            <a:gdLst/>
            <a:ahLst/>
            <a:cxnLst/>
            <a:rect l="l" t="t" r="r" b="b"/>
            <a:pathLst>
              <a:path w="5706110">
                <a:moveTo>
                  <a:pt x="0" y="0"/>
                </a:moveTo>
                <a:lnTo>
                  <a:pt x="5706033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999" y="3895205"/>
            <a:ext cx="5706110" cy="0"/>
          </a:xfrm>
          <a:custGeom>
            <a:avLst/>
            <a:gdLst/>
            <a:ahLst/>
            <a:cxnLst/>
            <a:rect l="l" t="t" r="r" b="b"/>
            <a:pathLst>
              <a:path w="5706110">
                <a:moveTo>
                  <a:pt x="0" y="0"/>
                </a:moveTo>
                <a:lnTo>
                  <a:pt x="5706033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999" y="4693205"/>
            <a:ext cx="5706110" cy="0"/>
          </a:xfrm>
          <a:custGeom>
            <a:avLst/>
            <a:gdLst/>
            <a:ahLst/>
            <a:cxnLst/>
            <a:rect l="l" t="t" r="r" b="b"/>
            <a:pathLst>
              <a:path w="5706110">
                <a:moveTo>
                  <a:pt x="0" y="0"/>
                </a:moveTo>
                <a:lnTo>
                  <a:pt x="5706033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999" y="5491205"/>
            <a:ext cx="5706110" cy="0"/>
          </a:xfrm>
          <a:custGeom>
            <a:avLst/>
            <a:gdLst/>
            <a:ahLst/>
            <a:cxnLst/>
            <a:rect l="l" t="t" r="r" b="b"/>
            <a:pathLst>
              <a:path w="5706110">
                <a:moveTo>
                  <a:pt x="0" y="0"/>
                </a:moveTo>
                <a:lnTo>
                  <a:pt x="5706033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60893" y="779355"/>
            <a:ext cx="8584166" cy="546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ct val="78400"/>
              </a:lnSpc>
              <a:spcBef>
                <a:spcPts val="980"/>
              </a:spcBef>
            </a:pPr>
            <a:r>
              <a:rPr cap="all" spc="80" dirty="0">
                <a:solidFill>
                  <a:srgbClr val="002147"/>
                </a:solidFill>
              </a:rPr>
              <a:t>The</a:t>
            </a:r>
            <a:r>
              <a:rPr cap="all" spc="345" dirty="0">
                <a:solidFill>
                  <a:srgbClr val="002147"/>
                </a:solidFill>
              </a:rPr>
              <a:t> </a:t>
            </a:r>
            <a:r>
              <a:rPr cap="all" spc="100" dirty="0">
                <a:solidFill>
                  <a:srgbClr val="002147"/>
                </a:solidFill>
              </a:rPr>
              <a:t>Stages</a:t>
            </a:r>
            <a:r>
              <a:rPr cap="all" spc="345" dirty="0">
                <a:solidFill>
                  <a:srgbClr val="002147"/>
                </a:solidFill>
              </a:rPr>
              <a:t> </a:t>
            </a:r>
            <a:r>
              <a:rPr cap="all" spc="70" dirty="0">
                <a:solidFill>
                  <a:srgbClr val="002147"/>
                </a:solidFill>
              </a:rPr>
              <a:t>of</a:t>
            </a:r>
            <a:r>
              <a:rPr cap="all" spc="350" dirty="0">
                <a:solidFill>
                  <a:srgbClr val="002147"/>
                </a:solidFill>
              </a:rPr>
              <a:t> </a:t>
            </a:r>
            <a:r>
              <a:rPr cap="all" spc="105" dirty="0">
                <a:solidFill>
                  <a:srgbClr val="002147"/>
                </a:solidFill>
              </a:rPr>
              <a:t> </a:t>
            </a:r>
            <a:r>
              <a:rPr cap="all" spc="125" dirty="0">
                <a:solidFill>
                  <a:srgbClr val="002147"/>
                </a:solidFill>
              </a:rPr>
              <a:t>Cybersecurity</a:t>
            </a:r>
            <a:r>
              <a:rPr cap="all" spc="375" dirty="0">
                <a:solidFill>
                  <a:srgbClr val="002147"/>
                </a:solidFill>
              </a:rPr>
              <a:t> </a:t>
            </a:r>
            <a:r>
              <a:rPr cap="all" spc="114" dirty="0">
                <a:solidFill>
                  <a:srgbClr val="002147"/>
                </a:solidFill>
              </a:rPr>
              <a:t>Capacity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1298" y="1846155"/>
            <a:ext cx="6652507" cy="3188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Stages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define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degree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which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lang="en-US" sz="1000" spc="-15" dirty="0">
                <a:solidFill>
                  <a:srgbClr val="505050"/>
                </a:solidFill>
                <a:latin typeface="Calibri"/>
                <a:cs typeface="Calibri"/>
              </a:rPr>
              <a:t>(</a:t>
            </a:r>
            <a:r>
              <a:rPr sz="1000" dirty="0">
                <a:solidFill>
                  <a:srgbClr val="505050"/>
                </a:solidFill>
                <a:latin typeface="Calibri"/>
                <a:cs typeface="Calibri"/>
              </a:rPr>
              <a:t>a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country</a:t>
            </a:r>
            <a:r>
              <a:rPr lang="en-US" sz="1000" spc="-30" dirty="0">
                <a:solidFill>
                  <a:srgbClr val="505050"/>
                </a:solidFill>
                <a:latin typeface="Calibri"/>
                <a:cs typeface="Calibri"/>
              </a:rPr>
              <a:t>)</a:t>
            </a:r>
            <a:r>
              <a:rPr sz="1000" spc="-1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has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progressed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in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relation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05050"/>
                </a:solidFill>
                <a:latin typeface="Calibri"/>
                <a:cs typeface="Calibri"/>
              </a:rPr>
              <a:t>a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certain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i="1" spc="-30" dirty="0">
                <a:solidFill>
                  <a:srgbClr val="505050"/>
                </a:solidFill>
                <a:latin typeface="Calibri"/>
                <a:cs typeface="Calibri"/>
              </a:rPr>
              <a:t>Factor</a:t>
            </a:r>
            <a:r>
              <a:rPr sz="1000" i="1" spc="-1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or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i="1" spc="-25" dirty="0">
                <a:solidFill>
                  <a:srgbClr val="505050"/>
                </a:solidFill>
                <a:latin typeface="Calibri"/>
                <a:cs typeface="Calibri"/>
              </a:rPr>
              <a:t>Aspect</a:t>
            </a:r>
            <a:r>
              <a:rPr sz="1000" i="1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of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cybersecurity</a:t>
            </a:r>
            <a:r>
              <a:rPr sz="1000" spc="-1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05050"/>
                </a:solidFill>
                <a:latin typeface="Calibri"/>
                <a:cs typeface="Calibri"/>
              </a:rPr>
              <a:t>capacity</a:t>
            </a:r>
            <a:r>
              <a:rPr sz="1000" spc="5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(see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page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505050"/>
                </a:solidFill>
                <a:latin typeface="Calibri"/>
                <a:cs typeface="Calibri"/>
              </a:rPr>
              <a:t>7).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05050"/>
                </a:solidFill>
                <a:latin typeface="Calibri"/>
                <a:cs typeface="Calibri"/>
              </a:rPr>
              <a:t>A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CMM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review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will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benchmark</a:t>
            </a:r>
            <a:r>
              <a:rPr sz="1000" dirty="0">
                <a:solidFill>
                  <a:srgbClr val="505050"/>
                </a:solidFill>
                <a:latin typeface="Calibri"/>
                <a:cs typeface="Calibri"/>
              </a:rPr>
              <a:t> a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country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5" dirty="0">
                <a:solidFill>
                  <a:srgbClr val="505050"/>
                </a:solidFill>
                <a:latin typeface="Calibri"/>
                <a:cs typeface="Calibri"/>
              </a:rPr>
              <a:t>against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these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i="1" spc="-25" dirty="0">
                <a:solidFill>
                  <a:srgbClr val="505050"/>
                </a:solidFill>
                <a:latin typeface="Calibri"/>
                <a:cs typeface="Calibri"/>
              </a:rPr>
              <a:t>Stages</a:t>
            </a:r>
            <a:r>
              <a:rPr sz="1000" spc="-25" dirty="0">
                <a:solidFill>
                  <a:srgbClr val="505050"/>
                </a:solidFill>
                <a:latin typeface="Calibri"/>
                <a:cs typeface="Calibri"/>
              </a:rPr>
              <a:t>,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capturing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existing</a:t>
            </a:r>
            <a:r>
              <a:rPr sz="10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505050"/>
                </a:solidFill>
                <a:latin typeface="Calibri"/>
                <a:cs typeface="Calibri"/>
              </a:rPr>
              <a:t>cybersecurity</a:t>
            </a:r>
            <a:r>
              <a:rPr sz="10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05050"/>
                </a:solidFill>
                <a:latin typeface="Calibri"/>
                <a:cs typeface="Calibri"/>
              </a:rPr>
              <a:t>capacity.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99" y="2208155"/>
            <a:ext cx="4730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solidFill>
                  <a:srgbClr val="3C3C3C"/>
                </a:solidFill>
                <a:latin typeface="Calibri"/>
                <a:cs typeface="Calibri"/>
              </a:rPr>
              <a:t>Start-</a:t>
            </a:r>
            <a:r>
              <a:rPr sz="1100" b="1" spc="-25" dirty="0">
                <a:solidFill>
                  <a:srgbClr val="3C3C3C"/>
                </a:solidFill>
                <a:latin typeface="Calibri"/>
                <a:cs typeface="Calibri"/>
              </a:rPr>
              <a:t>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300" y="2474855"/>
            <a:ext cx="6364040" cy="475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80"/>
              </a:spcBef>
            </a:pPr>
            <a:r>
              <a:rPr sz="1000" b="1" spc="-50" dirty="0">
                <a:solidFill>
                  <a:srgbClr val="1D1D1B"/>
                </a:solidFill>
                <a:latin typeface="Calibri"/>
                <a:cs typeface="Calibri"/>
              </a:rPr>
              <a:t>At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,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either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no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maturity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exists,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or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it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very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embryonic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nature.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might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be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initial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discussions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about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capacity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building,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but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no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concrete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actions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been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taken.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may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be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an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absence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observable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evidence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at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;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299" y="3006154"/>
            <a:ext cx="6472041" cy="5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3C3C3C"/>
                </a:solidFill>
                <a:latin typeface="Calibri"/>
                <a:cs typeface="Calibri"/>
              </a:rPr>
              <a:t>Formative</a:t>
            </a:r>
            <a:endParaRPr sz="1100" dirty="0">
              <a:latin typeface="Calibri"/>
              <a:cs typeface="Calibri"/>
            </a:endParaRPr>
          </a:p>
          <a:p>
            <a:pPr marL="120650" marR="5080">
              <a:lnSpc>
                <a:spcPct val="101800"/>
              </a:lnSpc>
              <a:spcBef>
                <a:spcPts val="760"/>
              </a:spcBef>
            </a:pP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Some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features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of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Aspect</a:t>
            </a:r>
            <a:r>
              <a:rPr sz="1000" b="1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begun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to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grow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and be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formulated,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but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may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be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ad</a:t>
            </a:r>
            <a:r>
              <a:rPr sz="1000" b="1" i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hoc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,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disorganised,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poorly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defined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or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simply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40" dirty="0">
                <a:solidFill>
                  <a:srgbClr val="1D1D1B"/>
                </a:solidFill>
                <a:latin typeface="Calibri"/>
                <a:cs typeface="Calibri"/>
              </a:rPr>
              <a:t>new.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40" dirty="0">
                <a:solidFill>
                  <a:srgbClr val="1D1D1B"/>
                </a:solidFill>
                <a:latin typeface="Calibri"/>
                <a:cs typeface="Calibri"/>
              </a:rPr>
              <a:t>However,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evidence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activity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can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be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clearly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demonstrated;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1299" y="3664455"/>
            <a:ext cx="6534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3C3C3C"/>
                </a:solidFill>
                <a:latin typeface="Calibri"/>
                <a:cs typeface="Calibri"/>
              </a:rPr>
              <a:t>Established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300" y="3931155"/>
            <a:ext cx="6046706" cy="475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80"/>
              </a:spcBef>
            </a:pP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30" dirty="0">
                <a:solidFill>
                  <a:srgbClr val="1D1D1B"/>
                </a:solidFill>
                <a:latin typeface="Calibri"/>
                <a:cs typeface="Calibri"/>
              </a:rPr>
              <a:t>Indicators</a:t>
            </a:r>
            <a:r>
              <a:rPr sz="1000" b="1" i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Aspect</a:t>
            </a:r>
            <a:r>
              <a:rPr sz="1000" b="1" i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place,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evidence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shows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they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working.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not,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40" dirty="0">
                <a:solidFill>
                  <a:srgbClr val="1D1D1B"/>
                </a:solidFill>
                <a:latin typeface="Calibri"/>
                <a:cs typeface="Calibri"/>
              </a:rPr>
              <a:t>however,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well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thought-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out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consideration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relative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allocation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resources.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Little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trade-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off</a:t>
            </a:r>
            <a:r>
              <a:rPr sz="1000" b="1" spc="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decision-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making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has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been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made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concerning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relative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investment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various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elements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Aspect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But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Aspect</a:t>
            </a: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functional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defined;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299" y="4462454"/>
            <a:ext cx="5048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3C3C3C"/>
                </a:solidFill>
                <a:latin typeface="Calibri"/>
                <a:cs typeface="Calibri"/>
              </a:rPr>
              <a:t>Strategic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300" y="4729154"/>
            <a:ext cx="6227227" cy="475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Choices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been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made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about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parts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Aspect</a:t>
            </a:r>
            <a:r>
              <a:rPr sz="1000" b="1" i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important,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which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less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important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particular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organisation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or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nation.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strategic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reflects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fact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that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these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choices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been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made,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conditional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upon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nation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or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organisation’s</a:t>
            </a:r>
            <a:r>
              <a:rPr sz="1000" b="1" spc="6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particular</a:t>
            </a:r>
            <a:r>
              <a:rPr sz="1000" b="1" spc="6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circumstances;</a:t>
            </a:r>
            <a:r>
              <a:rPr sz="1000" b="1" spc="6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299" y="5260455"/>
            <a:ext cx="510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solidFill>
                  <a:srgbClr val="3C3C3C"/>
                </a:solidFill>
                <a:latin typeface="Calibri"/>
                <a:cs typeface="Calibri"/>
              </a:rPr>
              <a:t>Dynamic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9300" y="5527155"/>
            <a:ext cx="6364040" cy="78970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At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25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,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clear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mechanisms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place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alter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national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strategy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depending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prevailing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circumstances,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such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as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technology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threat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environment,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global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conflict,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or 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a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significant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change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in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one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area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concern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(e.g.</a:t>
            </a:r>
            <a:r>
              <a:rPr sz="1000" b="1" spc="-1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cybercrime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or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privacy).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There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is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also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evidence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global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leadership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on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cybersecurity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issues.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Key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sectors,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at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least,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have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devised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 methods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changing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strategies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at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any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during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their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development.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Rapid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decision-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making,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reallocation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resources,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and</a:t>
            </a:r>
            <a:r>
              <a:rPr sz="1000" b="1" spc="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constant</a:t>
            </a:r>
            <a:r>
              <a:rPr sz="1000" b="1" spc="500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attention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to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the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changing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D1D1B"/>
                </a:solidFill>
                <a:latin typeface="Calibri"/>
                <a:cs typeface="Calibri"/>
              </a:rPr>
              <a:t>environment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are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D1D1B"/>
                </a:solidFill>
                <a:latin typeface="Calibri"/>
                <a:cs typeface="Calibri"/>
              </a:rPr>
              <a:t>feature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0" dirty="0">
                <a:solidFill>
                  <a:srgbClr val="1D1D1B"/>
                </a:solidFill>
                <a:latin typeface="Calibri"/>
                <a:cs typeface="Calibri"/>
              </a:rPr>
              <a:t>of</a:t>
            </a:r>
            <a:r>
              <a:rPr sz="1000" b="1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D1D1B"/>
                </a:solidFill>
                <a:latin typeface="Calibri"/>
                <a:cs typeface="Calibri"/>
              </a:rPr>
              <a:t>this</a:t>
            </a:r>
            <a:r>
              <a:rPr sz="1000" b="1" spc="-5" dirty="0">
                <a:solidFill>
                  <a:srgbClr val="1D1D1B"/>
                </a:solidFill>
                <a:latin typeface="Calibri"/>
                <a:cs typeface="Calibri"/>
              </a:rPr>
              <a:t> </a:t>
            </a:r>
            <a:r>
              <a:rPr sz="1000" b="1" i="1" spc="-10" dirty="0">
                <a:solidFill>
                  <a:srgbClr val="1D1D1B"/>
                </a:solidFill>
                <a:latin typeface="Calibri"/>
                <a:cs typeface="Calibri"/>
              </a:rPr>
              <a:t>Stage</a:t>
            </a:r>
            <a:r>
              <a:rPr sz="1000" b="1" spc="-10" dirty="0">
                <a:solidFill>
                  <a:srgbClr val="1D1D1B"/>
                </a:solidFill>
                <a:latin typeface="Calibri"/>
                <a:cs typeface="Calibri"/>
              </a:rPr>
              <a:t>.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285" y="6563748"/>
            <a:ext cx="6094221" cy="57047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CMM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allows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benchmarking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of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current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national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cybersecurity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505050"/>
                </a:solidFill>
                <a:latin typeface="Calibri"/>
                <a:cs typeface="Calibri"/>
              </a:rPr>
              <a:t>capacity.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Understanding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requirements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05050"/>
                </a:solidFill>
                <a:latin typeface="Calibri"/>
                <a:cs typeface="Calibri"/>
              </a:rPr>
              <a:t>achieve</a:t>
            </a:r>
            <a:r>
              <a:rPr sz="900" spc="5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higher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levels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of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capacity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will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directly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indicate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areas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for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further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505050"/>
                </a:solidFill>
                <a:latin typeface="Calibri"/>
                <a:cs typeface="Calibri"/>
              </a:rPr>
              <a:t>investment,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and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how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evidence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such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capacity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levels.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CMM</a:t>
            </a:r>
            <a:r>
              <a:rPr sz="900" spc="5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can</a:t>
            </a:r>
            <a:r>
              <a:rPr sz="900" spc="-1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also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be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used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build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business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cases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for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505050"/>
                </a:solidFill>
                <a:latin typeface="Calibri"/>
                <a:cs typeface="Calibri"/>
              </a:rPr>
              <a:t>investment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expected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performance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enhancements.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Combining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CMM</a:t>
            </a:r>
            <a:r>
              <a:rPr sz="9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05050"/>
                </a:solidFill>
                <a:latin typeface="Calibri"/>
                <a:cs typeface="Calibri"/>
              </a:rPr>
              <a:t>review</a:t>
            </a:r>
            <a:r>
              <a:rPr sz="900" spc="5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with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national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risk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assessments,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social,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and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economic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strategies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can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further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prioritise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05050"/>
                </a:solidFill>
                <a:latin typeface="Calibri"/>
                <a:cs typeface="Calibri"/>
              </a:rPr>
              <a:t>which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capacity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05050"/>
                </a:solidFill>
                <a:latin typeface="Calibri"/>
                <a:cs typeface="Calibri"/>
              </a:rPr>
              <a:t>enhancements</a:t>
            </a:r>
            <a:r>
              <a:rPr sz="900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05050"/>
                </a:solidFill>
                <a:latin typeface="Calibri"/>
                <a:cs typeface="Calibri"/>
              </a:rPr>
              <a:t>to</a:t>
            </a:r>
            <a:r>
              <a:rPr sz="900" spc="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05050"/>
                </a:solidFill>
                <a:latin typeface="Calibri"/>
                <a:cs typeface="Calibri"/>
              </a:rPr>
              <a:t>make.</a:t>
            </a:r>
            <a:endParaRPr sz="900" dirty="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314949" y="899998"/>
            <a:ext cx="2308860" cy="6010910"/>
            <a:chOff x="7314949" y="899998"/>
            <a:chExt cx="2308860" cy="6010910"/>
          </a:xfrm>
        </p:grpSpPr>
        <p:sp>
          <p:nvSpPr>
            <p:cNvPr id="38" name="object 38"/>
            <p:cNvSpPr/>
            <p:nvPr/>
          </p:nvSpPr>
          <p:spPr>
            <a:xfrm>
              <a:off x="7752468" y="1112715"/>
              <a:ext cx="1541145" cy="5652770"/>
            </a:xfrm>
            <a:custGeom>
              <a:avLst/>
              <a:gdLst/>
              <a:ahLst/>
              <a:cxnLst/>
              <a:rect l="l" t="t" r="r" b="b"/>
              <a:pathLst>
                <a:path w="1541145" h="5652770">
                  <a:moveTo>
                    <a:pt x="1541043" y="0"/>
                  </a:moveTo>
                  <a:lnTo>
                    <a:pt x="0" y="5652452"/>
                  </a:lnTo>
                </a:path>
              </a:pathLst>
            </a:custGeom>
            <a:ln w="248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7995" y="899998"/>
              <a:ext cx="608558" cy="41023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327370" y="5846785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59">
                  <a:moveTo>
                    <a:pt x="525754" y="0"/>
                  </a:move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8906" y="5913208"/>
              <a:ext cx="916812" cy="9168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363858" y="5878162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493445" y="0"/>
                  </a:moveTo>
                  <a:lnTo>
                    <a:pt x="445924" y="2258"/>
                  </a:lnTo>
                  <a:lnTo>
                    <a:pt x="399681" y="8897"/>
                  </a:lnTo>
                  <a:lnTo>
                    <a:pt x="354922" y="19708"/>
                  </a:lnTo>
                  <a:lnTo>
                    <a:pt x="311855" y="34486"/>
                  </a:lnTo>
                  <a:lnTo>
                    <a:pt x="270686" y="53023"/>
                  </a:lnTo>
                  <a:lnTo>
                    <a:pt x="231622" y="75113"/>
                  </a:lnTo>
                  <a:lnTo>
                    <a:pt x="194870" y="100549"/>
                  </a:lnTo>
                  <a:lnTo>
                    <a:pt x="160636" y="129124"/>
                  </a:lnTo>
                  <a:lnTo>
                    <a:pt x="129128" y="160631"/>
                  </a:lnTo>
                  <a:lnTo>
                    <a:pt x="100553" y="194864"/>
                  </a:lnTo>
                  <a:lnTo>
                    <a:pt x="75116" y="231616"/>
                  </a:lnTo>
                  <a:lnTo>
                    <a:pt x="53026" y="270680"/>
                  </a:lnTo>
                  <a:lnTo>
                    <a:pt x="34488" y="311850"/>
                  </a:lnTo>
                  <a:lnTo>
                    <a:pt x="19709" y="354917"/>
                  </a:lnTo>
                  <a:lnTo>
                    <a:pt x="8897" y="399677"/>
                  </a:lnTo>
                  <a:lnTo>
                    <a:pt x="2258" y="445922"/>
                  </a:lnTo>
                  <a:lnTo>
                    <a:pt x="0" y="493445"/>
                  </a:lnTo>
                  <a:lnTo>
                    <a:pt x="2258" y="540966"/>
                  </a:lnTo>
                  <a:lnTo>
                    <a:pt x="8897" y="587210"/>
                  </a:lnTo>
                  <a:lnTo>
                    <a:pt x="19709" y="631969"/>
                  </a:lnTo>
                  <a:lnTo>
                    <a:pt x="34488" y="675036"/>
                  </a:lnTo>
                  <a:lnTo>
                    <a:pt x="53026" y="716205"/>
                  </a:lnTo>
                  <a:lnTo>
                    <a:pt x="75116" y="755269"/>
                  </a:lnTo>
                  <a:lnTo>
                    <a:pt x="100553" y="792021"/>
                  </a:lnTo>
                  <a:lnTo>
                    <a:pt x="129128" y="826254"/>
                  </a:lnTo>
                  <a:lnTo>
                    <a:pt x="160636" y="857762"/>
                  </a:lnTo>
                  <a:lnTo>
                    <a:pt x="194870" y="886338"/>
                  </a:lnTo>
                  <a:lnTo>
                    <a:pt x="231622" y="911774"/>
                  </a:lnTo>
                  <a:lnTo>
                    <a:pt x="270686" y="933865"/>
                  </a:lnTo>
                  <a:lnTo>
                    <a:pt x="311855" y="952403"/>
                  </a:lnTo>
                  <a:lnTo>
                    <a:pt x="354922" y="967181"/>
                  </a:lnTo>
                  <a:lnTo>
                    <a:pt x="399681" y="977993"/>
                  </a:lnTo>
                  <a:lnTo>
                    <a:pt x="445924" y="984632"/>
                  </a:lnTo>
                  <a:lnTo>
                    <a:pt x="493445" y="986891"/>
                  </a:lnTo>
                  <a:lnTo>
                    <a:pt x="540967" y="984632"/>
                  </a:lnTo>
                  <a:lnTo>
                    <a:pt x="587210" y="977993"/>
                  </a:lnTo>
                  <a:lnTo>
                    <a:pt x="631970" y="967181"/>
                  </a:lnTo>
                  <a:lnTo>
                    <a:pt x="675038" y="952403"/>
                  </a:lnTo>
                  <a:lnTo>
                    <a:pt x="716208" y="933865"/>
                  </a:lnTo>
                  <a:lnTo>
                    <a:pt x="755272" y="911774"/>
                  </a:lnTo>
                  <a:lnTo>
                    <a:pt x="791795" y="886498"/>
                  </a:lnTo>
                  <a:lnTo>
                    <a:pt x="493445" y="886498"/>
                  </a:lnTo>
                  <a:lnTo>
                    <a:pt x="444141" y="883435"/>
                  </a:lnTo>
                  <a:lnTo>
                    <a:pt x="396664" y="874494"/>
                  </a:lnTo>
                  <a:lnTo>
                    <a:pt x="351384" y="860041"/>
                  </a:lnTo>
                  <a:lnTo>
                    <a:pt x="308668" y="840446"/>
                  </a:lnTo>
                  <a:lnTo>
                    <a:pt x="268884" y="816077"/>
                  </a:lnTo>
                  <a:lnTo>
                    <a:pt x="232402" y="787302"/>
                  </a:lnTo>
                  <a:lnTo>
                    <a:pt x="199589" y="754489"/>
                  </a:lnTo>
                  <a:lnTo>
                    <a:pt x="170814" y="718006"/>
                  </a:lnTo>
                  <a:lnTo>
                    <a:pt x="146444" y="678223"/>
                  </a:lnTo>
                  <a:lnTo>
                    <a:pt x="126849" y="635507"/>
                  </a:lnTo>
                  <a:lnTo>
                    <a:pt x="112397" y="590226"/>
                  </a:lnTo>
                  <a:lnTo>
                    <a:pt x="103455" y="542750"/>
                  </a:lnTo>
                  <a:lnTo>
                    <a:pt x="100393" y="493445"/>
                  </a:lnTo>
                  <a:lnTo>
                    <a:pt x="103345" y="445922"/>
                  </a:lnTo>
                  <a:lnTo>
                    <a:pt x="103455" y="444141"/>
                  </a:lnTo>
                  <a:lnTo>
                    <a:pt x="112397" y="396663"/>
                  </a:lnTo>
                  <a:lnTo>
                    <a:pt x="126849" y="351382"/>
                  </a:lnTo>
                  <a:lnTo>
                    <a:pt x="146444" y="308665"/>
                  </a:lnTo>
                  <a:lnTo>
                    <a:pt x="170814" y="268880"/>
                  </a:lnTo>
                  <a:lnTo>
                    <a:pt x="199589" y="232396"/>
                  </a:lnTo>
                  <a:lnTo>
                    <a:pt x="232402" y="199582"/>
                  </a:lnTo>
                  <a:lnTo>
                    <a:pt x="268884" y="170805"/>
                  </a:lnTo>
                  <a:lnTo>
                    <a:pt x="308668" y="146435"/>
                  </a:lnTo>
                  <a:lnTo>
                    <a:pt x="351384" y="126838"/>
                  </a:lnTo>
                  <a:lnTo>
                    <a:pt x="396664" y="112385"/>
                  </a:lnTo>
                  <a:lnTo>
                    <a:pt x="444141" y="103443"/>
                  </a:lnTo>
                  <a:lnTo>
                    <a:pt x="493445" y="100380"/>
                  </a:lnTo>
                  <a:lnTo>
                    <a:pt x="791782" y="100380"/>
                  </a:lnTo>
                  <a:lnTo>
                    <a:pt x="755272" y="75113"/>
                  </a:lnTo>
                  <a:lnTo>
                    <a:pt x="716208" y="53023"/>
                  </a:lnTo>
                  <a:lnTo>
                    <a:pt x="675038" y="34486"/>
                  </a:lnTo>
                  <a:lnTo>
                    <a:pt x="631970" y="19708"/>
                  </a:lnTo>
                  <a:lnTo>
                    <a:pt x="587210" y="8897"/>
                  </a:lnTo>
                  <a:lnTo>
                    <a:pt x="540967" y="2258"/>
                  </a:lnTo>
                  <a:lnTo>
                    <a:pt x="493445" y="0"/>
                  </a:lnTo>
                  <a:close/>
                </a:path>
                <a:path w="987425" h="987425">
                  <a:moveTo>
                    <a:pt x="791782" y="100380"/>
                  </a:moveTo>
                  <a:lnTo>
                    <a:pt x="493445" y="100380"/>
                  </a:lnTo>
                  <a:lnTo>
                    <a:pt x="542750" y="103443"/>
                  </a:lnTo>
                  <a:lnTo>
                    <a:pt x="590226" y="112385"/>
                  </a:lnTo>
                  <a:lnTo>
                    <a:pt x="635507" y="126838"/>
                  </a:lnTo>
                  <a:lnTo>
                    <a:pt x="678223" y="146435"/>
                  </a:lnTo>
                  <a:lnTo>
                    <a:pt x="718006" y="170805"/>
                  </a:lnTo>
                  <a:lnTo>
                    <a:pt x="754489" y="199582"/>
                  </a:lnTo>
                  <a:lnTo>
                    <a:pt x="787302" y="232396"/>
                  </a:lnTo>
                  <a:lnTo>
                    <a:pt x="816077" y="268880"/>
                  </a:lnTo>
                  <a:lnTo>
                    <a:pt x="840446" y="308665"/>
                  </a:lnTo>
                  <a:lnTo>
                    <a:pt x="860041" y="351382"/>
                  </a:lnTo>
                  <a:lnTo>
                    <a:pt x="874494" y="396663"/>
                  </a:lnTo>
                  <a:lnTo>
                    <a:pt x="883435" y="444141"/>
                  </a:lnTo>
                  <a:lnTo>
                    <a:pt x="886498" y="493445"/>
                  </a:lnTo>
                  <a:lnTo>
                    <a:pt x="883546" y="540966"/>
                  </a:lnTo>
                  <a:lnTo>
                    <a:pt x="874494" y="590226"/>
                  </a:lnTo>
                  <a:lnTo>
                    <a:pt x="860041" y="635507"/>
                  </a:lnTo>
                  <a:lnTo>
                    <a:pt x="840446" y="678223"/>
                  </a:lnTo>
                  <a:lnTo>
                    <a:pt x="816077" y="718006"/>
                  </a:lnTo>
                  <a:lnTo>
                    <a:pt x="787302" y="754489"/>
                  </a:lnTo>
                  <a:lnTo>
                    <a:pt x="754489" y="787302"/>
                  </a:lnTo>
                  <a:lnTo>
                    <a:pt x="718006" y="816077"/>
                  </a:lnTo>
                  <a:lnTo>
                    <a:pt x="678223" y="840446"/>
                  </a:lnTo>
                  <a:lnTo>
                    <a:pt x="635507" y="860041"/>
                  </a:lnTo>
                  <a:lnTo>
                    <a:pt x="590226" y="874494"/>
                  </a:lnTo>
                  <a:lnTo>
                    <a:pt x="542750" y="883435"/>
                  </a:lnTo>
                  <a:lnTo>
                    <a:pt x="493445" y="886498"/>
                  </a:lnTo>
                  <a:lnTo>
                    <a:pt x="791795" y="886498"/>
                  </a:lnTo>
                  <a:lnTo>
                    <a:pt x="826260" y="857762"/>
                  </a:lnTo>
                  <a:lnTo>
                    <a:pt x="857769" y="826254"/>
                  </a:lnTo>
                  <a:lnTo>
                    <a:pt x="886346" y="792021"/>
                  </a:lnTo>
                  <a:lnTo>
                    <a:pt x="911784" y="755269"/>
                  </a:lnTo>
                  <a:lnTo>
                    <a:pt x="933875" y="716205"/>
                  </a:lnTo>
                  <a:lnTo>
                    <a:pt x="952414" y="675036"/>
                  </a:lnTo>
                  <a:lnTo>
                    <a:pt x="967193" y="631969"/>
                  </a:lnTo>
                  <a:lnTo>
                    <a:pt x="978006" y="587210"/>
                  </a:lnTo>
                  <a:lnTo>
                    <a:pt x="984645" y="540966"/>
                  </a:lnTo>
                  <a:lnTo>
                    <a:pt x="986904" y="493445"/>
                  </a:lnTo>
                  <a:lnTo>
                    <a:pt x="984645" y="445922"/>
                  </a:lnTo>
                  <a:lnTo>
                    <a:pt x="978006" y="399677"/>
                  </a:lnTo>
                  <a:lnTo>
                    <a:pt x="967193" y="354917"/>
                  </a:lnTo>
                  <a:lnTo>
                    <a:pt x="952414" y="311850"/>
                  </a:lnTo>
                  <a:lnTo>
                    <a:pt x="933875" y="270680"/>
                  </a:lnTo>
                  <a:lnTo>
                    <a:pt x="911784" y="231616"/>
                  </a:lnTo>
                  <a:lnTo>
                    <a:pt x="886346" y="194864"/>
                  </a:lnTo>
                  <a:lnTo>
                    <a:pt x="857769" y="160631"/>
                  </a:lnTo>
                  <a:lnTo>
                    <a:pt x="826260" y="129124"/>
                  </a:lnTo>
                  <a:lnTo>
                    <a:pt x="792026" y="100549"/>
                  </a:lnTo>
                  <a:lnTo>
                    <a:pt x="791782" y="100380"/>
                  </a:lnTo>
                  <a:close/>
                </a:path>
              </a:pathLst>
            </a:custGeom>
            <a:solidFill>
              <a:srgbClr val="C4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27370" y="5846785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59">
                  <a:moveTo>
                    <a:pt x="525754" y="1051521"/>
                  </a:move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close/>
                </a:path>
              </a:pathLst>
            </a:custGeom>
            <a:ln w="248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35374" y="4730558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60">
                  <a:moveTo>
                    <a:pt x="525754" y="0"/>
                  </a:move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538" y="4783086"/>
              <a:ext cx="944587" cy="94458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70398" y="4761934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493445" y="0"/>
                  </a:moveTo>
                  <a:lnTo>
                    <a:pt x="445924" y="2258"/>
                  </a:lnTo>
                  <a:lnTo>
                    <a:pt x="399681" y="8897"/>
                  </a:lnTo>
                  <a:lnTo>
                    <a:pt x="354922" y="19708"/>
                  </a:lnTo>
                  <a:lnTo>
                    <a:pt x="311855" y="34486"/>
                  </a:lnTo>
                  <a:lnTo>
                    <a:pt x="270686" y="53023"/>
                  </a:lnTo>
                  <a:lnTo>
                    <a:pt x="231622" y="75113"/>
                  </a:lnTo>
                  <a:lnTo>
                    <a:pt x="194870" y="100549"/>
                  </a:lnTo>
                  <a:lnTo>
                    <a:pt x="160636" y="129124"/>
                  </a:lnTo>
                  <a:lnTo>
                    <a:pt x="129128" y="160631"/>
                  </a:lnTo>
                  <a:lnTo>
                    <a:pt x="100553" y="194864"/>
                  </a:lnTo>
                  <a:lnTo>
                    <a:pt x="75116" y="231616"/>
                  </a:lnTo>
                  <a:lnTo>
                    <a:pt x="53026" y="270680"/>
                  </a:lnTo>
                  <a:lnTo>
                    <a:pt x="34488" y="311850"/>
                  </a:lnTo>
                  <a:lnTo>
                    <a:pt x="19709" y="354917"/>
                  </a:lnTo>
                  <a:lnTo>
                    <a:pt x="8897" y="399677"/>
                  </a:lnTo>
                  <a:lnTo>
                    <a:pt x="2258" y="445922"/>
                  </a:lnTo>
                  <a:lnTo>
                    <a:pt x="0" y="493445"/>
                  </a:lnTo>
                  <a:lnTo>
                    <a:pt x="2258" y="540966"/>
                  </a:lnTo>
                  <a:lnTo>
                    <a:pt x="8897" y="587210"/>
                  </a:lnTo>
                  <a:lnTo>
                    <a:pt x="19709" y="631969"/>
                  </a:lnTo>
                  <a:lnTo>
                    <a:pt x="34488" y="675036"/>
                  </a:lnTo>
                  <a:lnTo>
                    <a:pt x="53026" y="716205"/>
                  </a:lnTo>
                  <a:lnTo>
                    <a:pt x="75116" y="755269"/>
                  </a:lnTo>
                  <a:lnTo>
                    <a:pt x="100553" y="792021"/>
                  </a:lnTo>
                  <a:lnTo>
                    <a:pt x="129128" y="826254"/>
                  </a:lnTo>
                  <a:lnTo>
                    <a:pt x="160636" y="857762"/>
                  </a:lnTo>
                  <a:lnTo>
                    <a:pt x="194870" y="886338"/>
                  </a:lnTo>
                  <a:lnTo>
                    <a:pt x="231622" y="911774"/>
                  </a:lnTo>
                  <a:lnTo>
                    <a:pt x="270686" y="933865"/>
                  </a:lnTo>
                  <a:lnTo>
                    <a:pt x="311855" y="952403"/>
                  </a:lnTo>
                  <a:lnTo>
                    <a:pt x="354922" y="967181"/>
                  </a:lnTo>
                  <a:lnTo>
                    <a:pt x="399681" y="977993"/>
                  </a:lnTo>
                  <a:lnTo>
                    <a:pt x="445924" y="984632"/>
                  </a:lnTo>
                  <a:lnTo>
                    <a:pt x="493445" y="986891"/>
                  </a:lnTo>
                  <a:lnTo>
                    <a:pt x="540967" y="984632"/>
                  </a:lnTo>
                  <a:lnTo>
                    <a:pt x="587210" y="977993"/>
                  </a:lnTo>
                  <a:lnTo>
                    <a:pt x="631970" y="967181"/>
                  </a:lnTo>
                  <a:lnTo>
                    <a:pt x="675038" y="952403"/>
                  </a:lnTo>
                  <a:lnTo>
                    <a:pt x="716208" y="933865"/>
                  </a:lnTo>
                  <a:lnTo>
                    <a:pt x="755272" y="911774"/>
                  </a:lnTo>
                  <a:lnTo>
                    <a:pt x="791795" y="886498"/>
                  </a:lnTo>
                  <a:lnTo>
                    <a:pt x="493445" y="886498"/>
                  </a:lnTo>
                  <a:lnTo>
                    <a:pt x="444141" y="883435"/>
                  </a:lnTo>
                  <a:lnTo>
                    <a:pt x="396664" y="874494"/>
                  </a:lnTo>
                  <a:lnTo>
                    <a:pt x="351384" y="860041"/>
                  </a:lnTo>
                  <a:lnTo>
                    <a:pt x="308668" y="840446"/>
                  </a:lnTo>
                  <a:lnTo>
                    <a:pt x="268884" y="816077"/>
                  </a:lnTo>
                  <a:lnTo>
                    <a:pt x="232402" y="787302"/>
                  </a:lnTo>
                  <a:lnTo>
                    <a:pt x="199589" y="754489"/>
                  </a:lnTo>
                  <a:lnTo>
                    <a:pt x="170814" y="718006"/>
                  </a:lnTo>
                  <a:lnTo>
                    <a:pt x="146444" y="678223"/>
                  </a:lnTo>
                  <a:lnTo>
                    <a:pt x="126849" y="635507"/>
                  </a:lnTo>
                  <a:lnTo>
                    <a:pt x="112397" y="590226"/>
                  </a:lnTo>
                  <a:lnTo>
                    <a:pt x="103455" y="542750"/>
                  </a:lnTo>
                  <a:lnTo>
                    <a:pt x="100393" y="493445"/>
                  </a:lnTo>
                  <a:lnTo>
                    <a:pt x="103345" y="445922"/>
                  </a:lnTo>
                  <a:lnTo>
                    <a:pt x="103455" y="444141"/>
                  </a:lnTo>
                  <a:lnTo>
                    <a:pt x="112397" y="396663"/>
                  </a:lnTo>
                  <a:lnTo>
                    <a:pt x="126849" y="351382"/>
                  </a:lnTo>
                  <a:lnTo>
                    <a:pt x="146444" y="308665"/>
                  </a:lnTo>
                  <a:lnTo>
                    <a:pt x="170814" y="268880"/>
                  </a:lnTo>
                  <a:lnTo>
                    <a:pt x="199589" y="232396"/>
                  </a:lnTo>
                  <a:lnTo>
                    <a:pt x="232402" y="199582"/>
                  </a:lnTo>
                  <a:lnTo>
                    <a:pt x="268884" y="170805"/>
                  </a:lnTo>
                  <a:lnTo>
                    <a:pt x="308668" y="146435"/>
                  </a:lnTo>
                  <a:lnTo>
                    <a:pt x="351384" y="126838"/>
                  </a:lnTo>
                  <a:lnTo>
                    <a:pt x="396664" y="112385"/>
                  </a:lnTo>
                  <a:lnTo>
                    <a:pt x="444141" y="103443"/>
                  </a:lnTo>
                  <a:lnTo>
                    <a:pt x="493445" y="100380"/>
                  </a:lnTo>
                  <a:lnTo>
                    <a:pt x="791782" y="100380"/>
                  </a:lnTo>
                  <a:lnTo>
                    <a:pt x="755272" y="75113"/>
                  </a:lnTo>
                  <a:lnTo>
                    <a:pt x="716208" y="53023"/>
                  </a:lnTo>
                  <a:lnTo>
                    <a:pt x="675038" y="34486"/>
                  </a:lnTo>
                  <a:lnTo>
                    <a:pt x="631970" y="19708"/>
                  </a:lnTo>
                  <a:lnTo>
                    <a:pt x="587210" y="8897"/>
                  </a:lnTo>
                  <a:lnTo>
                    <a:pt x="540967" y="2258"/>
                  </a:lnTo>
                  <a:lnTo>
                    <a:pt x="493445" y="0"/>
                  </a:lnTo>
                  <a:close/>
                </a:path>
                <a:path w="987425" h="987425">
                  <a:moveTo>
                    <a:pt x="791782" y="100380"/>
                  </a:moveTo>
                  <a:lnTo>
                    <a:pt x="493445" y="100380"/>
                  </a:lnTo>
                  <a:lnTo>
                    <a:pt x="542750" y="103443"/>
                  </a:lnTo>
                  <a:lnTo>
                    <a:pt x="590226" y="112385"/>
                  </a:lnTo>
                  <a:lnTo>
                    <a:pt x="635507" y="126838"/>
                  </a:lnTo>
                  <a:lnTo>
                    <a:pt x="678223" y="146435"/>
                  </a:lnTo>
                  <a:lnTo>
                    <a:pt x="718006" y="170805"/>
                  </a:lnTo>
                  <a:lnTo>
                    <a:pt x="754489" y="199582"/>
                  </a:lnTo>
                  <a:lnTo>
                    <a:pt x="787302" y="232396"/>
                  </a:lnTo>
                  <a:lnTo>
                    <a:pt x="816077" y="268880"/>
                  </a:lnTo>
                  <a:lnTo>
                    <a:pt x="840446" y="308665"/>
                  </a:lnTo>
                  <a:lnTo>
                    <a:pt x="860041" y="351382"/>
                  </a:lnTo>
                  <a:lnTo>
                    <a:pt x="874494" y="396663"/>
                  </a:lnTo>
                  <a:lnTo>
                    <a:pt x="883435" y="444141"/>
                  </a:lnTo>
                  <a:lnTo>
                    <a:pt x="886498" y="493445"/>
                  </a:lnTo>
                  <a:lnTo>
                    <a:pt x="883546" y="540966"/>
                  </a:lnTo>
                  <a:lnTo>
                    <a:pt x="874494" y="590226"/>
                  </a:lnTo>
                  <a:lnTo>
                    <a:pt x="860041" y="635507"/>
                  </a:lnTo>
                  <a:lnTo>
                    <a:pt x="840446" y="678223"/>
                  </a:lnTo>
                  <a:lnTo>
                    <a:pt x="816077" y="718006"/>
                  </a:lnTo>
                  <a:lnTo>
                    <a:pt x="787302" y="754489"/>
                  </a:lnTo>
                  <a:lnTo>
                    <a:pt x="754489" y="787302"/>
                  </a:lnTo>
                  <a:lnTo>
                    <a:pt x="718006" y="816077"/>
                  </a:lnTo>
                  <a:lnTo>
                    <a:pt x="678223" y="840446"/>
                  </a:lnTo>
                  <a:lnTo>
                    <a:pt x="635507" y="860041"/>
                  </a:lnTo>
                  <a:lnTo>
                    <a:pt x="590226" y="874494"/>
                  </a:lnTo>
                  <a:lnTo>
                    <a:pt x="542750" y="883435"/>
                  </a:lnTo>
                  <a:lnTo>
                    <a:pt x="493445" y="886498"/>
                  </a:lnTo>
                  <a:lnTo>
                    <a:pt x="791795" y="886498"/>
                  </a:lnTo>
                  <a:lnTo>
                    <a:pt x="826260" y="857762"/>
                  </a:lnTo>
                  <a:lnTo>
                    <a:pt x="857769" y="826254"/>
                  </a:lnTo>
                  <a:lnTo>
                    <a:pt x="886346" y="792021"/>
                  </a:lnTo>
                  <a:lnTo>
                    <a:pt x="911784" y="755269"/>
                  </a:lnTo>
                  <a:lnTo>
                    <a:pt x="933875" y="716205"/>
                  </a:lnTo>
                  <a:lnTo>
                    <a:pt x="952414" y="675036"/>
                  </a:lnTo>
                  <a:lnTo>
                    <a:pt x="967193" y="631969"/>
                  </a:lnTo>
                  <a:lnTo>
                    <a:pt x="978006" y="587210"/>
                  </a:lnTo>
                  <a:lnTo>
                    <a:pt x="984645" y="540966"/>
                  </a:lnTo>
                  <a:lnTo>
                    <a:pt x="986904" y="493445"/>
                  </a:lnTo>
                  <a:lnTo>
                    <a:pt x="984645" y="445922"/>
                  </a:lnTo>
                  <a:lnTo>
                    <a:pt x="978006" y="399677"/>
                  </a:lnTo>
                  <a:lnTo>
                    <a:pt x="967193" y="354917"/>
                  </a:lnTo>
                  <a:lnTo>
                    <a:pt x="952414" y="311850"/>
                  </a:lnTo>
                  <a:lnTo>
                    <a:pt x="933875" y="270680"/>
                  </a:lnTo>
                  <a:lnTo>
                    <a:pt x="911784" y="231616"/>
                  </a:lnTo>
                  <a:lnTo>
                    <a:pt x="886346" y="194864"/>
                  </a:lnTo>
                  <a:lnTo>
                    <a:pt x="857769" y="160631"/>
                  </a:lnTo>
                  <a:lnTo>
                    <a:pt x="826260" y="129124"/>
                  </a:lnTo>
                  <a:lnTo>
                    <a:pt x="792026" y="100549"/>
                  </a:lnTo>
                  <a:lnTo>
                    <a:pt x="791782" y="10038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35374" y="4730558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60">
                  <a:moveTo>
                    <a:pt x="525754" y="1051521"/>
                  </a:move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close/>
                </a:path>
              </a:pathLst>
            </a:custGeom>
            <a:ln w="248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34578" y="3614331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60">
                  <a:moveTo>
                    <a:pt x="525754" y="0"/>
                  </a:move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549" y="3645712"/>
              <a:ext cx="986757" cy="98689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970472" y="3645709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493445" y="0"/>
                  </a:moveTo>
                  <a:lnTo>
                    <a:pt x="445924" y="2258"/>
                  </a:lnTo>
                  <a:lnTo>
                    <a:pt x="399681" y="8897"/>
                  </a:lnTo>
                  <a:lnTo>
                    <a:pt x="354922" y="19708"/>
                  </a:lnTo>
                  <a:lnTo>
                    <a:pt x="311855" y="34486"/>
                  </a:lnTo>
                  <a:lnTo>
                    <a:pt x="270686" y="53023"/>
                  </a:lnTo>
                  <a:lnTo>
                    <a:pt x="231622" y="75113"/>
                  </a:lnTo>
                  <a:lnTo>
                    <a:pt x="194870" y="100549"/>
                  </a:lnTo>
                  <a:lnTo>
                    <a:pt x="160636" y="129124"/>
                  </a:lnTo>
                  <a:lnTo>
                    <a:pt x="129128" y="160631"/>
                  </a:lnTo>
                  <a:lnTo>
                    <a:pt x="100553" y="194864"/>
                  </a:lnTo>
                  <a:lnTo>
                    <a:pt x="75116" y="231616"/>
                  </a:lnTo>
                  <a:lnTo>
                    <a:pt x="53026" y="270680"/>
                  </a:lnTo>
                  <a:lnTo>
                    <a:pt x="34488" y="311850"/>
                  </a:lnTo>
                  <a:lnTo>
                    <a:pt x="19709" y="354917"/>
                  </a:lnTo>
                  <a:lnTo>
                    <a:pt x="8897" y="399677"/>
                  </a:lnTo>
                  <a:lnTo>
                    <a:pt x="2258" y="445922"/>
                  </a:lnTo>
                  <a:lnTo>
                    <a:pt x="0" y="493445"/>
                  </a:lnTo>
                  <a:lnTo>
                    <a:pt x="2258" y="540966"/>
                  </a:lnTo>
                  <a:lnTo>
                    <a:pt x="8897" y="587210"/>
                  </a:lnTo>
                  <a:lnTo>
                    <a:pt x="19709" y="631969"/>
                  </a:lnTo>
                  <a:lnTo>
                    <a:pt x="34488" y="675036"/>
                  </a:lnTo>
                  <a:lnTo>
                    <a:pt x="53026" y="716205"/>
                  </a:lnTo>
                  <a:lnTo>
                    <a:pt x="75116" y="755269"/>
                  </a:lnTo>
                  <a:lnTo>
                    <a:pt x="100553" y="792021"/>
                  </a:lnTo>
                  <a:lnTo>
                    <a:pt x="129128" y="826254"/>
                  </a:lnTo>
                  <a:lnTo>
                    <a:pt x="160636" y="857762"/>
                  </a:lnTo>
                  <a:lnTo>
                    <a:pt x="194870" y="886338"/>
                  </a:lnTo>
                  <a:lnTo>
                    <a:pt x="231622" y="911774"/>
                  </a:lnTo>
                  <a:lnTo>
                    <a:pt x="270686" y="933865"/>
                  </a:lnTo>
                  <a:lnTo>
                    <a:pt x="311855" y="952403"/>
                  </a:lnTo>
                  <a:lnTo>
                    <a:pt x="354922" y="967181"/>
                  </a:lnTo>
                  <a:lnTo>
                    <a:pt x="399681" y="977993"/>
                  </a:lnTo>
                  <a:lnTo>
                    <a:pt x="445924" y="984632"/>
                  </a:lnTo>
                  <a:lnTo>
                    <a:pt x="493445" y="986891"/>
                  </a:lnTo>
                  <a:lnTo>
                    <a:pt x="540969" y="984632"/>
                  </a:lnTo>
                  <a:lnTo>
                    <a:pt x="587214" y="977993"/>
                  </a:lnTo>
                  <a:lnTo>
                    <a:pt x="631974" y="967181"/>
                  </a:lnTo>
                  <a:lnTo>
                    <a:pt x="675043" y="952403"/>
                  </a:lnTo>
                  <a:lnTo>
                    <a:pt x="716213" y="933865"/>
                  </a:lnTo>
                  <a:lnTo>
                    <a:pt x="755278" y="911774"/>
                  </a:lnTo>
                  <a:lnTo>
                    <a:pt x="791800" y="886498"/>
                  </a:lnTo>
                  <a:lnTo>
                    <a:pt x="493445" y="886498"/>
                  </a:lnTo>
                  <a:lnTo>
                    <a:pt x="444143" y="883435"/>
                  </a:lnTo>
                  <a:lnTo>
                    <a:pt x="396668" y="874494"/>
                  </a:lnTo>
                  <a:lnTo>
                    <a:pt x="351389" y="860041"/>
                  </a:lnTo>
                  <a:lnTo>
                    <a:pt x="308673" y="840446"/>
                  </a:lnTo>
                  <a:lnTo>
                    <a:pt x="268890" y="816077"/>
                  </a:lnTo>
                  <a:lnTo>
                    <a:pt x="232407" y="787302"/>
                  </a:lnTo>
                  <a:lnTo>
                    <a:pt x="199593" y="754489"/>
                  </a:lnTo>
                  <a:lnTo>
                    <a:pt x="170817" y="718006"/>
                  </a:lnTo>
                  <a:lnTo>
                    <a:pt x="146447" y="678223"/>
                  </a:lnTo>
                  <a:lnTo>
                    <a:pt x="126851" y="635507"/>
                  </a:lnTo>
                  <a:lnTo>
                    <a:pt x="112398" y="590226"/>
                  </a:lnTo>
                  <a:lnTo>
                    <a:pt x="103456" y="542750"/>
                  </a:lnTo>
                  <a:lnTo>
                    <a:pt x="100393" y="493445"/>
                  </a:lnTo>
                  <a:lnTo>
                    <a:pt x="103345" y="445922"/>
                  </a:lnTo>
                  <a:lnTo>
                    <a:pt x="112398" y="396663"/>
                  </a:lnTo>
                  <a:lnTo>
                    <a:pt x="126851" y="351382"/>
                  </a:lnTo>
                  <a:lnTo>
                    <a:pt x="146447" y="308665"/>
                  </a:lnTo>
                  <a:lnTo>
                    <a:pt x="170817" y="268880"/>
                  </a:lnTo>
                  <a:lnTo>
                    <a:pt x="199593" y="232396"/>
                  </a:lnTo>
                  <a:lnTo>
                    <a:pt x="232407" y="199582"/>
                  </a:lnTo>
                  <a:lnTo>
                    <a:pt x="268890" y="170805"/>
                  </a:lnTo>
                  <a:lnTo>
                    <a:pt x="308673" y="146435"/>
                  </a:lnTo>
                  <a:lnTo>
                    <a:pt x="351389" y="126838"/>
                  </a:lnTo>
                  <a:lnTo>
                    <a:pt x="396668" y="112385"/>
                  </a:lnTo>
                  <a:lnTo>
                    <a:pt x="444143" y="103443"/>
                  </a:lnTo>
                  <a:lnTo>
                    <a:pt x="493445" y="100380"/>
                  </a:lnTo>
                  <a:lnTo>
                    <a:pt x="791787" y="100380"/>
                  </a:lnTo>
                  <a:lnTo>
                    <a:pt x="755278" y="75113"/>
                  </a:lnTo>
                  <a:lnTo>
                    <a:pt x="716213" y="53023"/>
                  </a:lnTo>
                  <a:lnTo>
                    <a:pt x="675043" y="34486"/>
                  </a:lnTo>
                  <a:lnTo>
                    <a:pt x="631974" y="19708"/>
                  </a:lnTo>
                  <a:lnTo>
                    <a:pt x="587214" y="8897"/>
                  </a:lnTo>
                  <a:lnTo>
                    <a:pt x="540969" y="2258"/>
                  </a:lnTo>
                  <a:lnTo>
                    <a:pt x="493445" y="0"/>
                  </a:lnTo>
                  <a:close/>
                </a:path>
                <a:path w="987425" h="987425">
                  <a:moveTo>
                    <a:pt x="791787" y="100380"/>
                  </a:moveTo>
                  <a:lnTo>
                    <a:pt x="493445" y="100380"/>
                  </a:lnTo>
                  <a:lnTo>
                    <a:pt x="542750" y="103443"/>
                  </a:lnTo>
                  <a:lnTo>
                    <a:pt x="590226" y="112385"/>
                  </a:lnTo>
                  <a:lnTo>
                    <a:pt x="635507" y="126838"/>
                  </a:lnTo>
                  <a:lnTo>
                    <a:pt x="678223" y="146435"/>
                  </a:lnTo>
                  <a:lnTo>
                    <a:pt x="718006" y="170805"/>
                  </a:lnTo>
                  <a:lnTo>
                    <a:pt x="754489" y="199582"/>
                  </a:lnTo>
                  <a:lnTo>
                    <a:pt x="787302" y="232396"/>
                  </a:lnTo>
                  <a:lnTo>
                    <a:pt x="816077" y="268880"/>
                  </a:lnTo>
                  <a:lnTo>
                    <a:pt x="840446" y="308665"/>
                  </a:lnTo>
                  <a:lnTo>
                    <a:pt x="860041" y="351382"/>
                  </a:lnTo>
                  <a:lnTo>
                    <a:pt x="874494" y="396663"/>
                  </a:lnTo>
                  <a:lnTo>
                    <a:pt x="883435" y="444141"/>
                  </a:lnTo>
                  <a:lnTo>
                    <a:pt x="886498" y="493445"/>
                  </a:lnTo>
                  <a:lnTo>
                    <a:pt x="883546" y="540966"/>
                  </a:lnTo>
                  <a:lnTo>
                    <a:pt x="874494" y="590226"/>
                  </a:lnTo>
                  <a:lnTo>
                    <a:pt x="860041" y="635507"/>
                  </a:lnTo>
                  <a:lnTo>
                    <a:pt x="840446" y="678223"/>
                  </a:lnTo>
                  <a:lnTo>
                    <a:pt x="816077" y="718006"/>
                  </a:lnTo>
                  <a:lnTo>
                    <a:pt x="787302" y="754489"/>
                  </a:lnTo>
                  <a:lnTo>
                    <a:pt x="754489" y="787302"/>
                  </a:lnTo>
                  <a:lnTo>
                    <a:pt x="718006" y="816077"/>
                  </a:lnTo>
                  <a:lnTo>
                    <a:pt x="678223" y="840446"/>
                  </a:lnTo>
                  <a:lnTo>
                    <a:pt x="635507" y="860041"/>
                  </a:lnTo>
                  <a:lnTo>
                    <a:pt x="590226" y="874494"/>
                  </a:lnTo>
                  <a:lnTo>
                    <a:pt x="542750" y="883435"/>
                  </a:lnTo>
                  <a:lnTo>
                    <a:pt x="493445" y="886498"/>
                  </a:lnTo>
                  <a:lnTo>
                    <a:pt x="791800" y="886498"/>
                  </a:lnTo>
                  <a:lnTo>
                    <a:pt x="826265" y="857762"/>
                  </a:lnTo>
                  <a:lnTo>
                    <a:pt x="857774" y="826254"/>
                  </a:lnTo>
                  <a:lnTo>
                    <a:pt x="886350" y="792021"/>
                  </a:lnTo>
                  <a:lnTo>
                    <a:pt x="911787" y="755269"/>
                  </a:lnTo>
                  <a:lnTo>
                    <a:pt x="933877" y="716205"/>
                  </a:lnTo>
                  <a:lnTo>
                    <a:pt x="952415" y="675036"/>
                  </a:lnTo>
                  <a:lnTo>
                    <a:pt x="967194" y="631969"/>
                  </a:lnTo>
                  <a:lnTo>
                    <a:pt x="978006" y="587210"/>
                  </a:lnTo>
                  <a:lnTo>
                    <a:pt x="984645" y="540966"/>
                  </a:lnTo>
                  <a:lnTo>
                    <a:pt x="986904" y="493445"/>
                  </a:lnTo>
                  <a:lnTo>
                    <a:pt x="984645" y="445922"/>
                  </a:lnTo>
                  <a:lnTo>
                    <a:pt x="978006" y="399677"/>
                  </a:lnTo>
                  <a:lnTo>
                    <a:pt x="967194" y="354917"/>
                  </a:lnTo>
                  <a:lnTo>
                    <a:pt x="952415" y="311850"/>
                  </a:lnTo>
                  <a:lnTo>
                    <a:pt x="933877" y="270680"/>
                  </a:lnTo>
                  <a:lnTo>
                    <a:pt x="911787" y="231616"/>
                  </a:lnTo>
                  <a:lnTo>
                    <a:pt x="886350" y="194864"/>
                  </a:lnTo>
                  <a:lnTo>
                    <a:pt x="857774" y="160631"/>
                  </a:lnTo>
                  <a:lnTo>
                    <a:pt x="826265" y="129124"/>
                  </a:lnTo>
                  <a:lnTo>
                    <a:pt x="792031" y="100549"/>
                  </a:lnTo>
                  <a:lnTo>
                    <a:pt x="791787" y="100380"/>
                  </a:lnTo>
                  <a:close/>
                </a:path>
              </a:pathLst>
            </a:custGeom>
            <a:solidFill>
              <a:srgbClr val="8F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36716" y="2498103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60">
                  <a:moveTo>
                    <a:pt x="525754" y="0"/>
                  </a:move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9000" y="2565653"/>
              <a:ext cx="916672" cy="91566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273863" y="2529480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493458" y="0"/>
                  </a:moveTo>
                  <a:lnTo>
                    <a:pt x="445935" y="2258"/>
                  </a:lnTo>
                  <a:lnTo>
                    <a:pt x="399689" y="8897"/>
                  </a:lnTo>
                  <a:lnTo>
                    <a:pt x="354929" y="19708"/>
                  </a:lnTo>
                  <a:lnTo>
                    <a:pt x="311860" y="34486"/>
                  </a:lnTo>
                  <a:lnTo>
                    <a:pt x="270690" y="53023"/>
                  </a:lnTo>
                  <a:lnTo>
                    <a:pt x="231625" y="75113"/>
                  </a:lnTo>
                  <a:lnTo>
                    <a:pt x="194872" y="100549"/>
                  </a:lnTo>
                  <a:lnTo>
                    <a:pt x="160638" y="129124"/>
                  </a:lnTo>
                  <a:lnTo>
                    <a:pt x="129130" y="160631"/>
                  </a:lnTo>
                  <a:lnTo>
                    <a:pt x="100554" y="194864"/>
                  </a:lnTo>
                  <a:lnTo>
                    <a:pt x="75117" y="231616"/>
                  </a:lnTo>
                  <a:lnTo>
                    <a:pt x="53026" y="270680"/>
                  </a:lnTo>
                  <a:lnTo>
                    <a:pt x="34488" y="311850"/>
                  </a:lnTo>
                  <a:lnTo>
                    <a:pt x="19709" y="354917"/>
                  </a:lnTo>
                  <a:lnTo>
                    <a:pt x="8897" y="399677"/>
                  </a:lnTo>
                  <a:lnTo>
                    <a:pt x="2258" y="445922"/>
                  </a:lnTo>
                  <a:lnTo>
                    <a:pt x="0" y="493445"/>
                  </a:lnTo>
                  <a:lnTo>
                    <a:pt x="2258" y="540966"/>
                  </a:lnTo>
                  <a:lnTo>
                    <a:pt x="8897" y="587210"/>
                  </a:lnTo>
                  <a:lnTo>
                    <a:pt x="19709" y="631969"/>
                  </a:lnTo>
                  <a:lnTo>
                    <a:pt x="34488" y="675036"/>
                  </a:lnTo>
                  <a:lnTo>
                    <a:pt x="53026" y="716205"/>
                  </a:lnTo>
                  <a:lnTo>
                    <a:pt x="75117" y="755269"/>
                  </a:lnTo>
                  <a:lnTo>
                    <a:pt x="100554" y="792021"/>
                  </a:lnTo>
                  <a:lnTo>
                    <a:pt x="129130" y="826254"/>
                  </a:lnTo>
                  <a:lnTo>
                    <a:pt x="160638" y="857762"/>
                  </a:lnTo>
                  <a:lnTo>
                    <a:pt x="194872" y="886338"/>
                  </a:lnTo>
                  <a:lnTo>
                    <a:pt x="231625" y="911774"/>
                  </a:lnTo>
                  <a:lnTo>
                    <a:pt x="270690" y="933865"/>
                  </a:lnTo>
                  <a:lnTo>
                    <a:pt x="311860" y="952403"/>
                  </a:lnTo>
                  <a:lnTo>
                    <a:pt x="354929" y="967181"/>
                  </a:lnTo>
                  <a:lnTo>
                    <a:pt x="399689" y="977993"/>
                  </a:lnTo>
                  <a:lnTo>
                    <a:pt x="445935" y="984632"/>
                  </a:lnTo>
                  <a:lnTo>
                    <a:pt x="493458" y="986891"/>
                  </a:lnTo>
                  <a:lnTo>
                    <a:pt x="540979" y="984632"/>
                  </a:lnTo>
                  <a:lnTo>
                    <a:pt x="587223" y="977993"/>
                  </a:lnTo>
                  <a:lnTo>
                    <a:pt x="631981" y="967181"/>
                  </a:lnTo>
                  <a:lnTo>
                    <a:pt x="675049" y="952403"/>
                  </a:lnTo>
                  <a:lnTo>
                    <a:pt x="716218" y="933865"/>
                  </a:lnTo>
                  <a:lnTo>
                    <a:pt x="755282" y="911774"/>
                  </a:lnTo>
                  <a:lnTo>
                    <a:pt x="791803" y="886498"/>
                  </a:lnTo>
                  <a:lnTo>
                    <a:pt x="493458" y="886498"/>
                  </a:lnTo>
                  <a:lnTo>
                    <a:pt x="444154" y="883435"/>
                  </a:lnTo>
                  <a:lnTo>
                    <a:pt x="396677" y="874494"/>
                  </a:lnTo>
                  <a:lnTo>
                    <a:pt x="351396" y="860041"/>
                  </a:lnTo>
                  <a:lnTo>
                    <a:pt x="308680" y="840446"/>
                  </a:lnTo>
                  <a:lnTo>
                    <a:pt x="268897" y="816077"/>
                  </a:lnTo>
                  <a:lnTo>
                    <a:pt x="232415" y="787302"/>
                  </a:lnTo>
                  <a:lnTo>
                    <a:pt x="199602" y="754489"/>
                  </a:lnTo>
                  <a:lnTo>
                    <a:pt x="170826" y="718006"/>
                  </a:lnTo>
                  <a:lnTo>
                    <a:pt x="146457" y="678223"/>
                  </a:lnTo>
                  <a:lnTo>
                    <a:pt x="126862" y="635507"/>
                  </a:lnTo>
                  <a:lnTo>
                    <a:pt x="112410" y="590226"/>
                  </a:lnTo>
                  <a:lnTo>
                    <a:pt x="103468" y="542750"/>
                  </a:lnTo>
                  <a:lnTo>
                    <a:pt x="100406" y="493445"/>
                  </a:lnTo>
                  <a:lnTo>
                    <a:pt x="103357" y="445922"/>
                  </a:lnTo>
                  <a:lnTo>
                    <a:pt x="103468" y="444141"/>
                  </a:lnTo>
                  <a:lnTo>
                    <a:pt x="112410" y="396663"/>
                  </a:lnTo>
                  <a:lnTo>
                    <a:pt x="126862" y="351382"/>
                  </a:lnTo>
                  <a:lnTo>
                    <a:pt x="146457" y="308665"/>
                  </a:lnTo>
                  <a:lnTo>
                    <a:pt x="170826" y="268880"/>
                  </a:lnTo>
                  <a:lnTo>
                    <a:pt x="199602" y="232396"/>
                  </a:lnTo>
                  <a:lnTo>
                    <a:pt x="232415" y="199582"/>
                  </a:lnTo>
                  <a:lnTo>
                    <a:pt x="268897" y="170805"/>
                  </a:lnTo>
                  <a:lnTo>
                    <a:pt x="308680" y="146435"/>
                  </a:lnTo>
                  <a:lnTo>
                    <a:pt x="351396" y="126838"/>
                  </a:lnTo>
                  <a:lnTo>
                    <a:pt x="396677" y="112385"/>
                  </a:lnTo>
                  <a:lnTo>
                    <a:pt x="444154" y="103443"/>
                  </a:lnTo>
                  <a:lnTo>
                    <a:pt x="493458" y="100380"/>
                  </a:lnTo>
                  <a:lnTo>
                    <a:pt x="791790" y="100380"/>
                  </a:lnTo>
                  <a:lnTo>
                    <a:pt x="755282" y="75113"/>
                  </a:lnTo>
                  <a:lnTo>
                    <a:pt x="716218" y="53023"/>
                  </a:lnTo>
                  <a:lnTo>
                    <a:pt x="675049" y="34486"/>
                  </a:lnTo>
                  <a:lnTo>
                    <a:pt x="631981" y="19708"/>
                  </a:lnTo>
                  <a:lnTo>
                    <a:pt x="587223" y="8897"/>
                  </a:lnTo>
                  <a:lnTo>
                    <a:pt x="540979" y="2258"/>
                  </a:lnTo>
                  <a:lnTo>
                    <a:pt x="493458" y="0"/>
                  </a:lnTo>
                  <a:close/>
                </a:path>
                <a:path w="987425" h="987425">
                  <a:moveTo>
                    <a:pt x="791790" y="100380"/>
                  </a:moveTo>
                  <a:lnTo>
                    <a:pt x="493458" y="100380"/>
                  </a:lnTo>
                  <a:lnTo>
                    <a:pt x="542760" y="103443"/>
                  </a:lnTo>
                  <a:lnTo>
                    <a:pt x="590235" y="112385"/>
                  </a:lnTo>
                  <a:lnTo>
                    <a:pt x="635514" y="126838"/>
                  </a:lnTo>
                  <a:lnTo>
                    <a:pt x="678230" y="146435"/>
                  </a:lnTo>
                  <a:lnTo>
                    <a:pt x="718014" y="170805"/>
                  </a:lnTo>
                  <a:lnTo>
                    <a:pt x="754496" y="199582"/>
                  </a:lnTo>
                  <a:lnTo>
                    <a:pt x="787310" y="232396"/>
                  </a:lnTo>
                  <a:lnTo>
                    <a:pt x="816086" y="268880"/>
                  </a:lnTo>
                  <a:lnTo>
                    <a:pt x="840456" y="308665"/>
                  </a:lnTo>
                  <a:lnTo>
                    <a:pt x="860052" y="351382"/>
                  </a:lnTo>
                  <a:lnTo>
                    <a:pt x="874506" y="396663"/>
                  </a:lnTo>
                  <a:lnTo>
                    <a:pt x="883448" y="444141"/>
                  </a:lnTo>
                  <a:lnTo>
                    <a:pt x="886510" y="493445"/>
                  </a:lnTo>
                  <a:lnTo>
                    <a:pt x="883558" y="540966"/>
                  </a:lnTo>
                  <a:lnTo>
                    <a:pt x="874506" y="590226"/>
                  </a:lnTo>
                  <a:lnTo>
                    <a:pt x="860052" y="635507"/>
                  </a:lnTo>
                  <a:lnTo>
                    <a:pt x="840456" y="678223"/>
                  </a:lnTo>
                  <a:lnTo>
                    <a:pt x="816086" y="718006"/>
                  </a:lnTo>
                  <a:lnTo>
                    <a:pt x="787310" y="754489"/>
                  </a:lnTo>
                  <a:lnTo>
                    <a:pt x="754496" y="787302"/>
                  </a:lnTo>
                  <a:lnTo>
                    <a:pt x="718014" y="816077"/>
                  </a:lnTo>
                  <a:lnTo>
                    <a:pt x="678230" y="840446"/>
                  </a:lnTo>
                  <a:lnTo>
                    <a:pt x="635514" y="860041"/>
                  </a:lnTo>
                  <a:lnTo>
                    <a:pt x="590235" y="874494"/>
                  </a:lnTo>
                  <a:lnTo>
                    <a:pt x="542760" y="883435"/>
                  </a:lnTo>
                  <a:lnTo>
                    <a:pt x="493458" y="886498"/>
                  </a:lnTo>
                  <a:lnTo>
                    <a:pt x="791803" y="886498"/>
                  </a:lnTo>
                  <a:lnTo>
                    <a:pt x="826267" y="857762"/>
                  </a:lnTo>
                  <a:lnTo>
                    <a:pt x="857775" y="826254"/>
                  </a:lnTo>
                  <a:lnTo>
                    <a:pt x="886351" y="792021"/>
                  </a:lnTo>
                  <a:lnTo>
                    <a:pt x="911787" y="755269"/>
                  </a:lnTo>
                  <a:lnTo>
                    <a:pt x="933878" y="716205"/>
                  </a:lnTo>
                  <a:lnTo>
                    <a:pt x="952416" y="675036"/>
                  </a:lnTo>
                  <a:lnTo>
                    <a:pt x="967194" y="631969"/>
                  </a:lnTo>
                  <a:lnTo>
                    <a:pt x="978006" y="587210"/>
                  </a:lnTo>
                  <a:lnTo>
                    <a:pt x="984645" y="540966"/>
                  </a:lnTo>
                  <a:lnTo>
                    <a:pt x="986904" y="493445"/>
                  </a:lnTo>
                  <a:lnTo>
                    <a:pt x="984645" y="445922"/>
                  </a:lnTo>
                  <a:lnTo>
                    <a:pt x="978006" y="399677"/>
                  </a:lnTo>
                  <a:lnTo>
                    <a:pt x="967194" y="354917"/>
                  </a:lnTo>
                  <a:lnTo>
                    <a:pt x="952416" y="311850"/>
                  </a:lnTo>
                  <a:lnTo>
                    <a:pt x="933878" y="270680"/>
                  </a:lnTo>
                  <a:lnTo>
                    <a:pt x="911787" y="231616"/>
                  </a:lnTo>
                  <a:lnTo>
                    <a:pt x="886351" y="194864"/>
                  </a:lnTo>
                  <a:lnTo>
                    <a:pt x="857775" y="160631"/>
                  </a:lnTo>
                  <a:lnTo>
                    <a:pt x="826267" y="129124"/>
                  </a:lnTo>
                  <a:lnTo>
                    <a:pt x="792034" y="100549"/>
                  </a:lnTo>
                  <a:lnTo>
                    <a:pt x="791790" y="100380"/>
                  </a:lnTo>
                  <a:close/>
                </a:path>
              </a:pathLst>
            </a:custGeom>
            <a:solidFill>
              <a:srgbClr val="74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9387" y="1390676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60">
                  <a:moveTo>
                    <a:pt x="525754" y="0"/>
                  </a:move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6782" y="1422044"/>
              <a:ext cx="986891" cy="9868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596778" y="1422053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493445" y="0"/>
                  </a:moveTo>
                  <a:lnTo>
                    <a:pt x="445924" y="2258"/>
                  </a:lnTo>
                  <a:lnTo>
                    <a:pt x="399681" y="8897"/>
                  </a:lnTo>
                  <a:lnTo>
                    <a:pt x="354922" y="19708"/>
                  </a:lnTo>
                  <a:lnTo>
                    <a:pt x="311855" y="34486"/>
                  </a:lnTo>
                  <a:lnTo>
                    <a:pt x="270686" y="53023"/>
                  </a:lnTo>
                  <a:lnTo>
                    <a:pt x="231622" y="75113"/>
                  </a:lnTo>
                  <a:lnTo>
                    <a:pt x="194870" y="100549"/>
                  </a:lnTo>
                  <a:lnTo>
                    <a:pt x="160636" y="129124"/>
                  </a:lnTo>
                  <a:lnTo>
                    <a:pt x="129128" y="160631"/>
                  </a:lnTo>
                  <a:lnTo>
                    <a:pt x="100553" y="194864"/>
                  </a:lnTo>
                  <a:lnTo>
                    <a:pt x="75116" y="231616"/>
                  </a:lnTo>
                  <a:lnTo>
                    <a:pt x="53026" y="270680"/>
                  </a:lnTo>
                  <a:lnTo>
                    <a:pt x="34488" y="311850"/>
                  </a:lnTo>
                  <a:lnTo>
                    <a:pt x="19709" y="354917"/>
                  </a:lnTo>
                  <a:lnTo>
                    <a:pt x="8897" y="399677"/>
                  </a:lnTo>
                  <a:lnTo>
                    <a:pt x="2258" y="445922"/>
                  </a:lnTo>
                  <a:lnTo>
                    <a:pt x="0" y="493445"/>
                  </a:lnTo>
                  <a:lnTo>
                    <a:pt x="2258" y="540966"/>
                  </a:lnTo>
                  <a:lnTo>
                    <a:pt x="8897" y="587210"/>
                  </a:lnTo>
                  <a:lnTo>
                    <a:pt x="19709" y="631969"/>
                  </a:lnTo>
                  <a:lnTo>
                    <a:pt x="34488" y="675036"/>
                  </a:lnTo>
                  <a:lnTo>
                    <a:pt x="53026" y="716205"/>
                  </a:lnTo>
                  <a:lnTo>
                    <a:pt x="75116" y="755269"/>
                  </a:lnTo>
                  <a:lnTo>
                    <a:pt x="100553" y="792021"/>
                  </a:lnTo>
                  <a:lnTo>
                    <a:pt x="129128" y="826254"/>
                  </a:lnTo>
                  <a:lnTo>
                    <a:pt x="160636" y="857762"/>
                  </a:lnTo>
                  <a:lnTo>
                    <a:pt x="194870" y="886338"/>
                  </a:lnTo>
                  <a:lnTo>
                    <a:pt x="231622" y="911774"/>
                  </a:lnTo>
                  <a:lnTo>
                    <a:pt x="270686" y="933865"/>
                  </a:lnTo>
                  <a:lnTo>
                    <a:pt x="311855" y="952403"/>
                  </a:lnTo>
                  <a:lnTo>
                    <a:pt x="354922" y="967181"/>
                  </a:lnTo>
                  <a:lnTo>
                    <a:pt x="399681" y="977993"/>
                  </a:lnTo>
                  <a:lnTo>
                    <a:pt x="445924" y="984632"/>
                  </a:lnTo>
                  <a:lnTo>
                    <a:pt x="493445" y="986891"/>
                  </a:lnTo>
                  <a:lnTo>
                    <a:pt x="540967" y="984632"/>
                  </a:lnTo>
                  <a:lnTo>
                    <a:pt x="587210" y="977993"/>
                  </a:lnTo>
                  <a:lnTo>
                    <a:pt x="631970" y="967181"/>
                  </a:lnTo>
                  <a:lnTo>
                    <a:pt x="675038" y="952403"/>
                  </a:lnTo>
                  <a:lnTo>
                    <a:pt x="716208" y="933865"/>
                  </a:lnTo>
                  <a:lnTo>
                    <a:pt x="755272" y="911774"/>
                  </a:lnTo>
                  <a:lnTo>
                    <a:pt x="791795" y="886498"/>
                  </a:lnTo>
                  <a:lnTo>
                    <a:pt x="493445" y="886498"/>
                  </a:lnTo>
                  <a:lnTo>
                    <a:pt x="444141" y="883435"/>
                  </a:lnTo>
                  <a:lnTo>
                    <a:pt x="396664" y="874494"/>
                  </a:lnTo>
                  <a:lnTo>
                    <a:pt x="351384" y="860041"/>
                  </a:lnTo>
                  <a:lnTo>
                    <a:pt x="308668" y="840446"/>
                  </a:lnTo>
                  <a:lnTo>
                    <a:pt x="268884" y="816077"/>
                  </a:lnTo>
                  <a:lnTo>
                    <a:pt x="232402" y="787302"/>
                  </a:lnTo>
                  <a:lnTo>
                    <a:pt x="199589" y="754489"/>
                  </a:lnTo>
                  <a:lnTo>
                    <a:pt x="170814" y="718006"/>
                  </a:lnTo>
                  <a:lnTo>
                    <a:pt x="146444" y="678223"/>
                  </a:lnTo>
                  <a:lnTo>
                    <a:pt x="126849" y="635507"/>
                  </a:lnTo>
                  <a:lnTo>
                    <a:pt x="112397" y="590226"/>
                  </a:lnTo>
                  <a:lnTo>
                    <a:pt x="103455" y="542750"/>
                  </a:lnTo>
                  <a:lnTo>
                    <a:pt x="100393" y="493445"/>
                  </a:lnTo>
                  <a:lnTo>
                    <a:pt x="103345" y="445922"/>
                  </a:lnTo>
                  <a:lnTo>
                    <a:pt x="103455" y="444141"/>
                  </a:lnTo>
                  <a:lnTo>
                    <a:pt x="112397" y="396663"/>
                  </a:lnTo>
                  <a:lnTo>
                    <a:pt x="126849" y="351382"/>
                  </a:lnTo>
                  <a:lnTo>
                    <a:pt x="146444" y="308665"/>
                  </a:lnTo>
                  <a:lnTo>
                    <a:pt x="170814" y="268880"/>
                  </a:lnTo>
                  <a:lnTo>
                    <a:pt x="199589" y="232396"/>
                  </a:lnTo>
                  <a:lnTo>
                    <a:pt x="232402" y="199582"/>
                  </a:lnTo>
                  <a:lnTo>
                    <a:pt x="268884" y="170805"/>
                  </a:lnTo>
                  <a:lnTo>
                    <a:pt x="308668" y="146435"/>
                  </a:lnTo>
                  <a:lnTo>
                    <a:pt x="351384" y="126838"/>
                  </a:lnTo>
                  <a:lnTo>
                    <a:pt x="396664" y="112385"/>
                  </a:lnTo>
                  <a:lnTo>
                    <a:pt x="444141" y="103443"/>
                  </a:lnTo>
                  <a:lnTo>
                    <a:pt x="493445" y="100380"/>
                  </a:lnTo>
                  <a:lnTo>
                    <a:pt x="791782" y="100380"/>
                  </a:lnTo>
                  <a:lnTo>
                    <a:pt x="755272" y="75113"/>
                  </a:lnTo>
                  <a:lnTo>
                    <a:pt x="716208" y="53023"/>
                  </a:lnTo>
                  <a:lnTo>
                    <a:pt x="675038" y="34486"/>
                  </a:lnTo>
                  <a:lnTo>
                    <a:pt x="631970" y="19708"/>
                  </a:lnTo>
                  <a:lnTo>
                    <a:pt x="587210" y="8897"/>
                  </a:lnTo>
                  <a:lnTo>
                    <a:pt x="540967" y="2258"/>
                  </a:lnTo>
                  <a:lnTo>
                    <a:pt x="493445" y="0"/>
                  </a:lnTo>
                  <a:close/>
                </a:path>
                <a:path w="987425" h="987425">
                  <a:moveTo>
                    <a:pt x="791782" y="100380"/>
                  </a:moveTo>
                  <a:lnTo>
                    <a:pt x="493445" y="100380"/>
                  </a:lnTo>
                  <a:lnTo>
                    <a:pt x="542750" y="103443"/>
                  </a:lnTo>
                  <a:lnTo>
                    <a:pt x="590226" y="112385"/>
                  </a:lnTo>
                  <a:lnTo>
                    <a:pt x="635507" y="126838"/>
                  </a:lnTo>
                  <a:lnTo>
                    <a:pt x="678223" y="146435"/>
                  </a:lnTo>
                  <a:lnTo>
                    <a:pt x="718006" y="170805"/>
                  </a:lnTo>
                  <a:lnTo>
                    <a:pt x="754489" y="199582"/>
                  </a:lnTo>
                  <a:lnTo>
                    <a:pt x="787302" y="232396"/>
                  </a:lnTo>
                  <a:lnTo>
                    <a:pt x="816077" y="268880"/>
                  </a:lnTo>
                  <a:lnTo>
                    <a:pt x="840446" y="308665"/>
                  </a:lnTo>
                  <a:lnTo>
                    <a:pt x="860041" y="351382"/>
                  </a:lnTo>
                  <a:lnTo>
                    <a:pt x="874494" y="396663"/>
                  </a:lnTo>
                  <a:lnTo>
                    <a:pt x="883435" y="444141"/>
                  </a:lnTo>
                  <a:lnTo>
                    <a:pt x="886498" y="493445"/>
                  </a:lnTo>
                  <a:lnTo>
                    <a:pt x="883546" y="540966"/>
                  </a:lnTo>
                  <a:lnTo>
                    <a:pt x="874494" y="590226"/>
                  </a:lnTo>
                  <a:lnTo>
                    <a:pt x="860041" y="635507"/>
                  </a:lnTo>
                  <a:lnTo>
                    <a:pt x="840446" y="678223"/>
                  </a:lnTo>
                  <a:lnTo>
                    <a:pt x="816077" y="718006"/>
                  </a:lnTo>
                  <a:lnTo>
                    <a:pt x="787302" y="754489"/>
                  </a:lnTo>
                  <a:lnTo>
                    <a:pt x="754489" y="787302"/>
                  </a:lnTo>
                  <a:lnTo>
                    <a:pt x="718006" y="816077"/>
                  </a:lnTo>
                  <a:lnTo>
                    <a:pt x="678223" y="840446"/>
                  </a:lnTo>
                  <a:lnTo>
                    <a:pt x="635507" y="860041"/>
                  </a:lnTo>
                  <a:lnTo>
                    <a:pt x="590226" y="874494"/>
                  </a:lnTo>
                  <a:lnTo>
                    <a:pt x="542750" y="883435"/>
                  </a:lnTo>
                  <a:lnTo>
                    <a:pt x="493445" y="886498"/>
                  </a:lnTo>
                  <a:lnTo>
                    <a:pt x="791795" y="886498"/>
                  </a:lnTo>
                  <a:lnTo>
                    <a:pt x="826260" y="857762"/>
                  </a:lnTo>
                  <a:lnTo>
                    <a:pt x="857769" y="826254"/>
                  </a:lnTo>
                  <a:lnTo>
                    <a:pt x="886346" y="792021"/>
                  </a:lnTo>
                  <a:lnTo>
                    <a:pt x="911784" y="755269"/>
                  </a:lnTo>
                  <a:lnTo>
                    <a:pt x="933875" y="716205"/>
                  </a:lnTo>
                  <a:lnTo>
                    <a:pt x="952414" y="675036"/>
                  </a:lnTo>
                  <a:lnTo>
                    <a:pt x="967193" y="631969"/>
                  </a:lnTo>
                  <a:lnTo>
                    <a:pt x="978006" y="587210"/>
                  </a:lnTo>
                  <a:lnTo>
                    <a:pt x="984645" y="540966"/>
                  </a:lnTo>
                  <a:lnTo>
                    <a:pt x="986904" y="493445"/>
                  </a:lnTo>
                  <a:lnTo>
                    <a:pt x="984645" y="445922"/>
                  </a:lnTo>
                  <a:lnTo>
                    <a:pt x="978006" y="399677"/>
                  </a:lnTo>
                  <a:lnTo>
                    <a:pt x="967193" y="354917"/>
                  </a:lnTo>
                  <a:lnTo>
                    <a:pt x="952414" y="311850"/>
                  </a:lnTo>
                  <a:lnTo>
                    <a:pt x="933875" y="270680"/>
                  </a:lnTo>
                  <a:lnTo>
                    <a:pt x="911784" y="231616"/>
                  </a:lnTo>
                  <a:lnTo>
                    <a:pt x="886346" y="194864"/>
                  </a:lnTo>
                  <a:lnTo>
                    <a:pt x="857769" y="160631"/>
                  </a:lnTo>
                  <a:lnTo>
                    <a:pt x="826260" y="129124"/>
                  </a:lnTo>
                  <a:lnTo>
                    <a:pt x="792026" y="100549"/>
                  </a:lnTo>
                  <a:lnTo>
                    <a:pt x="791782" y="100380"/>
                  </a:lnTo>
                  <a:close/>
                </a:path>
              </a:pathLst>
            </a:custGeom>
            <a:solidFill>
              <a:srgbClr val="62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9387" y="1390676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60">
                  <a:moveTo>
                    <a:pt x="525754" y="1051521"/>
                  </a:moveTo>
                  <a:lnTo>
                    <a:pt x="573540" y="1049369"/>
                  </a:lnTo>
                  <a:lnTo>
                    <a:pt x="620137" y="1043036"/>
                  </a:lnTo>
                  <a:lnTo>
                    <a:pt x="665360" y="1032709"/>
                  </a:lnTo>
                  <a:lnTo>
                    <a:pt x="709020" y="1018575"/>
                  </a:lnTo>
                  <a:lnTo>
                    <a:pt x="750931" y="1000823"/>
                  </a:lnTo>
                  <a:lnTo>
                    <a:pt x="790907" y="979638"/>
                  </a:lnTo>
                  <a:lnTo>
                    <a:pt x="828759" y="955207"/>
                  </a:lnTo>
                  <a:lnTo>
                    <a:pt x="864300" y="927718"/>
                  </a:lnTo>
                  <a:lnTo>
                    <a:pt x="897345" y="897358"/>
                  </a:lnTo>
                  <a:lnTo>
                    <a:pt x="927705" y="864313"/>
                  </a:lnTo>
                  <a:lnTo>
                    <a:pt x="955194" y="828771"/>
                  </a:lnTo>
                  <a:lnTo>
                    <a:pt x="979625" y="790919"/>
                  </a:lnTo>
                  <a:lnTo>
                    <a:pt x="1000810" y="750944"/>
                  </a:lnTo>
                  <a:lnTo>
                    <a:pt x="1018563" y="709033"/>
                  </a:lnTo>
                  <a:lnTo>
                    <a:pt x="1032696" y="665372"/>
                  </a:lnTo>
                  <a:lnTo>
                    <a:pt x="1043023" y="620150"/>
                  </a:lnTo>
                  <a:lnTo>
                    <a:pt x="1049356" y="573552"/>
                  </a:lnTo>
                  <a:lnTo>
                    <a:pt x="1051509" y="525767"/>
                  </a:lnTo>
                  <a:lnTo>
                    <a:pt x="1049356" y="477981"/>
                  </a:lnTo>
                  <a:lnTo>
                    <a:pt x="1043023" y="431383"/>
                  </a:lnTo>
                  <a:lnTo>
                    <a:pt x="1032696" y="386160"/>
                  </a:lnTo>
                  <a:lnTo>
                    <a:pt x="1018563" y="342499"/>
                  </a:lnTo>
                  <a:lnTo>
                    <a:pt x="1000810" y="300587"/>
                  </a:lnTo>
                  <a:lnTo>
                    <a:pt x="979625" y="260611"/>
                  </a:lnTo>
                  <a:lnTo>
                    <a:pt x="955194" y="222758"/>
                  </a:lnTo>
                  <a:lnTo>
                    <a:pt x="927705" y="187215"/>
                  </a:lnTo>
                  <a:lnTo>
                    <a:pt x="897345" y="154170"/>
                  </a:lnTo>
                  <a:lnTo>
                    <a:pt x="864300" y="123808"/>
                  </a:lnTo>
                  <a:lnTo>
                    <a:pt x="828759" y="96318"/>
                  </a:lnTo>
                  <a:lnTo>
                    <a:pt x="790907" y="71887"/>
                  </a:lnTo>
                  <a:lnTo>
                    <a:pt x="750931" y="50701"/>
                  </a:lnTo>
                  <a:lnTo>
                    <a:pt x="709020" y="32947"/>
                  </a:lnTo>
                  <a:lnTo>
                    <a:pt x="665360" y="18813"/>
                  </a:lnTo>
                  <a:lnTo>
                    <a:pt x="620137" y="8486"/>
                  </a:lnTo>
                  <a:lnTo>
                    <a:pt x="573540" y="2152"/>
                  </a:lnTo>
                  <a:lnTo>
                    <a:pt x="525754" y="0"/>
                  </a:lnTo>
                  <a:lnTo>
                    <a:pt x="477969" y="2152"/>
                  </a:lnTo>
                  <a:lnTo>
                    <a:pt x="431371" y="8486"/>
                  </a:lnTo>
                  <a:lnTo>
                    <a:pt x="386149" y="18813"/>
                  </a:lnTo>
                  <a:lnTo>
                    <a:pt x="342488" y="32947"/>
                  </a:lnTo>
                  <a:lnTo>
                    <a:pt x="300577" y="50701"/>
                  </a:lnTo>
                  <a:lnTo>
                    <a:pt x="260602" y="71887"/>
                  </a:lnTo>
                  <a:lnTo>
                    <a:pt x="222750" y="96318"/>
                  </a:lnTo>
                  <a:lnTo>
                    <a:pt x="187208" y="123808"/>
                  </a:lnTo>
                  <a:lnTo>
                    <a:pt x="154163" y="154170"/>
                  </a:lnTo>
                  <a:lnTo>
                    <a:pt x="123803" y="187215"/>
                  </a:lnTo>
                  <a:lnTo>
                    <a:pt x="96314" y="222758"/>
                  </a:lnTo>
                  <a:lnTo>
                    <a:pt x="71883" y="260611"/>
                  </a:lnTo>
                  <a:lnTo>
                    <a:pt x="50698" y="300587"/>
                  </a:lnTo>
                  <a:lnTo>
                    <a:pt x="32945" y="342499"/>
                  </a:lnTo>
                  <a:lnTo>
                    <a:pt x="18812" y="386160"/>
                  </a:lnTo>
                  <a:lnTo>
                    <a:pt x="8485" y="431383"/>
                  </a:lnTo>
                  <a:lnTo>
                    <a:pt x="2152" y="477981"/>
                  </a:lnTo>
                  <a:lnTo>
                    <a:pt x="0" y="525767"/>
                  </a:lnTo>
                  <a:lnTo>
                    <a:pt x="2152" y="573552"/>
                  </a:lnTo>
                  <a:lnTo>
                    <a:pt x="8485" y="620150"/>
                  </a:lnTo>
                  <a:lnTo>
                    <a:pt x="18812" y="665372"/>
                  </a:lnTo>
                  <a:lnTo>
                    <a:pt x="32945" y="709033"/>
                  </a:lnTo>
                  <a:lnTo>
                    <a:pt x="50698" y="750944"/>
                  </a:lnTo>
                  <a:lnTo>
                    <a:pt x="71883" y="790919"/>
                  </a:lnTo>
                  <a:lnTo>
                    <a:pt x="96314" y="828771"/>
                  </a:lnTo>
                  <a:lnTo>
                    <a:pt x="123803" y="864313"/>
                  </a:lnTo>
                  <a:lnTo>
                    <a:pt x="154163" y="897358"/>
                  </a:lnTo>
                  <a:lnTo>
                    <a:pt x="187208" y="927718"/>
                  </a:lnTo>
                  <a:lnTo>
                    <a:pt x="222750" y="955207"/>
                  </a:lnTo>
                  <a:lnTo>
                    <a:pt x="260602" y="979638"/>
                  </a:lnTo>
                  <a:lnTo>
                    <a:pt x="300577" y="1000823"/>
                  </a:lnTo>
                  <a:lnTo>
                    <a:pt x="342488" y="1018575"/>
                  </a:lnTo>
                  <a:lnTo>
                    <a:pt x="386149" y="1032709"/>
                  </a:lnTo>
                  <a:lnTo>
                    <a:pt x="431371" y="1043036"/>
                  </a:lnTo>
                  <a:lnTo>
                    <a:pt x="477969" y="1049369"/>
                  </a:lnTo>
                  <a:lnTo>
                    <a:pt x="525754" y="1051521"/>
                  </a:lnTo>
                  <a:close/>
                </a:path>
              </a:pathLst>
            </a:custGeom>
            <a:ln w="248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613154" y="6214705"/>
            <a:ext cx="65214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solidFill>
                  <a:srgbClr val="505050"/>
                </a:solidFill>
                <a:latin typeface="Calibri"/>
                <a:cs typeface="Calibri"/>
              </a:rPr>
              <a:t>Start-</a:t>
            </a:r>
            <a:r>
              <a:rPr sz="1450" b="1" spc="-25" dirty="0">
                <a:solidFill>
                  <a:srgbClr val="505050"/>
                </a:solidFill>
                <a:latin typeface="Calibri"/>
                <a:cs typeface="Calibri"/>
              </a:rPr>
              <a:t>up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63660" y="5046795"/>
            <a:ext cx="80645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solidFill>
                  <a:srgbClr val="505050"/>
                </a:solidFill>
                <a:latin typeface="Calibri"/>
                <a:cs typeface="Calibri"/>
              </a:rPr>
              <a:t>Formative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63340" y="3989705"/>
            <a:ext cx="9036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solidFill>
                  <a:srgbClr val="505050"/>
                </a:solidFill>
                <a:latin typeface="Calibri"/>
                <a:cs typeface="Calibri"/>
              </a:rPr>
              <a:t>Established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75582" y="2830372"/>
            <a:ext cx="69850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solidFill>
                  <a:srgbClr val="505050"/>
                </a:solidFill>
                <a:latin typeface="Calibri"/>
                <a:cs typeface="Calibri"/>
              </a:rPr>
              <a:t>Strategic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92613" y="1729146"/>
            <a:ext cx="69786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solidFill>
                  <a:srgbClr val="505050"/>
                </a:solidFill>
                <a:latin typeface="Calibri"/>
                <a:cs typeface="Calibri"/>
              </a:rPr>
              <a:t>Dynamic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3998" y="7173005"/>
            <a:ext cx="9279255" cy="0"/>
          </a:xfrm>
          <a:custGeom>
            <a:avLst/>
            <a:gdLst/>
            <a:ahLst/>
            <a:cxnLst/>
            <a:rect l="l" t="t" r="r" b="b"/>
            <a:pathLst>
              <a:path w="9279255">
                <a:moveTo>
                  <a:pt x="92790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25" dirty="0"/>
              <a:t>D5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-25" dirty="0">
                <a:solidFill>
                  <a:srgbClr val="3C3C3C"/>
                </a:solidFill>
              </a:rPr>
              <a:t>9</a:t>
            </a:fld>
            <a:endParaRPr spc="-25" dirty="0">
              <a:solidFill>
                <a:srgbClr val="3C3C3C"/>
              </a:solidFill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>
                <a:solidFill>
                  <a:srgbClr val="3C3C3C"/>
                </a:solidFill>
              </a:rPr>
              <a:t>Cybersecurity</a:t>
            </a:r>
            <a:r>
              <a:rPr dirty="0">
                <a:solidFill>
                  <a:srgbClr val="3C3C3C"/>
                </a:solidFill>
              </a:rPr>
              <a:t> Capacity Maturity </a:t>
            </a:r>
            <a:r>
              <a:rPr spc="-10" dirty="0">
                <a:solidFill>
                  <a:srgbClr val="3C3C3C"/>
                </a:solidFill>
              </a:rPr>
              <a:t>Model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for </a:t>
            </a:r>
            <a:r>
              <a:rPr spc="-10" dirty="0">
                <a:solidFill>
                  <a:srgbClr val="3C3C3C"/>
                </a:solidFill>
              </a:rPr>
              <a:t>Nations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(CMM) -</a:t>
            </a:r>
            <a:r>
              <a:rPr spc="-5" dirty="0">
                <a:solidFill>
                  <a:srgbClr val="3C3C3C"/>
                </a:solidFill>
              </a:rPr>
              <a:t> </a:t>
            </a:r>
            <a:r>
              <a:rPr dirty="0">
                <a:solidFill>
                  <a:srgbClr val="3C3C3C"/>
                </a:solidFill>
              </a:rPr>
              <a:t>2021 </a:t>
            </a:r>
            <a:r>
              <a:rPr spc="-10" dirty="0">
                <a:solidFill>
                  <a:srgbClr val="3C3C3C"/>
                </a:solidFill>
              </a:rPr>
              <a:t>Edition</a:t>
            </a: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16EDA3F1-5074-BBFD-149F-43A078383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566" y="47625"/>
            <a:ext cx="1268734" cy="8053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11260</TotalTime>
  <Words>19278</Words>
  <Application>Microsoft Macintosh PowerPoint</Application>
  <PresentationFormat>Custom</PresentationFormat>
  <Paragraphs>2554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Times New Roman</vt:lpstr>
      <vt:lpstr>Trebuchet MS</vt:lpstr>
      <vt:lpstr>Office Theme</vt:lpstr>
      <vt:lpstr> Cybersecurity Capacity Maturity Model  (CCMM) </vt:lpstr>
      <vt:lpstr>SUMMARY</vt:lpstr>
      <vt:lpstr>CONCEPTS DEFINITION </vt:lpstr>
      <vt:lpstr>STRUCTURE OF CCMM</vt:lpstr>
      <vt:lpstr>STRUCTURE OF CCMM (2)</vt:lpstr>
      <vt:lpstr>STRUCTURE OF CCMM (3)</vt:lpstr>
      <vt:lpstr>The Dimensions of Cybersecurity Capacity</vt:lpstr>
      <vt:lpstr>PowerPoint Presentation</vt:lpstr>
      <vt:lpstr>The Stages of  Cybersecurity Capacity</vt:lpstr>
      <vt:lpstr>CCMM DIMENSION #1</vt:lpstr>
      <vt:lpstr>Dimension 1: Cybersecurity Policy and Strategy</vt:lpstr>
      <vt:lpstr>Factor - D 1.1: National Cybersecurity Strategy</vt:lpstr>
      <vt:lpstr>PowerPoint Presentation</vt:lpstr>
      <vt:lpstr>PowerPoint Presentation</vt:lpstr>
      <vt:lpstr>PowerPoint Presentation</vt:lpstr>
      <vt:lpstr>PowerPoint Presentation</vt:lpstr>
      <vt:lpstr>CCMM DIMENSION #2</vt:lpstr>
      <vt:lpstr>Dimension 2: Cybersecurity Culture and Society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CCMM DIMENSIONS #3</vt:lpstr>
      <vt:lpstr>Dimension 3: Building Cybersecurity Knowledge and Capabilities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CCMM DIMENSIONS #4</vt:lpstr>
      <vt:lpstr>Dimension 4: Legal and Regulatory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CCMM DIMENSIONS #5</vt:lpstr>
      <vt:lpstr>Dimension 5: Standards and Technologies</vt:lpstr>
      <vt:lpstr>PowerPoint Presentation</vt:lpstr>
      <vt:lpstr>PowerPoint Presentation</vt:lpstr>
      <vt:lpstr>PowerPoint Presentation</vt:lpstr>
      <vt:lpstr>Factor - D 5.2: Security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Exercice: IMPLEMENTATION OF CCMM IN YaounGO </vt:lpstr>
      <vt:lpstr>CCMM IMPLEMENTATION </vt:lpstr>
      <vt:lpstr>FUTURE AND EVOLUTION OF CMM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PASSI LEVRAI</cp:lastModifiedBy>
  <cp:revision>19</cp:revision>
  <dcterms:created xsi:type="dcterms:W3CDTF">2025-01-05T13:34:38Z</dcterms:created>
  <dcterms:modified xsi:type="dcterms:W3CDTF">2025-01-13T11:06:20Z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2021-03-24T00:00:00Z</vt:filetime>
  </property>
  <property fmtid="{D5CDD505-2E9C-101B-9397-08002B2CF9AE}" pid="3" name="Creator">
    <vt:lpwstr>Adobe InDesign 16.0 (Macintosh)</vt:lpwstr>
  </property>
  <property fmtid="{D5CDD505-2E9C-101B-9397-08002B2CF9AE}" pid="4" name="LastSaved">
    <vt:filetime>2025-01-05T00:00:00Z</vt:filetime>
  </property>
  <property fmtid="{D5CDD505-2E9C-101B-9397-08002B2CF9AE}" pid="5" name="Producer">
    <vt:lpwstr>Adobe PDF Library 15.0</vt:lpwstr>
  </property>
</Properties>
</file>