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media1.mp4" ContentType="video/unknown"/>
  <Override PartName="/ppt/media/image2.jpeg" ContentType="image/jpeg"/>
  <Override PartName="/ppt/media/media2.mp4" ContentType="vide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D5E6"/>
          </a:solidFill>
        </a:fill>
      </a:tcStyle>
    </a:wholeTbl>
    <a:band2H>
      <a:tcTxStyle b="def" i="def"/>
      <a:tcStyle>
        <a:tcBdr/>
        <a:fill>
          <a:solidFill>
            <a:srgbClr val="E6EBF3"/>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BE4CA"/>
          </a:solidFill>
        </a:fill>
      </a:tcStyle>
    </a:wholeTbl>
    <a:band2H>
      <a:tcTxStyle b="def" i="def"/>
      <a:tcStyle>
        <a:tcBdr/>
        <a:fill>
          <a:solidFill>
            <a:srgbClr val="E7F2E6"/>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CCBD6"/>
          </a:solidFill>
        </a:fill>
      </a:tcStyle>
    </a:wholeTbl>
    <a:band2H>
      <a:tcTxStyle b="def" i="def"/>
      <a:tcStyle>
        <a:tcBdr/>
        <a:fill>
          <a:solidFill>
            <a:srgbClr val="F6E7EC"/>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aj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SzTx/>
              <a:buNone/>
              <a:defRPr i="1" sz="2400"/>
            </a:lvl1pPr>
            <a:lvl2pPr marL="777875" indent="-333375" algn="ctr">
              <a:spcBef>
                <a:spcPts val="0"/>
              </a:spcBef>
              <a:defRPr i="1" sz="2400"/>
            </a:lvl2pPr>
            <a:lvl3pPr marL="1222375" indent="-333375" algn="ctr">
              <a:spcBef>
                <a:spcPts val="0"/>
              </a:spcBef>
              <a:defRPr i="1" sz="2400"/>
            </a:lvl3pPr>
            <a:lvl4pPr marL="1666875" indent="-333375" algn="ctr">
              <a:spcBef>
                <a:spcPts val="0"/>
              </a:spcBef>
              <a:defRPr i="1" sz="2400"/>
            </a:lvl4pPr>
            <a:lvl5pPr marL="2111375" indent="-333375" algn="ctr">
              <a:spcBef>
                <a:spcPts val="0"/>
              </a:spcBef>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0000" y="4308599"/>
            <a:ext cx="10464800" cy="609778"/>
          </a:xfrm>
          <a:prstGeom prst="rect">
            <a:avLst/>
          </a:prstGeom>
        </p:spPr>
        <p:txBody>
          <a:bodyPr/>
          <a:lstStyle/>
          <a:p>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7"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7"/>
            <a:ext cx="5334002" cy="8216904"/>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solidFill>
                  <a:srgbClr val="FFFFFF"/>
                </a:solidFill>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FFFFFF"/>
          </a:solidFill>
          <a:uFillTx/>
          <a:latin typeface="+mj-lt"/>
          <a:ea typeface="+mj-ea"/>
          <a:cs typeface="+mj-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FFFFFF"/>
          </a:solidFill>
          <a:uFillTx/>
          <a:latin typeface="+mj-lt"/>
          <a:ea typeface="+mj-ea"/>
          <a:cs typeface="+mj-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FFFFFF"/>
          </a:solidFill>
          <a:uFillTx/>
          <a:latin typeface="+mj-lt"/>
          <a:ea typeface="+mj-ea"/>
          <a:cs typeface="+mj-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FFFFFF"/>
          </a:solidFill>
          <a:uFillTx/>
          <a:latin typeface="+mj-lt"/>
          <a:ea typeface="+mj-ea"/>
          <a:cs typeface="+mj-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FFFFFF"/>
          </a:solidFill>
          <a:uFillTx/>
          <a:latin typeface="+mj-lt"/>
          <a:ea typeface="+mj-ea"/>
          <a:cs typeface="+mj-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FFFFFF"/>
          </a:solidFill>
          <a:uFillTx/>
          <a:latin typeface="+mj-lt"/>
          <a:ea typeface="+mj-ea"/>
          <a:cs typeface="+mj-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FFFFFF"/>
          </a:solidFill>
          <a:uFillTx/>
          <a:latin typeface="+mj-lt"/>
          <a:ea typeface="+mj-ea"/>
          <a:cs typeface="+mj-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FFFFFF"/>
          </a:solidFill>
          <a:uFillTx/>
          <a:latin typeface="+mj-lt"/>
          <a:ea typeface="+mj-ea"/>
          <a:cs typeface="+mj-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FFFFFF"/>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video" Target="../media/media2.mp4"/><Relationship Id="rId3" Type="http://schemas.microsoft.com/office/2007/relationships/media" Target="../media/media2.mp4"/><Relationship Id="rId4" Type="http://schemas.openxmlformats.org/officeDocument/2006/relationships/image" Target="../media/image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pdfs.semanticscholar.org/b547/a2a20b88d1f01a10d0a8e67edd1132540e5d.pdf" TargetMode="External"/><Relationship Id="rId3" Type="http://schemas.openxmlformats.org/officeDocument/2006/relationships/hyperlink" Target="http://www.scholarpedia.org/article/Ant_colony_optimization" TargetMode="External"/><Relationship Id="rId4" Type="http://schemas.openxmlformats.org/officeDocument/2006/relationships/hyperlink" Target="http://ijarcsse.com/Before_August_2017/docs/papers/Volume_6/3_March2016/V6I3-0115.pdf"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RAVELING SALESMAN PROBLEM USING ANT COLONY OPTIMIZATION"/>
          <p:cNvSpPr txBox="1"/>
          <p:nvPr>
            <p:ph type="ctrTitle"/>
          </p:nvPr>
        </p:nvSpPr>
        <p:spPr>
          <a:prstGeom prst="rect">
            <a:avLst/>
          </a:prstGeom>
        </p:spPr>
        <p:txBody>
          <a:bodyPr/>
          <a:lstStyle>
            <a:lvl1pPr defTabSz="502412">
              <a:defRPr sz="6800"/>
            </a:lvl1pPr>
          </a:lstStyle>
          <a:p>
            <a:pPr/>
            <a:r>
              <a:t>TRAVELING SALESMAN PROBLEM USING ANT COLONY OPTIMIZATION</a:t>
            </a:r>
          </a:p>
        </p:txBody>
      </p:sp>
      <p:sp>
        <p:nvSpPr>
          <p:cNvPr id="120" name="MADE BY: HELI SHAH…"/>
          <p:cNvSpPr txBox="1"/>
          <p:nvPr>
            <p:ph type="subTitle" sz="half" idx="1"/>
          </p:nvPr>
        </p:nvSpPr>
        <p:spPr>
          <a:xfrm>
            <a:off x="1270000" y="5029200"/>
            <a:ext cx="10464800" cy="2826349"/>
          </a:xfrm>
          <a:prstGeom prst="rect">
            <a:avLst/>
          </a:prstGeom>
        </p:spPr>
        <p:txBody>
          <a:bodyPr/>
          <a:lstStyle/>
          <a:p>
            <a:pPr defTabSz="566673">
              <a:lnSpc>
                <a:spcPct val="90000"/>
              </a:lnSpc>
              <a:defRPr sz="3500"/>
            </a:pPr>
            <a:r>
              <a:t>MADE BY: HELI SHAH(733914949)</a:t>
            </a:r>
          </a:p>
          <a:p>
            <a:pPr defTabSz="566673">
              <a:lnSpc>
                <a:spcPct val="90000"/>
              </a:lnSpc>
              <a:defRPr sz="3500"/>
            </a:pPr>
            <a:r>
              <a:t>SUKET SINGH(923377656)</a:t>
            </a:r>
          </a:p>
          <a:p>
            <a:pPr defTabSz="566673">
              <a:lnSpc>
                <a:spcPct val="90000"/>
              </a:lnSpc>
              <a:defRPr sz="3500"/>
            </a:pPr>
          </a:p>
          <a:p>
            <a:pPr defTabSz="566673">
              <a:lnSpc>
                <a:spcPct val="90000"/>
              </a:lnSpc>
              <a:defRPr sz="3500"/>
            </a:pPr>
            <a:r>
              <a:t>UNDER THE GUIDANCE OF:</a:t>
            </a:r>
          </a:p>
          <a:p>
            <a:pPr defTabSz="566673">
              <a:lnSpc>
                <a:spcPct val="90000"/>
              </a:lnSpc>
              <a:defRPr sz="3500"/>
            </a:pPr>
            <a:r>
              <a:t>DR. CHILUKURI MOHAN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UPDATING PHEROMONE"/>
          <p:cNvSpPr txBox="1"/>
          <p:nvPr>
            <p:ph type="title"/>
          </p:nvPr>
        </p:nvSpPr>
        <p:spPr>
          <a:xfrm>
            <a:off x="952500" y="-20576"/>
            <a:ext cx="11099800" cy="1486271"/>
          </a:xfrm>
          <a:prstGeom prst="rect">
            <a:avLst/>
          </a:prstGeom>
        </p:spPr>
        <p:txBody>
          <a:bodyPr/>
          <a:lstStyle>
            <a:lvl1pPr defTabSz="531622">
              <a:defRPr sz="6400"/>
            </a:lvl1pPr>
          </a:lstStyle>
          <a:p>
            <a:pPr/>
            <a:r>
              <a:t>UPDATING PHEROMONE</a:t>
            </a:r>
          </a:p>
        </p:txBody>
      </p:sp>
      <p:sp>
        <p:nvSpPr>
          <p:cNvPr id="148" name="def __update_pheromone_gragh(self):…"/>
          <p:cNvSpPr txBox="1"/>
          <p:nvPr>
            <p:ph type="body" idx="1"/>
          </p:nvPr>
        </p:nvSpPr>
        <p:spPr>
          <a:xfrm>
            <a:off x="952500" y="1189948"/>
            <a:ext cx="11891003" cy="8539252"/>
          </a:xfrm>
          <a:prstGeom prst="rect">
            <a:avLst/>
          </a:prstGeom>
        </p:spPr>
        <p:txBody>
          <a:bodyPr/>
          <a:lstStyle/>
          <a:p>
            <a:pPr marL="0" indent="0" defTabSz="414780">
              <a:spcBef>
                <a:spcPts val="2900"/>
              </a:spcBef>
              <a:buSzTx/>
              <a:buNone/>
              <a:defRPr sz="2200"/>
            </a:pPr>
            <a:r>
              <a:t>def __update_pheromone_gragh(self):</a:t>
            </a:r>
          </a:p>
          <a:p>
            <a:pPr marL="0" indent="0" defTabSz="414780">
              <a:spcBef>
                <a:spcPts val="2900"/>
              </a:spcBef>
              <a:buSzTx/>
              <a:buNone/>
              <a:defRPr sz="2200"/>
            </a:pPr>
            <a:r>
              <a:t>        temp_pheromone = [[0.0 for col in xrange(city_num)] for raw in xrange(city_num)]</a:t>
            </a:r>
          </a:p>
          <a:p>
            <a:pPr marL="0" indent="0" defTabSz="414780">
              <a:spcBef>
                <a:spcPts val="2900"/>
              </a:spcBef>
              <a:buSzTx/>
              <a:buNone/>
              <a:defRPr sz="2200"/>
            </a:pPr>
            <a:r>
              <a:t>        for ant in self.ants:</a:t>
            </a:r>
          </a:p>
          <a:p>
            <a:pPr marL="0" indent="0" defTabSz="414780">
              <a:spcBef>
                <a:spcPts val="2900"/>
              </a:spcBef>
              <a:buSzTx/>
              <a:buNone/>
              <a:defRPr sz="2200"/>
            </a:pPr>
            <a:r>
              <a:t>            for i in xrange(1,city_num):</a:t>
            </a:r>
          </a:p>
          <a:p>
            <a:pPr marL="0" indent="0" defTabSz="414780">
              <a:spcBef>
                <a:spcPts val="2900"/>
              </a:spcBef>
              <a:buSzTx/>
              <a:buNone/>
              <a:defRPr sz="2200"/>
            </a:pPr>
            <a:r>
              <a:t>                start, end = ant.path[i-1], ant.path[i]</a:t>
            </a:r>
          </a:p>
          <a:p>
            <a:pPr marL="0" indent="0" defTabSz="414780">
              <a:spcBef>
                <a:spcPts val="2900"/>
              </a:spcBef>
              <a:buSzTx/>
              <a:buNone/>
              <a:defRPr sz="2200"/>
            </a:pPr>
            <a:r>
              <a:t>                temp_pheromone[start][end] += Q / ant.total_distance</a:t>
            </a:r>
          </a:p>
          <a:p>
            <a:pPr marL="0" indent="0" defTabSz="414780">
              <a:spcBef>
                <a:spcPts val="2900"/>
              </a:spcBef>
              <a:buSzTx/>
              <a:buNone/>
              <a:defRPr sz="2200"/>
            </a:pPr>
            <a:r>
              <a:t>                temp_pheromone[end][start] = temp_pheromone[start][end]</a:t>
            </a:r>
          </a:p>
          <a:p>
            <a:pPr marL="0" indent="0" defTabSz="414780">
              <a:spcBef>
                <a:spcPts val="2900"/>
              </a:spcBef>
              <a:buSzTx/>
              <a:buNone/>
              <a:defRPr sz="2200"/>
            </a:pPr>
            <a:r>
              <a:t>        for i in xrange(city_num):</a:t>
            </a:r>
          </a:p>
          <a:p>
            <a:pPr marL="0" indent="0" defTabSz="414780">
              <a:spcBef>
                <a:spcPts val="2900"/>
              </a:spcBef>
              <a:buSzTx/>
              <a:buNone/>
              <a:defRPr sz="2200"/>
            </a:pPr>
            <a:r>
              <a:t>            for j in xrange(city_num):</a:t>
            </a:r>
          </a:p>
          <a:p>
            <a:pPr marL="0" indent="0" defTabSz="414780">
              <a:spcBef>
                <a:spcPts val="2900"/>
              </a:spcBef>
              <a:buSzTx/>
              <a:buNone/>
              <a:defRPr sz="2200"/>
            </a:pPr>
            <a:r>
              <a:t>                pheromone_graph[i][j] = pheromone_graph[i][j] * RHO + temp_pheromone[i][j]</a:t>
            </a:r>
          </a:p>
          <a:p>
            <a:pPr marL="315594" indent="-315594" defTabSz="414780">
              <a:spcBef>
                <a:spcPts val="2900"/>
              </a:spcBef>
              <a:defRPr sz="2200"/>
            </a:pPr>
            <a:r>
              <a:t>Here the iterations are started, which search for the path based on the current city and the concentration of the pheromone between the two cities. It is then compared to the current solution in all paths and accordingly updates the optimal solution.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ACO OUTCOME"/>
          <p:cNvSpPr txBox="1"/>
          <p:nvPr>
            <p:ph type="title"/>
          </p:nvPr>
        </p:nvSpPr>
        <p:spPr>
          <a:xfrm>
            <a:off x="952497" y="16867"/>
            <a:ext cx="11099805" cy="1320998"/>
          </a:xfrm>
          <a:prstGeom prst="rect">
            <a:avLst/>
          </a:prstGeom>
        </p:spPr>
        <p:txBody>
          <a:bodyPr/>
          <a:lstStyle/>
          <a:p>
            <a:pPr/>
            <a:r>
              <a:t>ACO OUTCOME</a:t>
            </a:r>
          </a:p>
        </p:txBody>
      </p:sp>
      <p:pic>
        <p:nvPicPr>
          <p:cNvPr id="151" name="unknown.jpg" descr="unknown.jpg"/>
          <p:cNvPicPr>
            <a:picLocks noChangeAspect="1"/>
          </p:cNvPicPr>
          <p:nvPr/>
        </p:nvPicPr>
        <p:blipFill>
          <a:blip r:embed="rId2">
            <a:extLst/>
          </a:blip>
          <a:stretch>
            <a:fillRect/>
          </a:stretch>
        </p:blipFill>
        <p:spPr>
          <a:xfrm>
            <a:off x="262179" y="2208602"/>
            <a:ext cx="12480442" cy="666143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itle 1"/>
          <p:cNvSpPr txBox="1"/>
          <p:nvPr>
            <p:ph type="title"/>
          </p:nvPr>
        </p:nvSpPr>
        <p:spPr>
          <a:xfrm>
            <a:off x="952498" y="127934"/>
            <a:ext cx="11099803" cy="2159001"/>
          </a:xfrm>
          <a:prstGeom prst="rect">
            <a:avLst/>
          </a:prstGeom>
        </p:spPr>
        <p:txBody>
          <a:bodyPr/>
          <a:lstStyle/>
          <a:p>
            <a:pPr/>
            <a:r>
              <a:t>ACO OUTCOME</a:t>
            </a:r>
          </a:p>
        </p:txBody>
      </p:sp>
      <p:pic>
        <p:nvPicPr>
          <p:cNvPr id="154" name="ACO" descr="ACO"/>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2707480" y="2035829"/>
            <a:ext cx="7589837" cy="758983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8448000" fill="hold"/>
                                        <p:tgtEl>
                                          <p:spTgt spid="154"/>
                                        </p:tgtEl>
                                      </p:cBhvr>
                                    </p:cmd>
                                  </p:childTnLst>
                                </p:cTn>
                              </p:par>
                            </p:childTnLst>
                          </p:cTn>
                        </p:par>
                      </p:childTnLst>
                    </p:cTn>
                  </p:par>
                  <p:par>
                    <p:cTn id="7" fill="hold">
                      <p:stCondLst>
                        <p:cond delay="indefinite"/>
                      </p:stCondLst>
                      <p:childTnLst>
                        <p:par>
                          <p:cTn id="8" fill="hold">
                            <p:stCondLst>
                              <p:cond delay="0"/>
                            </p:stCondLst>
                            <p:childTnLst>
                              <p:par>
                                <p:cTn id="9" presetClass="mediacall" nodeType="clickEffect" presetSubtype="0" presetID="3" grpId="1" fill="hold">
                                  <p:stCondLst>
                                    <p:cond delay="0"/>
                                  </p:stCondLst>
                                  <p:childTnLst>
                                    <p:cmd type="call" cmd="stop">
                                      <p:cBhvr>
                                        <p:cTn id="10" dur="1000" fill="hold"/>
                                        <p:tgtEl>
                                          <p:spTgt spid="154"/>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11" fill="hold" display="0">
                  <p:stCondLst>
                    <p:cond delay="indefinite"/>
                  </p:stCondLst>
                </p:cTn>
                <p:tgtEl>
                  <p:spTgt spid="154"/>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GA FOR TSP"/>
          <p:cNvSpPr txBox="1"/>
          <p:nvPr>
            <p:ph type="title"/>
          </p:nvPr>
        </p:nvSpPr>
        <p:spPr>
          <a:xfrm>
            <a:off x="952500" y="54309"/>
            <a:ext cx="11099800" cy="1313197"/>
          </a:xfrm>
          <a:prstGeom prst="rect">
            <a:avLst/>
          </a:prstGeom>
        </p:spPr>
        <p:txBody>
          <a:bodyPr/>
          <a:lstStyle>
            <a:lvl1pPr>
              <a:defRPr sz="7200"/>
            </a:lvl1pPr>
          </a:lstStyle>
          <a:p>
            <a:pPr/>
            <a:r>
              <a:t>GA FOR TSP</a:t>
            </a:r>
          </a:p>
        </p:txBody>
      </p:sp>
      <p:sp>
        <p:nvSpPr>
          <p:cNvPr id="157" name="Following the GA principles for TSP:…"/>
          <p:cNvSpPr txBox="1"/>
          <p:nvPr>
            <p:ph type="body" idx="1"/>
          </p:nvPr>
        </p:nvSpPr>
        <p:spPr>
          <a:xfrm>
            <a:off x="952500" y="1173178"/>
            <a:ext cx="11099800" cy="8462613"/>
          </a:xfrm>
          <a:prstGeom prst="rect">
            <a:avLst/>
          </a:prstGeom>
        </p:spPr>
        <p:txBody>
          <a:bodyPr/>
          <a:lstStyle/>
          <a:p>
            <a:pPr/>
            <a:r>
              <a:t>Following the GA principles for TSP:</a:t>
            </a:r>
          </a:p>
          <a:p>
            <a:pPr>
              <a:buSzPct val="50000"/>
              <a:buBlip>
                <a:blip r:embed="rId2"/>
              </a:buBlip>
            </a:pPr>
            <a:r>
              <a:t>Randomly initialize certain individual</a:t>
            </a:r>
          </a:p>
          <a:p>
            <a:pPr>
              <a:buSzPct val="50000"/>
              <a:buBlip>
                <a:blip r:embed="rId2"/>
              </a:buBlip>
            </a:pPr>
            <a:r>
              <a:t>Population breeding longevity offspring under given crossover probability</a:t>
            </a:r>
          </a:p>
          <a:p>
            <a:pPr>
              <a:buSzPct val="50000"/>
              <a:buBlip>
                <a:blip r:embed="rId2"/>
              </a:buBlip>
            </a:pPr>
            <a:r>
              <a:t>New individual mutates certain probability, which may produce better fitness.</a:t>
            </a:r>
          </a:p>
          <a:p>
            <a:pPr/>
            <a:r>
              <a:t>These fitness is ofcourse inversely proportional to the path length.</a:t>
            </a:r>
          </a:p>
          <a:p>
            <a:pPr/>
            <a:r>
              <a:t>After a certain number of iterations, the individual gene sequence with the highest fitness corresponds to a better traversal path.</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A FOR TSP"/>
          <p:cNvSpPr txBox="1"/>
          <p:nvPr>
            <p:ph type="title"/>
          </p:nvPr>
        </p:nvSpPr>
        <p:spPr>
          <a:xfrm>
            <a:off x="952500" y="29346"/>
            <a:ext cx="11099800" cy="1312956"/>
          </a:xfrm>
          <a:prstGeom prst="rect">
            <a:avLst/>
          </a:prstGeom>
        </p:spPr>
        <p:txBody>
          <a:bodyPr/>
          <a:lstStyle>
            <a:lvl1pPr>
              <a:defRPr sz="7200"/>
            </a:lvl1pPr>
          </a:lstStyle>
          <a:p>
            <a:pPr/>
            <a:r>
              <a:t>GA FOR TSP</a:t>
            </a:r>
          </a:p>
        </p:txBody>
      </p:sp>
      <p:sp>
        <p:nvSpPr>
          <p:cNvPr id="160" name="self.ga = GA(…"/>
          <p:cNvSpPr txBox="1"/>
          <p:nvPr>
            <p:ph type="body" idx="1"/>
          </p:nvPr>
        </p:nvSpPr>
        <p:spPr>
          <a:xfrm>
            <a:off x="952500" y="1165034"/>
            <a:ext cx="11099800" cy="8347265"/>
          </a:xfrm>
          <a:prstGeom prst="rect">
            <a:avLst/>
          </a:prstGeom>
        </p:spPr>
        <p:txBody>
          <a:bodyPr/>
          <a:lstStyle/>
          <a:p>
            <a:pPr marL="0" indent="0" defTabSz="490727">
              <a:spcBef>
                <a:spcPts val="3500"/>
              </a:spcBef>
              <a:buSzTx/>
              <a:buNone/>
              <a:defRPr sz="2600"/>
            </a:pPr>
            <a:r>
              <a:t>self.ga = GA(</a:t>
            </a:r>
          </a:p>
          <a:p>
            <a:pPr marL="0" indent="0" defTabSz="490727">
              <a:spcBef>
                <a:spcPts val="3500"/>
              </a:spcBef>
              <a:buSzTx/>
              <a:buNone/>
              <a:defRPr sz="2600"/>
            </a:pPr>
            <a:r>
              <a:t>                lifeCount = 50,   ### Population Size</a:t>
            </a:r>
          </a:p>
          <a:p>
            <a:pPr lvl="3" marL="0" indent="0" defTabSz="490727">
              <a:spcBef>
                <a:spcPts val="3500"/>
              </a:spcBef>
              <a:buSzTx/>
              <a:buNone/>
              <a:defRPr sz="2600"/>
            </a:pPr>
            <a:r>
              <a:t>                xRate = 0.7,   ### Crossover Rate</a:t>
            </a:r>
          </a:p>
          <a:p>
            <a:pPr marL="0" indent="0" defTabSz="490727">
              <a:spcBef>
                <a:spcPts val="3500"/>
              </a:spcBef>
              <a:buSzTx/>
              <a:buNone/>
              <a:defRPr sz="2600"/>
            </a:pPr>
            <a:r>
              <a:t>                mutationRate = 0.1,    ### Mutation Rate</a:t>
            </a:r>
          </a:p>
          <a:p>
            <a:pPr marL="0" indent="0" defTabSz="490727">
              <a:spcBef>
                <a:spcPts val="3500"/>
              </a:spcBef>
              <a:buSzTx/>
              <a:buNone/>
              <a:defRPr sz="2600"/>
            </a:pPr>
            <a:r>
              <a:t>                judge = self.judge(),</a:t>
            </a:r>
          </a:p>
          <a:p>
            <a:pPr marL="0" indent="0" defTabSz="490727">
              <a:spcBef>
                <a:spcPts val="3500"/>
              </a:spcBef>
              <a:buSzTx/>
              <a:buNone/>
              <a:defRPr sz="2600"/>
            </a:pPr>
            <a:r>
              <a:t>                mkLife = self.mkLife(),</a:t>
            </a:r>
          </a:p>
          <a:p>
            <a:pPr marL="0" indent="0" defTabSz="490727">
              <a:spcBef>
                <a:spcPts val="3500"/>
              </a:spcBef>
              <a:buSzTx/>
              <a:buNone/>
              <a:defRPr sz="2600"/>
            </a:pPr>
            <a:r>
              <a:t>                xFunc = self.xFunc(),</a:t>
            </a:r>
          </a:p>
          <a:p>
            <a:pPr marL="0" indent="0" defTabSz="490727">
              <a:spcBef>
                <a:spcPts val="3500"/>
              </a:spcBef>
              <a:buSzTx/>
              <a:buNone/>
              <a:defRPr sz="2600"/>
            </a:pPr>
            <a:r>
              <a:t>                mFunc = self.mFunc(),</a:t>
            </a:r>
          </a:p>
          <a:p>
            <a:pPr marL="0" indent="0" defTabSz="490727">
              <a:spcBef>
                <a:spcPts val="3500"/>
              </a:spcBef>
              <a:buSzTx/>
              <a:buNone/>
              <a:defRPr sz="2600"/>
            </a:pPr>
            <a:r>
              <a:t>                save = self.save()</a:t>
            </a:r>
          </a:p>
          <a:p>
            <a:pPr marL="0" indent="0" defTabSz="490727">
              <a:spcBef>
                <a:spcPts val="3500"/>
              </a:spcBef>
              <a:buSzTx/>
              <a:buNone/>
              <a:defRPr sz="2600"/>
            </a:pPr>
            <a:r>
              <a:t>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CROSSOVER FOR GA"/>
          <p:cNvSpPr txBox="1"/>
          <p:nvPr>
            <p:ph type="title"/>
          </p:nvPr>
        </p:nvSpPr>
        <p:spPr>
          <a:xfrm>
            <a:off x="952498" y="-20574"/>
            <a:ext cx="11099805" cy="1490557"/>
          </a:xfrm>
          <a:prstGeom prst="rect">
            <a:avLst/>
          </a:prstGeom>
        </p:spPr>
        <p:txBody>
          <a:bodyPr/>
          <a:lstStyle/>
          <a:p>
            <a:pPr/>
            <a:r>
              <a:t>CROSSOVER FOR GA</a:t>
            </a:r>
          </a:p>
        </p:txBody>
      </p:sp>
      <p:sp>
        <p:nvSpPr>
          <p:cNvPr id="163" name="def xFunc(self):…"/>
          <p:cNvSpPr txBox="1"/>
          <p:nvPr>
            <p:ph type="body" idx="1"/>
          </p:nvPr>
        </p:nvSpPr>
        <p:spPr>
          <a:xfrm>
            <a:off x="952500" y="1478318"/>
            <a:ext cx="11099800" cy="8079272"/>
          </a:xfrm>
          <a:prstGeom prst="rect">
            <a:avLst/>
          </a:prstGeom>
        </p:spPr>
        <p:txBody>
          <a:bodyPr/>
          <a:lstStyle/>
          <a:p>
            <a:pPr marL="0" indent="0" defTabSz="426466">
              <a:spcBef>
                <a:spcPts val="3000"/>
              </a:spcBef>
              <a:buSzTx/>
              <a:buNone/>
              <a:defRPr sz="2300"/>
            </a:pPr>
            <a:r>
              <a:t>def xFunc(self):</a:t>
            </a:r>
          </a:p>
          <a:p>
            <a:pPr marL="0" indent="0" defTabSz="426466">
              <a:spcBef>
                <a:spcPts val="3000"/>
              </a:spcBef>
              <a:buSzTx/>
              <a:buNone/>
              <a:defRPr sz="2300"/>
            </a:pPr>
            <a:r>
              <a:t>        def f(lf1, lf2):</a:t>
            </a:r>
          </a:p>
          <a:p>
            <a:pPr marL="0" indent="0" defTabSz="426466">
              <a:spcBef>
                <a:spcPts val="3000"/>
              </a:spcBef>
              <a:buSzTx/>
              <a:buNone/>
              <a:defRPr sz="2300"/>
            </a:pPr>
            <a:r>
              <a:t>            p2 = random.randint(1, self.n - 1)</a:t>
            </a:r>
          </a:p>
          <a:p>
            <a:pPr marL="0" indent="0" defTabSz="426466">
              <a:spcBef>
                <a:spcPts val="3000"/>
              </a:spcBef>
              <a:buSzTx/>
              <a:buNone/>
              <a:defRPr sz="2300"/>
            </a:pPr>
            <a:r>
              <a:t>            g1 = lf2.gene[0:p2] + lf1.gene</a:t>
            </a:r>
          </a:p>
          <a:p>
            <a:pPr marL="0" indent="0" defTabSz="426466">
              <a:spcBef>
                <a:spcPts val="3000"/>
              </a:spcBef>
              <a:buSzTx/>
              <a:buNone/>
              <a:defRPr sz="2300"/>
            </a:pPr>
            <a:r>
              <a:t>            g11 = []</a:t>
            </a:r>
          </a:p>
          <a:p>
            <a:pPr marL="0" indent="0" defTabSz="426466">
              <a:spcBef>
                <a:spcPts val="3000"/>
              </a:spcBef>
              <a:buSzTx/>
              <a:buNone/>
              <a:defRPr sz="2300"/>
            </a:pPr>
            <a:r>
              <a:t>            for i in g1:</a:t>
            </a:r>
          </a:p>
          <a:p>
            <a:pPr marL="0" indent="0" defTabSz="426466">
              <a:spcBef>
                <a:spcPts val="3000"/>
              </a:spcBef>
              <a:buSzTx/>
              <a:buNone/>
              <a:defRPr sz="2300"/>
            </a:pPr>
            <a:r>
              <a:t>                if i not in g11:</a:t>
            </a:r>
          </a:p>
          <a:p>
            <a:pPr marL="0" indent="0" defTabSz="426466">
              <a:spcBef>
                <a:spcPts val="3000"/>
              </a:spcBef>
              <a:buSzTx/>
              <a:buNone/>
              <a:defRPr sz="2300"/>
            </a:pPr>
            <a:r>
              <a:t>                    g11.append(i)</a:t>
            </a:r>
          </a:p>
          <a:p>
            <a:pPr marL="0" indent="0" defTabSz="426466">
              <a:spcBef>
                <a:spcPts val="3000"/>
              </a:spcBef>
              <a:buSzTx/>
              <a:buNone/>
              <a:defRPr sz="2300"/>
            </a:pPr>
            <a:r>
              <a:t>            return g11</a:t>
            </a:r>
          </a:p>
          <a:p>
            <a:pPr marL="0" indent="0" defTabSz="426466">
              <a:spcBef>
                <a:spcPts val="3000"/>
              </a:spcBef>
              <a:buSzTx/>
              <a:buNone/>
              <a:defRPr sz="2300"/>
            </a:pPr>
            <a:r>
              <a:t>        return f</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MUTATION FOR GA"/>
          <p:cNvSpPr txBox="1"/>
          <p:nvPr>
            <p:ph type="title"/>
          </p:nvPr>
        </p:nvSpPr>
        <p:spPr>
          <a:xfrm>
            <a:off x="952500" y="29347"/>
            <a:ext cx="11099800" cy="1552719"/>
          </a:xfrm>
          <a:prstGeom prst="rect">
            <a:avLst/>
          </a:prstGeom>
        </p:spPr>
        <p:txBody>
          <a:bodyPr/>
          <a:lstStyle/>
          <a:p>
            <a:pPr/>
            <a:r>
              <a:t>MUTATION FOR GA</a:t>
            </a:r>
          </a:p>
        </p:txBody>
      </p:sp>
      <p:sp>
        <p:nvSpPr>
          <p:cNvPr id="166" name="def mFunc(self):…"/>
          <p:cNvSpPr txBox="1"/>
          <p:nvPr>
            <p:ph type="body" idx="1"/>
          </p:nvPr>
        </p:nvSpPr>
        <p:spPr>
          <a:xfrm>
            <a:off x="952500" y="1666843"/>
            <a:ext cx="11099800" cy="7719091"/>
          </a:xfrm>
          <a:prstGeom prst="rect">
            <a:avLst/>
          </a:prstGeom>
        </p:spPr>
        <p:txBody>
          <a:bodyPr/>
          <a:lstStyle/>
          <a:p>
            <a:pPr marL="0" indent="0" defTabSz="379729">
              <a:spcBef>
                <a:spcPts val="2700"/>
              </a:spcBef>
              <a:buSzTx/>
              <a:buNone/>
              <a:defRPr sz="2000"/>
            </a:pPr>
            <a:r>
              <a:t>def mFunc(self):       </a:t>
            </a:r>
          </a:p>
          <a:p>
            <a:pPr marL="0" indent="0" defTabSz="379729">
              <a:spcBef>
                <a:spcPts val="2700"/>
              </a:spcBef>
              <a:buSzTx/>
              <a:buNone/>
              <a:defRPr sz="2000"/>
            </a:pPr>
            <a:r>
              <a:t>        def f(gene):</a:t>
            </a:r>
          </a:p>
          <a:p>
            <a:pPr marL="0" indent="0" defTabSz="379729">
              <a:spcBef>
                <a:spcPts val="2700"/>
              </a:spcBef>
              <a:buSzTx/>
              <a:buNone/>
              <a:defRPr sz="2000"/>
            </a:pPr>
            <a:r>
              <a:t>            p1 = random.randint(0, self.n - 1)</a:t>
            </a:r>
          </a:p>
          <a:p>
            <a:pPr marL="0" indent="0" defTabSz="379729">
              <a:spcBef>
                <a:spcPts val="2700"/>
              </a:spcBef>
              <a:buSzTx/>
              <a:buNone/>
              <a:defRPr sz="2000"/>
            </a:pPr>
            <a:r>
              <a:t>            p2 = random.randint(0, self.n - 1)</a:t>
            </a:r>
          </a:p>
          <a:p>
            <a:pPr marL="0" indent="0" defTabSz="379729">
              <a:spcBef>
                <a:spcPts val="2700"/>
              </a:spcBef>
              <a:buSzTx/>
              <a:buNone/>
              <a:defRPr sz="2000"/>
            </a:pPr>
            <a:r>
              <a:t>            while p2 == p1:</a:t>
            </a:r>
          </a:p>
          <a:p>
            <a:pPr marL="0" indent="0" defTabSz="379729">
              <a:spcBef>
                <a:spcPts val="2700"/>
              </a:spcBef>
              <a:buSzTx/>
              <a:buNone/>
              <a:defRPr sz="2000"/>
            </a:pPr>
            <a:r>
              <a:t>                p2 = random.randint(0, self.n - 1)</a:t>
            </a:r>
          </a:p>
          <a:p>
            <a:pPr marL="0" indent="0" defTabSz="379729">
              <a:spcBef>
                <a:spcPts val="2700"/>
              </a:spcBef>
              <a:buSzTx/>
              <a:buNone/>
              <a:defRPr sz="2000"/>
            </a:pPr>
            <a:r>
              <a:t>            gene[p1], gene[p2] = gene[p2], gene[p1]</a:t>
            </a:r>
          </a:p>
          <a:p>
            <a:pPr marL="0" indent="0" defTabSz="379729">
              <a:spcBef>
                <a:spcPts val="2700"/>
              </a:spcBef>
              <a:buSzTx/>
              <a:buNone/>
              <a:defRPr sz="2000"/>
            </a:pPr>
            <a:r>
              <a:t>            gene.append(gene[p2])</a:t>
            </a:r>
          </a:p>
          <a:p>
            <a:pPr marL="0" indent="0" defTabSz="379729">
              <a:spcBef>
                <a:spcPts val="2700"/>
              </a:spcBef>
              <a:buSzTx/>
              <a:buNone/>
              <a:defRPr sz="2000"/>
            </a:pPr>
            <a:r>
              <a:t>            del gene[p2]</a:t>
            </a:r>
          </a:p>
          <a:p>
            <a:pPr marL="0" indent="0" defTabSz="379729">
              <a:spcBef>
                <a:spcPts val="2700"/>
              </a:spcBef>
              <a:buSzTx/>
              <a:buNone/>
              <a:defRPr sz="2000"/>
            </a:pPr>
            <a:r>
              <a:t>            return gene</a:t>
            </a:r>
          </a:p>
          <a:p>
            <a:pPr marL="0" indent="0" defTabSz="379729">
              <a:spcBef>
                <a:spcPts val="2700"/>
              </a:spcBef>
              <a:buSzTx/>
              <a:buNone/>
              <a:defRPr sz="2000"/>
            </a:pPr>
            <a:r>
              <a:t>            </a:t>
            </a:r>
          </a:p>
          <a:p>
            <a:pPr marL="0" indent="0" defTabSz="379729">
              <a:spcBef>
                <a:spcPts val="2700"/>
              </a:spcBef>
              <a:buSzTx/>
              <a:buNone/>
              <a:defRPr sz="2000"/>
            </a:pPr>
            <a:r>
              <a:t>        return f</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OUTPUT OF GA"/>
          <p:cNvSpPr txBox="1"/>
          <p:nvPr>
            <p:ph type="title"/>
          </p:nvPr>
        </p:nvSpPr>
        <p:spPr>
          <a:xfrm>
            <a:off x="952500" y="16866"/>
            <a:ext cx="11099800" cy="1371897"/>
          </a:xfrm>
          <a:prstGeom prst="rect">
            <a:avLst/>
          </a:prstGeom>
        </p:spPr>
        <p:txBody>
          <a:bodyPr/>
          <a:lstStyle/>
          <a:p>
            <a:pPr/>
            <a:r>
              <a:t>OUTPUT OF GA</a:t>
            </a:r>
          </a:p>
        </p:txBody>
      </p:sp>
      <p:sp>
        <p:nvSpPr>
          <p:cNvPr id="169" name="After the crossover and mutation, individuals with higher fitness are selected to generate new individuals in each iteration, which enables us to select the optimal solution for the individual genetic update with the highest fitness in the new population."/>
          <p:cNvSpPr txBox="1"/>
          <p:nvPr>
            <p:ph type="body" sz="half" idx="1"/>
          </p:nvPr>
        </p:nvSpPr>
        <p:spPr>
          <a:xfrm>
            <a:off x="952500" y="1202965"/>
            <a:ext cx="11099800" cy="2513945"/>
          </a:xfrm>
          <a:prstGeom prst="rect">
            <a:avLst/>
          </a:prstGeom>
        </p:spPr>
        <p:txBody>
          <a:bodyPr/>
          <a:lstStyle>
            <a:lvl1pPr>
              <a:lnSpc>
                <a:spcPct val="90000"/>
              </a:lnSpc>
            </a:lvl1pPr>
          </a:lstStyle>
          <a:p>
            <a:pPr/>
            <a:r>
              <a:t>After the crossover and mutation, individuals with higher fitness are selected to generate new individuals in each iteration, which enables us to select the optimal solution for the individual genetic update with the highest fitness in the new population.</a:t>
            </a:r>
          </a:p>
        </p:txBody>
      </p:sp>
      <p:pic>
        <p:nvPicPr>
          <p:cNvPr id="170" name="unknown.jpg" descr="unknown.jpg"/>
          <p:cNvPicPr>
            <a:picLocks noChangeAspect="1"/>
          </p:cNvPicPr>
          <p:nvPr/>
        </p:nvPicPr>
        <p:blipFill>
          <a:blip r:embed="rId2">
            <a:extLst/>
          </a:blip>
          <a:stretch>
            <a:fillRect/>
          </a:stretch>
        </p:blipFill>
        <p:spPr>
          <a:xfrm>
            <a:off x="818270" y="3674700"/>
            <a:ext cx="11368262" cy="608202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itle 1"/>
          <p:cNvSpPr txBox="1"/>
          <p:nvPr>
            <p:ph type="title"/>
          </p:nvPr>
        </p:nvSpPr>
        <p:spPr>
          <a:prstGeom prst="rect">
            <a:avLst/>
          </a:prstGeom>
        </p:spPr>
        <p:txBody>
          <a:bodyPr/>
          <a:lstStyle/>
          <a:p>
            <a:pPr/>
            <a:r>
              <a:t>OUTPUT OF GA</a:t>
            </a:r>
          </a:p>
        </p:txBody>
      </p:sp>
      <p:pic>
        <p:nvPicPr>
          <p:cNvPr id="173" name="final_5cc949ac5f79c100134f76d8_144503" descr="final_5cc949ac5f79c100134f76d8_144503"/>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2701363" y="2045074"/>
            <a:ext cx="9753601" cy="72771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30831000" fill="hold"/>
                                        <p:tgtEl>
                                          <p:spTgt spid="173"/>
                                        </p:tgtEl>
                                      </p:cBhvr>
                                    </p:cmd>
                                  </p:childTnLst>
                                </p:cTn>
                              </p:par>
                            </p:childTnLst>
                          </p:cTn>
                        </p:par>
                      </p:childTnLst>
                    </p:cTn>
                  </p:par>
                  <p:par>
                    <p:cTn id="7" fill="hold">
                      <p:stCondLst>
                        <p:cond delay="indefinite"/>
                      </p:stCondLst>
                      <p:childTnLst>
                        <p:par>
                          <p:cTn id="8" fill="hold">
                            <p:stCondLst>
                              <p:cond delay="0"/>
                            </p:stCondLst>
                            <p:childTnLst>
                              <p:par>
                                <p:cTn id="9" presetClass="mediacall" nodeType="clickEffect" presetSubtype="0" presetID="3" grpId="1" fill="hold">
                                  <p:stCondLst>
                                    <p:cond delay="0"/>
                                  </p:stCondLst>
                                  <p:childTnLst>
                                    <p:cmd type="call" cmd="stop">
                                      <p:cBhvr>
                                        <p:cTn id="10" dur="1000" fill="hold"/>
                                        <p:tgtEl>
                                          <p:spTgt spid="173"/>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11" fill="hold" display="0">
                  <p:stCondLst>
                    <p:cond delay="indefinite"/>
                  </p:stCondLst>
                </p:cTn>
                <p:tgtEl>
                  <p:spTgt spid="173"/>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COMPARISON OF ACO AND GA"/>
          <p:cNvSpPr txBox="1"/>
          <p:nvPr>
            <p:ph type="title"/>
          </p:nvPr>
        </p:nvSpPr>
        <p:spPr>
          <a:xfrm>
            <a:off x="952500" y="66790"/>
            <a:ext cx="11099800" cy="2159001"/>
          </a:xfrm>
          <a:prstGeom prst="rect">
            <a:avLst/>
          </a:prstGeom>
        </p:spPr>
        <p:txBody>
          <a:bodyPr/>
          <a:lstStyle>
            <a:lvl1pPr defTabSz="484886">
              <a:defRPr sz="6600"/>
            </a:lvl1pPr>
          </a:lstStyle>
          <a:p>
            <a:pPr/>
            <a:r>
              <a:t>COMPARISON OF ACO AND GA</a:t>
            </a:r>
          </a:p>
        </p:txBody>
      </p:sp>
      <p:sp>
        <p:nvSpPr>
          <p:cNvPr id="176" name="From the outputs of both the algorithms for traditional TSP, we observed that the best path in Ant Colony Optimization is achieved just only 823 iterations, while Genetic Algorithm achieves its best path after 28,968 iterations.…"/>
          <p:cNvSpPr txBox="1"/>
          <p:nvPr>
            <p:ph type="body" idx="1"/>
          </p:nvPr>
        </p:nvSpPr>
        <p:spPr>
          <a:xfrm>
            <a:off x="952500" y="2328853"/>
            <a:ext cx="11099800" cy="7062249"/>
          </a:xfrm>
          <a:prstGeom prst="rect">
            <a:avLst/>
          </a:prstGeom>
        </p:spPr>
        <p:txBody>
          <a:bodyPr/>
          <a:lstStyle/>
          <a:p>
            <a:pPr/>
            <a:r>
              <a:t>From the outputs of both the algorithms for traditional TSP, we observed that the best path in Ant Colony Optimization is achieved just only 823 iterations, while Genetic Algorithm achieves its best path after 50,000 iterations which is still far lower in efficiency when compared to ACO.</a:t>
            </a:r>
          </a:p>
          <a:p>
            <a:pPr/>
            <a:r>
              <a:t>Also, the ACO gives the best path to be of 3687 while GA gives that of 4734.</a:t>
            </a:r>
          </a:p>
          <a:p>
            <a:pPr/>
            <a:r>
              <a:t>Hence, ACO provides OPTIMAL as well as BEST solution for the addressed TSP.</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WHAT IS ANT COLONY OPTIMIZATION?"/>
          <p:cNvSpPr txBox="1"/>
          <p:nvPr>
            <p:ph type="title"/>
          </p:nvPr>
        </p:nvSpPr>
        <p:spPr>
          <a:prstGeom prst="rect">
            <a:avLst/>
          </a:prstGeom>
        </p:spPr>
        <p:txBody>
          <a:bodyPr/>
          <a:lstStyle>
            <a:lvl1pPr defTabSz="484886">
              <a:defRPr sz="6600"/>
            </a:lvl1pPr>
          </a:lstStyle>
          <a:p>
            <a:pPr/>
            <a:r>
              <a:t>WHAT IS ANT COLONY OPTIMIZATION?</a:t>
            </a:r>
          </a:p>
        </p:txBody>
      </p:sp>
      <p:sp>
        <p:nvSpPr>
          <p:cNvPr id="123" name="It is a population based metaheuristic which can be used to find approximate solutions to difficult optimization problems.…"/>
          <p:cNvSpPr txBox="1"/>
          <p:nvPr>
            <p:ph type="body" idx="1"/>
          </p:nvPr>
        </p:nvSpPr>
        <p:spPr>
          <a:prstGeom prst="rect">
            <a:avLst/>
          </a:prstGeom>
        </p:spPr>
        <p:txBody>
          <a:bodyPr/>
          <a:lstStyle/>
          <a:p>
            <a:pPr/>
            <a:r>
              <a:t>It is a population based metaheuristic which can be used to find approximate solutions to difficult optimization problems.</a:t>
            </a:r>
          </a:p>
          <a:p>
            <a:pPr/>
            <a:r>
              <a:t>In ACO, “artificial ants” search for best path on a weighted graph.</a:t>
            </a:r>
          </a:p>
          <a:p>
            <a:pPr/>
            <a:r>
              <a:t>The solution construction is biased by a Pheromone model which is associated with a set of parameters whose values are modified at the runtime by the ants.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itle 1"/>
          <p:cNvSpPr txBox="1"/>
          <p:nvPr>
            <p:ph type="title"/>
          </p:nvPr>
        </p:nvSpPr>
        <p:spPr>
          <a:prstGeom prst="rect">
            <a:avLst/>
          </a:prstGeom>
        </p:spPr>
        <p:txBody>
          <a:bodyPr/>
          <a:lstStyle/>
          <a:p>
            <a:pPr/>
            <a:r>
              <a:t>CONCLUSION	</a:t>
            </a:r>
          </a:p>
        </p:txBody>
      </p:sp>
      <p:sp>
        <p:nvSpPr>
          <p:cNvPr id="179" name="Text Placeholder 2"/>
          <p:cNvSpPr txBox="1"/>
          <p:nvPr>
            <p:ph type="body" idx="1"/>
          </p:nvPr>
        </p:nvSpPr>
        <p:spPr>
          <a:xfrm>
            <a:off x="831474" y="681317"/>
            <a:ext cx="11099803" cy="8220634"/>
          </a:xfrm>
          <a:prstGeom prst="rect">
            <a:avLst/>
          </a:prstGeom>
        </p:spPr>
        <p:txBody>
          <a:bodyPr/>
          <a:lstStyle/>
          <a:p>
            <a:pPr marL="0" indent="0">
              <a:buSzTx/>
              <a:buNone/>
            </a:pPr>
            <a:r>
              <a:t>Based on the results obtained, we have come to a conclusion that: </a:t>
            </a:r>
          </a:p>
          <a:p>
            <a:pPr marL="0" indent="0">
              <a:buSzTx/>
              <a:buNone/>
            </a:pPr>
            <a:r>
              <a:t>1. ACO should be used for large and complex problems (greater computation resources).</a:t>
            </a:r>
          </a:p>
          <a:p>
            <a:pPr marL="0" indent="0">
              <a:buSzTx/>
              <a:buNone/>
            </a:pPr>
            <a:r>
              <a:t>2. GA should be used for low computational resources (small sized problems).</a:t>
            </a:r>
          </a:p>
          <a:p>
            <a:pPr marL="0" indent="0">
              <a:buSzTx/>
              <a:buNone/>
            </a:pPr>
            <a:r>
              <a:t>For our database, ACO proved to be far more efficient than GA.</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itle 1"/>
          <p:cNvSpPr txBox="1"/>
          <p:nvPr>
            <p:ph type="title"/>
          </p:nvPr>
        </p:nvSpPr>
        <p:spPr>
          <a:prstGeom prst="rect">
            <a:avLst/>
          </a:prstGeom>
        </p:spPr>
        <p:txBody>
          <a:bodyPr/>
          <a:lstStyle/>
          <a:p>
            <a:pPr/>
            <a:r>
              <a:t>REFERENCES</a:t>
            </a:r>
          </a:p>
        </p:txBody>
      </p:sp>
      <p:sp>
        <p:nvSpPr>
          <p:cNvPr id="182" name="Text Placeholder 2"/>
          <p:cNvSpPr txBox="1"/>
          <p:nvPr>
            <p:ph type="body" idx="1"/>
          </p:nvPr>
        </p:nvSpPr>
        <p:spPr>
          <a:prstGeom prst="rect">
            <a:avLst/>
          </a:prstGeom>
        </p:spPr>
        <p:txBody>
          <a:bodyPr/>
          <a:lstStyle/>
          <a:p>
            <a:pPr marL="514350" indent="-514350">
              <a:buAutoNum type="arabicPeriod" startAt="1"/>
              <a:defRPr u="sng">
                <a:solidFill>
                  <a:srgbClr val="0000FF"/>
                </a:solidFill>
                <a:uFill>
                  <a:solidFill>
                    <a:srgbClr val="0000FF"/>
                  </a:solidFill>
                </a:uFill>
              </a:defRPr>
            </a:pPr>
            <a:r>
              <a:rPr>
                <a:hlinkClick r:id="rId2" invalidUrl="" action="" tgtFrame="" tooltip="" history="1" highlightClick="0" endSnd="0"/>
              </a:rPr>
              <a:t>https://pdfs.semanticscholar.org/b547/a2a20b88d1f01a10d0a8e67edd1132540e5d.pdf</a:t>
            </a:r>
          </a:p>
          <a:p>
            <a:pPr marL="514350" indent="-514350">
              <a:buAutoNum type="arabicPeriod" startAt="1"/>
              <a:defRPr u="sng">
                <a:solidFill>
                  <a:srgbClr val="0000FF"/>
                </a:solidFill>
                <a:uFill>
                  <a:solidFill>
                    <a:srgbClr val="0000FF"/>
                  </a:solidFill>
                </a:uFill>
              </a:defRPr>
            </a:pPr>
            <a:r>
              <a:rPr>
                <a:hlinkClick r:id="rId3" invalidUrl="" action="" tgtFrame="" tooltip="" history="1" highlightClick="0" endSnd="0"/>
              </a:rPr>
              <a:t>http://www.scholarpedia.org/article/Ant_colony_optimization</a:t>
            </a:r>
          </a:p>
          <a:p>
            <a:pPr marL="514350" indent="-514350">
              <a:buAutoNum type="arabicPeriod" startAt="1"/>
              <a:defRPr u="sng">
                <a:solidFill>
                  <a:srgbClr val="0000FF"/>
                </a:solidFill>
                <a:uFill>
                  <a:solidFill>
                    <a:srgbClr val="0000FF"/>
                  </a:solidFill>
                </a:uFill>
              </a:defRPr>
            </a:pPr>
            <a:r>
              <a:rPr>
                <a:hlinkClick r:id="rId4" invalidUrl="" action="" tgtFrame="" tooltip="" history="1" highlightClick="0" endSnd="0"/>
              </a:rPr>
              <a:t>http://ijarcsse.com/Before_August_2017/docs/papers/Volume_6/3_March2016/V6I3-0115.pdf</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THANK YOU"/>
          <p:cNvSpPr txBox="1"/>
          <p:nvPr>
            <p:ph type="title"/>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APPLYING ACO"/>
          <p:cNvSpPr txBox="1"/>
          <p:nvPr>
            <p:ph type="title"/>
          </p:nvPr>
        </p:nvSpPr>
        <p:spPr>
          <a:prstGeom prst="rect">
            <a:avLst/>
          </a:prstGeom>
        </p:spPr>
        <p:txBody>
          <a:bodyPr/>
          <a:lstStyle/>
          <a:p>
            <a:pPr/>
            <a:r>
              <a:t>APPLYING ACO</a:t>
            </a:r>
          </a:p>
        </p:txBody>
      </p:sp>
      <p:sp>
        <p:nvSpPr>
          <p:cNvPr id="126" name="Defining a Combinatorial Optimization Problem (COP) in the form of triplets:…"/>
          <p:cNvSpPr txBox="1"/>
          <p:nvPr>
            <p:ph type="body" idx="1"/>
          </p:nvPr>
        </p:nvSpPr>
        <p:spPr>
          <a:xfrm>
            <a:off x="965200" y="2590800"/>
            <a:ext cx="11099800" cy="6286500"/>
          </a:xfrm>
          <a:prstGeom prst="rect">
            <a:avLst/>
          </a:prstGeom>
        </p:spPr>
        <p:txBody>
          <a:bodyPr/>
          <a:lstStyle/>
          <a:p>
            <a:pPr/>
            <a:r>
              <a:t>Defining a Combinatorial Optimization Problem (COP) in the form of triplets:</a:t>
            </a:r>
          </a:p>
          <a:p>
            <a:pPr>
              <a:buSzPct val="50000"/>
              <a:buBlip>
                <a:blip r:embed="rId2"/>
              </a:buBlip>
            </a:pPr>
            <a:r>
              <a:t>S: finite search space among discrete decision variables</a:t>
            </a:r>
          </a:p>
          <a:p>
            <a:pPr>
              <a:buSzPct val="50000"/>
              <a:buBlip>
                <a:blip r:embed="rId2"/>
              </a:buBlip>
            </a:pPr>
            <a:r>
              <a:t>Ω: set of constraints among variables</a:t>
            </a:r>
          </a:p>
          <a:p>
            <a:pPr>
              <a:buSzPct val="50000"/>
              <a:buBlip>
                <a:blip r:embed="rId2"/>
              </a:buBlip>
              <a:defRPr i="1"/>
            </a:pPr>
            <a:r>
              <a:t>f</a:t>
            </a:r>
            <a:r>
              <a:rPr i="0"/>
              <a:t>: an objective function to be minimized</a:t>
            </a:r>
          </a:p>
          <a:p>
            <a:pPr/>
            <a:r>
              <a:t>The solution is optimum if only:               for every s in S.</a:t>
            </a:r>
          </a:p>
        </p:txBody>
      </p:sp>
      <p:sp>
        <p:nvSpPr>
          <p:cNvPr id="127" name="Equation"/>
          <p:cNvSpPr txBox="1"/>
          <p:nvPr/>
        </p:nvSpPr>
        <p:spPr>
          <a:xfrm>
            <a:off x="7242744" y="7899368"/>
            <a:ext cx="1663874" cy="263348"/>
          </a:xfrm>
          <a:prstGeom prst="rect">
            <a:avLst/>
          </a:prstGeom>
          <a:ln w="12700">
            <a:miter lim="400000"/>
          </a:ln>
        </p:spPr>
        <p:txBody>
          <a:bodyPr wrap="none" lIns="0" tIns="0" rIns="0" bIns="0">
            <a:spAutoFit/>
          </a:bodyPr>
          <a:lstStyle/>
          <a:p>
            <a:pPr algn="l" defTabSz="914400" latinLnBrk="1">
              <a:defRPr sz="1800"/>
            </a:pPr>
            <a14:m>
              <m:oMathPara>
                <m:oMathParaPr>
                  <m:jc m:val="centerGroup"/>
                </m:oMathParaPr>
                <m:oMath>
                  <m:r>
                    <a:rPr xmlns:a="http://schemas.openxmlformats.org/drawingml/2006/main" sz="2400" i="1">
                      <a:solidFill>
                        <a:srgbClr val="FEFEFE"/>
                      </a:solidFill>
                      <a:latin typeface="Cambria Math" panose="02040503050406030204" pitchFamily="18" charset="0"/>
                    </a:rPr>
                    <m:t>𝑓</m:t>
                  </m:r>
                  <m:r>
                    <a:rPr xmlns:a="http://schemas.openxmlformats.org/drawingml/2006/main" sz="2400" i="1">
                      <a:solidFill>
                        <a:srgbClr val="FEFEFE"/>
                      </a:solidFill>
                      <a:latin typeface="Cambria Math" panose="02040503050406030204" pitchFamily="18" charset="0"/>
                    </a:rPr>
                    <m:t>(</m:t>
                  </m:r>
                  <m:r>
                    <a:rPr xmlns:a="http://schemas.openxmlformats.org/drawingml/2006/main" sz="2400" i="1">
                      <a:solidFill>
                        <a:srgbClr val="FEFEFE"/>
                      </a:solidFill>
                      <a:latin typeface="Cambria Math" panose="02040503050406030204" pitchFamily="18" charset="0"/>
                    </a:rPr>
                    <m:t>𝑠</m:t>
                  </m:r>
                  <m:r>
                    <a:rPr xmlns:a="http://schemas.openxmlformats.org/drawingml/2006/main" sz="2400" i="1">
                      <a:solidFill>
                        <a:srgbClr val="FEFEFE"/>
                      </a:solidFill>
                      <a:latin typeface="Cambria Math" panose="02040503050406030204" pitchFamily="18" charset="0"/>
                    </a:rPr>
                    <m:t>∗</m:t>
                  </m:r>
                  <m:r>
                    <a:rPr xmlns:a="http://schemas.openxmlformats.org/drawingml/2006/main" sz="2400" i="1">
                      <a:solidFill>
                        <a:srgbClr val="FEFEFE"/>
                      </a:solidFill>
                      <a:latin typeface="Cambria Math" panose="02040503050406030204" pitchFamily="18" charset="0"/>
                    </a:rPr>
                    <m:t>)</m:t>
                  </m:r>
                  <m:r>
                    <a:rPr xmlns:a="http://schemas.openxmlformats.org/drawingml/2006/main" sz="2400" i="1">
                      <a:solidFill>
                        <a:srgbClr val="FEFEFE"/>
                      </a:solidFill>
                      <a:latin typeface="Cambria Math" panose="02040503050406030204" pitchFamily="18" charset="0"/>
                    </a:rPr>
                    <m:t>≤</m:t>
                  </m:r>
                  <m:r>
                    <a:rPr xmlns:a="http://schemas.openxmlformats.org/drawingml/2006/main" sz="2400" i="1">
                      <a:solidFill>
                        <a:srgbClr val="FEFEFE"/>
                      </a:solidFill>
                      <a:latin typeface="Cambria Math" panose="02040503050406030204" pitchFamily="18" charset="0"/>
                    </a:rPr>
                    <m:t>𝑓</m:t>
                  </m:r>
                  <m:r>
                    <a:rPr xmlns:a="http://schemas.openxmlformats.org/drawingml/2006/main" sz="2400" i="1">
                      <a:solidFill>
                        <a:srgbClr val="FEFEFE"/>
                      </a:solidFill>
                      <a:latin typeface="Cambria Math" panose="02040503050406030204" pitchFamily="18" charset="0"/>
                    </a:rPr>
                    <m:t>(</m:t>
                  </m:r>
                  <m:r>
                    <a:rPr xmlns:a="http://schemas.openxmlformats.org/drawingml/2006/main" sz="2400" i="1">
                      <a:solidFill>
                        <a:srgbClr val="FEFEFE"/>
                      </a:solidFill>
                      <a:latin typeface="Cambria Math" panose="02040503050406030204" pitchFamily="18" charset="0"/>
                    </a:rPr>
                    <m:t>𝑠</m:t>
                  </m:r>
                  <m:r>
                    <a:rPr xmlns:a="http://schemas.openxmlformats.org/drawingml/2006/main" sz="2400" i="1">
                      <a:solidFill>
                        <a:srgbClr val="FEFEFE"/>
                      </a:solidFill>
                      <a:latin typeface="Cambria Math" panose="02040503050406030204" pitchFamily="18" charset="0"/>
                    </a:rPr>
                    <m:t>)</m:t>
                  </m:r>
                </m:oMath>
              </m:oMathPara>
            </a14:m>
            <a:endParaRPr sz="2400">
              <a:solidFill>
                <a:srgbClr val="FFFFFF"/>
              </a:solidFill>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ACO METAHEURISTIC"/>
          <p:cNvSpPr txBox="1"/>
          <p:nvPr>
            <p:ph type="title"/>
          </p:nvPr>
        </p:nvSpPr>
        <p:spPr>
          <a:prstGeom prst="rect">
            <a:avLst/>
          </a:prstGeom>
        </p:spPr>
        <p:txBody>
          <a:bodyPr/>
          <a:lstStyle/>
          <a:p>
            <a:pPr/>
            <a:r>
              <a:t>ACO METAHEURISTIC</a:t>
            </a:r>
          </a:p>
        </p:txBody>
      </p:sp>
      <p:sp>
        <p:nvSpPr>
          <p:cNvPr id="130" name="Set parameters, initialize pheromone trails…"/>
          <p:cNvSpPr txBox="1"/>
          <p:nvPr>
            <p:ph type="body" idx="1"/>
          </p:nvPr>
        </p:nvSpPr>
        <p:spPr>
          <a:prstGeom prst="rect">
            <a:avLst/>
          </a:prstGeom>
        </p:spPr>
        <p:txBody>
          <a:bodyPr/>
          <a:lstStyle/>
          <a:p>
            <a:pPr marL="0" indent="0">
              <a:buSzTx/>
              <a:buNone/>
            </a:pPr>
            <a:r>
              <a:t>Set parameters, initialize pheromone trails</a:t>
            </a:r>
          </a:p>
          <a:p>
            <a:pPr marL="0" indent="0">
              <a:buSzTx/>
              <a:buNone/>
            </a:pPr>
            <a:r>
              <a:t>SCHEDULE_ACTIVITIES</a:t>
            </a:r>
          </a:p>
          <a:p>
            <a:pPr lvl="3" marL="0" indent="0">
              <a:buSzTx/>
              <a:buNone/>
            </a:pPr>
            <a:r>
              <a:t>       Construct AntSolutions</a:t>
            </a:r>
          </a:p>
          <a:p>
            <a:pPr lvl="4" marL="0" indent="0">
              <a:buSzTx/>
              <a:buNone/>
            </a:pPr>
            <a:r>
              <a:t>       DaemonActions      //optional</a:t>
            </a:r>
          </a:p>
          <a:p>
            <a:pPr lvl="4" marL="0" indent="0">
              <a:buSzTx/>
              <a:buNone/>
            </a:pPr>
            <a:r>
              <a:t>       Update Pheromones</a:t>
            </a:r>
          </a:p>
          <a:p>
            <a:pPr lvl="4" marL="0" indent="0">
              <a:buSzTx/>
              <a:buNone/>
            </a:pPr>
            <a:r>
              <a:t>END_SCHEDULE_ACTIVITIES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MAIN ACO ALGORITHMS"/>
          <p:cNvSpPr txBox="1"/>
          <p:nvPr>
            <p:ph type="title"/>
          </p:nvPr>
        </p:nvSpPr>
        <p:spPr>
          <a:xfrm>
            <a:off x="952497" y="29348"/>
            <a:ext cx="11099805" cy="1508157"/>
          </a:xfrm>
          <a:prstGeom prst="rect">
            <a:avLst/>
          </a:prstGeom>
        </p:spPr>
        <p:txBody>
          <a:bodyPr/>
          <a:lstStyle>
            <a:lvl1pPr defTabSz="531622">
              <a:defRPr sz="7200"/>
            </a:lvl1pPr>
          </a:lstStyle>
          <a:p>
            <a:pPr/>
            <a:r>
              <a:t>MAIN ACO ALGORITHMS</a:t>
            </a:r>
          </a:p>
        </p:txBody>
      </p:sp>
      <p:sp>
        <p:nvSpPr>
          <p:cNvPr id="133" name="ANT SYSTEM: The pheromone values are updated by all the ants that have completed the tour. While constructing the graph solution, the ants make probabilistic decision at each of the vertex.…"/>
          <p:cNvSpPr txBox="1"/>
          <p:nvPr>
            <p:ph type="body" idx="1"/>
          </p:nvPr>
        </p:nvSpPr>
        <p:spPr>
          <a:xfrm>
            <a:off x="952500" y="1309828"/>
            <a:ext cx="11099800" cy="8277795"/>
          </a:xfrm>
          <a:prstGeom prst="rect">
            <a:avLst/>
          </a:prstGeom>
        </p:spPr>
        <p:txBody>
          <a:bodyPr/>
          <a:lstStyle/>
          <a:p>
            <a:pPr/>
            <a:r>
              <a:t>ANT SYSTEM: The pheromone values are updated by all the ants that have completed the tour. While constructing the graph solution, the ants make probabilistic decision at each of the vertex.</a:t>
            </a:r>
          </a:p>
          <a:p>
            <a:pPr/>
            <a:r>
              <a:t>ANT COLONY SYSTEM: For constructing the solution, ACS follows the greedy rule to locally update the pheromone, which is performed by all the ants after each construction iteration. In ACS, at the end of the construction process, the pheromone updating is done by only the best ant.</a:t>
            </a:r>
          </a:p>
          <a:p>
            <a:pPr/>
            <a:r>
              <a:t>MIN-MAX ANT SYSTEM: In MMAS, only the best ants add to the pheromone trail. Also, the minimum and maximum values of the pheromone are explicitly limited.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ACO FOR TSP"/>
          <p:cNvSpPr txBox="1"/>
          <p:nvPr>
            <p:ph type="title"/>
          </p:nvPr>
        </p:nvSpPr>
        <p:spPr>
          <a:prstGeom prst="rect">
            <a:avLst/>
          </a:prstGeom>
        </p:spPr>
        <p:txBody>
          <a:bodyPr/>
          <a:lstStyle/>
          <a:p>
            <a:pPr/>
            <a:r>
              <a:t>ACO FOR TSP</a:t>
            </a:r>
          </a:p>
        </p:txBody>
      </p:sp>
      <p:sp>
        <p:nvSpPr>
          <p:cNvPr id="136" name="The traditional TSP can be preferred to be solved by ACO due to two of its reasons:…"/>
          <p:cNvSpPr txBox="1"/>
          <p:nvPr>
            <p:ph type="body" idx="1"/>
          </p:nvPr>
        </p:nvSpPr>
        <p:spPr>
          <a:prstGeom prst="rect">
            <a:avLst/>
          </a:prstGeom>
        </p:spPr>
        <p:txBody>
          <a:bodyPr/>
          <a:lstStyle/>
          <a:p>
            <a:pPr/>
            <a:r>
              <a:t>The traditional TSP can be preferred to be solved by ACO due to two of its reasons:</a:t>
            </a:r>
          </a:p>
          <a:p>
            <a:pPr>
              <a:buSzPct val="50000"/>
              <a:buBlip>
                <a:blip r:embed="rId2"/>
              </a:buBlip>
            </a:pPr>
            <a:r>
              <a:t>It is a Combinatorial Optimization Problem (it finds a solution that satisfies the conditions and minimizes or maximizes the objective function)</a:t>
            </a:r>
          </a:p>
          <a:p>
            <a:pPr>
              <a:buSzPct val="50000"/>
              <a:buBlip>
                <a:blip r:embed="rId2"/>
              </a:buBlip>
            </a:pPr>
            <a:r>
              <a:t>It is NP-Complete</a:t>
            </a:r>
          </a:p>
          <a:p>
            <a:pPr/>
            <a:r>
              <a:t>So, here we have to find the Hamilton circle in the graph of cities having least weight associated with the edges.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ALGORITHM"/>
          <p:cNvSpPr txBox="1"/>
          <p:nvPr>
            <p:ph type="title"/>
          </p:nvPr>
        </p:nvSpPr>
        <p:spPr>
          <a:prstGeom prst="rect">
            <a:avLst/>
          </a:prstGeom>
        </p:spPr>
        <p:txBody>
          <a:bodyPr/>
          <a:lstStyle/>
          <a:p>
            <a:pPr/>
            <a:r>
              <a:t>ALGORITHM</a:t>
            </a:r>
          </a:p>
        </p:txBody>
      </p:sp>
      <p:sp>
        <p:nvSpPr>
          <p:cNvPr id="139" name="For a TSP solution using ACO, the ants will have the following characteristics :…"/>
          <p:cNvSpPr txBox="1"/>
          <p:nvPr>
            <p:ph type="body" idx="1"/>
          </p:nvPr>
        </p:nvSpPr>
        <p:spPr>
          <a:prstGeom prst="rect">
            <a:avLst/>
          </a:prstGeom>
        </p:spPr>
        <p:txBody>
          <a:bodyPr/>
          <a:lstStyle/>
          <a:p>
            <a:pPr marL="0" indent="0">
              <a:buSzTx/>
              <a:buNone/>
            </a:pPr>
            <a:r>
              <a:t>For a TSP solution using ACO, the ants will have the following characteristics :</a:t>
            </a:r>
          </a:p>
          <a:p>
            <a:pPr/>
            <a:r>
              <a:t>The probability of selecting a city is the function of distance between the cities and the current pheromone margin on that branch.</a:t>
            </a:r>
          </a:p>
          <a:p>
            <a:pPr/>
            <a:r>
              <a:t>The ants are allowed to swim the visited city until a tour is completed.</a:t>
            </a:r>
          </a:p>
          <a:p>
            <a:pPr/>
            <a:r>
              <a:t>Ant leaves a pheromone on each visited branch while completing a tour.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INTRODUCING THE ANTS"/>
          <p:cNvSpPr txBox="1"/>
          <p:nvPr>
            <p:ph type="title"/>
          </p:nvPr>
        </p:nvSpPr>
        <p:spPr>
          <a:xfrm>
            <a:off x="952500" y="4387"/>
            <a:ext cx="11099800" cy="2159001"/>
          </a:xfrm>
          <a:prstGeom prst="rect">
            <a:avLst/>
          </a:prstGeom>
        </p:spPr>
        <p:txBody>
          <a:bodyPr/>
          <a:lstStyle>
            <a:lvl1pPr defTabSz="519937">
              <a:defRPr sz="6300"/>
            </a:lvl1pPr>
          </a:lstStyle>
          <a:p>
            <a:pPr/>
            <a:r>
              <a:t>INTRODUCING THE ANTS</a:t>
            </a:r>
          </a:p>
        </p:txBody>
      </p:sp>
      <p:sp>
        <p:nvSpPr>
          <p:cNvPr id="142" name="class Ant(object):…"/>
          <p:cNvSpPr txBox="1"/>
          <p:nvPr>
            <p:ph type="body" idx="1"/>
          </p:nvPr>
        </p:nvSpPr>
        <p:spPr>
          <a:xfrm>
            <a:off x="952500" y="1905608"/>
            <a:ext cx="11099800" cy="7669584"/>
          </a:xfrm>
          <a:prstGeom prst="rect">
            <a:avLst/>
          </a:prstGeom>
        </p:spPr>
        <p:txBody>
          <a:bodyPr/>
          <a:lstStyle/>
          <a:p>
            <a:pPr marL="0" indent="0" defTabSz="297940">
              <a:spcBef>
                <a:spcPts val="2100"/>
              </a:spcBef>
              <a:buSzTx/>
              <a:buNone/>
              <a:defRPr sz="1600"/>
            </a:pPr>
            <a:r>
              <a:t>class Ant(object):</a:t>
            </a:r>
          </a:p>
          <a:p>
            <a:pPr marL="0" indent="0" defTabSz="297940">
              <a:spcBef>
                <a:spcPts val="2100"/>
              </a:spcBef>
              <a:buSzTx/>
              <a:buNone/>
              <a:defRPr sz="1600"/>
            </a:pPr>
            <a:r>
              <a:t>    def __init__(self,ID):</a:t>
            </a:r>
          </a:p>
          <a:p>
            <a:pPr marL="0" indent="0" defTabSz="297940">
              <a:spcBef>
                <a:spcPts val="2100"/>
              </a:spcBef>
              <a:buSzTx/>
              <a:buNone/>
              <a:defRPr sz="1600"/>
            </a:pPr>
            <a:r>
              <a:t>        self.ID = ID               ### taking the total number of ants to be 50, each distinguished by ID</a:t>
            </a:r>
          </a:p>
          <a:p>
            <a:pPr marL="0" indent="0" defTabSz="297940">
              <a:spcBef>
                <a:spcPts val="2100"/>
              </a:spcBef>
              <a:buSzTx/>
              <a:buNone/>
              <a:defRPr sz="1600"/>
            </a:pPr>
            <a:r>
              <a:t>        self.__clean_data()        </a:t>
            </a:r>
          </a:p>
          <a:p>
            <a:pPr marL="0" indent="0" defTabSz="297940">
              <a:spcBef>
                <a:spcPts val="2100"/>
              </a:spcBef>
              <a:buSzTx/>
              <a:buNone/>
              <a:defRPr sz="1600"/>
            </a:pPr>
            <a:r>
              <a:t>    def __clean_data(self):</a:t>
            </a:r>
          </a:p>
          <a:p>
            <a:pPr marL="0" indent="0" defTabSz="297940">
              <a:spcBef>
                <a:spcPts val="2100"/>
              </a:spcBef>
              <a:buSzTx/>
              <a:buNone/>
              <a:defRPr sz="1600"/>
            </a:pPr>
            <a:r>
              <a:t>        self.path = []               </a:t>
            </a:r>
          </a:p>
          <a:p>
            <a:pPr marL="0" indent="0" defTabSz="297940">
              <a:spcBef>
                <a:spcPts val="2100"/>
              </a:spcBef>
              <a:buSzTx/>
              <a:buNone/>
              <a:defRPr sz="1600"/>
            </a:pPr>
            <a:r>
              <a:t>        self.total_distance = 0.0 </a:t>
            </a:r>
          </a:p>
          <a:p>
            <a:pPr marL="0" indent="0" defTabSz="297940">
              <a:spcBef>
                <a:spcPts val="2100"/>
              </a:spcBef>
              <a:buSzTx/>
              <a:buNone/>
              <a:defRPr sz="1600"/>
            </a:pPr>
            <a:r>
              <a:t>        self.move_count = 0   </a:t>
            </a:r>
          </a:p>
          <a:p>
            <a:pPr marL="0" indent="0" defTabSz="297940">
              <a:spcBef>
                <a:spcPts val="2100"/>
              </a:spcBef>
              <a:buSzTx/>
              <a:buNone/>
              <a:defRPr sz="1600"/>
            </a:pPr>
            <a:r>
              <a:t>        self.current_city = -1  </a:t>
            </a:r>
          </a:p>
          <a:p>
            <a:pPr marL="0" indent="0" defTabSz="297940">
              <a:spcBef>
                <a:spcPts val="2100"/>
              </a:spcBef>
              <a:buSzTx/>
              <a:buNone/>
              <a:defRPr sz="1600"/>
            </a:pPr>
            <a:r>
              <a:t>        self.open_table_city = [True for i in xrange(city_num)]         </a:t>
            </a:r>
          </a:p>
          <a:p>
            <a:pPr marL="0" indent="0" defTabSz="297940">
              <a:spcBef>
                <a:spcPts val="2100"/>
              </a:spcBef>
              <a:buSzTx/>
              <a:buNone/>
              <a:defRPr sz="1600"/>
            </a:pPr>
            <a:r>
              <a:t>        city_index = random.randint(0,city_num-1) </a:t>
            </a:r>
          </a:p>
          <a:p>
            <a:pPr marL="0" indent="0" defTabSz="297940">
              <a:spcBef>
                <a:spcPts val="2100"/>
              </a:spcBef>
              <a:buSzTx/>
              <a:buNone/>
              <a:defRPr sz="1600"/>
            </a:pPr>
            <a:r>
              <a:t>        self.current_city = city_index</a:t>
            </a:r>
          </a:p>
          <a:p>
            <a:pPr marL="0" indent="0" defTabSz="297940">
              <a:spcBef>
                <a:spcPts val="2100"/>
              </a:spcBef>
              <a:buSzTx/>
              <a:buNone/>
              <a:defRPr sz="1600"/>
            </a:pPr>
            <a:r>
              <a:t>        self.path.append(city_index)</a:t>
            </a:r>
          </a:p>
          <a:p>
            <a:pPr marL="0" indent="0" defTabSz="297940">
              <a:spcBef>
                <a:spcPts val="2100"/>
              </a:spcBef>
              <a:buSzTx/>
              <a:buNone/>
              <a:defRPr sz="1600"/>
            </a:pPr>
            <a:r>
              <a:t>        self.open_table_city[city_index] = False</a:t>
            </a:r>
          </a:p>
          <a:p>
            <a:pPr marL="0" indent="0" defTabSz="297940">
              <a:spcBef>
                <a:spcPts val="2100"/>
              </a:spcBef>
              <a:buSzTx/>
              <a:buNone/>
              <a:defRPr sz="1600"/>
            </a:pPr>
            <a:r>
              <a:t>        self.move_count = 1</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PROGRESSING IN SEARCH SPACE"/>
          <p:cNvSpPr txBox="1"/>
          <p:nvPr>
            <p:ph type="title"/>
          </p:nvPr>
        </p:nvSpPr>
        <p:spPr>
          <a:prstGeom prst="rect">
            <a:avLst/>
          </a:prstGeom>
        </p:spPr>
        <p:txBody>
          <a:bodyPr/>
          <a:lstStyle>
            <a:lvl1pPr defTabSz="484886">
              <a:defRPr sz="6600"/>
            </a:lvl1pPr>
          </a:lstStyle>
          <a:p>
            <a:pPr/>
            <a:r>
              <a:t>PROGRESSING IN SEARCH SPACE</a:t>
            </a:r>
          </a:p>
        </p:txBody>
      </p:sp>
      <p:sp>
        <p:nvSpPr>
          <p:cNvPr id="145" name="select_citys_prob[i] = pow(pheromone_graph[self.current_city][i], ALPHA) * pow((1.0/distance_graph[self.current_city][i]), BETA)…"/>
          <p:cNvSpPr txBox="1"/>
          <p:nvPr>
            <p:ph type="body" idx="1"/>
          </p:nvPr>
        </p:nvSpPr>
        <p:spPr>
          <a:xfrm>
            <a:off x="952500" y="2590799"/>
            <a:ext cx="11099800" cy="6881867"/>
          </a:xfrm>
          <a:prstGeom prst="rect">
            <a:avLst/>
          </a:prstGeom>
        </p:spPr>
        <p:txBody>
          <a:bodyPr/>
          <a:lstStyle/>
          <a:p>
            <a:pPr marL="0" indent="0" defTabSz="578358">
              <a:spcBef>
                <a:spcPts val="4100"/>
              </a:spcBef>
              <a:buSzTx/>
              <a:buNone/>
              <a:defRPr sz="2700"/>
            </a:pPr>
            <a:r>
              <a:t>select_citys_prob[i] = pow(pheromone_graph[self.current_city][i], ALPHA) * pow((1.0/distance_graph[self.current_city][i]), BETA)</a:t>
            </a:r>
          </a:p>
          <a:p>
            <a:pPr marL="0" indent="0" defTabSz="578358">
              <a:spcBef>
                <a:spcPts val="4100"/>
              </a:spcBef>
              <a:buSzTx/>
              <a:buNone/>
              <a:defRPr sz="2700"/>
            </a:pPr>
            <a:r>
              <a:t>                    total_prob += select_citys_prob[i]</a:t>
            </a:r>
          </a:p>
          <a:p>
            <a:pPr marL="385048" indent="-385048" defTabSz="578358">
              <a:spcBef>
                <a:spcPts val="4100"/>
              </a:spcBef>
              <a:defRPr sz="2700"/>
            </a:pPr>
            <a:r>
              <a:t>As the search processes, the ant calculates the state transition probability based on the amount of information on each path and the heuristic information on the path, which is proportional to the pheromone and inversely proportional to the distance.</a:t>
            </a:r>
          </a:p>
          <a:p>
            <a:pPr marL="385048" indent="-385048" defTabSz="578358">
              <a:spcBef>
                <a:spcPts val="4100"/>
              </a:spcBef>
              <a:defRPr sz="2700"/>
            </a:pPr>
            <a:r>
              <a:t>As time goes by the continuous computations, the amount of information previously left on each path gradually disappears.</a:t>
            </a:r>
          </a:p>
          <a:p>
            <a:pPr marL="385048" indent="-385048" defTabSz="578358">
              <a:spcBef>
                <a:spcPts val="4100"/>
              </a:spcBef>
              <a:defRPr sz="2700"/>
            </a:pPr>
            <a:r>
              <a:t>After the ants complete a cycle, the amount of information on a path is adjusted according to the above formula.</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000000"/>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a:ea typeface="Helvetica Neue"/>
        <a:cs typeface="Helvetica Neue"/>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a:ea typeface="Helvetica Neue"/>
        <a:cs typeface="Helvetica Neue"/>
      </a:majorFont>
      <a:minorFont>
        <a:latin typeface="Helvetica"/>
        <a:ea typeface="Helvetica"/>
        <a:cs typeface="Helvetica"/>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