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473" r:id="rId3"/>
    <p:sldId id="474" r:id="rId4"/>
    <p:sldId id="393" r:id="rId5"/>
    <p:sldId id="446" r:id="rId6"/>
    <p:sldId id="450" r:id="rId7"/>
    <p:sldId id="458" r:id="rId8"/>
    <p:sldId id="523" r:id="rId9"/>
    <p:sldId id="528" r:id="rId10"/>
    <p:sldId id="533" r:id="rId11"/>
    <p:sldId id="499" r:id="rId12"/>
    <p:sldId id="50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3BBAF-AE6D-4793-9CDC-28E54B010491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E9BF9-7C99-4992-B201-E3EA67CC8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59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小，独立进程，自动化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小，独立进程，自动化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9C20D-45E9-4726-9F9A-82D98A851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20B209-01D8-47D0-BD39-D9C0B1494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7278D-AC1A-4AB3-A8D9-1E7DC3B9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E4CC-C558-471E-978A-203E623A738A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1BC5C-6130-49E5-A83A-5135DAC9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7E8BD-999E-45AF-875E-063381A3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2A9B-D75D-4988-AFA7-42B80A836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3274F-BE53-44EF-94B2-832B4D0C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C01A0D-116E-418E-A3B4-5A7B3D9C3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AB27B-8789-4105-B1D9-DB84ABB1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E4CC-C558-471E-978A-203E623A738A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CBFE3-F1C1-49D1-AC9D-B92D04D2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387CA-0D9E-4458-8896-87929C10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2A9B-D75D-4988-AFA7-42B80A836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0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C50889-C1D6-42B3-B026-56C23718F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7324AF-0A3A-4454-A05F-D71293386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7606B-E305-497D-908F-DCE17E41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E4CC-C558-471E-978A-203E623A738A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11E66-9AA5-4AFA-8C25-5BFD5EC0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F28F3-9216-4144-9599-7F23BAA0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2A9B-D75D-4988-AFA7-42B80A836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42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31200" y="489600"/>
            <a:ext cx="9729000" cy="655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31200" y="1445192"/>
            <a:ext cx="9729000" cy="4506913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3084461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3659400" y="1895400"/>
            <a:ext cx="7318800" cy="38970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1892300" y="1850231"/>
            <a:ext cx="1333698" cy="820738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sz="500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目录</a:t>
            </a:r>
            <a:endParaRPr sz="500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2269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94FAC-E602-4FBF-AC2B-1BF9F9DA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B3D64-A073-45A9-B198-BDDC3C4D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65446-55E5-4888-8539-033C64E3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E4CC-C558-471E-978A-203E623A738A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A2214-D376-4215-9F1D-68411E9D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369BA-6380-4D67-AE4E-407D92AF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2A9B-D75D-4988-AFA7-42B80A836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9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87B8C-474E-424E-958F-D793A0A7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B93B2-23FC-4DE1-9D28-A88BB2E5C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DE547-3DBF-4872-A26A-2D743734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E4CC-C558-471E-978A-203E623A738A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4E4CC-9A30-46F6-B316-5707DDCD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C7AD3-5898-46DF-82CF-11BF3473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2A9B-D75D-4988-AFA7-42B80A836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99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7F82-028D-469B-81BE-13FE5BE7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2180B-CA9E-46E3-A725-EFEB61C03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6C0EE-03CE-4832-B1B4-2119519CC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38D2CF-BAB8-4EDA-ACF2-F98365E9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E4CC-C558-471E-978A-203E623A738A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EE02B7-D771-480D-B2CF-924B9D70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7FD96-78DD-499E-AD61-D91053AF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2A9B-D75D-4988-AFA7-42B80A836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0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ABDE2-84A4-4A66-B5CA-971C6B84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248A1-52B6-4FF9-9DAB-D76E0D348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DE346-D96E-4EA7-A837-E2C7F9B86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7847C7-E452-4AD4-B9BA-121D882D7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6E3B46-8262-4145-8930-B706FD343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E2A25D-853A-410E-812B-6DF0FEDB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E4CC-C558-471E-978A-203E623A738A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4C9EC3-D542-4A1C-9BDC-43C6381F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2C7A1C-7AB4-4852-8B69-177B0FF8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2A9B-D75D-4988-AFA7-42B80A836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0343D-D5A0-4BDC-A339-EC2952C2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10C443-7CB2-4CEF-9C15-28C545B5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E4CC-C558-471E-978A-203E623A738A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1BDC5C-701D-4A3D-81E8-AB859EB5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12395D-1298-4222-88E4-A2A3D3F9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2A9B-D75D-4988-AFA7-42B80A836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5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BF6738-CFDB-43B1-99ED-E2FE5F45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E4CC-C558-471E-978A-203E623A738A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3D7C15-6243-4129-AFD3-CFDAB744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26459D-70D0-4837-ACFE-628B2C23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2A9B-D75D-4988-AFA7-42B80A836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8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73BEE-C6A7-4229-86C4-ED055771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24D08-4014-4891-8014-83AA4763D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B28966-D781-423C-B19B-9832CF811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CBD79-C1D6-40B6-9B94-A40994E9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E4CC-C558-471E-978A-203E623A738A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7DAEFD-3602-4A32-B8F0-71D6A21A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FB478-25F7-49CC-B928-FF4C4521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2A9B-D75D-4988-AFA7-42B80A836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4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D0E8D-E35E-4C12-83AD-C66574A6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068B7B-D3E3-4A13-B13A-0CE5E337A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F363D1-F7B0-46FA-9454-9977629F7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62848F-42CB-45EC-A986-33F4020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E4CC-C558-471E-978A-203E623A738A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E7E063-6B40-487A-8ADD-965A94AD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65D92B-A09E-495A-B7EB-23FF791B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2A9B-D75D-4988-AFA7-42B80A836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5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2B4786-5F02-4592-92C3-AA07C0CB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304426-80FD-43E6-B332-05B0870E1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04BF3D-0032-4BE7-83C7-BBD6AB3CC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CE4CC-C558-471E-978A-203E623A738A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508D4-28D4-4973-9470-38DDD6230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8CB3D-D63D-46E9-A85C-3F5626FD1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C2A9B-D75D-4988-AFA7-42B80A8361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67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go.dev/context#WithTimeou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836AF-554E-482D-9847-A8CCB871B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重点知识点手抄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589A83-7C5A-48CD-AC8E-9761F837F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71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缓存模式 </a:t>
            </a:r>
            <a:r>
              <a:rPr kumimoji="1" lang="en-US" altLang="zh-CN"/>
              <a:t>- </a:t>
            </a:r>
            <a:r>
              <a:rPr kumimoji="1" lang="zh-CN" altLang="en-US"/>
              <a:t>数据一致性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31265" y="1365885"/>
            <a:ext cx="4978400" cy="5182553"/>
          </a:xfrm>
        </p:spPr>
        <p:txBody>
          <a:bodyPr anchor="t" anchorCtr="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sym typeface="+mn-ea"/>
              </a:rPr>
              <a:t>Storage </a:t>
            </a:r>
            <a:r>
              <a:rPr lang="zh-CN" altLang="en-US">
                <a:sym typeface="+mn-ea"/>
              </a:rPr>
              <a:t>和 </a:t>
            </a:r>
            <a:r>
              <a:rPr lang="en-US" altLang="zh-CN">
                <a:sym typeface="+mn-ea"/>
              </a:rPr>
              <a:t>Cache </a:t>
            </a:r>
            <a:r>
              <a:rPr lang="zh-CN" altLang="en-US">
                <a:sym typeface="+mn-ea"/>
              </a:rPr>
              <a:t>同步更新容易出现数据不一致。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>
                <a:sym typeface="+mn-ea"/>
              </a:rPr>
              <a:t>模拟 </a:t>
            </a:r>
            <a:r>
              <a:rPr lang="en-US" altLang="zh-CN">
                <a:sym typeface="+mn-ea"/>
              </a:rPr>
              <a:t>MySQL Slave </a:t>
            </a:r>
            <a:r>
              <a:rPr lang="zh-CN" altLang="en-US">
                <a:sym typeface="+mn-ea"/>
              </a:rPr>
              <a:t>做数据复制，再把消息投递到 </a:t>
            </a:r>
            <a:r>
              <a:rPr lang="en-US" altLang="zh-CN">
                <a:sym typeface="+mn-ea"/>
              </a:rPr>
              <a:t>Kafka</a:t>
            </a:r>
            <a:r>
              <a:rPr lang="zh-CN" altLang="en-US">
                <a:sym typeface="+mn-ea"/>
              </a:rPr>
              <a:t>，保证至少一次消费：</a:t>
            </a:r>
            <a:endParaRPr lang="zh-CN" altLang="en-US"/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1800" i="1">
                <a:solidFill>
                  <a:schemeClr val="accent1"/>
                </a:solidFill>
                <a:sym typeface="+mn-ea"/>
              </a:rPr>
              <a:t>同步操作</a:t>
            </a:r>
            <a:r>
              <a:rPr lang="en-US" altLang="zh-CN" sz="1800" i="1">
                <a:solidFill>
                  <a:schemeClr val="accent1"/>
                </a:solidFill>
                <a:sym typeface="+mn-ea"/>
              </a:rPr>
              <a:t> DB</a:t>
            </a:r>
            <a:r>
              <a:rPr lang="zh-CN" altLang="en-US" sz="1800" i="1">
                <a:solidFill>
                  <a:schemeClr val="accent1"/>
                </a:solidFill>
                <a:sym typeface="+mn-ea"/>
              </a:rPr>
              <a:t>；</a:t>
            </a:r>
            <a:endParaRPr lang="zh-CN" altLang="en-US" sz="1800" i="1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1800" i="1">
                <a:solidFill>
                  <a:schemeClr val="accent1"/>
                </a:solidFill>
                <a:sym typeface="+mn-ea"/>
              </a:rPr>
              <a:t>同步操作</a:t>
            </a:r>
            <a:r>
              <a:rPr lang="en-US" altLang="zh-CN" sz="1800" i="1">
                <a:solidFill>
                  <a:schemeClr val="accent1"/>
                </a:solidFill>
                <a:sym typeface="+mn-ea"/>
              </a:rPr>
              <a:t> Cache</a:t>
            </a:r>
            <a:r>
              <a:rPr lang="zh-CN" altLang="en-US" sz="1800" i="1">
                <a:solidFill>
                  <a:schemeClr val="accent1"/>
                </a:solidFill>
                <a:sym typeface="+mn-ea"/>
              </a:rPr>
              <a:t>；</a:t>
            </a:r>
            <a:endParaRPr lang="zh-CN" altLang="en-US" sz="1800" i="1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  <a:buAutoNum type="arabicPeriod"/>
            </a:pPr>
            <a:r>
              <a:rPr lang="zh-CN" altLang="en-US" sz="1800" i="1">
                <a:solidFill>
                  <a:schemeClr val="accent1"/>
                </a:solidFill>
                <a:sym typeface="+mn-ea"/>
              </a:rPr>
              <a:t>利用</a:t>
            </a:r>
            <a:r>
              <a:rPr lang="en-US" altLang="zh-CN" sz="1800" i="1">
                <a:solidFill>
                  <a:schemeClr val="accent1"/>
                </a:solidFill>
                <a:sym typeface="+mn-ea"/>
              </a:rPr>
              <a:t> Job </a:t>
            </a:r>
            <a:r>
              <a:rPr lang="zh-CN" altLang="en-US" sz="1800" i="1">
                <a:solidFill>
                  <a:schemeClr val="accent1"/>
                </a:solidFill>
                <a:sym typeface="+mn-ea"/>
              </a:rPr>
              <a:t>消费消息，重新补偿一次缓存操作</a:t>
            </a:r>
            <a:endParaRPr lang="zh-CN" altLang="en-US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>
                <a:sym typeface="+mn-ea"/>
              </a:rPr>
              <a:t>保证时效性和一致性。</a:t>
            </a:r>
            <a:endParaRPr lang="zh-CN" altLang="en-US"/>
          </a:p>
          <a:p>
            <a:pPr marL="0" indent="0">
              <a:buFont typeface="Arial" panose="020B0604020202090204"/>
            </a:pPr>
            <a:endParaRPr lang="zh-CN" altLang="en-US" sz="2000">
              <a:sym typeface="+mn-ea"/>
            </a:endParaRPr>
          </a:p>
        </p:txBody>
      </p:sp>
      <p:pic>
        <p:nvPicPr>
          <p:cNvPr id="2" name="Picture Placeholder 5"/>
          <p:cNvPicPr>
            <a:picLocks noGrp="1" noChangeAspect="1"/>
          </p:cNvPicPr>
          <p:nvPr>
            <p:ph type="pic" sz="half" idx="13"/>
          </p:nvPr>
        </p:nvPicPr>
        <p:blipFill>
          <a:blip r:embed="rId3"/>
          <a:stretch>
            <a:fillRect/>
          </a:stretch>
        </p:blipFill>
        <p:spPr>
          <a:xfrm>
            <a:off x="6276658" y="1277620"/>
            <a:ext cx="5816600" cy="50863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架构设计 </a:t>
            </a:r>
            <a:r>
              <a:rPr kumimoji="1" lang="en-US" altLang="zh-CN"/>
              <a:t>- </a:t>
            </a:r>
            <a:r>
              <a:rPr kumimoji="1" lang="zh-CN" altLang="en-US"/>
              <a:t>概览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31265" y="1365885"/>
            <a:ext cx="5100638" cy="5182553"/>
          </a:xfrm>
        </p:spPr>
        <p:txBody>
          <a:bodyPr anchor="t" anchorCtr="0">
            <a:no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BFF: comment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  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  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复杂评论业务的服务编排，比如访问账号服务进行等级判定，同时需要在 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BFF 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面向移动端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/WEB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场景来设计 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API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，这一层抽象把评论的本身的内容列表处理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(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加载、分页、排序等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)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进行了隔离，关注在业务平台化逻辑上。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Service: comment-service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   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 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服务层，去平台业务的逻辑，专注在评论功能的 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API 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实现上，比如发布、读取、删除等，关注在稳定性、可用性上，这样让上游可以灵活组织逻辑把基础能力和业务能力剥离。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Job: comment-job</a:t>
            </a:r>
          </a:p>
          <a:p>
            <a:pPr algn="l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    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消息队列的最大用途是消峰处理，</a:t>
            </a:r>
            <a:endParaRPr kumimoji="1" lang="en-US" altLang="zh-CN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kumimoji="1" lang="en-US" altLang="zh-CN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865" y="1242060"/>
            <a:ext cx="5674678" cy="54302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存储设计 </a:t>
            </a:r>
            <a:r>
              <a:rPr kumimoji="1" lang="en-US" altLang="zh-CN"/>
              <a:t>- </a:t>
            </a:r>
            <a:r>
              <a:rPr kumimoji="1" lang="zh-CN" altLang="en-US"/>
              <a:t>数据库设计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31265" y="1365885"/>
            <a:ext cx="4705033" cy="5182553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数据写入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事务更新 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comment_subject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comment_index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，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comment_content 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三张表，其中 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content 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属于非强制需要一致性考虑的。可以先写入 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content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，之后事务更新其他表。即便 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content 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先成功，后续失败仅仅存在一条 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ghost 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数据。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数据读取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: 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基于 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obj_id + obj_type 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在 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comment_index 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表找到评论列表，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WHERE root = 0 ORDER BY floor。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之后根据 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comment_index 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的 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id 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字段捞出 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comment_content 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的评论内容。对于二级的子楼层，</a:t>
            </a:r>
            <a:r>
              <a:rPr kumimoji="1" lang="en-US" altLang="zh-CN" sz="1800" i="1" dirty="0">
                <a:solidFill>
                  <a:schemeClr val="accent1"/>
                </a:solidFill>
                <a:sym typeface="+mn-ea"/>
              </a:rPr>
              <a:t>WHERE parent/root IN (id...)</a:t>
            </a: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因为产品形态上只存在二级列表，因此只需要迭代查询两次即可。对于嵌套层次多的，产品上，可以通过二次点击支持。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1800" i="1" dirty="0">
                <a:solidFill>
                  <a:schemeClr val="accent2"/>
                </a:solidFill>
                <a:sym typeface="+mn-ea"/>
              </a:rPr>
              <a:t>是不是可以 </a:t>
            </a:r>
            <a:r>
              <a:rPr kumimoji="1" lang="en-US" altLang="zh-CN" sz="1800" i="1" dirty="0">
                <a:solidFill>
                  <a:schemeClr val="accent2"/>
                </a:solidFill>
                <a:sym typeface="+mn-ea"/>
              </a:rPr>
              <a:t>Graph </a:t>
            </a:r>
            <a:r>
              <a:rPr kumimoji="1" lang="zh-CN" altLang="en-US" sz="1800" i="1" dirty="0">
                <a:solidFill>
                  <a:schemeClr val="accent2"/>
                </a:solidFill>
                <a:sym typeface="+mn-ea"/>
              </a:rPr>
              <a:t>存储？</a:t>
            </a:r>
            <a:r>
              <a:rPr kumimoji="1" lang="en-US" altLang="zh-CN" sz="1800" i="1" dirty="0">
                <a:solidFill>
                  <a:schemeClr val="accent2"/>
                </a:solidFill>
                <a:sym typeface="+mn-ea"/>
              </a:rPr>
              <a:t>DGraph</a:t>
            </a:r>
            <a:r>
              <a:rPr kumimoji="1" lang="zh-CN" altLang="en-US" sz="1800" i="1" dirty="0">
                <a:solidFill>
                  <a:schemeClr val="accent2"/>
                </a:solidFill>
                <a:sym typeface="+mn-ea"/>
              </a:rPr>
              <a:t>、</a:t>
            </a:r>
            <a:r>
              <a:rPr kumimoji="1" lang="en-US" altLang="zh-CN" sz="1800" i="1" dirty="0">
                <a:solidFill>
                  <a:schemeClr val="accent2"/>
                </a:solidFill>
                <a:sym typeface="+mn-ea"/>
              </a:rPr>
              <a:t>HugeGraph </a:t>
            </a:r>
            <a:r>
              <a:rPr kumimoji="1" lang="zh-CN" altLang="en-US" sz="1800" i="1" dirty="0">
                <a:solidFill>
                  <a:schemeClr val="accent2"/>
                </a:solidFill>
                <a:sym typeface="+mn-ea"/>
              </a:rPr>
              <a:t>类似的图存储思路。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98" y="1802448"/>
            <a:ext cx="6188710" cy="41509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微服务起源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31265" y="1365885"/>
            <a:ext cx="5599748" cy="5111115"/>
          </a:xfrm>
        </p:spPr>
        <p:txBody>
          <a:bodyPr anchor="t" anchorCtr="0">
            <a:noAutofit/>
          </a:bodyPr>
          <a:lstStyle/>
          <a:p>
            <a:pPr indent="0">
              <a:buNone/>
            </a:pPr>
            <a:r>
              <a:rPr lang="en-US" altLang="zh-CN">
                <a:sym typeface="+mn-ea"/>
              </a:rPr>
              <a:t>大家经常谈论的是一个叫 SOA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面向服务的架构模式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，它和微服务又是什么关系？你可以把微服务想成是 SOA 的一种实践</a:t>
            </a:r>
            <a:r>
              <a:rPr lang="zh-CN" altLang="en-US">
                <a:sym typeface="+mn-ea"/>
              </a:rPr>
              <a:t>。</a:t>
            </a:r>
            <a:endParaRPr kumimoji="1" lang="zh-CN" altLang="en-US" sz="1800" i="1">
              <a:solidFill>
                <a:schemeClr val="accent1"/>
              </a:solidFill>
              <a:sym typeface="+mn-ea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800" i="1">
                <a:solidFill>
                  <a:schemeClr val="accent1"/>
                </a:solidFill>
                <a:sym typeface="+mn-ea"/>
              </a:rPr>
              <a:t>小即是美：小的服务代码少，bug 也少，易测试，易维护，也更容易不断迭代完善的精致进而美妙。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800" i="1">
                <a:solidFill>
                  <a:schemeClr val="accent1"/>
                </a:solidFill>
                <a:sym typeface="+mn-ea"/>
              </a:rPr>
              <a:t>单一职责：一个服务也只需要做好一件事，专注才能做好。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800" i="1">
                <a:solidFill>
                  <a:schemeClr val="accent1"/>
                </a:solidFill>
                <a:sym typeface="+mn-ea"/>
              </a:rPr>
              <a:t>尽可能早地创建原型：尽可能早的提供服务 API，建立服务契约，达成服务间沟通的一致性约定，至于实现和完善可以慢慢再做。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800" i="1">
                <a:solidFill>
                  <a:schemeClr val="accent1"/>
                </a:solidFill>
                <a:sym typeface="+mn-ea"/>
              </a:rPr>
              <a:t>可移植性比效率更重要：服务间的轻量级交互协议在效率和可移植性二者间，首要依然考虑兼容性和移植性。</a:t>
            </a:r>
          </a:p>
          <a:p>
            <a:pPr>
              <a:buFont typeface="Arial" panose="020B0604020202090204" pitchFamily="34" charset="0"/>
            </a:pPr>
            <a:r>
              <a:rPr kumimoji="1" lang="zh-CN" altLang="en-US" sz="1600" i="1">
                <a:solidFill>
                  <a:schemeClr val="accent2"/>
                </a:solidFill>
                <a:sym typeface="+mn-ea"/>
              </a:rPr>
              <a:t>You should instead think of Microservices as a specific approach for SOA in the same way that XP or Scrum are specific approaches for Agile software development.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013" y="2111693"/>
            <a:ext cx="5338445" cy="31273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微服务定义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31265" y="1365885"/>
            <a:ext cx="5599748" cy="5182553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lang="zh-CN" altLang="en-US">
                <a:sym typeface="+mn-ea"/>
              </a:rPr>
              <a:t>围绕业务功能构建的，服务关注单一业务，服务间采用轻量级的通信机制，可以全自动独立部署，可以使用不同的编程语言和数据存储技术。微服务架构通过业务拆分实现服务组件化，通过组件组合快速开发系统，业务单一的服务组件又可以独立部署，使得整个系统变得清晰灵活：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800" i="1">
                <a:solidFill>
                  <a:schemeClr val="accent1"/>
                </a:solidFill>
                <a:sym typeface="+mn-ea"/>
              </a:rPr>
              <a:t>原子服务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800" i="1">
                <a:solidFill>
                  <a:schemeClr val="accent1"/>
                </a:solidFill>
                <a:sym typeface="+mn-ea"/>
              </a:rPr>
              <a:t>独立进程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800" i="1">
                <a:solidFill>
                  <a:schemeClr val="accent1"/>
                </a:solidFill>
                <a:sym typeface="+mn-ea"/>
              </a:rPr>
              <a:t>隔离部署</a:t>
            </a:r>
            <a:endParaRPr lang="en-US" altLang="zh-CN" sz="1800" i="1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800" i="1">
                <a:solidFill>
                  <a:schemeClr val="accent1"/>
                </a:solidFill>
                <a:sym typeface="+mn-ea"/>
              </a:rPr>
              <a:t>去中心化服务治理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缺点：</a:t>
            </a:r>
            <a:endParaRPr lang="zh-CN" altLang="en-US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800" i="1">
                <a:solidFill>
                  <a:schemeClr val="accent1"/>
                </a:solidFill>
                <a:sym typeface="+mn-ea"/>
              </a:rPr>
              <a:t>基础设施的建设、复杂度高</a:t>
            </a:r>
            <a:endParaRPr kumimoji="1" lang="zh-CN" altLang="en-US" sz="1800" i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22454" y="3155667"/>
            <a:ext cx="5199879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412750" hangingPunct="0"/>
            <a:endParaRPr lang="zh-CN" altLang="en-US" sz="1600">
              <a:solidFill>
                <a:srgbClr val="FFFFFF"/>
              </a:solidFill>
              <a:sym typeface="Helvetica Neue Medium" panose="02000503000000020004"/>
            </a:endParaRPr>
          </a:p>
        </p:txBody>
      </p:sp>
      <p:pic>
        <p:nvPicPr>
          <p:cNvPr id="5" name="图片 4" descr="图片包含 图标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451" y="1646869"/>
            <a:ext cx="5085567" cy="341696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/>
              <a:t>微服务概览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>
                <a:solidFill>
                  <a:schemeClr val="accent1"/>
                </a:solidFill>
              </a:rPr>
              <a:t>微服务设计</a:t>
            </a:r>
            <a:endParaRPr kumimoji="1"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>
                <a:sym typeface="+mn-ea"/>
              </a:rPr>
              <a:t>gRPC &amp; </a:t>
            </a:r>
            <a:r>
              <a:rPr kumimoji="1" lang="zh-CN" altLang="en-US">
                <a:sym typeface="+mn-ea"/>
              </a:rPr>
              <a:t>服务发现</a:t>
            </a:r>
            <a:endParaRPr kumimoji="1"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>
                <a:sym typeface="+mn-ea"/>
              </a:rPr>
              <a:t>多集群 </a:t>
            </a:r>
            <a:r>
              <a:rPr kumimoji="1" lang="en-US" altLang="zh-CN">
                <a:sym typeface="+mn-ea"/>
              </a:rPr>
              <a:t>&amp; </a:t>
            </a:r>
            <a:r>
              <a:rPr kumimoji="1" lang="zh-CN" altLang="en-US">
                <a:sym typeface="+mn-ea"/>
              </a:rPr>
              <a:t>多租户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>
                <a:sym typeface="+mn-ea"/>
              </a:rPr>
              <a:t>References</a:t>
            </a:r>
            <a:endParaRPr kumimoji="1"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endParaRPr kumimoji="1" lang="zh-CN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隔离 </a:t>
            </a:r>
            <a:r>
              <a:rPr kumimoji="1" lang="en-US" altLang="zh-CN"/>
              <a:t>- </a:t>
            </a:r>
            <a:r>
              <a:rPr kumimoji="1" lang="zh-CN" altLang="en-US"/>
              <a:t>服务隔离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31265" y="1365885"/>
            <a:ext cx="5599748" cy="5111115"/>
          </a:xfrm>
        </p:spPr>
        <p:txBody>
          <a:bodyPr anchor="t" anchorCtr="0">
            <a:noAutofit/>
          </a:bodyPr>
          <a:lstStyle/>
          <a:p>
            <a:pPr indent="0">
              <a:buNone/>
            </a:pPr>
            <a:r>
              <a:rPr lang="en-US" altLang="zh-CN" dirty="0">
                <a:sym typeface="+mn-ea"/>
              </a:rPr>
              <a:t>archive: </a:t>
            </a:r>
            <a:r>
              <a:rPr lang="zh-CN" altLang="en-US" dirty="0">
                <a:sym typeface="+mn-ea"/>
              </a:rPr>
              <a:t>稿件表，存储稿件的名称、作者、分类、</a:t>
            </a:r>
            <a:r>
              <a:rPr lang="en-US" altLang="zh-CN" dirty="0">
                <a:sym typeface="+mn-ea"/>
              </a:rPr>
              <a:t>tag</a:t>
            </a:r>
            <a:r>
              <a:rPr lang="zh-CN" altLang="en-US" dirty="0">
                <a:sym typeface="+mn-ea"/>
              </a:rPr>
              <a:t>、状态等信息，表示稿件的基本信息。</a:t>
            </a:r>
          </a:p>
          <a:p>
            <a:pPr indent="0">
              <a:buNone/>
            </a:pPr>
            <a:r>
              <a:rPr lang="zh-CN" altLang="en-US" sz="1800" i="1" dirty="0">
                <a:solidFill>
                  <a:schemeClr val="accent1"/>
                </a:solidFill>
                <a:sym typeface="+mn-ea"/>
              </a:rPr>
              <a:t>在一个投稿流程中，一旦稿件创建改动的频率比较低。</a:t>
            </a:r>
            <a:endParaRPr lang="zh-CN" altLang="en-US" dirty="0">
              <a:sym typeface="+mn-ea"/>
            </a:endParaRPr>
          </a:p>
          <a:p>
            <a:pPr indent="0">
              <a:buNone/>
            </a:pPr>
            <a:r>
              <a:rPr lang="en-US" altLang="zh-CN" dirty="0">
                <a:sym typeface="+mn-ea"/>
              </a:rPr>
              <a:t>archive_stat: </a:t>
            </a:r>
            <a:r>
              <a:rPr lang="zh-CN" altLang="en-US" dirty="0">
                <a:sym typeface="+mn-ea"/>
              </a:rPr>
              <a:t>稿件统计表，表示稿件的播放、点赞、收藏、投币数量，比较高频的更新。</a:t>
            </a:r>
          </a:p>
          <a:p>
            <a:pPr indent="0">
              <a:buNone/>
            </a:pPr>
            <a:r>
              <a:rPr lang="zh-CN" altLang="en-US" sz="1800" i="1" dirty="0">
                <a:solidFill>
                  <a:schemeClr val="accent1"/>
                </a:solidFill>
                <a:sym typeface="+mn-ea"/>
              </a:rPr>
              <a:t>随着稿件获取流量，稿件被用户所消费，各类计数信息更新比较频繁。</a:t>
            </a:r>
            <a:endParaRPr lang="zh-CN" altLang="en-US" dirty="0">
              <a:sym typeface="+mn-ea"/>
            </a:endParaRPr>
          </a:p>
          <a:p>
            <a:pPr indent="0">
              <a:buNone/>
            </a:pPr>
            <a:r>
              <a:rPr lang="en-US" altLang="zh-CN" sz="1800" i="1" dirty="0">
                <a:solidFill>
                  <a:schemeClr val="accent1"/>
                </a:solidFill>
                <a:sym typeface="+mn-ea"/>
              </a:rPr>
              <a:t>MySQL BufferPool </a:t>
            </a:r>
            <a:r>
              <a:rPr lang="zh-CN" altLang="en-US" sz="1800" i="1" dirty="0">
                <a:solidFill>
                  <a:schemeClr val="accent1"/>
                </a:solidFill>
                <a:sym typeface="+mn-ea"/>
              </a:rPr>
              <a:t>是用于缓存 </a:t>
            </a:r>
            <a:r>
              <a:rPr lang="en-US" altLang="zh-CN" sz="1800" i="1" dirty="0">
                <a:solidFill>
                  <a:schemeClr val="accent1"/>
                </a:solidFill>
                <a:sym typeface="+mn-ea"/>
              </a:rPr>
              <a:t>DataPage </a:t>
            </a:r>
            <a:r>
              <a:rPr lang="zh-CN" altLang="en-US" sz="1800" i="1" dirty="0">
                <a:solidFill>
                  <a:schemeClr val="accent1"/>
                </a:solidFill>
                <a:sym typeface="+mn-ea"/>
              </a:rPr>
              <a:t>的，</a:t>
            </a:r>
            <a:r>
              <a:rPr lang="en-US" altLang="zh-CN" sz="1800" i="1" dirty="0">
                <a:solidFill>
                  <a:schemeClr val="accent1"/>
                </a:solidFill>
                <a:sym typeface="+mn-ea"/>
              </a:rPr>
              <a:t>DataPage </a:t>
            </a:r>
            <a:r>
              <a:rPr lang="zh-CN" altLang="en-US" sz="1800" i="1" dirty="0">
                <a:solidFill>
                  <a:schemeClr val="accent1"/>
                </a:solidFill>
                <a:sym typeface="+mn-ea"/>
              </a:rPr>
              <a:t>可以理解为缓存了表的行，那么如果频繁更新 </a:t>
            </a:r>
            <a:r>
              <a:rPr lang="en-US" altLang="zh-CN" sz="1800" i="1" dirty="0">
                <a:solidFill>
                  <a:schemeClr val="accent1"/>
                </a:solidFill>
                <a:sym typeface="+mn-ea"/>
              </a:rPr>
              <a:t>DataPage </a:t>
            </a:r>
            <a:r>
              <a:rPr lang="zh-CN" altLang="en-US" sz="1800" i="1" dirty="0">
                <a:solidFill>
                  <a:schemeClr val="accent1"/>
                </a:solidFill>
                <a:sym typeface="+mn-ea"/>
              </a:rPr>
              <a:t>不断会置换，会导致命中率下降的问题，所以我们在表设计中，仍然可以沿用类似的思路，其主表基本更新，在上游 </a:t>
            </a:r>
            <a:r>
              <a:rPr lang="en-US" altLang="zh-CN" sz="1800" i="1" dirty="0">
                <a:solidFill>
                  <a:schemeClr val="accent1"/>
                </a:solidFill>
                <a:sym typeface="+mn-ea"/>
              </a:rPr>
              <a:t>Cache </a:t>
            </a:r>
            <a:r>
              <a:rPr lang="zh-CN" altLang="en-US" sz="1800" i="1" dirty="0">
                <a:solidFill>
                  <a:schemeClr val="accent1"/>
                </a:solidFill>
                <a:sym typeface="+mn-ea"/>
              </a:rPr>
              <a:t>未命中，透穿到 </a:t>
            </a:r>
            <a:r>
              <a:rPr lang="en-US" altLang="zh-CN" sz="1800" i="1" dirty="0">
                <a:solidFill>
                  <a:schemeClr val="accent1"/>
                </a:solidFill>
                <a:sym typeface="+mn-ea"/>
              </a:rPr>
              <a:t>MySQL</a:t>
            </a:r>
            <a:r>
              <a:rPr lang="zh-CN" altLang="en-US" sz="1800" i="1" dirty="0">
                <a:solidFill>
                  <a:schemeClr val="accent1"/>
                </a:solidFill>
                <a:sym typeface="+mn-ea"/>
              </a:rPr>
              <a:t>，仍然有 </a:t>
            </a:r>
            <a:r>
              <a:rPr lang="en-US" altLang="zh-CN" sz="1800" i="1" dirty="0">
                <a:solidFill>
                  <a:schemeClr val="accent1"/>
                </a:solidFill>
                <a:sym typeface="+mn-ea"/>
              </a:rPr>
              <a:t>BufferPool </a:t>
            </a:r>
            <a:r>
              <a:rPr lang="zh-CN" altLang="en-US" sz="1800" i="1" dirty="0">
                <a:solidFill>
                  <a:schemeClr val="accent1"/>
                </a:solidFill>
                <a:sym typeface="+mn-ea"/>
              </a:rPr>
              <a:t>的缓存。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读写分离：主从、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Replicaset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CQRS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63" y="2011680"/>
            <a:ext cx="4883785" cy="38195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隔离 </a:t>
            </a:r>
            <a:r>
              <a:rPr kumimoji="1" lang="en-US" altLang="zh-CN"/>
              <a:t>- </a:t>
            </a:r>
            <a:r>
              <a:rPr kumimoji="1" lang="zh-CN" altLang="en-US"/>
              <a:t>物理隔离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31265" y="1365885"/>
            <a:ext cx="6255068" cy="5111115"/>
          </a:xfrm>
        </p:spPr>
        <p:txBody>
          <a:bodyPr anchor="t" anchorCtr="0">
            <a:no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ym typeface="+mn-ea"/>
              </a:rPr>
              <a:t>线程隔离</a:t>
            </a:r>
            <a:endParaRPr lang="zh-CN" altLang="en-US" i="1" dirty="0">
              <a:solidFill>
                <a:schemeClr val="accent1"/>
              </a:solidFill>
              <a:sym typeface="+mn-ea"/>
            </a:endParaRPr>
          </a:p>
          <a:p>
            <a:pPr>
              <a:buFont typeface="Arial" panose="020B0604020202090204" pitchFamily="34" charset="0"/>
            </a:pPr>
            <a:r>
              <a:rPr lang="zh-CN" altLang="en-US" dirty="0">
                <a:sym typeface="+mn-ea"/>
              </a:rPr>
              <a:t>主要通过线程池进行隔离，也是实现服务隔离的基础。把业务进行分类并交给不同的线程池进行处理，当某个线程池处理一种业务请求发生问题时，不会讲故障扩散和影响到其他线程池，保证服务可用。</a:t>
            </a:r>
            <a:endParaRPr lang="zh-CN" altLang="en-US" sz="1800" i="1" dirty="0">
              <a:solidFill>
                <a:schemeClr val="accent1"/>
              </a:solidFill>
              <a:sym typeface="+mn-ea"/>
            </a:endParaRPr>
          </a:p>
          <a:p>
            <a:pPr indent="0">
              <a:buNone/>
            </a:pPr>
            <a:r>
              <a:rPr lang="zh-CN" altLang="en-US" sz="1800" i="1" dirty="0">
                <a:solidFill>
                  <a:schemeClr val="accent1"/>
                </a:solidFill>
                <a:sym typeface="+mn-ea"/>
              </a:rPr>
              <a:t>对于 </a:t>
            </a:r>
            <a:r>
              <a:rPr lang="en-US" altLang="zh-CN" sz="1800" i="1" dirty="0">
                <a:solidFill>
                  <a:schemeClr val="accent1"/>
                </a:solidFill>
                <a:sym typeface="+mn-ea"/>
              </a:rPr>
              <a:t>Go </a:t>
            </a:r>
            <a:r>
              <a:rPr lang="zh-CN" altLang="en-US" sz="1800" i="1" dirty="0">
                <a:solidFill>
                  <a:schemeClr val="accent1"/>
                </a:solidFill>
                <a:sym typeface="+mn-ea"/>
              </a:rPr>
              <a:t>来说，所有 </a:t>
            </a:r>
            <a:r>
              <a:rPr lang="en-US" altLang="zh-CN" sz="1800" i="1" dirty="0">
                <a:solidFill>
                  <a:schemeClr val="accent1"/>
                </a:solidFill>
                <a:sym typeface="+mn-ea"/>
              </a:rPr>
              <a:t>IO </a:t>
            </a:r>
            <a:r>
              <a:rPr lang="zh-CN" altLang="en-US" sz="1800" i="1" dirty="0">
                <a:solidFill>
                  <a:schemeClr val="accent1"/>
                </a:solidFill>
                <a:sym typeface="+mn-ea"/>
              </a:rPr>
              <a:t>都是 </a:t>
            </a:r>
            <a:r>
              <a:rPr lang="en-US" altLang="zh-CN" sz="1800" i="1" dirty="0">
                <a:solidFill>
                  <a:schemeClr val="accent1"/>
                </a:solidFill>
                <a:sym typeface="+mn-ea"/>
              </a:rPr>
              <a:t>Nonblocking</a:t>
            </a:r>
            <a:r>
              <a:rPr lang="zh-CN" altLang="en-US" sz="1800" i="1" dirty="0">
                <a:solidFill>
                  <a:schemeClr val="accent1"/>
                </a:solidFill>
                <a:sym typeface="+mn-ea"/>
              </a:rPr>
              <a:t>，且托管给了 </a:t>
            </a:r>
            <a:r>
              <a:rPr lang="en-US" altLang="zh-CN" sz="1800" i="1" dirty="0">
                <a:solidFill>
                  <a:schemeClr val="accent1"/>
                </a:solidFill>
                <a:sym typeface="+mn-ea"/>
              </a:rPr>
              <a:t>Runtime</a:t>
            </a:r>
            <a:r>
              <a:rPr lang="zh-CN" altLang="en-US" sz="1800" i="1" dirty="0">
                <a:solidFill>
                  <a:schemeClr val="accent1"/>
                </a:solidFill>
                <a:sym typeface="+mn-ea"/>
              </a:rPr>
              <a:t>，只会阻塞 </a:t>
            </a:r>
            <a:r>
              <a:rPr lang="en-US" altLang="zh-CN" sz="1800" i="1" dirty="0">
                <a:solidFill>
                  <a:schemeClr val="accent1"/>
                </a:solidFill>
                <a:sym typeface="+mn-ea"/>
              </a:rPr>
              <a:t>Goroutine</a:t>
            </a:r>
            <a:r>
              <a:rPr lang="zh-CN" altLang="en-US" sz="1800" i="1" dirty="0">
                <a:solidFill>
                  <a:schemeClr val="accent1"/>
                </a:solidFill>
                <a:sym typeface="+mn-ea"/>
              </a:rPr>
              <a:t>，不阻塞 </a:t>
            </a:r>
            <a:r>
              <a:rPr lang="en-US" altLang="zh-CN" sz="1800" i="1" dirty="0">
                <a:solidFill>
                  <a:schemeClr val="accent1"/>
                </a:solidFill>
                <a:sym typeface="+mn-ea"/>
              </a:rPr>
              <a:t>M</a:t>
            </a:r>
            <a:r>
              <a:rPr lang="zh-CN" altLang="en-US" sz="1800" i="1" dirty="0">
                <a:solidFill>
                  <a:schemeClr val="accent1"/>
                </a:solidFill>
                <a:sym typeface="+mn-ea"/>
              </a:rPr>
              <a:t>，我们只需要考虑 </a:t>
            </a:r>
            <a:r>
              <a:rPr lang="en-US" altLang="zh-CN" sz="1800" i="1" dirty="0">
                <a:solidFill>
                  <a:schemeClr val="accent1"/>
                </a:solidFill>
                <a:sym typeface="+mn-ea"/>
              </a:rPr>
              <a:t>Goroutine </a:t>
            </a:r>
            <a:r>
              <a:rPr lang="zh-CN" altLang="en-US" sz="1800" i="1" dirty="0">
                <a:solidFill>
                  <a:schemeClr val="accent1"/>
                </a:solidFill>
                <a:sym typeface="+mn-ea"/>
              </a:rPr>
              <a:t>总量的控制，不需要线程模型语言的线程隔离。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30" y="4127500"/>
            <a:ext cx="4456430" cy="25612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153" y="147320"/>
            <a:ext cx="3811270" cy="46266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7153" y="4908868"/>
            <a:ext cx="3810953" cy="18789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超时控制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31265" y="1365885"/>
            <a:ext cx="5322570" cy="5182553"/>
          </a:xfrm>
        </p:spPr>
        <p:txBody>
          <a:bodyPr anchor="t" anchorCtr="0">
            <a:noAutofit/>
          </a:bodyPr>
          <a:lstStyle/>
          <a:p>
            <a:pPr algn="l"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超时传递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: 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当上游服务已经超时返回 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504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，但下游服务仍然在执行，会导致浪费资源做无用功。超时传递指的是把当前服务的剩余 </a:t>
            </a:r>
            <a:r>
              <a:rPr kumimoji="1" lang="en-US" altLang="zh-CN" dirty="0">
                <a:solidFill>
                  <a:schemeClr val="bg1"/>
                </a:solidFill>
                <a:sym typeface="+mn-ea"/>
              </a:rPr>
              <a:t>Quota </a:t>
            </a:r>
            <a:r>
              <a:rPr kumimoji="1" lang="zh-CN" altLang="en-US" dirty="0">
                <a:solidFill>
                  <a:schemeClr val="bg1"/>
                </a:solidFill>
                <a:sym typeface="+mn-ea"/>
              </a:rPr>
              <a:t>传递到下游服务中，继承超时策略，控制请求级别的全局超时控制。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1800" i="1" dirty="0">
                <a:solidFill>
                  <a:schemeClr val="accent1"/>
                </a:solidFill>
                <a:sym typeface="+mn-ea"/>
              </a:rPr>
              <a:t>进程内超时控制</a:t>
            </a:r>
          </a:p>
          <a:p>
            <a:pPr algn="l">
              <a:buFont typeface="Arial" panose="020B0604020202090204" pitchFamily="34" charset="0"/>
            </a:pPr>
            <a:r>
              <a:rPr lang="zh-CN" altLang="en-US" sz="1800" i="1" dirty="0">
                <a:solidFill>
                  <a:schemeClr val="accent1"/>
                </a:solidFill>
                <a:latin typeface="微软雅黑" charset="-122"/>
                <a:ea typeface="微软雅黑" charset="-122"/>
                <a:sym typeface="+mn-ea"/>
              </a:rPr>
              <a:t>    一个请求在每个阶段</a:t>
            </a:r>
            <a:r>
              <a:rPr lang="en-US" altLang="zh-CN" sz="1800" i="1" dirty="0">
                <a:solidFill>
                  <a:schemeClr val="accent1"/>
                </a:solidFill>
                <a:latin typeface="微软雅黑" charset="-122"/>
                <a:ea typeface="微软雅黑" charset="-122"/>
                <a:sym typeface="+mn-ea"/>
              </a:rPr>
              <a:t>(</a:t>
            </a:r>
            <a:r>
              <a:rPr lang="zh-CN" altLang="en-US" sz="1800" i="1" dirty="0">
                <a:solidFill>
                  <a:schemeClr val="accent1"/>
                </a:solidFill>
                <a:latin typeface="微软雅黑" charset="-122"/>
                <a:ea typeface="微软雅黑" charset="-122"/>
                <a:sym typeface="+mn-ea"/>
              </a:rPr>
              <a:t>网络请求</a:t>
            </a:r>
            <a:r>
              <a:rPr lang="en-US" altLang="zh-CN" sz="1800" i="1" dirty="0">
                <a:solidFill>
                  <a:schemeClr val="accent1"/>
                </a:solidFill>
                <a:latin typeface="微软雅黑" charset="-122"/>
                <a:ea typeface="微软雅黑" charset="-122"/>
                <a:sym typeface="+mn-ea"/>
              </a:rPr>
              <a:t>)</a:t>
            </a:r>
            <a:r>
              <a:rPr lang="zh-CN" altLang="en-US" sz="1800" i="1" dirty="0">
                <a:solidFill>
                  <a:schemeClr val="accent1"/>
                </a:solidFill>
                <a:latin typeface="微软雅黑" charset="-122"/>
                <a:ea typeface="微软雅黑" charset="-122"/>
                <a:sym typeface="+mn-ea"/>
              </a:rPr>
              <a:t>开始前，就要检查是否还有足够的剩余来处理请求，以及继承他的超时策略</a:t>
            </a:r>
            <a:r>
              <a:rPr lang="en-US" altLang="zh-CN" sz="1800" i="1" dirty="0">
                <a:solidFill>
                  <a:schemeClr val="accent1"/>
                </a:solidFill>
                <a:latin typeface="微软雅黑" charset="-122"/>
                <a:ea typeface="微软雅黑" charset="-122"/>
                <a:sym typeface="+mn-ea"/>
              </a:rPr>
              <a:t>，</a:t>
            </a:r>
            <a:r>
              <a:rPr lang="zh-CN" altLang="en-US" sz="1800" i="1" dirty="0">
                <a:solidFill>
                  <a:schemeClr val="accent1"/>
                </a:solidFill>
                <a:latin typeface="微软雅黑" charset="-122"/>
                <a:ea typeface="微软雅黑" charset="-122"/>
                <a:sym typeface="+mn-ea"/>
              </a:rPr>
              <a:t>使用 </a:t>
            </a:r>
            <a:r>
              <a:rPr lang="en-US" altLang="zh-CN" sz="1800" i="1" dirty="0">
                <a:solidFill>
                  <a:schemeClr val="accent1"/>
                </a:solidFill>
                <a:latin typeface="微软雅黑" charset="-122"/>
                <a:ea typeface="微软雅黑" charset="-122"/>
                <a:sym typeface="+mn-ea"/>
              </a:rPr>
              <a:t>Go </a:t>
            </a:r>
            <a:r>
              <a:rPr lang="zh-CN" altLang="en-US" sz="1800" i="1" dirty="0">
                <a:solidFill>
                  <a:schemeClr val="accent1"/>
                </a:solidFill>
                <a:latin typeface="微软雅黑" charset="-122"/>
                <a:ea typeface="微软雅黑" charset="-122"/>
                <a:sym typeface="+mn-ea"/>
              </a:rPr>
              <a:t>标准库的 </a:t>
            </a:r>
            <a:r>
              <a:rPr lang="zh-CN" altLang="en-US" sz="1800" i="1" dirty="0">
                <a:solidFill>
                  <a:schemeClr val="accent1"/>
                </a:solidFill>
                <a:latin typeface="微软雅黑" charset="-122"/>
                <a:ea typeface="微软雅黑" charset="-122"/>
                <a:sym typeface="+mn-ea"/>
                <a:hlinkClick r:id="rId3" action="ppaction://hlinkfile"/>
              </a:rPr>
              <a:t>context.WithTimeout</a:t>
            </a:r>
            <a:r>
              <a:rPr lang="zh-CN" altLang="en-US" sz="1800" i="1" dirty="0">
                <a:solidFill>
                  <a:schemeClr val="accent1"/>
                </a:solidFill>
                <a:latin typeface="微软雅黑" charset="-122"/>
                <a:ea typeface="微软雅黑" charset="-122"/>
                <a:sym typeface="+mn-ea"/>
              </a:rPr>
              <a:t>。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1800" dirty="0">
                <a:solidFill>
                  <a:srgbClr val="D860D7"/>
                </a:solidFill>
                <a:sym typeface="+mn-ea"/>
              </a:rPr>
              <a:t>func </a:t>
            </a:r>
            <a:r>
              <a:rPr kumimoji="1" lang="zh-CN" altLang="en-US" sz="1800" dirty="0">
                <a:solidFill>
                  <a:schemeClr val="bg1"/>
                </a:solidFill>
                <a:sym typeface="+mn-ea"/>
              </a:rPr>
              <a:t>(c </a:t>
            </a:r>
            <a:r>
              <a:rPr kumimoji="1" lang="zh-CN" altLang="en-US" sz="1800" dirty="0">
                <a:solidFill>
                  <a:srgbClr val="D860D7"/>
                </a:solidFill>
                <a:sym typeface="+mn-ea"/>
              </a:rPr>
              <a:t>*</a:t>
            </a:r>
            <a:r>
              <a:rPr kumimoji="1" lang="zh-CN" altLang="en-US" sz="1800" dirty="0">
                <a:solidFill>
                  <a:srgbClr val="D8AE87"/>
                </a:solidFill>
                <a:sym typeface="+mn-ea"/>
              </a:rPr>
              <a:t>asiiConn</a:t>
            </a:r>
            <a:r>
              <a:rPr kumimoji="1" lang="zh-CN" altLang="en-US" sz="1800" dirty="0">
                <a:solidFill>
                  <a:schemeClr val="bg1"/>
                </a:solidFill>
                <a:sym typeface="+mn-ea"/>
              </a:rPr>
              <a:t>) </a:t>
            </a:r>
            <a:r>
              <a:rPr kumimoji="1" lang="zh-CN" altLang="en-US" sz="1800" dirty="0">
                <a:solidFill>
                  <a:srgbClr val="0BAEFF"/>
                </a:solidFill>
                <a:sym typeface="+mn-ea"/>
              </a:rPr>
              <a:t>Get</a:t>
            </a:r>
            <a:r>
              <a:rPr kumimoji="1" lang="zh-CN" altLang="en-US" sz="1800" dirty="0">
                <a:solidFill>
                  <a:schemeClr val="bg1"/>
                </a:solidFill>
                <a:sym typeface="+mn-ea"/>
              </a:rPr>
              <a:t>(ctx </a:t>
            </a:r>
            <a:r>
              <a:rPr kumimoji="1" lang="zh-CN" altLang="en-US" sz="1800" dirty="0">
                <a:solidFill>
                  <a:srgbClr val="D8AE87"/>
                </a:solidFill>
                <a:sym typeface="+mn-ea"/>
              </a:rPr>
              <a:t>context.Context</a:t>
            </a:r>
            <a:r>
              <a:rPr kumimoji="1" lang="zh-CN" altLang="en-US" sz="1800" dirty="0">
                <a:solidFill>
                  <a:schemeClr val="bg1"/>
                </a:solidFill>
                <a:sym typeface="+mn-ea"/>
              </a:rPr>
              <a:t>, key </a:t>
            </a:r>
            <a:r>
              <a:rPr kumimoji="1" lang="zh-CN" altLang="en-US" sz="1800" dirty="0">
                <a:solidFill>
                  <a:srgbClr val="D8AE87"/>
                </a:solidFill>
                <a:sym typeface="+mn-ea"/>
              </a:rPr>
              <a:t>string</a:t>
            </a:r>
            <a:r>
              <a:rPr kumimoji="1" lang="zh-CN" altLang="en-US" sz="1800" dirty="0">
                <a:solidFill>
                  <a:schemeClr val="bg1"/>
                </a:solidFill>
                <a:sym typeface="+mn-ea"/>
              </a:rPr>
              <a:t>) (result </a:t>
            </a:r>
            <a:r>
              <a:rPr kumimoji="1" lang="zh-CN" altLang="en-US" sz="1800" dirty="0">
                <a:solidFill>
                  <a:srgbClr val="D860D7"/>
                </a:solidFill>
                <a:sym typeface="+mn-ea"/>
              </a:rPr>
              <a:t>*</a:t>
            </a:r>
            <a:r>
              <a:rPr kumimoji="1" lang="zh-CN" altLang="en-US" sz="1800" dirty="0">
                <a:solidFill>
                  <a:schemeClr val="bg1"/>
                </a:solidFill>
                <a:sym typeface="+mn-ea"/>
              </a:rPr>
              <a:t>Item, err </a:t>
            </a:r>
            <a:r>
              <a:rPr kumimoji="1" lang="zh-CN" altLang="en-US" sz="1800" dirty="0">
                <a:solidFill>
                  <a:srgbClr val="D8AE87"/>
                </a:solidFill>
                <a:sym typeface="+mn-ea"/>
              </a:rPr>
              <a:t>error</a:t>
            </a:r>
            <a:r>
              <a:rPr kumimoji="1" lang="zh-CN" altLang="en-US" sz="1800" dirty="0">
                <a:solidFill>
                  <a:schemeClr val="bg1"/>
                </a:solidFill>
                <a:sym typeface="+mn-ea"/>
              </a:rPr>
              <a:t>) {</a:t>
            </a:r>
          </a:p>
          <a:p>
            <a:pPr algn="l">
              <a:buFont typeface="Arial" panose="020B0604020202090204" pitchFamily="34" charset="0"/>
            </a:pPr>
            <a:r>
              <a:rPr kumimoji="1" lang="zh-CN" altLang="en-US" sz="1800" b="1" dirty="0">
                <a:solidFill>
                  <a:schemeClr val="bg1"/>
                </a:solidFill>
                <a:latin typeface="Helvetica Bold" charset="0"/>
                <a:cs typeface="Helvetica Bold" charset="0"/>
                <a:sym typeface="+mn-ea"/>
              </a:rPr>
              <a:t>	c.conn.SetWriteDeadline(shrinkDeadline(ctx, c.writeTimeout))</a:t>
            </a:r>
            <a:endParaRPr kumimoji="1" lang="zh-CN" altLang="en-US" sz="1800" dirty="0">
              <a:solidFill>
                <a:schemeClr val="bg1"/>
              </a:solidFill>
              <a:sym typeface="+mn-ea"/>
            </a:endParaRPr>
          </a:p>
          <a:p>
            <a:pPr algn="l">
              <a:buFont typeface="Arial" panose="020B0604020202090204" pitchFamily="34" charset="0"/>
            </a:pPr>
            <a:r>
              <a:rPr kumimoji="1" lang="zh-CN" altLang="en-US" sz="1800" dirty="0">
                <a:solidFill>
                  <a:schemeClr val="bg1"/>
                </a:solidFill>
                <a:sym typeface="+mn-ea"/>
              </a:rPr>
              <a:t>	</a:t>
            </a:r>
            <a:r>
              <a:rPr kumimoji="1" lang="zh-CN" altLang="en-US" sz="1800" dirty="0">
                <a:solidFill>
                  <a:srgbClr val="D860D7"/>
                </a:solidFill>
                <a:sym typeface="+mn-ea"/>
              </a:rPr>
              <a:t>if </a:t>
            </a:r>
            <a:r>
              <a:rPr kumimoji="1" lang="zh-CN" altLang="en-US" sz="1800" dirty="0">
                <a:solidFill>
                  <a:schemeClr val="bg1"/>
                </a:solidFill>
                <a:sym typeface="+mn-ea"/>
              </a:rPr>
              <a:t>_, err</a:t>
            </a:r>
            <a:r>
              <a:rPr kumimoji="1" lang="zh-CN" altLang="en-US" sz="1800" dirty="0">
                <a:solidFill>
                  <a:srgbClr val="D860D7"/>
                </a:solidFill>
                <a:sym typeface="+mn-ea"/>
              </a:rPr>
              <a:t> =</a:t>
            </a:r>
            <a:r>
              <a:rPr kumimoji="1" lang="zh-CN" altLang="en-US" sz="1800" dirty="0">
                <a:solidFill>
                  <a:schemeClr val="bg1"/>
                </a:solidFill>
                <a:sym typeface="+mn-ea"/>
              </a:rPr>
              <a:t> fmt.Fprintf(c.rw, "</a:t>
            </a:r>
            <a:r>
              <a:rPr kumimoji="1" lang="zh-CN" altLang="en-US" sz="1800" dirty="0">
                <a:solidFill>
                  <a:srgbClr val="7AC77C"/>
                </a:solidFill>
                <a:sym typeface="+mn-ea"/>
              </a:rPr>
              <a:t>gets </a:t>
            </a:r>
            <a:r>
              <a:rPr kumimoji="1" lang="zh-CN" altLang="en-US" sz="1800" dirty="0">
                <a:solidFill>
                  <a:srgbClr val="07B0FF"/>
                </a:solidFill>
                <a:sym typeface="+mn-ea"/>
              </a:rPr>
              <a:t>%s\r\n</a:t>
            </a:r>
            <a:r>
              <a:rPr kumimoji="1" lang="zh-CN" altLang="en-US" sz="1800" dirty="0">
                <a:solidFill>
                  <a:schemeClr val="bg1"/>
                </a:solidFill>
                <a:sym typeface="+mn-ea"/>
              </a:rPr>
              <a:t>", key); err </a:t>
            </a:r>
            <a:r>
              <a:rPr kumimoji="1" lang="zh-CN" altLang="en-US" sz="1800" dirty="0">
                <a:solidFill>
                  <a:srgbClr val="D860D7"/>
                </a:solidFill>
                <a:sym typeface="+mn-ea"/>
              </a:rPr>
              <a:t>!=</a:t>
            </a:r>
            <a:r>
              <a:rPr kumimoji="1" lang="zh-CN" altLang="en-US" sz="1800" dirty="0">
                <a:solidFill>
                  <a:schemeClr val="bg1"/>
                </a:solidFill>
                <a:sym typeface="+mn-ea"/>
              </a:rPr>
              <a:t> </a:t>
            </a:r>
            <a:r>
              <a:rPr kumimoji="1" lang="zh-CN" altLang="en-US" sz="1800" dirty="0">
                <a:solidFill>
                  <a:srgbClr val="D8AE87"/>
                </a:solidFill>
                <a:sym typeface="+mn-ea"/>
              </a:rPr>
              <a:t>nil </a:t>
            </a:r>
            <a:r>
              <a:rPr kumimoji="1" lang="zh-CN" altLang="en-US" sz="1800" dirty="0">
                <a:solidFill>
                  <a:schemeClr val="bg1"/>
                </a:solidFill>
                <a:sym typeface="+mn-ea"/>
              </a:rPr>
              <a:t>{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808" y="1581468"/>
            <a:ext cx="5133658" cy="413226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缓存选型 </a:t>
            </a:r>
            <a:r>
              <a:rPr kumimoji="1" lang="en-US" altLang="zh-CN"/>
              <a:t>- Redis vs Memcache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31265" y="1365885"/>
            <a:ext cx="5165090" cy="5182553"/>
          </a:xfrm>
        </p:spPr>
        <p:txBody>
          <a:bodyPr anchor="t" anchorCtr="0">
            <a:noAutofit/>
          </a:bodyPr>
          <a:lstStyle/>
          <a:p>
            <a:pPr marL="139700" lvl="1" indent="0">
              <a:buNone/>
            </a:pPr>
            <a:r>
              <a:rPr lang="zh-CN" altLang="en-US" sz="2000">
                <a:sym typeface="+mn-ea"/>
              </a:rPr>
              <a:t>Redis 和 Memcache 最大的区别其实是 redis 单线程（新版本双线程），memcache 多线程，所以 QPS 可能两者差异不大，但是吞吐会有很大的差别，比如大数据 value 返回的时候，redis qps 会抖动下降的的很厉害，因为单线程工作，其他查询进不来（新版本有不少的改善）。</a:t>
            </a:r>
            <a:endParaRPr lang="zh-CN" altLang="en-US" sz="2000"/>
          </a:p>
          <a:p>
            <a:pPr marL="139700" lvl="1" indent="0">
              <a:buNone/>
            </a:pPr>
            <a:r>
              <a:rPr lang="zh-CN" altLang="en-US" sz="2000">
                <a:sym typeface="+mn-ea"/>
              </a:rPr>
              <a:t>所以建议纯 kv 都走 </a:t>
            </a:r>
            <a:r>
              <a:rPr lang="en-US" altLang="zh-CN" sz="2000">
                <a:sym typeface="+mn-ea"/>
              </a:rPr>
              <a:t>memcache</a:t>
            </a:r>
            <a:r>
              <a:rPr lang="zh-CN" altLang="en-US" sz="2000">
                <a:sym typeface="+mn-ea"/>
              </a:rPr>
              <a:t>，比如我们的关系链服务中用了 hashs 存储双向关系，但是我们也会使用 </a:t>
            </a:r>
            <a:r>
              <a:rPr lang="en-US" altLang="zh-CN" sz="2000">
                <a:sym typeface="+mn-ea"/>
              </a:rPr>
              <a:t>memcache </a:t>
            </a:r>
            <a:r>
              <a:rPr lang="zh-CN" altLang="en-US" sz="2000">
                <a:sym typeface="+mn-ea"/>
              </a:rPr>
              <a:t>档一层来避免hgetall 导致的吞吐下降问题。</a:t>
            </a:r>
          </a:p>
          <a:p>
            <a:pPr marL="139700" lvl="1" indent="0">
              <a:buNone/>
            </a:pPr>
            <a:r>
              <a:rPr lang="zh-CN" altLang="en-US" sz="2000">
                <a:sym typeface="+mn-ea"/>
              </a:rPr>
              <a:t>我们系统中多次使用 </a:t>
            </a:r>
            <a:r>
              <a:rPr lang="en-US" altLang="zh-CN" sz="2000">
                <a:sym typeface="+mn-ea"/>
              </a:rPr>
              <a:t>memcache + redis </a:t>
            </a:r>
            <a:r>
              <a:rPr lang="zh-CN" altLang="en-US" sz="2000">
                <a:sym typeface="+mn-ea"/>
              </a:rPr>
              <a:t>双缓存设计。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half" idx="13"/>
          </p:nvPr>
        </p:nvPicPr>
        <p:blipFill>
          <a:blip r:embed="rId3"/>
          <a:stretch>
            <a:fillRect/>
          </a:stretch>
        </p:blipFill>
        <p:spPr>
          <a:xfrm>
            <a:off x="7764463" y="2392680"/>
            <a:ext cx="3714750" cy="20726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缓存选型 </a:t>
            </a:r>
            <a:r>
              <a:rPr kumimoji="1" lang="en-US" altLang="zh-CN"/>
              <a:t>- </a:t>
            </a:r>
            <a:r>
              <a:rPr lang="zh-CN" altLang="en-US">
                <a:sym typeface="+mn-ea"/>
              </a:rPr>
              <a:t>一致性 </a:t>
            </a:r>
            <a:r>
              <a:rPr lang="en-US" altLang="zh-CN">
                <a:sym typeface="+mn-ea"/>
              </a:rPr>
              <a:t>Hash</a:t>
            </a:r>
            <a:endParaRPr kumimoji="1"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31265" y="1365885"/>
            <a:ext cx="4978400" cy="5182553"/>
          </a:xfrm>
        </p:spPr>
        <p:txBody>
          <a:bodyPr anchor="t" anchorCtr="0">
            <a:noAutofit/>
          </a:bodyPr>
          <a:lstStyle/>
          <a:p>
            <a:pPr marL="0" indent="0">
              <a:lnSpc>
                <a:spcPct val="120000"/>
              </a:lnSpc>
              <a:buFont typeface="Arial" panose="020B0604020202090204" pitchFamily="34" charset="0"/>
            </a:pPr>
            <a:r>
              <a:rPr lang="zh-CN" altLang="en-US">
                <a:sym typeface="+mn-ea"/>
              </a:rPr>
              <a:t>一致性哈希算法在服务节点太少时，容易因为节点分部不均匀而造成数据倾斜问题。</a:t>
            </a:r>
          </a:p>
          <a:p>
            <a:pPr marL="0" indent="0">
              <a:lnSpc>
                <a:spcPct val="120000"/>
              </a:lnSpc>
              <a:buFont typeface="Arial" panose="020B0604020202090204" pitchFamily="34" charset="0"/>
            </a:pPr>
            <a:r>
              <a:rPr lang="zh-CN" altLang="en-US">
                <a:sym typeface="+mn-ea"/>
              </a:rPr>
              <a:t>此时必然造成大量数据集中到 Node A 上，而只有极少量会定位到 Node B 上。为了解决这种数据倾斜问题，一致性哈希算法引入了虚拟节点机制，即对每一个服务节点计算多个哈希，每个计算结果位置都放置一个此服务节点，称为虚拟节点。</a:t>
            </a:r>
            <a:endParaRPr lang="zh-CN" altLang="en-US" sz="2000">
              <a:sym typeface="+mn-ea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half" idx="13"/>
          </p:nvPr>
        </p:nvPicPr>
        <p:blipFill>
          <a:blip r:embed="rId3"/>
          <a:stretch>
            <a:fillRect/>
          </a:stretch>
        </p:blipFill>
        <p:spPr>
          <a:xfrm>
            <a:off x="7578090" y="1012508"/>
            <a:ext cx="3763645" cy="53136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1304</Words>
  <Application>Microsoft Office PowerPoint</Application>
  <PresentationFormat>宽屏</PresentationFormat>
  <Paragraphs>67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Alibaba PuHuiTi R</vt:lpstr>
      <vt:lpstr>Helvetica Bold</vt:lpstr>
      <vt:lpstr>等线</vt:lpstr>
      <vt:lpstr>等线 Light</vt:lpstr>
      <vt:lpstr>微软雅黑</vt:lpstr>
      <vt:lpstr>Arial</vt:lpstr>
      <vt:lpstr>Office 主题​​</vt:lpstr>
      <vt:lpstr>重点知识点手抄</vt:lpstr>
      <vt:lpstr>微服务起源</vt:lpstr>
      <vt:lpstr>微服务定义</vt:lpstr>
      <vt:lpstr>PowerPoint 演示文稿</vt:lpstr>
      <vt:lpstr>隔离 - 服务隔离</vt:lpstr>
      <vt:lpstr>隔离 - 物理隔离</vt:lpstr>
      <vt:lpstr>超时控制</vt:lpstr>
      <vt:lpstr>缓存选型 - Redis vs Memcache</vt:lpstr>
      <vt:lpstr>缓存选型 - 一致性 Hash</vt:lpstr>
      <vt:lpstr>缓存模式 - 数据一致性</vt:lpstr>
      <vt:lpstr>架构设计 - 概览</vt:lpstr>
      <vt:lpstr>存储设计 - 数据库设计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重点知识点手抄</dc:title>
  <dc:creator>hetong</dc:creator>
  <cp:lastModifiedBy>hetong</cp:lastModifiedBy>
  <cp:revision>2</cp:revision>
  <dcterms:created xsi:type="dcterms:W3CDTF">2021-08-26T15:54:28Z</dcterms:created>
  <dcterms:modified xsi:type="dcterms:W3CDTF">2021-08-26T15:59:01Z</dcterms:modified>
</cp:coreProperties>
</file>