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2" r:id="rId1"/>
  </p:sldMasterIdLst>
  <p:notesMasterIdLst>
    <p:notesMasterId r:id="rId26"/>
  </p:notesMasterIdLst>
  <p:handoutMasterIdLst>
    <p:handoutMasterId r:id="rId27"/>
  </p:handoutMasterIdLst>
  <p:sldIdLst>
    <p:sldId id="258" r:id="rId2"/>
    <p:sldId id="259" r:id="rId3"/>
    <p:sldId id="268" r:id="rId4"/>
    <p:sldId id="273" r:id="rId5"/>
    <p:sldId id="271" r:id="rId6"/>
    <p:sldId id="272" r:id="rId7"/>
    <p:sldId id="276" r:id="rId8"/>
    <p:sldId id="277" r:id="rId9"/>
    <p:sldId id="274" r:id="rId10"/>
    <p:sldId id="260" r:id="rId11"/>
    <p:sldId id="278" r:id="rId12"/>
    <p:sldId id="275" r:id="rId13"/>
    <p:sldId id="279" r:id="rId14"/>
    <p:sldId id="263" r:id="rId15"/>
    <p:sldId id="281" r:id="rId16"/>
    <p:sldId id="280" r:id="rId17"/>
    <p:sldId id="282" r:id="rId18"/>
    <p:sldId id="283" r:id="rId19"/>
    <p:sldId id="262" r:id="rId20"/>
    <p:sldId id="265" r:id="rId21"/>
    <p:sldId id="266" r:id="rId22"/>
    <p:sldId id="286" r:id="rId23"/>
    <p:sldId id="284" r:id="rId24"/>
    <p:sldId id="285" r:id="rId25"/>
  </p:sldIdLst>
  <p:sldSz cx="9144000" cy="6858000" type="screen4x3"/>
  <p:notesSz cx="6858000" cy="9144000"/>
  <p:embeddedFontLst>
    <p:embeddedFont>
      <p:font typeface="Calibri" panose="020F0502020204030204" pitchFamily="34" charset="0"/>
      <p:regular r:id="rId28"/>
      <p:bold r:id="rId29"/>
      <p:italic r:id="rId30"/>
      <p:boldItalic r:id="rId31"/>
    </p:embeddedFont>
    <p:embeddedFont>
      <p:font typeface="Cambria Math" panose="02040503050406030204" pitchFamily="18" charset="0"/>
      <p:regular r:id="rId32"/>
    </p:embeddedFont>
  </p:embeddedFontLst>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59"/>
    <a:srgbClr val="FFFFCC"/>
    <a:srgbClr val="0066BD"/>
    <a:srgbClr val="0273C1"/>
    <a:srgbClr val="00366C"/>
    <a:srgbClr val="0052A4"/>
    <a:srgbClr val="0066CC"/>
    <a:srgbClr val="006AC3"/>
    <a:srgbClr val="0070C0"/>
    <a:srgbClr val="000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88" autoAdjust="0"/>
    <p:restoredTop sz="84691" autoAdjust="0"/>
  </p:normalViewPr>
  <p:slideViewPr>
    <p:cSldViewPr snapToGrid="0">
      <p:cViewPr varScale="1">
        <p:scale>
          <a:sx n="104" d="100"/>
          <a:sy n="104" d="100"/>
        </p:scale>
        <p:origin x="2168"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101" d="100"/>
          <a:sy n="101" d="100"/>
        </p:scale>
        <p:origin x="35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24/10/2020</a:t>
            </a:fld>
            <a:endParaRPr lang="en-GB"/>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‹Nr.›</a:t>
            </a:fld>
            <a:endParaRPr lang="en-GB"/>
          </a:p>
        </p:txBody>
      </p:sp>
    </p:spTree>
    <p:extLst>
      <p:ext uri="{BB962C8B-B14F-4D97-AF65-F5344CB8AC3E}">
        <p14:creationId xmlns:p14="http://schemas.microsoft.com/office/powerpoint/2010/main" val="39759088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24/10/2020</a:t>
            </a:fld>
            <a:endParaRPr lang="en-GB"/>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izenplatzhalt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de-DE"/>
              <a:t>Textmasterformate durch Klicken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‹Nr.›</a:t>
            </a:fld>
            <a:endParaRPr lang="en-GB"/>
          </a:p>
        </p:txBody>
      </p:sp>
    </p:spTree>
    <p:extLst>
      <p:ext uri="{BB962C8B-B14F-4D97-AF65-F5344CB8AC3E}">
        <p14:creationId xmlns:p14="http://schemas.microsoft.com/office/powerpoint/2010/main" val="275267353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Welcome </a:t>
            </a:r>
            <a:r>
              <a:rPr lang="de-DE" dirty="0" err="1"/>
              <a:t>to</a:t>
            </a:r>
            <a:r>
              <a:rPr lang="de-DE" dirty="0"/>
              <a:t> </a:t>
            </a:r>
            <a:r>
              <a:rPr lang="de-DE" dirty="0" err="1"/>
              <a:t>the</a:t>
            </a:r>
            <a:r>
              <a:rPr lang="de-DE" dirty="0"/>
              <a:t> final </a:t>
            </a:r>
            <a:r>
              <a:rPr lang="de-DE" dirty="0" err="1"/>
              <a:t>presentation</a:t>
            </a:r>
            <a:r>
              <a:rPr lang="de-DE" dirty="0"/>
              <a:t> </a:t>
            </a:r>
            <a:r>
              <a:rPr lang="de-DE" dirty="0" err="1"/>
              <a:t>of</a:t>
            </a:r>
            <a:r>
              <a:rPr lang="de-DE" dirty="0"/>
              <a:t> </a:t>
            </a:r>
            <a:r>
              <a:rPr lang="de-DE" dirty="0" err="1"/>
              <a:t>my</a:t>
            </a:r>
            <a:r>
              <a:rPr lang="de-DE" dirty="0"/>
              <a:t> </a:t>
            </a:r>
            <a:r>
              <a:rPr lang="de-DE" dirty="0" err="1"/>
              <a:t>bachelor‘s</a:t>
            </a:r>
            <a:r>
              <a:rPr lang="de-DE" dirty="0"/>
              <a:t> </a:t>
            </a:r>
            <a:r>
              <a:rPr lang="de-DE" dirty="0" err="1"/>
              <a:t>thesis</a:t>
            </a:r>
            <a:r>
              <a:rPr lang="de-DE" dirty="0"/>
              <a:t>. The title </a:t>
            </a:r>
            <a:r>
              <a:rPr lang="de-DE" dirty="0" err="1"/>
              <a:t>is</a:t>
            </a:r>
            <a:r>
              <a:rPr lang="de-DE" dirty="0"/>
              <a:t> </a:t>
            </a:r>
            <a:r>
              <a:rPr lang="de-DE" dirty="0" err="1"/>
              <a:t>AoI-based</a:t>
            </a:r>
            <a:r>
              <a:rPr lang="de-DE" dirty="0"/>
              <a:t> </a:t>
            </a:r>
            <a:r>
              <a:rPr lang="de-DE" dirty="0" err="1"/>
              <a:t>Scheduling</a:t>
            </a:r>
            <a:r>
              <a:rPr lang="de-DE" dirty="0"/>
              <a:t> </a:t>
            </a:r>
            <a:r>
              <a:rPr lang="de-DE" dirty="0" err="1"/>
              <a:t>for</a:t>
            </a:r>
            <a:r>
              <a:rPr lang="de-DE" dirty="0"/>
              <a:t> </a:t>
            </a:r>
            <a:r>
              <a:rPr lang="de-DE" dirty="0" err="1"/>
              <a:t>Networked</a:t>
            </a:r>
            <a:r>
              <a:rPr lang="de-DE" dirty="0"/>
              <a:t> Control Systems </a:t>
            </a:r>
            <a:r>
              <a:rPr lang="de-DE" dirty="0" err="1"/>
              <a:t>over</a:t>
            </a:r>
            <a:r>
              <a:rPr lang="de-DE" dirty="0"/>
              <a:t> Gilbert-Elliot Channels.</a:t>
            </a:r>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extLst>
      <p:ext uri="{BB962C8B-B14F-4D97-AF65-F5344CB8AC3E}">
        <p14:creationId xmlns:p14="http://schemas.microsoft.com/office/powerpoint/2010/main" val="24151463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In order to evaluate the scheduler performance, I have chosen three different scenarios. Because of time constraints I am merely presenting the first scenario consisting of 3 scalar sub-systems. These are chosen to have different system dynamics with increasing unstable system matrices. Note that A_3 is the most critical sub-system as in one time slot its state can deviate the most. We varied the finite horizon parameter or farsightedness to investigate its effect on the scheduler performance. For each horizon size we simulated 20000 time steps which was repeated 200 times. For scenario 1 these are the channel parameters. It is a quite challenging channel where the channel is in good and bad states 50% of the simulation time on average. Further on average half of the packets are lost. And the mean sojourn times are 3.33 slots for Good and Bad each.</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1704128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Finally, here are the results of the investigations</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3620629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Since the network users are remote estimation processes, our main performance metric is the Mean Squared error of how much the state estimation differs from the real state at each time slot. This we have done for both for a single sub-system as well as the average in the whole network.</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16424164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endParaRPr lang="en-US" noProof="0"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3360769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result. The top plot is the FHS and the bottom one is the GES performance. Both show this decreasing trend where we observe a significant decrease of MSE from H=1 to H=2. For higher H values the trajectory converges which means that the performance gain diminishes. What was quite surprising is that for FHS the MSE did not increase beyond H=4. We initially expected that because the mean sojourn time is 3.33t for H beyond 4 FHS would potentially wrong nodes in its tree which in turn would lead to bad decisions. Further comparing GES with FHS, although being aware of GE channel transitions GES does not outperform the FHS. This can be seen for instance at H=2 where the GES values are higher compared to FHS.</a:t>
            </a:r>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15747517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addition to get a further insight of the age performance of the single sub-systems, I have measured the </a:t>
            </a:r>
            <a:r>
              <a:rPr lang="en-US" dirty="0" err="1"/>
              <a:t>AoI</a:t>
            </a:r>
            <a:r>
              <a:rPr lang="en-US" dirty="0"/>
              <a:t> distribution. This plot shows a histogram of the individual </a:t>
            </a:r>
            <a:r>
              <a:rPr lang="en-US" dirty="0" err="1"/>
              <a:t>AoI</a:t>
            </a:r>
            <a:r>
              <a:rPr lang="en-US" dirty="0"/>
              <a:t> states. We can observe that the most up-to date plant measurements were available to the most critical sub-systems which means they were scheduled more often. For instance here the green column is the highest, which is the count for A_3, followed by A_2 and A_1. For higher H values this order shifts, meaning A_1 was scheduled the least. With our measurement we could also verify the closed form </a:t>
            </a:r>
            <a:r>
              <a:rPr lang="en-US" dirty="0" err="1"/>
              <a:t>geoemetrical</a:t>
            </a:r>
            <a:r>
              <a:rPr lang="en-US" dirty="0"/>
              <a:t> </a:t>
            </a:r>
            <a:r>
              <a:rPr lang="en-US" dirty="0" err="1"/>
              <a:t>AoI</a:t>
            </a:r>
            <a:r>
              <a:rPr lang="en-US" dirty="0"/>
              <a:t> distribution from this paper. In this figure I simulated the identical scenario as in the paper. As you can see the measurement follows the paper's analytical </a:t>
            </a:r>
            <a:r>
              <a:rPr lang="en-US" dirty="0" err="1"/>
              <a:t>pmf</a:t>
            </a:r>
            <a:r>
              <a:rPr lang="en-US" dirty="0"/>
              <a:t>.</a:t>
            </a:r>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39530073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While we were evaluating the scheduler, we noticed that the simulation results for the same setting were different when simulating on Linux, mac and Windows. Here you can see this effect on MSE performance. For instance at H=1 the Windows and Linux trajectory deviate almost 50% which is not </a:t>
            </a:r>
            <a:r>
              <a:rPr lang="en-US" dirty="0" err="1"/>
              <a:t>negliigable</a:t>
            </a:r>
            <a:r>
              <a:rPr lang="en-US" dirty="0"/>
              <a:t>.  Deviating MSE for the same simulation setting can only be caused by different scheduler decisions taken by the scheduler. These can be caused by the following 3 reasons. Say first two causes are from the algorithm and the last from the runtime / lower level.</a:t>
            </a:r>
          </a:p>
          <a:p>
            <a:endParaRPr lang="en-US"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17</a:t>
            </a:fld>
            <a:endParaRPr lang="en-GB"/>
          </a:p>
        </p:txBody>
      </p:sp>
    </p:spTree>
    <p:extLst>
      <p:ext uri="{BB962C8B-B14F-4D97-AF65-F5344CB8AC3E}">
        <p14:creationId xmlns:p14="http://schemas.microsoft.com/office/powerpoint/2010/main" val="14989294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 investigated the first two reasons. For that I generated a million realizations of a normal and uniform distribution for all 3 OSs. As you can see the random number generators are consistent. The same goes for the cost maps of the scheduler. So in the end I could not find the root cause for the deviating OS behavior.</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2647005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noProof="0" dirty="0">
                <a:solidFill>
                  <a:schemeClr val="tx1"/>
                </a:solidFill>
                <a:effectLst/>
                <a:latin typeface="Arial" pitchFamily="34" charset="0"/>
                <a:ea typeface="+mn-ea"/>
                <a:cs typeface="Arial" pitchFamily="34" charset="0"/>
              </a:rPr>
              <a:t>So concluding everything, my contribution is that I have </a:t>
            </a:r>
            <a:r>
              <a:rPr lang="en-US" sz="1200" kern="1200" noProof="0" dirty="0" err="1">
                <a:solidFill>
                  <a:schemeClr val="tx1"/>
                </a:solidFill>
                <a:effectLst/>
                <a:latin typeface="Arial" pitchFamily="34" charset="0"/>
                <a:ea typeface="+mn-ea"/>
                <a:cs typeface="Arial" pitchFamily="34" charset="0"/>
              </a:rPr>
              <a:t>impleneted</a:t>
            </a:r>
            <a:r>
              <a:rPr lang="en-US" sz="1200" kern="1200" noProof="0" dirty="0">
                <a:solidFill>
                  <a:schemeClr val="tx1"/>
                </a:solidFill>
                <a:effectLst/>
                <a:latin typeface="Arial" pitchFamily="34" charset="0"/>
                <a:ea typeface="+mn-ea"/>
                <a:cs typeface="Arial" pitchFamily="34" charset="0"/>
              </a:rPr>
              <a:t> a channel state dependent scheduling algorithm. Our </a:t>
            </a:r>
            <a:r>
              <a:rPr lang="en-US" sz="1200" kern="1200" noProof="0" dirty="0" err="1">
                <a:solidFill>
                  <a:schemeClr val="tx1"/>
                </a:solidFill>
                <a:effectLst/>
                <a:latin typeface="Arial" pitchFamily="34" charset="0"/>
                <a:ea typeface="+mn-ea"/>
                <a:cs typeface="Arial" pitchFamily="34" charset="0"/>
              </a:rPr>
              <a:t>evalutation</a:t>
            </a:r>
            <a:r>
              <a:rPr lang="en-US" sz="1200" kern="1200" noProof="0" dirty="0">
                <a:solidFill>
                  <a:schemeClr val="tx1"/>
                </a:solidFill>
                <a:effectLst/>
                <a:latin typeface="Arial" pitchFamily="34" charset="0"/>
                <a:ea typeface="+mn-ea"/>
                <a:cs typeface="Arial" pitchFamily="34" charset="0"/>
              </a:rPr>
              <a:t> showed that </a:t>
            </a:r>
            <a:r>
              <a:rPr lang="en-US" sz="1200" kern="1200" noProof="0" dirty="0" err="1">
                <a:solidFill>
                  <a:schemeClr val="tx1"/>
                </a:solidFill>
                <a:effectLst/>
                <a:latin typeface="Arial" pitchFamily="34" charset="0"/>
                <a:ea typeface="+mn-ea"/>
                <a:cs typeface="Arial" pitchFamily="34" charset="0"/>
              </a:rPr>
              <a:t>perfromacne</a:t>
            </a:r>
            <a:r>
              <a:rPr lang="en-US" sz="1200" kern="1200" noProof="0" dirty="0">
                <a:solidFill>
                  <a:schemeClr val="tx1"/>
                </a:solidFill>
                <a:effectLst/>
                <a:latin typeface="Arial" pitchFamily="34" charset="0"/>
                <a:ea typeface="+mn-ea"/>
                <a:cs typeface="Arial" pitchFamily="34" charset="0"/>
              </a:rPr>
              <a:t> gain for FHS diminishes after a certain horizon. Further, GES </a:t>
            </a:r>
            <a:r>
              <a:rPr lang="en-US" sz="1200" kern="1200" noProof="0" dirty="0" err="1">
                <a:solidFill>
                  <a:schemeClr val="tx1"/>
                </a:solidFill>
                <a:effectLst/>
                <a:latin typeface="Arial" pitchFamily="34" charset="0"/>
                <a:ea typeface="+mn-ea"/>
                <a:cs typeface="Arial" pitchFamily="34" charset="0"/>
              </a:rPr>
              <a:t>altoguh</a:t>
            </a:r>
            <a:r>
              <a:rPr lang="en-US" sz="1200" kern="1200" noProof="0" dirty="0">
                <a:solidFill>
                  <a:schemeClr val="tx1"/>
                </a:solidFill>
                <a:effectLst/>
                <a:latin typeface="Arial" pitchFamily="34" charset="0"/>
                <a:ea typeface="+mn-ea"/>
                <a:cs typeface="Arial" pitchFamily="34" charset="0"/>
              </a:rPr>
              <a:t> being fully channel-aware does not outperform FHS. We have also observed that being fully GE-aware is not scalable. We failed already at H=3 and that is the reason why we did not simulate further than H=4 for GES, because runtime were not feasible. That‘s why a trade-off between optimality and complexity must be found. Last but not least </a:t>
            </a:r>
            <a:r>
              <a:rPr lang="en-US" sz="1200" kern="1200" noProof="0" dirty="0" err="1">
                <a:solidFill>
                  <a:schemeClr val="tx1"/>
                </a:solidFill>
                <a:effectLst/>
                <a:latin typeface="Arial" pitchFamily="34" charset="0"/>
                <a:ea typeface="+mn-ea"/>
                <a:cs typeface="Arial" pitchFamily="34" charset="0"/>
              </a:rPr>
              <a:t>altough</a:t>
            </a:r>
            <a:r>
              <a:rPr lang="en-US" sz="1200" kern="1200" noProof="0" dirty="0">
                <a:solidFill>
                  <a:schemeClr val="tx1"/>
                </a:solidFill>
                <a:effectLst/>
                <a:latin typeface="Arial" pitchFamily="34" charset="0"/>
                <a:ea typeface="+mn-ea"/>
                <a:cs typeface="Arial" pitchFamily="34" charset="0"/>
              </a:rPr>
              <a:t> we could not find the root cause of deviating OS behavior, we ruled out our scheduling algorithm to be the origin. Future works can tackle the trade-off and an idea here would be to reuse the FHS tree structure but </a:t>
            </a:r>
            <a:r>
              <a:rPr lang="en-US" sz="1200" kern="1200" noProof="0" dirty="0" err="1">
                <a:solidFill>
                  <a:schemeClr val="tx1"/>
                </a:solidFill>
                <a:effectLst/>
                <a:latin typeface="Arial" pitchFamily="34" charset="0"/>
                <a:ea typeface="+mn-ea"/>
                <a:cs typeface="Arial" pitchFamily="34" charset="0"/>
              </a:rPr>
              <a:t>incroporate</a:t>
            </a:r>
            <a:r>
              <a:rPr lang="en-US" sz="1200" kern="1200" noProof="0" dirty="0">
                <a:solidFill>
                  <a:schemeClr val="tx1"/>
                </a:solidFill>
                <a:effectLst/>
                <a:latin typeface="Arial" pitchFamily="34" charset="0"/>
                <a:ea typeface="+mn-ea"/>
                <a:cs typeface="Arial" pitchFamily="34" charset="0"/>
              </a:rPr>
              <a:t> GE model by using the GES transition probabilities. For simplicity, we assumed scalar sub-systems in our simulation setup. Further research can be put into evaluating the efficiency of finite horizon scheduling in real-life use-cases. An example would be a vehicular scenario case-study where the users are applications from the vehicular domain, e.g. cruise control, motor speed etc. </a:t>
            </a:r>
            <a:r>
              <a:rPr lang="en-US" sz="1200" kern="1200" noProof="0" dirty="0" err="1">
                <a:solidFill>
                  <a:schemeClr val="tx1"/>
                </a:solidFill>
                <a:effectLst/>
                <a:latin typeface="Arial" pitchFamily="34" charset="0"/>
                <a:ea typeface="+mn-ea"/>
                <a:cs typeface="Arial" pitchFamily="34" charset="0"/>
              </a:rPr>
              <a:t>Refering</a:t>
            </a:r>
            <a:r>
              <a:rPr lang="en-US" sz="1200" kern="1200" noProof="0" dirty="0">
                <a:solidFill>
                  <a:schemeClr val="tx1"/>
                </a:solidFill>
                <a:effectLst/>
                <a:latin typeface="Arial" pitchFamily="34" charset="0"/>
                <a:ea typeface="+mn-ea"/>
                <a:cs typeface="Arial" pitchFamily="34" charset="0"/>
              </a:rPr>
              <a:t> to the deviating OS behavior, a further investigation is needed to check if there are inconsistencies in the floating point operations among different OSs.</a:t>
            </a:r>
            <a:endParaRPr lang="en-US" noProof="0" dirty="0"/>
          </a:p>
          <a:p>
            <a:endParaRPr lang="en-US" noProof="0" dirty="0"/>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40482273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3338447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noProof="0" dirty="0"/>
              <a:t>Now before we start, I’ll briefly describe the motivation behind the thesis. Many emerging applications for the upcoming 5G network such as industrial automation </a:t>
            </a:r>
            <a:r>
              <a:rPr lang="en-US" dirty="0"/>
              <a:t>fall into the category of Networked Control Systems. These are feedback control loops which are closed over a communication network, as you can see here in this figure. However, the network introduces delays, limited bandwidth and time-varying channel conditions which makes control over networks difficult. A common problem for the network is how it should manage medium access efficiently so that different requirements are met e.g. in case of time-critical applications. A solution to this problem are application-aware schedulers</a:t>
            </a:r>
            <a:endParaRPr lang="en-US" noProof="0"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3781470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would be the end of my presentation. Thank you for your attention and now I would be happy to take some questions.</a:t>
            </a:r>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25049054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MSE </a:t>
            </a:r>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2164722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MSE </a:t>
            </a:r>
          </a:p>
        </p:txBody>
      </p:sp>
      <p:sp>
        <p:nvSpPr>
          <p:cNvPr id="4" name="Slide Number Placeholder 3"/>
          <p:cNvSpPr>
            <a:spLocks noGrp="1"/>
          </p:cNvSpPr>
          <p:nvPr>
            <p:ph type="sldNum" sz="quarter" idx="10"/>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1152970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This is the agenda for the presentation. We will first define our problem and then go through some Background. Afterwards I will describe the Methodology of the investigations conducted in this thesis and finally present the results of the investigations as well as give a conclusion.</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24284762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will first define our problem and then go through some Background</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4</a:t>
            </a:fld>
            <a:endParaRPr lang="en-GB"/>
          </a:p>
        </p:txBody>
      </p:sp>
    </p:spTree>
    <p:extLst>
      <p:ext uri="{BB962C8B-B14F-4D97-AF65-F5344CB8AC3E}">
        <p14:creationId xmlns:p14="http://schemas.microsoft.com/office/powerpoint/2010/main" val="22646532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We have studied a centralized resource scheduling problem for a single wireless link shared by multiple heterogeneous NCS where the channel is prone to time-varying channel conditions. The figure illustrates the considered scenario, where we have multiple sub-systems. Each of them consists of a plant, a sensor measuring the plant’s output. The measurement is then sent over the network to a remote located controller which employs a Kalman-like estimator to mitigate network-induced shortcomings. The estimated state is then used by the controller to calculate the control input according to its control law. The goal here is to derive an optimal control-aware scheduler which takes the Gilbert-Elliot Channel Model fully into account, which is the channel model we are assuming for the sensor-estimator link.</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5</a:t>
            </a:fld>
            <a:endParaRPr lang="en-GB"/>
          </a:p>
        </p:txBody>
      </p:sp>
    </p:spTree>
    <p:extLst>
      <p:ext uri="{BB962C8B-B14F-4D97-AF65-F5344CB8AC3E}">
        <p14:creationId xmlns:p14="http://schemas.microsoft.com/office/powerpoint/2010/main" val="2797846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So what does the Gilbert-Elliot Channel Model encompass. It is a simple model for burst errors which are typically found in wireless networks. Mathematically it is a homogenous Markov Chain with two states and its corresponding loss and state transition probabilities as seen in this figure. These values parametrize the channel and one can interpret them quite intuitively </a:t>
            </a:r>
            <a:r>
              <a:rPr lang="en-US" noProof="0" dirty="0"/>
              <a:t>in term of these 3 properties. First of, the stationary </a:t>
            </a:r>
            <a:r>
              <a:rPr lang="en-US" sz="1200" kern="1200" noProof="0" dirty="0">
                <a:solidFill>
                  <a:schemeClr val="tx1"/>
                </a:solidFill>
                <a:effectLst/>
                <a:latin typeface="Arial" pitchFamily="34" charset="0"/>
                <a:ea typeface="+mn-ea"/>
                <a:cs typeface="Arial" pitchFamily="34" charset="0"/>
              </a:rPr>
              <a:t>state probabilities are the average percentage of time in which the channel is in G or B. With these ,the average error probability can be obtained. Another characteristic defined by the GE model is the mean sojourn time, which is the average duration that the channel stays in a state.</a:t>
            </a:r>
            <a:endParaRPr lang="en-US" noProof="0" dirty="0"/>
          </a:p>
          <a:p>
            <a:endParaRPr lang="en-US" dirty="0"/>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8984913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For a similar scenario my supervisor already proposed a scheduling policy based on Age-of-Information called Finite Horizon Scheduler. Age-of-Information itself is a recently introduced network metric quantifying information staleness at a receiver. FHS employs </a:t>
            </a:r>
            <a:r>
              <a:rPr lang="en-US" dirty="0" err="1"/>
              <a:t>AoI</a:t>
            </a:r>
            <a:r>
              <a:rPr lang="en-US" dirty="0"/>
              <a:t> as an intermediate metric to calculate age-penalty functions which makes the scheduler control-aware. This you can see in the way how it is calculated. As it incorporates the system dynamics. A are the system matrices of the underlying sub-systems. What the FHS does is it builds up a tree of every possible outcome for the next H time steps. It assigns a age penalty for every outcome and performs a stochastic minimization to obtain the least expensive scheduling decision. Here you can see an example tree for H=1, which means the scheduler looks one step into the future and 2 sub-systems. Building such a tree is computational expensive as seen in its complexity which is exponential. An issue with FHS is that for the H time steps it looks into the future it assumes the channel to stay constant. So it is not directly applicable to a GE channel. So what I did was to extend the finite horizon scheduler to account for possible channel state transitions according to the GE channel model.</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364645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So, this is how my extension looks like. For a single time step there are 2^N times more possible network states to consider due to the GE channel transitions. These can be seen in the intermediate nodes in the example tree. Each of these intermediate nodes form the root for the tree seen before. Being fully GE aware incurs a significant amount of computational burden as the tree is bigger for the same setting which is also reflected in the worse complexity.</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22290863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I will describe the Methodology of the investigations conducted in this thesis</a:t>
            </a:r>
          </a:p>
        </p:txBody>
      </p:sp>
      <p:sp>
        <p:nvSpPr>
          <p:cNvPr id="4" name="Foliennummernplatzhalt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41272969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Titelfolie">
    <p:bg>
      <p:bgPr>
        <a:solidFill>
          <a:schemeClr val="bg1"/>
        </a:solidFill>
        <a:effectLst/>
      </p:bgPr>
    </p:bg>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70719" y="2235581"/>
            <a:ext cx="4809744" cy="4200144"/>
          </a:xfrm>
          <a:prstGeom prst="rect">
            <a:avLst/>
          </a:prstGeom>
        </p:spPr>
      </p:pic>
      <p:sp>
        <p:nvSpPr>
          <p:cNvPr id="8194" name="Titelplatzhalter 1"/>
          <p:cNvSpPr>
            <a:spLocks noGrp="1"/>
          </p:cNvSpPr>
          <p:nvPr>
            <p:ph type="ctrTitle" hasCustomPrompt="1"/>
          </p:nvPr>
        </p:nvSpPr>
        <p:spPr>
          <a:xfrm>
            <a:off x="358775" y="2130426"/>
            <a:ext cx="8421688" cy="1237464"/>
          </a:xfrm>
          <a:prstGeom prst="rect">
            <a:avLst/>
          </a:prstGeom>
        </p:spPr>
        <p:txBody>
          <a:bodyPr/>
          <a:lstStyle>
            <a:lvl1pPr algn="l">
              <a:defRPr sz="2800" baseline="0" smtClean="0">
                <a:latin typeface="+mj-lt"/>
              </a:defRPr>
            </a:lvl1pPr>
          </a:lstStyle>
          <a:p>
            <a:r>
              <a:rPr lang="en-US" noProof="0" dirty="0"/>
              <a:t>Add your title</a:t>
            </a:r>
            <a:endParaRPr lang="de-DE" noProof="0" dirty="0"/>
          </a:p>
        </p:txBody>
      </p:sp>
      <p:sp>
        <p:nvSpPr>
          <p:cNvPr id="8195" name="Textplatzhalter 2"/>
          <p:cNvSpPr>
            <a:spLocks noGrp="1"/>
          </p:cNvSpPr>
          <p:nvPr>
            <p:ph type="subTitle" idx="1" hasCustomPrompt="1"/>
          </p:nvPr>
        </p:nvSpPr>
        <p:spPr>
          <a:xfrm>
            <a:off x="358775" y="3886200"/>
            <a:ext cx="4567766" cy="1752600"/>
          </a:xfrm>
          <a:prstGeom prst="rect">
            <a:avLst/>
          </a:prstGeom>
        </p:spPr>
        <p:txBody>
          <a:bodyPr/>
          <a:lstStyle>
            <a:lvl1pPr marL="0" indent="0" algn="l">
              <a:buNone/>
              <a:defRPr sz="1600" b="0" smtClean="0"/>
            </a:lvl1pPr>
          </a:lstStyle>
          <a:p>
            <a:r>
              <a:rPr lang="en-US" noProof="0" dirty="0"/>
              <a:t>Your name</a:t>
            </a:r>
          </a:p>
          <a:p>
            <a:r>
              <a:rPr lang="de-DE" noProof="0" dirty="0"/>
              <a:t>Your.name@tum.de</a:t>
            </a:r>
            <a:endParaRPr lang="en-US" noProof="0" dirty="0"/>
          </a:p>
        </p:txBody>
      </p:sp>
      <p:sp>
        <p:nvSpPr>
          <p:cNvPr id="12" name="Textfeld 11"/>
          <p:cNvSpPr txBox="1"/>
          <p:nvPr userDrawn="1"/>
        </p:nvSpPr>
        <p:spPr>
          <a:xfrm>
            <a:off x="320401" y="314325"/>
            <a:ext cx="3926746" cy="520720"/>
          </a:xfrm>
          <a:prstGeom prst="rect">
            <a:avLst/>
          </a:prstGeom>
          <a:noFill/>
        </p:spPr>
        <p:txBody>
          <a:bodyPr wrap="square" lIns="0" tIns="0" rIns="0" bIns="0" rtlCol="0">
            <a:spAutoFit/>
          </a:bodyPr>
          <a:lstStyle/>
          <a:p>
            <a:pPr>
              <a:lnSpc>
                <a:spcPct val="94000"/>
              </a:lnSpc>
              <a:tabLst/>
            </a:pPr>
            <a:r>
              <a:rPr lang="de-DE" sz="1200" err="1">
                <a:solidFill>
                  <a:schemeClr val="tx2"/>
                </a:solidFill>
                <a:latin typeface="+mn-lt"/>
              </a:rPr>
              <a:t>Chair</a:t>
            </a:r>
            <a:r>
              <a:rPr lang="de-DE" sz="1200">
                <a:solidFill>
                  <a:schemeClr val="tx2"/>
                </a:solidFill>
                <a:latin typeface="+mn-lt"/>
              </a:rPr>
              <a:t> </a:t>
            </a:r>
            <a:r>
              <a:rPr lang="de-DE" sz="1200" err="1">
                <a:solidFill>
                  <a:schemeClr val="tx2"/>
                </a:solidFill>
                <a:latin typeface="+mn-lt"/>
              </a:rPr>
              <a:t>of</a:t>
            </a:r>
            <a:r>
              <a:rPr lang="de-DE" sz="1200">
                <a:solidFill>
                  <a:schemeClr val="tx2"/>
                </a:solidFill>
                <a:latin typeface="+mn-lt"/>
              </a:rPr>
              <a:t> Communication Networks</a:t>
            </a:r>
          </a:p>
          <a:p>
            <a:pPr>
              <a:lnSpc>
                <a:spcPct val="94000"/>
              </a:lnSpc>
              <a:tabLst/>
            </a:pPr>
            <a:r>
              <a:rPr lang="de-DE" sz="1200">
                <a:solidFill>
                  <a:schemeClr val="tx2"/>
                </a:solidFill>
                <a:latin typeface="+mn-lt"/>
              </a:rPr>
              <a:t>Department</a:t>
            </a:r>
            <a:r>
              <a:rPr lang="de-DE" sz="1200" baseline="0">
                <a:solidFill>
                  <a:schemeClr val="tx2"/>
                </a:solidFill>
                <a:latin typeface="+mn-lt"/>
              </a:rPr>
              <a:t> </a:t>
            </a:r>
            <a:r>
              <a:rPr lang="de-DE" sz="1200" baseline="0" err="1">
                <a:solidFill>
                  <a:schemeClr val="tx2"/>
                </a:solidFill>
                <a:latin typeface="+mn-lt"/>
              </a:rPr>
              <a:t>of</a:t>
            </a:r>
            <a:r>
              <a:rPr lang="de-DE" sz="1200" baseline="0">
                <a:solidFill>
                  <a:schemeClr val="tx2"/>
                </a:solidFill>
                <a:latin typeface="+mn-lt"/>
              </a:rPr>
              <a:t> </a:t>
            </a:r>
            <a:r>
              <a:rPr lang="de-DE" sz="1200" baseline="0" err="1">
                <a:solidFill>
                  <a:schemeClr val="tx2"/>
                </a:solidFill>
                <a:latin typeface="+mn-lt"/>
              </a:rPr>
              <a:t>Electrical</a:t>
            </a:r>
            <a:r>
              <a:rPr lang="de-DE" sz="1200" baseline="0">
                <a:solidFill>
                  <a:schemeClr val="tx2"/>
                </a:solidFill>
                <a:latin typeface="+mn-lt"/>
              </a:rPr>
              <a:t> </a:t>
            </a:r>
            <a:r>
              <a:rPr lang="de-DE" sz="1200" baseline="0" err="1">
                <a:solidFill>
                  <a:schemeClr val="tx2"/>
                </a:solidFill>
                <a:latin typeface="+mn-lt"/>
              </a:rPr>
              <a:t>and</a:t>
            </a:r>
            <a:r>
              <a:rPr lang="de-DE" sz="1200" baseline="0">
                <a:solidFill>
                  <a:schemeClr val="tx2"/>
                </a:solidFill>
                <a:latin typeface="+mn-lt"/>
              </a:rPr>
              <a:t> Computer Engineering</a:t>
            </a:r>
            <a:endParaRPr lang="de-DE" sz="1200">
              <a:solidFill>
                <a:schemeClr val="tx2"/>
              </a:solidFill>
              <a:latin typeface="+mn-lt"/>
            </a:endParaRPr>
          </a:p>
          <a:p>
            <a:pPr>
              <a:lnSpc>
                <a:spcPct val="94000"/>
              </a:lnSpc>
              <a:tabLst/>
            </a:pPr>
            <a:r>
              <a:rPr lang="de-DE" sz="1200">
                <a:solidFill>
                  <a:schemeClr val="tx2"/>
                </a:solidFill>
                <a:latin typeface="+mn-lt"/>
              </a:rPr>
              <a:t>Technical</a:t>
            </a:r>
            <a:r>
              <a:rPr lang="de-DE" sz="1200" baseline="0">
                <a:solidFill>
                  <a:schemeClr val="tx2"/>
                </a:solidFill>
                <a:latin typeface="+mn-lt"/>
              </a:rPr>
              <a:t> University </a:t>
            </a:r>
            <a:r>
              <a:rPr lang="de-DE" sz="1200" baseline="0" err="1">
                <a:solidFill>
                  <a:schemeClr val="tx2"/>
                </a:solidFill>
                <a:latin typeface="+mn-lt"/>
              </a:rPr>
              <a:t>of</a:t>
            </a:r>
            <a:r>
              <a:rPr lang="de-DE" sz="1200" baseline="0">
                <a:solidFill>
                  <a:schemeClr val="tx2"/>
                </a:solidFill>
                <a:latin typeface="+mn-lt"/>
              </a:rPr>
              <a:t> </a:t>
            </a:r>
            <a:r>
              <a:rPr lang="de-DE" sz="1200" baseline="0" err="1">
                <a:solidFill>
                  <a:schemeClr val="tx2"/>
                </a:solidFill>
                <a:latin typeface="+mn-lt"/>
              </a:rPr>
              <a:t>Munich</a:t>
            </a:r>
            <a:endParaRPr lang="de-DE" sz="1200">
              <a:solidFill>
                <a:schemeClr val="tx2"/>
              </a:solidFill>
              <a:latin typeface="+mn-lt"/>
            </a:endParaRPr>
          </a:p>
        </p:txBody>
      </p:sp>
      <p:pic>
        <p:nvPicPr>
          <p:cNvPr id="10" name="Bild 6" descr="20150416 tum logo blau png final.png"/>
          <p:cNvPicPr>
            <a:picLocks noChangeAspect="1"/>
          </p:cNvPicPr>
          <p:nvPr userDrawn="1"/>
        </p:nvPicPr>
        <p:blipFill>
          <a:blip r:embed="rId3"/>
          <a:stretch>
            <a:fillRect/>
          </a:stretch>
        </p:blipFill>
        <p:spPr>
          <a:xfrm>
            <a:off x="8218411" y="324685"/>
            <a:ext cx="608352" cy="320400"/>
          </a:xfrm>
          <a:prstGeom prst="rect">
            <a:avLst/>
          </a:prstGeom>
        </p:spPr>
      </p:pic>
      <p:sp>
        <p:nvSpPr>
          <p:cNvPr id="15" name="Foliennummernplatzhalter 8"/>
          <p:cNvSpPr txBox="1">
            <a:spLocks/>
          </p:cNvSpPr>
          <p:nvPr userDrawn="1"/>
        </p:nvSpPr>
        <p:spPr>
          <a:xfrm>
            <a:off x="358775" y="6441929"/>
            <a:ext cx="7880350" cy="365125"/>
          </a:xfrm>
          <a:prstGeom prst="rect">
            <a:avLst/>
          </a:prstGeom>
        </p:spPr>
        <p:txBody>
          <a:bodyPr vert="horz" lIns="91440" tIns="45720" rIns="91440" bIns="45720" rtlCol="0" anchor="ctr"/>
          <a:lstStyle>
            <a:defPPr>
              <a:defRPr lang="de-DE"/>
            </a:defPPr>
            <a:lvl1pPr algn="r" rtl="0" fontAlgn="auto">
              <a:spcBef>
                <a:spcPts val="0"/>
              </a:spcBef>
              <a:spcAft>
                <a:spcPts val="0"/>
              </a:spcAft>
              <a:defRPr sz="1200"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defRPr/>
            </a:pPr>
            <a:r>
              <a:rPr lang="de-DE" sz="1200" kern="1200" dirty="0">
                <a:solidFill>
                  <a:schemeClr val="tx1"/>
                </a:solidFill>
                <a:latin typeface="+mn-lt"/>
                <a:ea typeface="+mn-ea"/>
                <a:cs typeface="+mn-cs"/>
              </a:rPr>
              <a:t>©</a:t>
            </a:r>
            <a:r>
              <a:rPr lang="de-DE" sz="1200" kern="1200" dirty="0">
                <a:solidFill>
                  <a:schemeClr val="tx1"/>
                </a:solidFill>
                <a:effectLst/>
                <a:latin typeface="+mn-lt"/>
                <a:ea typeface="+mn-ea"/>
                <a:cs typeface="+mn-cs"/>
              </a:rPr>
              <a:t>2020 Technical University </a:t>
            </a:r>
            <a:r>
              <a:rPr lang="de-DE" sz="1200" kern="1200" dirty="0" err="1">
                <a:solidFill>
                  <a:schemeClr val="tx1"/>
                </a:solidFill>
                <a:effectLst/>
                <a:latin typeface="+mn-lt"/>
                <a:ea typeface="+mn-ea"/>
                <a:cs typeface="+mn-cs"/>
              </a:rPr>
              <a:t>of</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Munich</a:t>
            </a:r>
            <a:endParaRPr lang="de-DE" sz="1200" kern="1200" dirty="0">
              <a:solidFill>
                <a:schemeClr val="tx1"/>
              </a:solidFill>
              <a:latin typeface="+mn-lt"/>
              <a:ea typeface="+mn-ea"/>
              <a:cs typeface="+mn-cs"/>
            </a:endParaRPr>
          </a:p>
        </p:txBody>
      </p:sp>
    </p:spTree>
    <p:extLst>
      <p:ext uri="{BB962C8B-B14F-4D97-AF65-F5344CB8AC3E}">
        <p14:creationId xmlns:p14="http://schemas.microsoft.com/office/powerpoint/2010/main" val="2254760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9" name="Inhaltsplatzhalter 2"/>
          <p:cNvSpPr>
            <a:spLocks noGrp="1"/>
          </p:cNvSpPr>
          <p:nvPr>
            <p:ph idx="1" hasCustomPrompt="1"/>
          </p:nvPr>
        </p:nvSpPr>
        <p:spPr>
          <a:xfrm>
            <a:off x="358775" y="1266092"/>
            <a:ext cx="8421688" cy="5001508"/>
          </a:xfrm>
          <a:prstGeom prst="rect">
            <a:avLst/>
          </a:prstGeom>
        </p:spPr>
        <p:txBody>
          <a:bodyPr>
            <a:normAutofit/>
          </a:bodyPr>
          <a:lstStyle>
            <a:lvl1pPr marL="179388" indent="-179388">
              <a:lnSpc>
                <a:spcPct val="125000"/>
              </a:lnSpc>
              <a:spcBef>
                <a:spcPts val="0"/>
              </a:spcBef>
              <a:buClr>
                <a:schemeClr val="tx2"/>
              </a:buClr>
              <a:buFont typeface="Wingdings" panose="05000000000000000000" pitchFamily="2" charset="2"/>
              <a:buChar char="§"/>
              <a:defRPr sz="2000"/>
            </a:lvl1pPr>
            <a:lvl2pPr marL="360363" indent="-180975">
              <a:lnSpc>
                <a:spcPct val="125000"/>
              </a:lnSpc>
              <a:spcBef>
                <a:spcPts val="0"/>
              </a:spcBef>
              <a:buClr>
                <a:schemeClr val="tx2"/>
              </a:buClr>
              <a:buFont typeface="Wingdings" panose="05000000000000000000" pitchFamily="2" charset="2"/>
              <a:buChar char="§"/>
              <a:defRPr sz="1800"/>
            </a:lvl2pPr>
            <a:lvl3pPr marL="442913" indent="-179388">
              <a:lnSpc>
                <a:spcPct val="125000"/>
              </a:lnSpc>
              <a:spcBef>
                <a:spcPts val="0"/>
              </a:spcBef>
              <a:buClr>
                <a:schemeClr val="tx2"/>
              </a:buClr>
              <a:buFont typeface="Wingdings" panose="05000000000000000000" pitchFamily="2" charset="2"/>
              <a:buChar char="§"/>
              <a:defRPr sz="1600"/>
            </a:lvl3pPr>
            <a:lvl4pPr marL="538163" indent="-177800">
              <a:lnSpc>
                <a:spcPct val="125000"/>
              </a:lnSpc>
              <a:spcBef>
                <a:spcPts val="0"/>
              </a:spcBef>
              <a:buClr>
                <a:schemeClr val="tx2"/>
              </a:buClr>
              <a:buFont typeface="Wingdings" panose="05000000000000000000" pitchFamily="2" charset="2"/>
              <a:buChar char="§"/>
              <a:defRPr sz="1400"/>
            </a:lvl4pPr>
            <a:lvl5pPr marL="714375" indent="-176213">
              <a:lnSpc>
                <a:spcPct val="125000"/>
              </a:lnSpc>
              <a:spcBef>
                <a:spcPts val="0"/>
              </a:spcBef>
              <a:buClr>
                <a:schemeClr val="tx2"/>
              </a:buClr>
              <a:buFont typeface="Wingdings" panose="05000000000000000000" pitchFamily="2" charset="2"/>
              <a:buChar char="§"/>
              <a:defRPr sz="1200"/>
            </a:lvl5pPr>
          </a:lstStyle>
          <a:p>
            <a:pPr lvl="0"/>
            <a:r>
              <a:rPr lang="de-DE" noProof="0" dirty="0"/>
              <a:t>Textmasterformate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10" name="Titel 1"/>
          <p:cNvSpPr>
            <a:spLocks noGrp="1"/>
          </p:cNvSpPr>
          <p:nvPr>
            <p:ph type="title"/>
          </p:nvPr>
        </p:nvSpPr>
        <p:spPr>
          <a:xfrm>
            <a:off x="358776" y="366639"/>
            <a:ext cx="7167440" cy="360000"/>
          </a:xfrm>
          <a:prstGeom prst="rect">
            <a:avLst/>
          </a:prstGeom>
        </p:spPr>
        <p:txBody>
          <a:bodyPr anchor="ctr">
            <a:noAutofit/>
          </a:bodyPr>
          <a:lstStyle>
            <a:lvl1pPr>
              <a:lnSpc>
                <a:spcPct val="125000"/>
              </a:lnSpc>
              <a:defRPr sz="2400"/>
            </a:lvl1pPr>
          </a:lstStyle>
          <a:p>
            <a:r>
              <a:rPr lang="en-US" noProof="0" dirty="0"/>
              <a:t>Click to edit Master title style</a:t>
            </a:r>
            <a:endParaRPr lang="de-DE" noProof="0" dirty="0"/>
          </a:p>
        </p:txBody>
      </p:sp>
      <p:sp>
        <p:nvSpPr>
          <p:cNvPr id="11" name="Foliennummernplatzhalter 8"/>
          <p:cNvSpPr>
            <a:spLocks noGrp="1"/>
          </p:cNvSpPr>
          <p:nvPr>
            <p:ph type="sldNum" sz="quarter" idx="4"/>
          </p:nvPr>
        </p:nvSpPr>
        <p:spPr>
          <a:xfrm>
            <a:off x="8239125" y="6441929"/>
            <a:ext cx="563816" cy="358921"/>
          </a:xfrm>
          <a:prstGeom prst="rect">
            <a:avLst/>
          </a:prstGeom>
        </p:spPr>
        <p:txBody>
          <a:bodyPr/>
          <a:lstStyle>
            <a:lvl1pPr algn="r">
              <a:defRPr sz="1200"/>
            </a:lvl1pPr>
          </a:lstStyle>
          <a:p>
            <a:pPr>
              <a:defRPr/>
            </a:pPr>
            <a:fld id="{B08FB26A-4A1D-4CBA-95DD-CE808CCC0A38}" type="slidenum">
              <a:rPr lang="de-DE" smtClean="0"/>
              <a:pPr>
                <a:defRPr/>
              </a:pPr>
              <a:t>‹Nr.›</a:t>
            </a:fld>
            <a:endParaRPr lang="de-DE"/>
          </a:p>
        </p:txBody>
      </p:sp>
      <p:sp>
        <p:nvSpPr>
          <p:cNvPr id="6" name="Foliennummernplatzhalter 8"/>
          <p:cNvSpPr txBox="1">
            <a:spLocks/>
          </p:cNvSpPr>
          <p:nvPr userDrawn="1"/>
        </p:nvSpPr>
        <p:spPr>
          <a:xfrm>
            <a:off x="358775" y="6441929"/>
            <a:ext cx="7880350" cy="358922"/>
          </a:xfrm>
          <a:prstGeom prst="rect">
            <a:avLst/>
          </a:prstGeom>
        </p:spPr>
        <p:txBody>
          <a:bodyPr vert="horz" lIns="91440" tIns="45720" rIns="91440" bIns="45720" rtlCol="0" anchor="ctr"/>
          <a:lstStyle>
            <a:defPPr>
              <a:defRPr lang="de-DE"/>
            </a:defPPr>
            <a:lvl1pPr algn="r" rtl="0" fontAlgn="auto">
              <a:spcBef>
                <a:spcPts val="0"/>
              </a:spcBef>
              <a:spcAft>
                <a:spcPts val="0"/>
              </a:spcAft>
              <a:defRPr sz="1200"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defRPr/>
            </a:pPr>
            <a:r>
              <a:rPr lang="de-DE" sz="1200" b="0" i="0" u="none" strike="noStrike" kern="1200" baseline="0" dirty="0">
                <a:solidFill>
                  <a:schemeClr val="tx1"/>
                </a:solidFill>
                <a:latin typeface="+mn-lt"/>
                <a:ea typeface="+mn-ea"/>
                <a:cs typeface="+mn-cs"/>
              </a:rPr>
              <a:t>Henry He | Bachelor Thesis | Final </a:t>
            </a:r>
            <a:r>
              <a:rPr lang="de-DE" sz="1200" b="0" i="0" u="none" strike="noStrike" kern="1200" baseline="0" dirty="0" err="1">
                <a:solidFill>
                  <a:schemeClr val="tx1"/>
                </a:solidFill>
                <a:latin typeface="+mn-lt"/>
                <a:ea typeface="+mn-ea"/>
                <a:cs typeface="+mn-cs"/>
              </a:rPr>
              <a:t>Presentation</a:t>
            </a:r>
            <a:r>
              <a:rPr lang="de-DE" sz="1200" b="0" i="0" u="none" strike="noStrike" kern="1200" baseline="0" dirty="0">
                <a:solidFill>
                  <a:schemeClr val="tx1"/>
                </a:solidFill>
                <a:latin typeface="+mn-lt"/>
                <a:ea typeface="+mn-ea"/>
                <a:cs typeface="+mn-cs"/>
              </a:rPr>
              <a:t> | </a:t>
            </a:r>
            <a:r>
              <a:rPr lang="de-DE" sz="1200" b="0" i="0" u="none" strike="noStrike" kern="1200" baseline="0" dirty="0" err="1">
                <a:solidFill>
                  <a:schemeClr val="tx1"/>
                </a:solidFill>
                <a:latin typeface="+mn-lt"/>
                <a:ea typeface="+mn-ea"/>
                <a:cs typeface="+mn-cs"/>
              </a:rPr>
              <a:t>AoI-based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Scheduling</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for</a:t>
            </a:r>
            <a:r>
              <a:rPr lang="de-DE" sz="1200" b="0" i="0" u="none" strike="noStrike" kern="1200" baseline="0" dirty="0">
                <a:solidFill>
                  <a:schemeClr val="tx1"/>
                </a:solidFill>
                <a:latin typeface="+mn-lt"/>
                <a:ea typeface="+mn-ea"/>
                <a:cs typeface="+mn-cs"/>
              </a:rPr>
              <a:t> NCS </a:t>
            </a:r>
            <a:r>
              <a:rPr lang="de-DE" sz="1200" b="0" i="0" u="none" strike="noStrike" kern="1200" baseline="0" dirty="0" err="1">
                <a:solidFill>
                  <a:schemeClr val="tx1"/>
                </a:solidFill>
                <a:latin typeface="+mn-lt"/>
                <a:ea typeface="+mn-ea"/>
                <a:cs typeface="+mn-cs"/>
              </a:rPr>
              <a:t>over</a:t>
            </a:r>
            <a:r>
              <a:rPr lang="de-DE" sz="1200" b="0" i="0" u="none" strike="noStrike" kern="1200" baseline="0" dirty="0">
                <a:solidFill>
                  <a:schemeClr val="tx1"/>
                </a:solidFill>
                <a:latin typeface="+mn-lt"/>
                <a:ea typeface="+mn-ea"/>
                <a:cs typeface="+mn-cs"/>
              </a:rPr>
              <a:t> Gilbert-Elliot Channels</a:t>
            </a:r>
            <a:endParaRPr lang="de-DE" dirty="0">
              <a:latin typeface="+mj-lt"/>
            </a:endParaRPr>
          </a:p>
        </p:txBody>
      </p:sp>
    </p:spTree>
    <p:extLst>
      <p:ext uri="{BB962C8B-B14F-4D97-AF65-F5344CB8AC3E}">
        <p14:creationId xmlns:p14="http://schemas.microsoft.com/office/powerpoint/2010/main" val="1743484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el und Inhalt zweispaltig">
    <p:spTree>
      <p:nvGrpSpPr>
        <p:cNvPr id="1" name=""/>
        <p:cNvGrpSpPr/>
        <p:nvPr/>
      </p:nvGrpSpPr>
      <p:grpSpPr>
        <a:xfrm>
          <a:off x="0" y="0"/>
          <a:ext cx="0" cy="0"/>
          <a:chOff x="0" y="0"/>
          <a:chExt cx="0" cy="0"/>
        </a:xfrm>
      </p:grpSpPr>
      <p:sp>
        <p:nvSpPr>
          <p:cNvPr id="4" name="Titel 1"/>
          <p:cNvSpPr>
            <a:spLocks noGrp="1"/>
          </p:cNvSpPr>
          <p:nvPr>
            <p:ph type="title"/>
          </p:nvPr>
        </p:nvSpPr>
        <p:spPr>
          <a:xfrm>
            <a:off x="358776" y="366639"/>
            <a:ext cx="7167440" cy="360000"/>
          </a:xfrm>
          <a:prstGeom prst="rect">
            <a:avLst/>
          </a:prstGeom>
        </p:spPr>
        <p:txBody>
          <a:bodyPr anchor="ctr">
            <a:noAutofit/>
          </a:bodyPr>
          <a:lstStyle>
            <a:lvl1pPr>
              <a:lnSpc>
                <a:spcPct val="125000"/>
              </a:lnSpc>
              <a:defRPr sz="2400"/>
            </a:lvl1pPr>
          </a:lstStyle>
          <a:p>
            <a:r>
              <a:rPr lang="en-US" noProof="0" dirty="0"/>
              <a:t>Click to edit Master title style</a:t>
            </a:r>
            <a:endParaRPr lang="de-DE" noProof="0" dirty="0"/>
          </a:p>
        </p:txBody>
      </p:sp>
      <p:sp>
        <p:nvSpPr>
          <p:cNvPr id="8" name="Inhaltsplatzhalter 2"/>
          <p:cNvSpPr>
            <a:spLocks noGrp="1"/>
          </p:cNvSpPr>
          <p:nvPr>
            <p:ph idx="1" hasCustomPrompt="1"/>
          </p:nvPr>
        </p:nvSpPr>
        <p:spPr>
          <a:xfrm>
            <a:off x="358775" y="1267199"/>
            <a:ext cx="4186491" cy="5000400"/>
          </a:xfrm>
          <a:prstGeom prst="rect">
            <a:avLst/>
          </a:prstGeom>
        </p:spPr>
        <p:txBody>
          <a:bodyPr>
            <a:normAutofit/>
          </a:bodyPr>
          <a:lstStyle>
            <a:lvl1pPr marL="179388" indent="-179388">
              <a:lnSpc>
                <a:spcPct val="125000"/>
              </a:lnSpc>
              <a:spcBef>
                <a:spcPts val="0"/>
              </a:spcBef>
              <a:buClr>
                <a:schemeClr val="tx2"/>
              </a:buClr>
              <a:buFont typeface="Wingdings" panose="05000000000000000000" pitchFamily="2" charset="2"/>
              <a:buChar char="§"/>
              <a:defRPr sz="2000"/>
            </a:lvl1pPr>
            <a:lvl2pPr marL="360363" indent="-180975">
              <a:lnSpc>
                <a:spcPct val="125000"/>
              </a:lnSpc>
              <a:spcBef>
                <a:spcPts val="0"/>
              </a:spcBef>
              <a:buClr>
                <a:schemeClr val="tx2"/>
              </a:buClr>
              <a:buFont typeface="Wingdings" panose="05000000000000000000" pitchFamily="2" charset="2"/>
              <a:buChar char="§"/>
              <a:defRPr sz="1800"/>
            </a:lvl2pPr>
            <a:lvl3pPr marL="442913" indent="-179388">
              <a:lnSpc>
                <a:spcPct val="125000"/>
              </a:lnSpc>
              <a:spcBef>
                <a:spcPts val="0"/>
              </a:spcBef>
              <a:buClr>
                <a:schemeClr val="tx2"/>
              </a:buClr>
              <a:buFont typeface="Wingdings" panose="05000000000000000000" pitchFamily="2" charset="2"/>
              <a:buChar char="§"/>
              <a:defRPr sz="1600"/>
            </a:lvl3pPr>
            <a:lvl4pPr marL="538163" indent="-177800">
              <a:lnSpc>
                <a:spcPct val="125000"/>
              </a:lnSpc>
              <a:spcBef>
                <a:spcPts val="0"/>
              </a:spcBef>
              <a:buClr>
                <a:schemeClr val="tx2"/>
              </a:buClr>
              <a:buFont typeface="Wingdings" panose="05000000000000000000" pitchFamily="2" charset="2"/>
              <a:buChar char="§"/>
              <a:defRPr sz="1400"/>
            </a:lvl4pPr>
            <a:lvl5pPr marL="714375" indent="-176213">
              <a:lnSpc>
                <a:spcPct val="125000"/>
              </a:lnSpc>
              <a:spcBef>
                <a:spcPts val="0"/>
              </a:spcBef>
              <a:buClr>
                <a:schemeClr val="tx2"/>
              </a:buClr>
              <a:buFont typeface="Wingdings" panose="05000000000000000000" pitchFamily="2" charset="2"/>
              <a:buChar char="§"/>
              <a:defRPr sz="1200"/>
            </a:lvl5pPr>
          </a:lstStyle>
          <a:p>
            <a:pPr lvl="0"/>
            <a:r>
              <a:rPr lang="de-DE" noProof="0" dirty="0"/>
              <a:t>Inhalt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11" name="Foliennummernplatzhalter 8"/>
          <p:cNvSpPr>
            <a:spLocks noGrp="1"/>
          </p:cNvSpPr>
          <p:nvPr>
            <p:ph type="sldNum" sz="quarter" idx="4"/>
          </p:nvPr>
        </p:nvSpPr>
        <p:spPr>
          <a:xfrm>
            <a:off x="8239125" y="6441929"/>
            <a:ext cx="563816" cy="358921"/>
          </a:xfrm>
          <a:prstGeom prst="rect">
            <a:avLst/>
          </a:prstGeom>
        </p:spPr>
        <p:txBody>
          <a:bodyPr/>
          <a:lstStyle>
            <a:lvl1pPr algn="r">
              <a:defRPr sz="1200"/>
            </a:lvl1pPr>
          </a:lstStyle>
          <a:p>
            <a:pPr>
              <a:defRPr/>
            </a:pPr>
            <a:fld id="{B08FB26A-4A1D-4CBA-95DD-CE808CCC0A38}" type="slidenum">
              <a:rPr lang="de-DE" smtClean="0"/>
              <a:pPr>
                <a:defRPr/>
              </a:pPr>
              <a:t>‹Nr.›</a:t>
            </a:fld>
            <a:endParaRPr lang="de-DE"/>
          </a:p>
        </p:txBody>
      </p:sp>
      <p:sp>
        <p:nvSpPr>
          <p:cNvPr id="12" name="Inhaltsplatzhalter 2"/>
          <p:cNvSpPr>
            <a:spLocks noGrp="1"/>
          </p:cNvSpPr>
          <p:nvPr>
            <p:ph idx="10" hasCustomPrompt="1"/>
          </p:nvPr>
        </p:nvSpPr>
        <p:spPr>
          <a:xfrm>
            <a:off x="4592386" y="1267199"/>
            <a:ext cx="4186491" cy="5000400"/>
          </a:xfrm>
          <a:prstGeom prst="rect">
            <a:avLst/>
          </a:prstGeom>
        </p:spPr>
        <p:txBody>
          <a:bodyPr>
            <a:normAutofit/>
          </a:bodyPr>
          <a:lstStyle>
            <a:lvl1pPr marL="179388" indent="-179388">
              <a:lnSpc>
                <a:spcPct val="125000"/>
              </a:lnSpc>
              <a:spcBef>
                <a:spcPts val="0"/>
              </a:spcBef>
              <a:buClr>
                <a:schemeClr val="tx2"/>
              </a:buClr>
              <a:buFont typeface="Wingdings" panose="05000000000000000000" pitchFamily="2" charset="2"/>
              <a:buChar char="§"/>
              <a:defRPr sz="2000"/>
            </a:lvl1pPr>
            <a:lvl2pPr marL="360363" indent="-180975">
              <a:lnSpc>
                <a:spcPct val="125000"/>
              </a:lnSpc>
              <a:spcBef>
                <a:spcPts val="0"/>
              </a:spcBef>
              <a:buClr>
                <a:schemeClr val="tx2"/>
              </a:buClr>
              <a:buFont typeface="Wingdings" panose="05000000000000000000" pitchFamily="2" charset="2"/>
              <a:buChar char="§"/>
              <a:defRPr sz="1800"/>
            </a:lvl2pPr>
            <a:lvl3pPr marL="442913" indent="-179388">
              <a:lnSpc>
                <a:spcPct val="125000"/>
              </a:lnSpc>
              <a:spcBef>
                <a:spcPts val="0"/>
              </a:spcBef>
              <a:buClr>
                <a:schemeClr val="tx2"/>
              </a:buClr>
              <a:buFont typeface="Wingdings" panose="05000000000000000000" pitchFamily="2" charset="2"/>
              <a:buChar char="§"/>
              <a:defRPr sz="1600"/>
            </a:lvl3pPr>
            <a:lvl4pPr marL="538163" indent="-177800">
              <a:lnSpc>
                <a:spcPct val="125000"/>
              </a:lnSpc>
              <a:spcBef>
                <a:spcPts val="0"/>
              </a:spcBef>
              <a:buClr>
                <a:schemeClr val="tx2"/>
              </a:buClr>
              <a:buFont typeface="Wingdings" panose="05000000000000000000" pitchFamily="2" charset="2"/>
              <a:buChar char="§"/>
              <a:defRPr sz="1400"/>
            </a:lvl4pPr>
            <a:lvl5pPr marL="714375" indent="-176213">
              <a:lnSpc>
                <a:spcPct val="125000"/>
              </a:lnSpc>
              <a:spcBef>
                <a:spcPts val="0"/>
              </a:spcBef>
              <a:buClr>
                <a:schemeClr val="tx2"/>
              </a:buClr>
              <a:buFont typeface="Wingdings" panose="05000000000000000000" pitchFamily="2" charset="2"/>
              <a:buChar char="§"/>
              <a:defRPr sz="1200"/>
            </a:lvl5pPr>
          </a:lstStyle>
          <a:p>
            <a:pPr lvl="0"/>
            <a:r>
              <a:rPr lang="de-DE" noProof="0" dirty="0"/>
              <a:t>Inhalt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9" name="Foliennummernplatzhalter 8"/>
          <p:cNvSpPr txBox="1">
            <a:spLocks/>
          </p:cNvSpPr>
          <p:nvPr userDrawn="1"/>
        </p:nvSpPr>
        <p:spPr>
          <a:xfrm>
            <a:off x="358775" y="6441929"/>
            <a:ext cx="7880350" cy="358922"/>
          </a:xfrm>
          <a:prstGeom prst="rect">
            <a:avLst/>
          </a:prstGeom>
        </p:spPr>
        <p:txBody>
          <a:bodyPr vert="horz" lIns="91440" tIns="45720" rIns="91440" bIns="45720" rtlCol="0" anchor="ctr"/>
          <a:lstStyle>
            <a:defPPr>
              <a:defRPr lang="de-DE"/>
            </a:defPPr>
            <a:lvl1pPr algn="r" rtl="0" fontAlgn="auto">
              <a:spcBef>
                <a:spcPts val="0"/>
              </a:spcBef>
              <a:spcAft>
                <a:spcPts val="0"/>
              </a:spcAft>
              <a:defRPr sz="1200"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defRPr/>
            </a:pPr>
            <a:r>
              <a:rPr lang="de-DE" sz="1200" b="0" i="0" u="none" strike="noStrike" kern="1200" baseline="0" dirty="0">
                <a:solidFill>
                  <a:schemeClr val="tx1"/>
                </a:solidFill>
                <a:latin typeface="+mn-lt"/>
                <a:ea typeface="+mn-ea"/>
                <a:cs typeface="+mn-cs"/>
              </a:rPr>
              <a:t>Henry He | Bachelor Thesis | Final </a:t>
            </a:r>
            <a:r>
              <a:rPr lang="de-DE" sz="1200" b="0" i="0" u="none" strike="noStrike" kern="1200" baseline="0" dirty="0" err="1">
                <a:solidFill>
                  <a:schemeClr val="tx1"/>
                </a:solidFill>
                <a:latin typeface="+mn-lt"/>
                <a:ea typeface="+mn-ea"/>
                <a:cs typeface="+mn-cs"/>
              </a:rPr>
              <a:t>Presentation</a:t>
            </a:r>
            <a:r>
              <a:rPr lang="de-DE" sz="1200" b="0" i="0" u="none" strike="noStrike" kern="1200" baseline="0" dirty="0">
                <a:solidFill>
                  <a:schemeClr val="tx1"/>
                </a:solidFill>
                <a:latin typeface="+mn-lt"/>
                <a:ea typeface="+mn-ea"/>
                <a:cs typeface="+mn-cs"/>
              </a:rPr>
              <a:t> | </a:t>
            </a:r>
            <a:r>
              <a:rPr lang="de-DE" sz="1200" b="0" i="0" u="none" strike="noStrike" kern="1200" baseline="0" dirty="0" err="1">
                <a:solidFill>
                  <a:schemeClr val="tx1"/>
                </a:solidFill>
                <a:latin typeface="+mn-lt"/>
                <a:ea typeface="+mn-ea"/>
                <a:cs typeface="+mn-cs"/>
              </a:rPr>
              <a:t>AoI-based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Scheduling</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for</a:t>
            </a:r>
            <a:r>
              <a:rPr lang="de-DE" sz="1200" b="0" i="0" u="none" strike="noStrike" kern="1200" baseline="0" dirty="0">
                <a:solidFill>
                  <a:schemeClr val="tx1"/>
                </a:solidFill>
                <a:latin typeface="+mn-lt"/>
                <a:ea typeface="+mn-ea"/>
                <a:cs typeface="+mn-cs"/>
              </a:rPr>
              <a:t> NCS </a:t>
            </a:r>
            <a:r>
              <a:rPr lang="de-DE" sz="1200" b="0" i="0" u="none" strike="noStrike" kern="1200" baseline="0" dirty="0" err="1">
                <a:solidFill>
                  <a:schemeClr val="tx1"/>
                </a:solidFill>
                <a:latin typeface="+mn-lt"/>
                <a:ea typeface="+mn-ea"/>
                <a:cs typeface="+mn-cs"/>
              </a:rPr>
              <a:t>over</a:t>
            </a:r>
            <a:r>
              <a:rPr lang="de-DE" sz="1200" b="0" i="0" u="none" strike="noStrike" kern="1200" baseline="0" dirty="0">
                <a:solidFill>
                  <a:schemeClr val="tx1"/>
                </a:solidFill>
                <a:latin typeface="+mn-lt"/>
                <a:ea typeface="+mn-ea"/>
                <a:cs typeface="+mn-cs"/>
              </a:rPr>
              <a:t> Gilbert-Elliot Channels</a:t>
            </a:r>
            <a:endParaRPr lang="de-DE" sz="1200" kern="1200" dirty="0">
              <a:solidFill>
                <a:schemeClr val="tx1"/>
              </a:solidFill>
              <a:latin typeface="+mn-lt"/>
              <a:ea typeface="+mn-ea"/>
              <a:cs typeface="+mn-cs"/>
            </a:endParaRPr>
          </a:p>
        </p:txBody>
      </p:sp>
    </p:spTree>
    <p:extLst>
      <p:ext uri="{BB962C8B-B14F-4D97-AF65-F5344CB8AC3E}">
        <p14:creationId xmlns:p14="http://schemas.microsoft.com/office/powerpoint/2010/main" val="438769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2_Titelfolie">
    <p:bg>
      <p:bgPr>
        <a:solidFill>
          <a:schemeClr val="bg1"/>
        </a:solidFill>
        <a:effectLst/>
      </p:bgPr>
    </p:bg>
    <p:spTree>
      <p:nvGrpSpPr>
        <p:cNvPr id="1" name=""/>
        <p:cNvGrpSpPr/>
        <p:nvPr/>
      </p:nvGrpSpPr>
      <p:grpSpPr>
        <a:xfrm>
          <a:off x="0" y="0"/>
          <a:ext cx="0" cy="0"/>
          <a:chOff x="0" y="0"/>
          <a:chExt cx="0" cy="0"/>
        </a:xfrm>
      </p:grpSpPr>
      <p:pic>
        <p:nvPicPr>
          <p:cNvPr id="2" name="Grafik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970719" y="2235581"/>
            <a:ext cx="4809744" cy="4200144"/>
          </a:xfrm>
          <a:prstGeom prst="rect">
            <a:avLst/>
          </a:prstGeom>
        </p:spPr>
      </p:pic>
      <p:sp>
        <p:nvSpPr>
          <p:cNvPr id="8194" name="Titelplatzhalter 1"/>
          <p:cNvSpPr>
            <a:spLocks noGrp="1"/>
          </p:cNvSpPr>
          <p:nvPr>
            <p:ph type="ctrTitle" hasCustomPrompt="1"/>
          </p:nvPr>
        </p:nvSpPr>
        <p:spPr>
          <a:xfrm>
            <a:off x="358775" y="2130426"/>
            <a:ext cx="8421688" cy="1237464"/>
          </a:xfrm>
          <a:prstGeom prst="rect">
            <a:avLst/>
          </a:prstGeom>
        </p:spPr>
        <p:txBody>
          <a:bodyPr/>
          <a:lstStyle>
            <a:lvl1pPr algn="l">
              <a:defRPr sz="2800" baseline="0" smtClean="0">
                <a:latin typeface="+mj-lt"/>
              </a:defRPr>
            </a:lvl1pPr>
          </a:lstStyle>
          <a:p>
            <a:r>
              <a:rPr lang="en-US" noProof="0" dirty="0"/>
              <a:t>Add your title</a:t>
            </a:r>
            <a:endParaRPr lang="de-DE" noProof="0" dirty="0"/>
          </a:p>
        </p:txBody>
      </p:sp>
      <p:sp>
        <p:nvSpPr>
          <p:cNvPr id="8195" name="Textplatzhalter 2"/>
          <p:cNvSpPr>
            <a:spLocks noGrp="1"/>
          </p:cNvSpPr>
          <p:nvPr>
            <p:ph type="subTitle" idx="1" hasCustomPrompt="1"/>
          </p:nvPr>
        </p:nvSpPr>
        <p:spPr>
          <a:xfrm>
            <a:off x="358775" y="3886200"/>
            <a:ext cx="4567766" cy="1752600"/>
          </a:xfrm>
          <a:prstGeom prst="rect">
            <a:avLst/>
          </a:prstGeom>
        </p:spPr>
        <p:txBody>
          <a:bodyPr/>
          <a:lstStyle>
            <a:lvl1pPr marL="0" indent="0" algn="l">
              <a:buNone/>
              <a:defRPr sz="1600" b="0" smtClean="0"/>
            </a:lvl1pPr>
          </a:lstStyle>
          <a:p>
            <a:r>
              <a:rPr lang="en-US" noProof="0" dirty="0"/>
              <a:t>Your name</a:t>
            </a:r>
          </a:p>
          <a:p>
            <a:r>
              <a:rPr lang="de-DE" noProof="0" dirty="0"/>
              <a:t>Your.name@tum.de</a:t>
            </a:r>
            <a:endParaRPr lang="en-US" noProof="0" dirty="0"/>
          </a:p>
        </p:txBody>
      </p:sp>
      <p:sp>
        <p:nvSpPr>
          <p:cNvPr id="12" name="Textfeld 11"/>
          <p:cNvSpPr txBox="1"/>
          <p:nvPr userDrawn="1"/>
        </p:nvSpPr>
        <p:spPr>
          <a:xfrm>
            <a:off x="320401" y="314325"/>
            <a:ext cx="3926746" cy="520720"/>
          </a:xfrm>
          <a:prstGeom prst="rect">
            <a:avLst/>
          </a:prstGeom>
          <a:noFill/>
        </p:spPr>
        <p:txBody>
          <a:bodyPr wrap="square" lIns="0" tIns="0" rIns="0" bIns="0" rtlCol="0">
            <a:spAutoFit/>
          </a:bodyPr>
          <a:lstStyle/>
          <a:p>
            <a:pPr>
              <a:lnSpc>
                <a:spcPct val="94000"/>
              </a:lnSpc>
              <a:tabLst/>
            </a:pPr>
            <a:r>
              <a:rPr lang="de-DE" sz="1200" err="1">
                <a:solidFill>
                  <a:schemeClr val="tx2"/>
                </a:solidFill>
                <a:latin typeface="+mn-lt"/>
              </a:rPr>
              <a:t>Chair</a:t>
            </a:r>
            <a:r>
              <a:rPr lang="de-DE" sz="1200">
                <a:solidFill>
                  <a:schemeClr val="tx2"/>
                </a:solidFill>
                <a:latin typeface="+mn-lt"/>
              </a:rPr>
              <a:t> </a:t>
            </a:r>
            <a:r>
              <a:rPr lang="de-DE" sz="1200" err="1">
                <a:solidFill>
                  <a:schemeClr val="tx2"/>
                </a:solidFill>
                <a:latin typeface="+mn-lt"/>
              </a:rPr>
              <a:t>of</a:t>
            </a:r>
            <a:r>
              <a:rPr lang="de-DE" sz="1200">
                <a:solidFill>
                  <a:schemeClr val="tx2"/>
                </a:solidFill>
                <a:latin typeface="+mn-lt"/>
              </a:rPr>
              <a:t> Communication Networks</a:t>
            </a:r>
          </a:p>
          <a:p>
            <a:pPr>
              <a:lnSpc>
                <a:spcPct val="94000"/>
              </a:lnSpc>
              <a:tabLst/>
            </a:pPr>
            <a:r>
              <a:rPr lang="de-DE" sz="1200">
                <a:solidFill>
                  <a:schemeClr val="tx2"/>
                </a:solidFill>
                <a:latin typeface="+mn-lt"/>
              </a:rPr>
              <a:t>Department</a:t>
            </a:r>
            <a:r>
              <a:rPr lang="de-DE" sz="1200" baseline="0">
                <a:solidFill>
                  <a:schemeClr val="tx2"/>
                </a:solidFill>
                <a:latin typeface="+mn-lt"/>
              </a:rPr>
              <a:t> </a:t>
            </a:r>
            <a:r>
              <a:rPr lang="de-DE" sz="1200" baseline="0" err="1">
                <a:solidFill>
                  <a:schemeClr val="tx2"/>
                </a:solidFill>
                <a:latin typeface="+mn-lt"/>
              </a:rPr>
              <a:t>of</a:t>
            </a:r>
            <a:r>
              <a:rPr lang="de-DE" sz="1200" baseline="0">
                <a:solidFill>
                  <a:schemeClr val="tx2"/>
                </a:solidFill>
                <a:latin typeface="+mn-lt"/>
              </a:rPr>
              <a:t> </a:t>
            </a:r>
            <a:r>
              <a:rPr lang="de-DE" sz="1200" baseline="0" err="1">
                <a:solidFill>
                  <a:schemeClr val="tx2"/>
                </a:solidFill>
                <a:latin typeface="+mn-lt"/>
              </a:rPr>
              <a:t>Electrical</a:t>
            </a:r>
            <a:r>
              <a:rPr lang="de-DE" sz="1200" baseline="0">
                <a:solidFill>
                  <a:schemeClr val="tx2"/>
                </a:solidFill>
                <a:latin typeface="+mn-lt"/>
              </a:rPr>
              <a:t> </a:t>
            </a:r>
            <a:r>
              <a:rPr lang="de-DE" sz="1200" baseline="0" err="1">
                <a:solidFill>
                  <a:schemeClr val="tx2"/>
                </a:solidFill>
                <a:latin typeface="+mn-lt"/>
              </a:rPr>
              <a:t>and</a:t>
            </a:r>
            <a:r>
              <a:rPr lang="de-DE" sz="1200" baseline="0">
                <a:solidFill>
                  <a:schemeClr val="tx2"/>
                </a:solidFill>
                <a:latin typeface="+mn-lt"/>
              </a:rPr>
              <a:t> Computer Engineering</a:t>
            </a:r>
            <a:endParaRPr lang="de-DE" sz="1200">
              <a:solidFill>
                <a:schemeClr val="tx2"/>
              </a:solidFill>
              <a:latin typeface="+mn-lt"/>
            </a:endParaRPr>
          </a:p>
          <a:p>
            <a:pPr>
              <a:lnSpc>
                <a:spcPct val="94000"/>
              </a:lnSpc>
              <a:tabLst/>
            </a:pPr>
            <a:r>
              <a:rPr lang="de-DE" sz="1200">
                <a:solidFill>
                  <a:schemeClr val="tx2"/>
                </a:solidFill>
                <a:latin typeface="+mn-lt"/>
              </a:rPr>
              <a:t>Technical</a:t>
            </a:r>
            <a:r>
              <a:rPr lang="de-DE" sz="1200" baseline="0">
                <a:solidFill>
                  <a:schemeClr val="tx2"/>
                </a:solidFill>
                <a:latin typeface="+mn-lt"/>
              </a:rPr>
              <a:t> University </a:t>
            </a:r>
            <a:r>
              <a:rPr lang="de-DE" sz="1200" baseline="0" err="1">
                <a:solidFill>
                  <a:schemeClr val="tx2"/>
                </a:solidFill>
                <a:latin typeface="+mn-lt"/>
              </a:rPr>
              <a:t>of</a:t>
            </a:r>
            <a:r>
              <a:rPr lang="de-DE" sz="1200" baseline="0">
                <a:solidFill>
                  <a:schemeClr val="tx2"/>
                </a:solidFill>
                <a:latin typeface="+mn-lt"/>
              </a:rPr>
              <a:t> </a:t>
            </a:r>
            <a:r>
              <a:rPr lang="de-DE" sz="1200" baseline="0" err="1">
                <a:solidFill>
                  <a:schemeClr val="tx2"/>
                </a:solidFill>
                <a:latin typeface="+mn-lt"/>
              </a:rPr>
              <a:t>Munich</a:t>
            </a:r>
            <a:endParaRPr lang="de-DE" sz="1200">
              <a:solidFill>
                <a:schemeClr val="tx2"/>
              </a:solidFill>
              <a:latin typeface="+mn-lt"/>
            </a:endParaRPr>
          </a:p>
        </p:txBody>
      </p:sp>
      <p:pic>
        <p:nvPicPr>
          <p:cNvPr id="10" name="Bild 6" descr="20150416 tum logo blau png final.png"/>
          <p:cNvPicPr>
            <a:picLocks noChangeAspect="1"/>
          </p:cNvPicPr>
          <p:nvPr userDrawn="1"/>
        </p:nvPicPr>
        <p:blipFill>
          <a:blip r:embed="rId3"/>
          <a:stretch>
            <a:fillRect/>
          </a:stretch>
        </p:blipFill>
        <p:spPr>
          <a:xfrm>
            <a:off x="8218411" y="324685"/>
            <a:ext cx="608352" cy="320400"/>
          </a:xfrm>
          <a:prstGeom prst="rect">
            <a:avLst/>
          </a:prstGeom>
        </p:spPr>
      </p:pic>
      <p:sp>
        <p:nvSpPr>
          <p:cNvPr id="15" name="Foliennummernplatzhalter 8"/>
          <p:cNvSpPr txBox="1">
            <a:spLocks/>
          </p:cNvSpPr>
          <p:nvPr userDrawn="1"/>
        </p:nvSpPr>
        <p:spPr>
          <a:xfrm>
            <a:off x="358775" y="6441929"/>
            <a:ext cx="7880350" cy="365125"/>
          </a:xfrm>
          <a:prstGeom prst="rect">
            <a:avLst/>
          </a:prstGeom>
        </p:spPr>
        <p:txBody>
          <a:bodyPr vert="horz" lIns="91440" tIns="45720" rIns="91440" bIns="45720" rtlCol="0" anchor="ctr"/>
          <a:lstStyle>
            <a:defPPr>
              <a:defRPr lang="de-DE"/>
            </a:defPPr>
            <a:lvl1pPr algn="r" rtl="0" fontAlgn="auto">
              <a:spcBef>
                <a:spcPts val="0"/>
              </a:spcBef>
              <a:spcAft>
                <a:spcPts val="0"/>
              </a:spcAft>
              <a:defRPr sz="1200"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defRPr/>
            </a:pPr>
            <a:r>
              <a:rPr lang="de-DE" sz="1200" kern="1200">
                <a:solidFill>
                  <a:schemeClr val="tx1"/>
                </a:solidFill>
                <a:latin typeface="+mn-lt"/>
                <a:ea typeface="+mn-ea"/>
                <a:cs typeface="+mn-cs"/>
              </a:rPr>
              <a:t>©</a:t>
            </a:r>
            <a:r>
              <a:rPr lang="de-DE" sz="1200" kern="1200">
                <a:solidFill>
                  <a:schemeClr val="tx1"/>
                </a:solidFill>
                <a:effectLst/>
                <a:latin typeface="+mn-lt"/>
                <a:ea typeface="+mn-ea"/>
                <a:cs typeface="+mn-cs"/>
              </a:rPr>
              <a:t>2020 Technical University </a:t>
            </a:r>
            <a:r>
              <a:rPr lang="de-DE" sz="1200" kern="1200" err="1">
                <a:solidFill>
                  <a:schemeClr val="tx1"/>
                </a:solidFill>
                <a:effectLst/>
                <a:latin typeface="+mn-lt"/>
                <a:ea typeface="+mn-ea"/>
                <a:cs typeface="+mn-cs"/>
              </a:rPr>
              <a:t>of</a:t>
            </a:r>
            <a:r>
              <a:rPr lang="de-DE" sz="1200" kern="1200">
                <a:solidFill>
                  <a:schemeClr val="tx1"/>
                </a:solidFill>
                <a:effectLst/>
                <a:latin typeface="+mn-lt"/>
                <a:ea typeface="+mn-ea"/>
                <a:cs typeface="+mn-cs"/>
              </a:rPr>
              <a:t> </a:t>
            </a:r>
            <a:r>
              <a:rPr lang="de-DE" sz="1200" kern="1200" err="1">
                <a:solidFill>
                  <a:schemeClr val="tx1"/>
                </a:solidFill>
                <a:effectLst/>
                <a:latin typeface="+mn-lt"/>
                <a:ea typeface="+mn-ea"/>
                <a:cs typeface="+mn-cs"/>
              </a:rPr>
              <a:t>Munich</a:t>
            </a:r>
            <a:endParaRPr lang="de-DE" sz="1200" kern="1200">
              <a:solidFill>
                <a:schemeClr val="tx1"/>
              </a:solidFill>
              <a:latin typeface="+mn-lt"/>
              <a:ea typeface="+mn-ea"/>
              <a:cs typeface="+mn-cs"/>
            </a:endParaRPr>
          </a:p>
        </p:txBody>
      </p:sp>
    </p:spTree>
    <p:extLst>
      <p:ext uri="{BB962C8B-B14F-4D97-AF65-F5344CB8AC3E}">
        <p14:creationId xmlns:p14="http://schemas.microsoft.com/office/powerpoint/2010/main" val="190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el und Inhalt zweispaltig">
    <p:spTree>
      <p:nvGrpSpPr>
        <p:cNvPr id="1" name=""/>
        <p:cNvGrpSpPr/>
        <p:nvPr/>
      </p:nvGrpSpPr>
      <p:grpSpPr>
        <a:xfrm>
          <a:off x="0" y="0"/>
          <a:ext cx="0" cy="0"/>
          <a:chOff x="0" y="0"/>
          <a:chExt cx="0" cy="0"/>
        </a:xfrm>
      </p:grpSpPr>
      <p:sp>
        <p:nvSpPr>
          <p:cNvPr id="4" name="Titel 1"/>
          <p:cNvSpPr>
            <a:spLocks noGrp="1"/>
          </p:cNvSpPr>
          <p:nvPr>
            <p:ph type="title"/>
          </p:nvPr>
        </p:nvSpPr>
        <p:spPr>
          <a:xfrm>
            <a:off x="358776" y="366639"/>
            <a:ext cx="7167440" cy="360000"/>
          </a:xfrm>
          <a:prstGeom prst="rect">
            <a:avLst/>
          </a:prstGeom>
        </p:spPr>
        <p:txBody>
          <a:bodyPr anchor="ctr">
            <a:noAutofit/>
          </a:bodyPr>
          <a:lstStyle>
            <a:lvl1pPr>
              <a:lnSpc>
                <a:spcPct val="125000"/>
              </a:lnSpc>
              <a:defRPr sz="2400"/>
            </a:lvl1pPr>
          </a:lstStyle>
          <a:p>
            <a:r>
              <a:rPr lang="en-US" noProof="0" dirty="0"/>
              <a:t>Click to edit Master title style</a:t>
            </a:r>
            <a:endParaRPr lang="de-DE" noProof="0" dirty="0"/>
          </a:p>
        </p:txBody>
      </p:sp>
      <p:sp>
        <p:nvSpPr>
          <p:cNvPr id="8" name="Inhaltsplatzhalter 2"/>
          <p:cNvSpPr>
            <a:spLocks noGrp="1"/>
          </p:cNvSpPr>
          <p:nvPr>
            <p:ph idx="1" hasCustomPrompt="1"/>
          </p:nvPr>
        </p:nvSpPr>
        <p:spPr>
          <a:xfrm>
            <a:off x="358775" y="1267199"/>
            <a:ext cx="4186491" cy="5000400"/>
          </a:xfrm>
          <a:prstGeom prst="rect">
            <a:avLst/>
          </a:prstGeom>
        </p:spPr>
        <p:txBody>
          <a:bodyPr>
            <a:normAutofit/>
          </a:bodyPr>
          <a:lstStyle>
            <a:lvl1pPr marL="179388" indent="-179388">
              <a:lnSpc>
                <a:spcPct val="125000"/>
              </a:lnSpc>
              <a:spcBef>
                <a:spcPts val="0"/>
              </a:spcBef>
              <a:buClr>
                <a:schemeClr val="tx2"/>
              </a:buClr>
              <a:buFont typeface="Wingdings" panose="05000000000000000000" pitchFamily="2" charset="2"/>
              <a:buChar char="§"/>
              <a:defRPr sz="2000"/>
            </a:lvl1pPr>
            <a:lvl2pPr marL="360363" indent="-180975">
              <a:lnSpc>
                <a:spcPct val="125000"/>
              </a:lnSpc>
              <a:spcBef>
                <a:spcPts val="0"/>
              </a:spcBef>
              <a:buClr>
                <a:schemeClr val="tx2"/>
              </a:buClr>
              <a:buFont typeface="Wingdings" panose="05000000000000000000" pitchFamily="2" charset="2"/>
              <a:buChar char="§"/>
              <a:defRPr sz="1800"/>
            </a:lvl2pPr>
            <a:lvl3pPr marL="442913" indent="-179388">
              <a:lnSpc>
                <a:spcPct val="125000"/>
              </a:lnSpc>
              <a:spcBef>
                <a:spcPts val="0"/>
              </a:spcBef>
              <a:buClr>
                <a:schemeClr val="tx2"/>
              </a:buClr>
              <a:buFont typeface="Wingdings" panose="05000000000000000000" pitchFamily="2" charset="2"/>
              <a:buChar char="§"/>
              <a:defRPr sz="1600"/>
            </a:lvl3pPr>
            <a:lvl4pPr marL="538163" indent="-177800">
              <a:lnSpc>
                <a:spcPct val="125000"/>
              </a:lnSpc>
              <a:spcBef>
                <a:spcPts val="0"/>
              </a:spcBef>
              <a:buClr>
                <a:schemeClr val="tx2"/>
              </a:buClr>
              <a:buFont typeface="Wingdings" panose="05000000000000000000" pitchFamily="2" charset="2"/>
              <a:buChar char="§"/>
              <a:defRPr sz="1400"/>
            </a:lvl4pPr>
            <a:lvl5pPr marL="714375" indent="-176213">
              <a:lnSpc>
                <a:spcPct val="125000"/>
              </a:lnSpc>
              <a:spcBef>
                <a:spcPts val="0"/>
              </a:spcBef>
              <a:buClr>
                <a:schemeClr val="tx2"/>
              </a:buClr>
              <a:buFont typeface="Wingdings" panose="05000000000000000000" pitchFamily="2" charset="2"/>
              <a:buChar char="§"/>
              <a:defRPr sz="1200"/>
            </a:lvl5pPr>
          </a:lstStyle>
          <a:p>
            <a:pPr lvl="0"/>
            <a:r>
              <a:rPr lang="de-DE" noProof="0" dirty="0"/>
              <a:t>Inhalt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11" name="Foliennummernplatzhalter 8"/>
          <p:cNvSpPr>
            <a:spLocks noGrp="1"/>
          </p:cNvSpPr>
          <p:nvPr>
            <p:ph type="sldNum" sz="quarter" idx="4"/>
          </p:nvPr>
        </p:nvSpPr>
        <p:spPr>
          <a:xfrm>
            <a:off x="8239125" y="6441929"/>
            <a:ext cx="563816" cy="358921"/>
          </a:xfrm>
          <a:prstGeom prst="rect">
            <a:avLst/>
          </a:prstGeom>
        </p:spPr>
        <p:txBody>
          <a:bodyPr/>
          <a:lstStyle>
            <a:lvl1pPr algn="r">
              <a:defRPr sz="1200"/>
            </a:lvl1pPr>
          </a:lstStyle>
          <a:p>
            <a:pPr>
              <a:defRPr/>
            </a:pPr>
            <a:fld id="{B08FB26A-4A1D-4CBA-95DD-CE808CCC0A38}" type="slidenum">
              <a:rPr lang="de-DE" smtClean="0"/>
              <a:pPr>
                <a:defRPr/>
              </a:pPr>
              <a:t>‹Nr.›</a:t>
            </a:fld>
            <a:endParaRPr lang="de-DE"/>
          </a:p>
        </p:txBody>
      </p:sp>
      <p:sp>
        <p:nvSpPr>
          <p:cNvPr id="12" name="Inhaltsplatzhalter 2"/>
          <p:cNvSpPr>
            <a:spLocks noGrp="1"/>
          </p:cNvSpPr>
          <p:nvPr>
            <p:ph idx="10" hasCustomPrompt="1"/>
          </p:nvPr>
        </p:nvSpPr>
        <p:spPr>
          <a:xfrm>
            <a:off x="4592386" y="1267199"/>
            <a:ext cx="4186491" cy="5000400"/>
          </a:xfrm>
          <a:prstGeom prst="rect">
            <a:avLst/>
          </a:prstGeom>
        </p:spPr>
        <p:txBody>
          <a:bodyPr>
            <a:normAutofit/>
          </a:bodyPr>
          <a:lstStyle>
            <a:lvl1pPr marL="179388" indent="-179388">
              <a:lnSpc>
                <a:spcPct val="125000"/>
              </a:lnSpc>
              <a:spcBef>
                <a:spcPts val="0"/>
              </a:spcBef>
              <a:buClr>
                <a:schemeClr val="tx2"/>
              </a:buClr>
              <a:buFont typeface="Wingdings" panose="05000000000000000000" pitchFamily="2" charset="2"/>
              <a:buChar char="§"/>
              <a:defRPr sz="2000"/>
            </a:lvl1pPr>
            <a:lvl2pPr marL="360363" indent="-180975">
              <a:lnSpc>
                <a:spcPct val="125000"/>
              </a:lnSpc>
              <a:spcBef>
                <a:spcPts val="0"/>
              </a:spcBef>
              <a:buClr>
                <a:schemeClr val="tx2"/>
              </a:buClr>
              <a:buFont typeface="Wingdings" panose="05000000000000000000" pitchFamily="2" charset="2"/>
              <a:buChar char="§"/>
              <a:defRPr sz="1800"/>
            </a:lvl2pPr>
            <a:lvl3pPr marL="442913" indent="-179388">
              <a:lnSpc>
                <a:spcPct val="125000"/>
              </a:lnSpc>
              <a:spcBef>
                <a:spcPts val="0"/>
              </a:spcBef>
              <a:buClr>
                <a:schemeClr val="tx2"/>
              </a:buClr>
              <a:buFont typeface="Wingdings" panose="05000000000000000000" pitchFamily="2" charset="2"/>
              <a:buChar char="§"/>
              <a:defRPr sz="1600"/>
            </a:lvl3pPr>
            <a:lvl4pPr marL="538163" indent="-177800">
              <a:lnSpc>
                <a:spcPct val="125000"/>
              </a:lnSpc>
              <a:spcBef>
                <a:spcPts val="0"/>
              </a:spcBef>
              <a:buClr>
                <a:schemeClr val="tx2"/>
              </a:buClr>
              <a:buFont typeface="Wingdings" panose="05000000000000000000" pitchFamily="2" charset="2"/>
              <a:buChar char="§"/>
              <a:defRPr sz="1400"/>
            </a:lvl4pPr>
            <a:lvl5pPr marL="714375" indent="-176213">
              <a:lnSpc>
                <a:spcPct val="125000"/>
              </a:lnSpc>
              <a:spcBef>
                <a:spcPts val="0"/>
              </a:spcBef>
              <a:buClr>
                <a:schemeClr val="tx2"/>
              </a:buClr>
              <a:buFont typeface="Wingdings" panose="05000000000000000000" pitchFamily="2" charset="2"/>
              <a:buChar char="§"/>
              <a:defRPr sz="1200"/>
            </a:lvl5pPr>
          </a:lstStyle>
          <a:p>
            <a:pPr lvl="0"/>
            <a:r>
              <a:rPr lang="de-DE" noProof="0" dirty="0"/>
              <a:t>Inhalt durch Klicken bearbeiten</a:t>
            </a:r>
          </a:p>
          <a:p>
            <a:pPr lvl="1"/>
            <a:r>
              <a:rPr lang="de-DE" noProof="0" dirty="0"/>
              <a:t>Zweite Ebene</a:t>
            </a:r>
          </a:p>
          <a:p>
            <a:pPr lvl="2"/>
            <a:r>
              <a:rPr lang="de-DE" noProof="0" dirty="0"/>
              <a:t>Dritte Ebene</a:t>
            </a:r>
          </a:p>
          <a:p>
            <a:pPr lvl="3"/>
            <a:r>
              <a:rPr lang="de-DE" noProof="0" dirty="0"/>
              <a:t>Vierte Ebene</a:t>
            </a:r>
          </a:p>
          <a:p>
            <a:pPr lvl="4"/>
            <a:r>
              <a:rPr lang="de-DE" noProof="0" dirty="0"/>
              <a:t>Fünfte Ebene</a:t>
            </a:r>
          </a:p>
        </p:txBody>
      </p:sp>
      <p:sp>
        <p:nvSpPr>
          <p:cNvPr id="9" name="Foliennummernplatzhalter 8"/>
          <p:cNvSpPr txBox="1">
            <a:spLocks/>
          </p:cNvSpPr>
          <p:nvPr userDrawn="1"/>
        </p:nvSpPr>
        <p:spPr>
          <a:xfrm>
            <a:off x="358775" y="6441929"/>
            <a:ext cx="7880350" cy="358922"/>
          </a:xfrm>
          <a:prstGeom prst="rect">
            <a:avLst/>
          </a:prstGeom>
        </p:spPr>
        <p:txBody>
          <a:bodyPr vert="horz" lIns="91440" tIns="45720" rIns="91440" bIns="45720" rtlCol="0" anchor="ctr"/>
          <a:lstStyle>
            <a:defPPr>
              <a:defRPr lang="de-DE"/>
            </a:defPPr>
            <a:lvl1pPr algn="r" rtl="0" fontAlgn="auto">
              <a:spcBef>
                <a:spcPts val="0"/>
              </a:spcBef>
              <a:spcAft>
                <a:spcPts val="0"/>
              </a:spcAft>
              <a:defRPr sz="1200" kern="1200">
                <a:solidFill>
                  <a:schemeClr val="tx1"/>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algn="l">
              <a:defRPr/>
            </a:pPr>
            <a:r>
              <a:rPr lang="de-DE" sz="1200" b="0" i="0" u="none" strike="noStrike" kern="1200" baseline="0" dirty="0">
                <a:solidFill>
                  <a:schemeClr val="tx1"/>
                </a:solidFill>
                <a:latin typeface="+mn-lt"/>
                <a:ea typeface="+mn-ea"/>
                <a:cs typeface="+mn-cs"/>
              </a:rPr>
              <a:t>Henry He | Bachelor Thesis | Final </a:t>
            </a:r>
            <a:r>
              <a:rPr lang="de-DE" sz="1200" b="0" i="0" u="none" strike="noStrike" kern="1200" baseline="0" dirty="0" err="1">
                <a:solidFill>
                  <a:schemeClr val="tx1"/>
                </a:solidFill>
                <a:latin typeface="+mn-lt"/>
                <a:ea typeface="+mn-ea"/>
                <a:cs typeface="+mn-cs"/>
              </a:rPr>
              <a:t>Presentation</a:t>
            </a:r>
            <a:r>
              <a:rPr lang="de-DE" sz="1200" b="0" i="0" u="none" strike="noStrike" kern="1200" baseline="0" dirty="0">
                <a:solidFill>
                  <a:schemeClr val="tx1"/>
                </a:solidFill>
                <a:latin typeface="+mn-lt"/>
                <a:ea typeface="+mn-ea"/>
                <a:cs typeface="+mn-cs"/>
              </a:rPr>
              <a:t> | </a:t>
            </a:r>
            <a:r>
              <a:rPr lang="de-DE" sz="1200" b="0" i="0" u="none" strike="noStrike" kern="1200" baseline="0" dirty="0" err="1">
                <a:solidFill>
                  <a:schemeClr val="tx1"/>
                </a:solidFill>
                <a:latin typeface="+mn-lt"/>
                <a:ea typeface="+mn-ea"/>
                <a:cs typeface="+mn-cs"/>
              </a:rPr>
              <a:t>AoI-based</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Scheduling</a:t>
            </a:r>
            <a:r>
              <a:rPr lang="de-DE" sz="1200" b="0" i="0" u="none" strike="noStrike" kern="1200" baseline="0" dirty="0">
                <a:solidFill>
                  <a:schemeClr val="tx1"/>
                </a:solidFill>
                <a:latin typeface="+mn-lt"/>
                <a:ea typeface="+mn-ea"/>
                <a:cs typeface="+mn-cs"/>
              </a:rPr>
              <a:t> </a:t>
            </a:r>
            <a:r>
              <a:rPr lang="de-DE" sz="1200" b="0" i="0" u="none" strike="noStrike" kern="1200" baseline="0" dirty="0" err="1">
                <a:solidFill>
                  <a:schemeClr val="tx1"/>
                </a:solidFill>
                <a:latin typeface="+mn-lt"/>
                <a:ea typeface="+mn-ea"/>
                <a:cs typeface="+mn-cs"/>
              </a:rPr>
              <a:t>for</a:t>
            </a:r>
            <a:r>
              <a:rPr lang="de-DE" sz="1200" b="0" i="0" u="none" strike="noStrike" kern="1200" baseline="0" dirty="0">
                <a:solidFill>
                  <a:schemeClr val="tx1"/>
                </a:solidFill>
                <a:latin typeface="+mn-lt"/>
                <a:ea typeface="+mn-ea"/>
                <a:cs typeface="+mn-cs"/>
              </a:rPr>
              <a:t> NCS </a:t>
            </a:r>
            <a:r>
              <a:rPr lang="de-DE" sz="1200" b="0" i="0" u="none" strike="noStrike" kern="1200" baseline="0" dirty="0" err="1">
                <a:solidFill>
                  <a:schemeClr val="tx1"/>
                </a:solidFill>
                <a:latin typeface="+mn-lt"/>
                <a:ea typeface="+mn-ea"/>
                <a:cs typeface="+mn-cs"/>
              </a:rPr>
              <a:t>over</a:t>
            </a:r>
            <a:r>
              <a:rPr lang="de-DE" sz="1200" b="0" i="0" u="none" strike="noStrike" kern="1200" baseline="0" dirty="0">
                <a:solidFill>
                  <a:schemeClr val="tx1"/>
                </a:solidFill>
                <a:latin typeface="+mn-lt"/>
                <a:ea typeface="+mn-ea"/>
                <a:cs typeface="+mn-cs"/>
              </a:rPr>
              <a:t> Gilbert-Elliot Channels</a:t>
            </a:r>
            <a:endParaRPr lang="de-DE" sz="1200" kern="1200" dirty="0">
              <a:solidFill>
                <a:schemeClr val="tx1"/>
              </a:solidFill>
              <a:latin typeface="+mn-lt"/>
              <a:ea typeface="+mn-ea"/>
              <a:cs typeface="+mn-cs"/>
            </a:endParaRPr>
          </a:p>
        </p:txBody>
      </p:sp>
    </p:spTree>
    <p:extLst>
      <p:ext uri="{BB962C8B-B14F-4D97-AF65-F5344CB8AC3E}">
        <p14:creationId xmlns:p14="http://schemas.microsoft.com/office/powerpoint/2010/main" val="58794836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w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Bild 6" descr="20150416 tum logo blau png final.png"/>
          <p:cNvPicPr>
            <a:picLocks noChangeAspect="1"/>
          </p:cNvPicPr>
          <p:nvPr/>
        </p:nvPicPr>
        <p:blipFill>
          <a:blip r:embed="rId7"/>
          <a:stretch>
            <a:fillRect/>
          </a:stretch>
        </p:blipFill>
        <p:spPr>
          <a:xfrm>
            <a:off x="8218411" y="324685"/>
            <a:ext cx="608352" cy="320400"/>
          </a:xfrm>
          <a:prstGeom prst="rect">
            <a:avLst/>
          </a:prstGeom>
        </p:spPr>
      </p:pic>
    </p:spTree>
  </p:cSld>
  <p:clrMap bg1="lt1" tx1="dk1" bg2="lt2" tx2="dk2" accent1="accent1" accent2="accent2" accent3="accent3" accent4="accent4" accent5="accent5" accent6="accent6" hlink="hlink" folHlink="folHlink"/>
  <p:sldLayoutIdLst>
    <p:sldLayoutId id="2147483724" r:id="rId1"/>
    <p:sldLayoutId id="2147483727" r:id="rId2"/>
    <p:sldLayoutId id="2147483728" r:id="rId3"/>
    <p:sldLayoutId id="2147483741" r:id="rId4"/>
    <p:sldLayoutId id="2147483742" r:id="rId5"/>
  </p:sldLayoutIdLst>
  <p:hf hdr="0" ft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4.emf"/><Relationship Id="rId4" Type="http://schemas.openxmlformats.org/officeDocument/2006/relationships/image" Target="../media/image23.emf"/></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7.emf"/><Relationship Id="rId4" Type="http://schemas.openxmlformats.org/officeDocument/2006/relationships/image" Target="../media/image26.emf"/></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29.emf"/></Relationships>
</file>

<file path=ppt/slides/_rels/slide1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34.emf"/><Relationship Id="rId4" Type="http://schemas.openxmlformats.org/officeDocument/2006/relationships/image" Target="../media/image33.emf"/></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20.png"/><Relationship Id="rId4" Type="http://schemas.openxmlformats.org/officeDocument/2006/relationships/image" Target="../media/image38.emf"/></Relationships>
</file>

<file path=ppt/slides/_rels/slide2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20.png"/><Relationship Id="rId4" Type="http://schemas.openxmlformats.org/officeDocument/2006/relationships/image" Target="../media/image4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0.png"/><Relationship Id="rId9"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361156" y="1734336"/>
            <a:ext cx="8421688" cy="1237464"/>
          </a:xfrm>
        </p:spPr>
        <p:txBody>
          <a:bodyPr>
            <a:normAutofit fontScale="90000"/>
          </a:bodyPr>
          <a:lstStyle/>
          <a:p>
            <a:r>
              <a:rPr lang="en-US" noProof="0" dirty="0" err="1"/>
              <a:t>AoI</a:t>
            </a:r>
            <a:r>
              <a:rPr lang="en-US" noProof="0" dirty="0"/>
              <a:t>-based Scheduling for Networked Control Systems over Gilbert-Elliot Channels </a:t>
            </a:r>
            <a:br>
              <a:rPr lang="en-US" noProof="0" dirty="0"/>
            </a:br>
            <a:r>
              <a:rPr lang="en-US" sz="1600" noProof="0" dirty="0"/>
              <a:t>Bachelor Thesis</a:t>
            </a:r>
            <a:br>
              <a:rPr lang="en-US" sz="1600" noProof="0" dirty="0"/>
            </a:br>
            <a:r>
              <a:rPr lang="en-US" sz="1600" noProof="0" dirty="0"/>
              <a:t>Final Presentation</a:t>
            </a:r>
          </a:p>
        </p:txBody>
      </p:sp>
      <p:sp>
        <p:nvSpPr>
          <p:cNvPr id="5" name="Untertitel 4"/>
          <p:cNvSpPr>
            <a:spLocks noGrp="1"/>
          </p:cNvSpPr>
          <p:nvPr>
            <p:ph type="subTitle" idx="1"/>
          </p:nvPr>
        </p:nvSpPr>
        <p:spPr/>
        <p:txBody>
          <a:bodyPr>
            <a:normAutofit/>
          </a:bodyPr>
          <a:lstStyle/>
          <a:p>
            <a:pPr>
              <a:lnSpc>
                <a:spcPct val="80000"/>
              </a:lnSpc>
              <a:spcBef>
                <a:spcPct val="50000"/>
              </a:spcBef>
            </a:pPr>
            <a:r>
              <a:rPr lang="en-US" altLang="de-DE" b="1" noProof="0" dirty="0"/>
              <a:t>Henry He</a:t>
            </a:r>
          </a:p>
          <a:p>
            <a:pPr>
              <a:lnSpc>
                <a:spcPct val="80000"/>
              </a:lnSpc>
              <a:spcBef>
                <a:spcPct val="50000"/>
              </a:spcBef>
            </a:pPr>
            <a:r>
              <a:rPr lang="en-US" altLang="de-DE" noProof="0" dirty="0" err="1"/>
              <a:t>henry.he@tum.de</a:t>
            </a:r>
            <a:endParaRPr lang="en-US" altLang="de-DE" noProof="0" dirty="0"/>
          </a:p>
          <a:p>
            <a:pPr>
              <a:lnSpc>
                <a:spcPct val="80000"/>
              </a:lnSpc>
              <a:spcBef>
                <a:spcPct val="50000"/>
              </a:spcBef>
            </a:pPr>
            <a:endParaRPr lang="en-US" altLang="de-DE" noProof="0" dirty="0"/>
          </a:p>
          <a:p>
            <a:pPr>
              <a:lnSpc>
                <a:spcPct val="80000"/>
              </a:lnSpc>
              <a:spcBef>
                <a:spcPct val="50000"/>
              </a:spcBef>
            </a:pPr>
            <a:r>
              <a:rPr lang="en-US" altLang="de-DE" b="1" noProof="0" dirty="0"/>
              <a:t>M.Sc. </a:t>
            </a:r>
            <a:r>
              <a:rPr lang="en-US" altLang="de-DE" b="1" noProof="0" dirty="0" err="1"/>
              <a:t>Onur</a:t>
            </a:r>
            <a:r>
              <a:rPr lang="en-US" altLang="de-DE" b="1" noProof="0" dirty="0"/>
              <a:t> </a:t>
            </a:r>
            <a:r>
              <a:rPr lang="en-US" altLang="de-DE" b="1" noProof="0" dirty="0" err="1"/>
              <a:t>Ayan</a:t>
            </a:r>
            <a:endParaRPr lang="en-US" altLang="de-DE" b="1" noProof="0" dirty="0"/>
          </a:p>
          <a:p>
            <a:pPr>
              <a:lnSpc>
                <a:spcPct val="80000"/>
              </a:lnSpc>
              <a:spcBef>
                <a:spcPct val="50000"/>
              </a:spcBef>
            </a:pPr>
            <a:r>
              <a:rPr lang="en-US" altLang="de-DE" noProof="0" dirty="0" err="1"/>
              <a:t>onur.ayan@tum.de</a:t>
            </a:r>
            <a:endParaRPr lang="en-US" altLang="de-DE" noProof="0" dirty="0"/>
          </a:p>
        </p:txBody>
      </p:sp>
    </p:spTree>
    <p:extLst>
      <p:ext uri="{BB962C8B-B14F-4D97-AF65-F5344CB8AC3E}">
        <p14:creationId xmlns:p14="http://schemas.microsoft.com/office/powerpoint/2010/main" val="13307053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prstGeom prst="rect">
                <a:avLst/>
              </a:prstGeom>
            </p:spPr>
            <p:txBody>
              <a:bodyPr/>
              <a:lstStyle/>
              <a:p>
                <a:r>
                  <a:rPr lang="en-US" dirty="0"/>
                  <a:t>Objective</a:t>
                </a:r>
                <a:endParaRPr lang="en-US" noProof="0" dirty="0"/>
              </a:p>
              <a:p>
                <a:pPr lvl="1"/>
                <a:r>
                  <a:rPr lang="en-US" dirty="0"/>
                  <a:t>How does FHS perform in a Gilbert-Elliot channel?</a:t>
                </a:r>
              </a:p>
              <a:p>
                <a:pPr lvl="1"/>
                <a:r>
                  <a:rPr lang="en-US" dirty="0"/>
                  <a:t>How does the GES perform in comparison?</a:t>
                </a:r>
              </a:p>
              <a:p>
                <a:pPr lvl="1"/>
                <a:r>
                  <a:rPr lang="en-US" dirty="0"/>
                  <a:t>Extra: Why does simulation result differ between Linux, Mac, Windows?</a:t>
                </a:r>
                <a:endParaRPr lang="en-US" noProof="0" dirty="0"/>
              </a:p>
              <a:p>
                <a:pPr lvl="1"/>
                <a:endParaRPr lang="en-US" noProof="0" dirty="0"/>
              </a:p>
              <a:p>
                <a:r>
                  <a:rPr lang="en-US" dirty="0"/>
                  <a:t>Approach</a:t>
                </a:r>
                <a:endParaRPr lang="en-US" noProof="0" dirty="0"/>
              </a:p>
              <a:p>
                <a:pPr lvl="1"/>
                <a:r>
                  <a:rPr lang="en-US" noProof="0" dirty="0"/>
                  <a:t>Modeling of </a:t>
                </a:r>
                <a:r>
                  <a:rPr lang="en-US" i="1" dirty="0"/>
                  <a:t>GE Channel </a:t>
                </a:r>
                <a:r>
                  <a:rPr lang="en-US" dirty="0"/>
                  <a:t>in a simulation network</a:t>
                </a:r>
                <a:endParaRPr lang="en-US" noProof="0" dirty="0"/>
              </a:p>
              <a:p>
                <a:pPr lvl="1"/>
                <a:r>
                  <a:rPr lang="en-US" noProof="0" dirty="0"/>
                  <a:t>Implementation / Extension of control and channel aware scheduler</a:t>
                </a:r>
              </a:p>
              <a:p>
                <a:pPr lvl="1"/>
                <a:r>
                  <a:rPr lang="en-US" noProof="0" dirty="0"/>
                  <a:t>Simulation using </a:t>
                </a:r>
                <a:r>
                  <a:rPr lang="en-US" noProof="0" dirty="0" err="1"/>
                  <a:t>NCS_framework_cpp</a:t>
                </a:r>
                <a:endParaRPr lang="en-US" noProof="0" dirty="0"/>
              </a:p>
              <a:p>
                <a:pPr lvl="1"/>
                <a:r>
                  <a:rPr lang="en-US" dirty="0"/>
                  <a:t>Evaluating </a:t>
                </a:r>
                <a:r>
                  <a:rPr lang="en-US" dirty="0" err="1"/>
                  <a:t>AoI</a:t>
                </a:r>
                <a:r>
                  <a:rPr lang="en-US" dirty="0"/>
                  <a:t>, MSE, complexity vs. finite horizon </a:t>
                </a:r>
                <a14:m>
                  <m:oMath xmlns:m="http://schemas.openxmlformats.org/officeDocument/2006/math">
                    <m:r>
                      <a:rPr lang="en-US" b="0" i="1" smtClean="0">
                        <a:latin typeface="Cambria Math" panose="02040503050406030204" pitchFamily="18" charset="0"/>
                      </a:rPr>
                      <m:t>𝐻</m:t>
                    </m:r>
                  </m:oMath>
                </a14:m>
                <a:endParaRPr lang="en-US" noProof="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prstGeom prst="rect">
                <a:avLst/>
              </a:prstGeom>
              <a:blipFill>
                <a:blip r:embed="rId2"/>
                <a:stretch>
                  <a:fillRect l="-60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en-US" noProof="0" dirty="0"/>
              <a:t>Objective and Approach</a:t>
            </a:r>
          </a:p>
        </p:txBody>
      </p:sp>
      <p:sp>
        <p:nvSpPr>
          <p:cNvPr id="3" name="Slide Number Placeholder 2"/>
          <p:cNvSpPr>
            <a:spLocks noGrp="1"/>
          </p:cNvSpPr>
          <p:nvPr>
            <p:ph type="sldNum" sz="quarter" idx="4"/>
          </p:nvPr>
        </p:nvSpPr>
        <p:spPr/>
        <p:txBody>
          <a:bodyPr/>
          <a:lstStyle/>
          <a:p>
            <a:pPr>
              <a:defRPr/>
            </a:pPr>
            <a:fld id="{CE265BFB-70D1-4552-B9D1-2665EEDC3C5E}" type="slidenum">
              <a:rPr lang="de-DE" noProof="0" smtClean="0"/>
              <a:pPr>
                <a:defRPr/>
              </a:pPr>
              <a:t>10</a:t>
            </a:fld>
            <a:endParaRPr lang="de-DE" noProof="0"/>
          </a:p>
        </p:txBody>
      </p:sp>
    </p:spTree>
    <p:extLst>
      <p:ext uri="{BB962C8B-B14F-4D97-AF65-F5344CB8AC3E}">
        <p14:creationId xmlns:p14="http://schemas.microsoft.com/office/powerpoint/2010/main" val="400247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54067A4F-A3F7-DC43-8493-A83DEE450672}"/>
              </a:ext>
            </a:extLst>
          </p:cNvPr>
          <p:cNvSpPr>
            <a:spLocks noGrp="1"/>
          </p:cNvSpPr>
          <p:nvPr>
            <p:ph type="title"/>
          </p:nvPr>
        </p:nvSpPr>
        <p:spPr>
          <a:xfrm>
            <a:off x="358776" y="366639"/>
            <a:ext cx="7167440" cy="360000"/>
          </a:xfrm>
        </p:spPr>
        <p:txBody>
          <a:bodyPr anchor="ctr">
            <a:noAutofit/>
          </a:bodyPr>
          <a:lstStyle/>
          <a:p>
            <a:pPr>
              <a:lnSpc>
                <a:spcPct val="115000"/>
              </a:lnSpc>
            </a:pPr>
            <a:r>
              <a:rPr lang="en-US" dirty="0"/>
              <a:t>Simulation Setting</a:t>
            </a:r>
          </a:p>
        </p:txBody>
      </p:sp>
      <mc:AlternateContent xmlns:mc="http://schemas.openxmlformats.org/markup-compatibility/2006">
        <mc:Choice xmlns:a14="http://schemas.microsoft.com/office/drawing/2010/main" Requires="a14">
          <p:sp>
            <p:nvSpPr>
              <p:cNvPr id="2" name="Inhaltsplatzhalter 1">
                <a:extLst>
                  <a:ext uri="{FF2B5EF4-FFF2-40B4-BE49-F238E27FC236}">
                    <a16:creationId xmlns:a16="http://schemas.microsoft.com/office/drawing/2014/main" id="{F4567BDB-5E39-0044-B569-801EBA6D3092}"/>
                  </a:ext>
                </a:extLst>
              </p:cNvPr>
              <p:cNvSpPr>
                <a:spLocks noGrp="1"/>
              </p:cNvSpPr>
              <p:nvPr>
                <p:ph idx="1"/>
              </p:nvPr>
            </p:nvSpPr>
            <p:spPr>
              <a:xfrm>
                <a:off x="358775" y="1267199"/>
                <a:ext cx="4186491" cy="5000400"/>
              </a:xfrm>
            </p:spPr>
            <p:txBody>
              <a:bodyPr>
                <a:normAutofit/>
              </a:bodyPr>
              <a:lstStyle/>
              <a:p>
                <a:pPr>
                  <a:spcAft>
                    <a:spcPts val="600"/>
                  </a:spcAft>
                </a:pP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=3 </m:t>
                    </m:r>
                  </m:oMath>
                </a14:m>
                <a:r>
                  <a:rPr lang="en-US" dirty="0"/>
                  <a:t>scalar sub-systems </a:t>
                </a:r>
              </a:p>
              <a:p>
                <a:pPr lvl="1">
                  <a:spcAft>
                    <a:spcPts val="600"/>
                  </a:spcAft>
                </a:pP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𝐴</m:t>
                        </m:r>
                      </m:e>
                      <m:sub>
                        <m:r>
                          <a:rPr lang="en-US" sz="2000" b="0" i="1" dirty="0" smtClean="0">
                            <a:latin typeface="Cambria Math" panose="02040503050406030204" pitchFamily="18" charset="0"/>
                          </a:rPr>
                          <m:t>1,2,3</m:t>
                        </m:r>
                      </m:sub>
                    </m:sSub>
                    <m:r>
                      <a:rPr lang="en-US" sz="2000" i="1" dirty="0" smtClean="0">
                        <a:latin typeface="Cambria Math" panose="02040503050406030204" pitchFamily="18" charset="0"/>
                      </a:rPr>
                      <m:t>= </m:t>
                    </m:r>
                    <m:d>
                      <m:dPr>
                        <m:begChr m:val=""/>
                        <m:endChr m:val=""/>
                        <m:ctrlPr>
                          <a:rPr lang="en-US" sz="2000" i="1" dirty="0" smtClean="0">
                            <a:latin typeface="Cambria Math" panose="02040503050406030204" pitchFamily="18" charset="0"/>
                          </a:rPr>
                        </m:ctrlPr>
                      </m:dPr>
                      <m:e>
                        <m:r>
                          <m:rPr>
                            <m:lit/>
                          </m:rPr>
                          <a:rPr lang="en-US" sz="2000" i="1" dirty="0" smtClean="0">
                            <a:latin typeface="Cambria Math" panose="02040503050406030204" pitchFamily="18" charset="0"/>
                          </a:rPr>
                          <m:t>{</m:t>
                        </m:r>
                        <m:r>
                          <a:rPr lang="en-US" sz="2000" i="1" dirty="0" smtClean="0">
                            <a:latin typeface="Cambria Math" panose="02040503050406030204" pitchFamily="18" charset="0"/>
                          </a:rPr>
                          <m:t>1.0, 1.25, 1.5</m:t>
                        </m:r>
                      </m:e>
                    </m:d>
                    <m:r>
                      <m:rPr>
                        <m:lit/>
                      </m:rPr>
                      <a:rPr lang="en-US" sz="2000" i="1" dirty="0" smtClean="0">
                        <a:latin typeface="Cambria Math" panose="02040503050406030204" pitchFamily="18" charset="0"/>
                      </a:rPr>
                      <m:t>}</m:t>
                    </m:r>
                  </m:oMath>
                </a14:m>
                <a:endParaRPr lang="en-US" sz="2000" dirty="0"/>
              </a:p>
              <a:p>
                <a:pPr>
                  <a:spcAft>
                    <a:spcPts val="600"/>
                  </a:spcAft>
                </a:pPr>
                <a:r>
                  <a:rPr lang="en-US" dirty="0"/>
                  <a:t>FHS: </a:t>
                </a:r>
                <a14:m>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1,…,10</m:t>
                        </m:r>
                      </m:e>
                    </m:d>
                  </m:oMath>
                </a14:m>
                <a:endParaRPr lang="en-US" dirty="0"/>
              </a:p>
              <a:p>
                <a:pPr>
                  <a:spcAft>
                    <a:spcPts val="600"/>
                  </a:spcAft>
                </a:pPr>
                <a:r>
                  <a:rPr lang="en-US" dirty="0"/>
                  <a:t>GES: </a:t>
                </a:r>
                <a14:m>
                  <m:oMath xmlns:m="http://schemas.openxmlformats.org/officeDocument/2006/math">
                    <m:r>
                      <a:rPr lang="en-US" i="1">
                        <a:latin typeface="Cambria Math" panose="02040503050406030204" pitchFamily="18" charset="0"/>
                      </a:rPr>
                      <m:t>𝐻</m:t>
                    </m:r>
                    <m:r>
                      <a:rPr lang="en-US" i="1">
                        <a:latin typeface="Cambria Math" panose="02040503050406030204" pitchFamily="18" charset="0"/>
                      </a:rPr>
                      <m:t>={1,…,4}</m:t>
                    </m:r>
                  </m:oMath>
                </a14:m>
                <a:endParaRPr lang="en-US" dirty="0"/>
              </a:p>
              <a:p>
                <a:pPr>
                  <a:spcAft>
                    <a:spcPts val="600"/>
                  </a:spcAft>
                </a:pPr>
                <a:r>
                  <a:rPr lang="en-US" dirty="0"/>
                  <a:t>Simulated for </a:t>
                </a:r>
                <a14:m>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=20000</m:t>
                    </m:r>
                  </m:oMath>
                </a14:m>
                <a:r>
                  <a:rPr lang="en-US" dirty="0"/>
                  <a:t> time slots and repeated </a:t>
                </a:r>
                <a14:m>
                  <m:oMath xmlns:m="http://schemas.openxmlformats.org/officeDocument/2006/math">
                    <m:r>
                      <a:rPr lang="en-US" i="1">
                        <a:latin typeface="Cambria Math" panose="02040503050406030204" pitchFamily="18" charset="0"/>
                      </a:rPr>
                      <m:t>𝑅</m:t>
                    </m:r>
                    <m:r>
                      <a:rPr lang="en-US" i="1">
                        <a:latin typeface="Cambria Math" panose="02040503050406030204" pitchFamily="18" charset="0"/>
                      </a:rPr>
                      <m:t>=200</m:t>
                    </m:r>
                  </m:oMath>
                </a14:m>
                <a:r>
                  <a:rPr lang="en-US" dirty="0"/>
                  <a:t> times</a:t>
                </a:r>
              </a:p>
            </p:txBody>
          </p:sp>
        </mc:Choice>
        <mc:Fallback>
          <p:sp>
            <p:nvSpPr>
              <p:cNvPr id="2" name="Inhaltsplatzhalter 1">
                <a:extLst>
                  <a:ext uri="{FF2B5EF4-FFF2-40B4-BE49-F238E27FC236}">
                    <a16:creationId xmlns:a16="http://schemas.microsoft.com/office/drawing/2014/main" id="{F4567BDB-5E39-0044-B569-801EBA6D3092}"/>
                  </a:ext>
                </a:extLst>
              </p:cNvPr>
              <p:cNvSpPr>
                <a:spLocks noGrp="1" noRot="1" noChangeAspect="1" noMove="1" noResize="1" noEditPoints="1" noAdjustHandles="1" noChangeArrowheads="1" noChangeShapeType="1" noTextEdit="1"/>
              </p:cNvSpPr>
              <p:nvPr>
                <p:ph idx="1"/>
              </p:nvPr>
            </p:nvSpPr>
            <p:spPr>
              <a:xfrm>
                <a:off x="358775" y="1267199"/>
                <a:ext cx="4186491" cy="5000400"/>
              </a:xfrm>
              <a:blipFill>
                <a:blip r:embed="rId3"/>
                <a:stretch>
                  <a:fillRect l="-1208"/>
                </a:stretch>
              </a:blipFill>
            </p:spPr>
            <p:txBody>
              <a:bodyPr/>
              <a:lstStyle/>
              <a:p>
                <a:r>
                  <a:rPr lang="en-US">
                    <a:noFill/>
                  </a:rPr>
                  <a:t> </a:t>
                </a:r>
              </a:p>
            </p:txBody>
          </p:sp>
        </mc:Fallback>
      </mc:AlternateContent>
      <p:sp>
        <p:nvSpPr>
          <p:cNvPr id="4" name="Foliennummernplatzhalter 3">
            <a:extLst>
              <a:ext uri="{FF2B5EF4-FFF2-40B4-BE49-F238E27FC236}">
                <a16:creationId xmlns:a16="http://schemas.microsoft.com/office/drawing/2014/main" id="{CC139595-0950-304F-879C-1AAAC62358F8}"/>
              </a:ext>
            </a:extLst>
          </p:cNvPr>
          <p:cNvSpPr>
            <a:spLocks noGrp="1"/>
          </p:cNvSpPr>
          <p:nvPr>
            <p:ph type="sldNum" sz="quarter" idx="4"/>
          </p:nvPr>
        </p:nvSpPr>
        <p:spPr>
          <a:xfrm>
            <a:off x="8239125" y="6441929"/>
            <a:ext cx="563816" cy="358921"/>
          </a:xfrm>
        </p:spPr>
        <p:txBody>
          <a:bodyPr>
            <a:normAutofit/>
          </a:bodyPr>
          <a:lstStyle/>
          <a:p>
            <a:pPr>
              <a:spcAft>
                <a:spcPts val="600"/>
              </a:spcAft>
              <a:defRPr/>
            </a:pPr>
            <a:fld id="{B08FB26A-4A1D-4CBA-95DD-CE808CCC0A38}" type="slidenum">
              <a:rPr lang="de-DE" smtClean="0"/>
              <a:pPr>
                <a:spcAft>
                  <a:spcPts val="600"/>
                </a:spcAft>
                <a:defRPr/>
              </a:pPr>
              <a:t>11</a:t>
            </a:fld>
            <a:endParaRPr lang="de-DE"/>
          </a:p>
        </p:txBody>
      </p:sp>
      <p:pic>
        <p:nvPicPr>
          <p:cNvPr id="9" name="Grafik 8" descr="Ein Bild, das Tisch enthält.&#10;&#10;Automatisch generierte Beschreibung">
            <a:extLst>
              <a:ext uri="{FF2B5EF4-FFF2-40B4-BE49-F238E27FC236}">
                <a16:creationId xmlns:a16="http://schemas.microsoft.com/office/drawing/2014/main" id="{4250EB90-12EE-A748-8F9E-3B15D766504D}"/>
              </a:ext>
            </a:extLst>
          </p:cNvPr>
          <p:cNvPicPr>
            <a:picLocks noChangeAspect="1"/>
          </p:cNvPicPr>
          <p:nvPr/>
        </p:nvPicPr>
        <p:blipFill>
          <a:blip r:embed="rId4"/>
          <a:stretch>
            <a:fillRect/>
          </a:stretch>
        </p:blipFill>
        <p:spPr>
          <a:xfrm>
            <a:off x="4545266" y="2146887"/>
            <a:ext cx="4186491" cy="2564225"/>
          </a:xfrm>
          <a:prstGeom prst="rect">
            <a:avLst/>
          </a:prstGeom>
          <a:noFill/>
        </p:spPr>
      </p:pic>
    </p:spTree>
    <p:extLst>
      <p:ext uri="{BB962C8B-B14F-4D97-AF65-F5344CB8AC3E}">
        <p14:creationId xmlns:p14="http://schemas.microsoft.com/office/powerpoint/2010/main" val="1604006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a:extLst>
              <a:ext uri="{FF2B5EF4-FFF2-40B4-BE49-F238E27FC236}">
                <a16:creationId xmlns:a16="http://schemas.microsoft.com/office/drawing/2014/main" id="{4B478EEA-C79B-4F6D-905C-AC2A3E1E93CC}"/>
              </a:ext>
            </a:extLst>
          </p:cNvPr>
          <p:cNvSpPr>
            <a:spLocks noGrp="1"/>
          </p:cNvSpPr>
          <p:nvPr>
            <p:ph idx="1"/>
          </p:nvPr>
        </p:nvSpPr>
        <p:spPr>
          <a:xfrm>
            <a:off x="358775" y="1266092"/>
            <a:ext cx="8421688" cy="5001508"/>
          </a:xfrm>
        </p:spPr>
        <p:txBody>
          <a:bodyPr>
            <a:normAutofit/>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4800" dirty="0"/>
              <a:t>Evaluation</a:t>
            </a:r>
            <a:endParaRPr lang="en-US" sz="6000" dirty="0"/>
          </a:p>
        </p:txBody>
      </p:sp>
      <p:sp>
        <p:nvSpPr>
          <p:cNvPr id="16" name="Title 2">
            <a:extLst>
              <a:ext uri="{FF2B5EF4-FFF2-40B4-BE49-F238E27FC236}">
                <a16:creationId xmlns:a16="http://schemas.microsoft.com/office/drawing/2014/main" id="{D9AB3413-984F-4C8F-AC9E-6FFCE6EFFF39}"/>
              </a:ext>
            </a:extLst>
          </p:cNvPr>
          <p:cNvSpPr>
            <a:spLocks noGrp="1"/>
          </p:cNvSpPr>
          <p:nvPr>
            <p:ph type="title"/>
          </p:nvPr>
        </p:nvSpPr>
        <p:spPr>
          <a:xfrm>
            <a:off x="358776" y="366639"/>
            <a:ext cx="7167440" cy="360000"/>
          </a:xfrm>
        </p:spPr>
        <p:txBody>
          <a:bodyPr/>
          <a:lstStyle/>
          <a:p>
            <a:endParaRPr lang="en-US"/>
          </a:p>
        </p:txBody>
      </p:sp>
      <p:sp>
        <p:nvSpPr>
          <p:cNvPr id="4" name="Foliennummernplatzhalter 3">
            <a:extLst>
              <a:ext uri="{FF2B5EF4-FFF2-40B4-BE49-F238E27FC236}">
                <a16:creationId xmlns:a16="http://schemas.microsoft.com/office/drawing/2014/main" id="{4AEABA61-19F2-D84B-B007-FA23C2A68082}"/>
              </a:ext>
            </a:extLst>
          </p:cNvPr>
          <p:cNvSpPr>
            <a:spLocks noGrp="1"/>
          </p:cNvSpPr>
          <p:nvPr>
            <p:ph type="sldNum" sz="quarter" idx="4"/>
          </p:nvPr>
        </p:nvSpPr>
        <p:spPr>
          <a:xfrm>
            <a:off x="8239125" y="6441929"/>
            <a:ext cx="563816" cy="358921"/>
          </a:xfrm>
        </p:spPr>
        <p:txBody>
          <a:bodyPr>
            <a:normAutofit/>
          </a:bodyPr>
          <a:lstStyle/>
          <a:p>
            <a:pPr>
              <a:spcAft>
                <a:spcPts val="600"/>
              </a:spcAft>
            </a:pPr>
            <a:fld id="{B08FB26A-4A1D-4CBA-95DD-CE808CCC0A38}" type="slidenum">
              <a:rPr lang="de-DE" smtClean="0"/>
              <a:pPr>
                <a:spcAft>
                  <a:spcPts val="600"/>
                </a:spcAft>
              </a:pPr>
              <a:t>12</a:t>
            </a:fld>
            <a:endParaRPr lang="de-DE"/>
          </a:p>
        </p:txBody>
      </p:sp>
    </p:spTree>
    <p:extLst>
      <p:ext uri="{BB962C8B-B14F-4D97-AF65-F5344CB8AC3E}">
        <p14:creationId xmlns:p14="http://schemas.microsoft.com/office/powerpoint/2010/main" val="921430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Inhaltsplatzhalter 1">
                <a:extLst>
                  <a:ext uri="{FF2B5EF4-FFF2-40B4-BE49-F238E27FC236}">
                    <a16:creationId xmlns:a16="http://schemas.microsoft.com/office/drawing/2014/main" id="{5C42ABF4-B74F-F843-96AB-B3673319FD96}"/>
                  </a:ext>
                </a:extLst>
              </p:cNvPr>
              <p:cNvSpPr>
                <a:spLocks noGrp="1"/>
              </p:cNvSpPr>
              <p:nvPr>
                <p:ph idx="1"/>
              </p:nvPr>
            </p:nvSpPr>
            <p:spPr>
              <a:xfrm>
                <a:off x="365548" y="1266092"/>
                <a:ext cx="8421688" cy="5001508"/>
              </a:xfrm>
            </p:spPr>
            <p:txBody>
              <a:bodyPr anchor="ctr"/>
              <a:lstStyle/>
              <a:p>
                <a:r>
                  <a:rPr lang="en-US" dirty="0"/>
                  <a:t>Mean Squared Error (MSE)</a:t>
                </a:r>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𝑀𝑆</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𝑖</m:t>
                          </m:r>
                        </m:sub>
                      </m:sSub>
                      <m:r>
                        <a:rPr lang="en-US" i="1">
                          <a:latin typeface="Cambria Math" panose="02040503050406030204" pitchFamily="18" charset="0"/>
                        </a:rPr>
                        <m:t>= </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𝐷</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𝑡</m:t>
                          </m:r>
                          <m:r>
                            <a:rPr lang="en-US" b="0" i="1" smtClean="0">
                              <a:latin typeface="Cambria Math" panose="02040503050406030204" pitchFamily="18" charset="0"/>
                            </a:rPr>
                            <m:t>=1</m:t>
                          </m:r>
                        </m:sub>
                        <m:sup>
                          <m:r>
                            <a:rPr lang="en-US" b="0" i="1" smtClean="0">
                              <a:latin typeface="Cambria Math" panose="02040503050406030204" pitchFamily="18" charset="0"/>
                            </a:rPr>
                            <m:t>𝐷</m:t>
                          </m:r>
                        </m:sup>
                        <m:e>
                          <m:sSup>
                            <m:sSupPr>
                              <m:ctrlPr>
                                <a:rPr lang="en-US" b="0" i="1" smtClean="0">
                                  <a:latin typeface="Cambria Math" panose="02040503050406030204" pitchFamily="18" charset="0"/>
                                </a:rPr>
                              </m:ctrlPr>
                            </m:sSupPr>
                            <m:e>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0" i="1" smtClean="0">
                                  <a:latin typeface="Cambria Math" panose="02040503050406030204" pitchFamily="18" charset="0"/>
                                </a:rPr>
                                <m:t>𝑇</m:t>
                              </m:r>
                            </m:sup>
                          </m:sSup>
                          <m:sSub>
                            <m:sSubPr>
                              <m:ctrlPr>
                                <a:rPr lang="en-US" b="1" i="1">
                                  <a:latin typeface="Cambria Math" panose="02040503050406030204" pitchFamily="18" charset="0"/>
                                </a:rPr>
                              </m:ctrlPr>
                            </m:sSubPr>
                            <m:e>
                              <m:r>
                                <a:rPr lang="en-US" b="1" i="1">
                                  <a:latin typeface="Cambria Math" panose="02040503050406030204" pitchFamily="18" charset="0"/>
                                </a:rPr>
                                <m:t>𝒆</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r>
                        <a:rPr lang="en-US" i="1">
                          <a:latin typeface="Cambria Math" panose="02040503050406030204" pitchFamily="18" charset="0"/>
                        </a:rPr>
                        <m:t>,</m:t>
                      </m:r>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𝑀𝑆𝐸</m:t>
                          </m:r>
                        </m:e>
                      </m:acc>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r>
                            <a:rPr lang="en-US" b="0" i="1" smtClean="0">
                              <a:latin typeface="Cambria Math" panose="02040503050406030204" pitchFamily="18" charset="0"/>
                            </a:rPr>
                            <m:t>𝑀𝑆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𝑖</m:t>
                              </m:r>
                            </m:sub>
                          </m:sSub>
                        </m:e>
                      </m:nary>
                    </m:oMath>
                  </m:oMathPara>
                </a14:m>
                <a:endParaRPr lang="en-US" b="0" dirty="0"/>
              </a:p>
              <a:p>
                <a:pPr marL="0" indent="0">
                  <a:buNone/>
                </a:pPr>
                <a:endParaRPr lang="en-US" dirty="0"/>
              </a:p>
              <a:p>
                <a:r>
                  <a:rPr lang="en-US" altLang="de-DE" kern="0" dirty="0"/>
                  <a:t>Reflects estimation accuracy</a:t>
                </a:r>
              </a:p>
              <a:p>
                <a:pPr marL="0" indent="0">
                  <a:buNone/>
                </a:pPr>
                <a:endParaRPr lang="en-US" dirty="0"/>
              </a:p>
              <a:p>
                <a:endParaRPr lang="en-US" dirty="0"/>
              </a:p>
            </p:txBody>
          </p:sp>
        </mc:Choice>
        <mc:Fallback>
          <p:sp>
            <p:nvSpPr>
              <p:cNvPr id="2" name="Inhaltsplatzhalter 1">
                <a:extLst>
                  <a:ext uri="{FF2B5EF4-FFF2-40B4-BE49-F238E27FC236}">
                    <a16:creationId xmlns:a16="http://schemas.microsoft.com/office/drawing/2014/main" id="{5C42ABF4-B74F-F843-96AB-B3673319FD96}"/>
                  </a:ext>
                </a:extLst>
              </p:cNvPr>
              <p:cNvSpPr>
                <a:spLocks noGrp="1" noRot="1" noChangeAspect="1" noMove="1" noResize="1" noEditPoints="1" noAdjustHandles="1" noChangeArrowheads="1" noChangeShapeType="1" noTextEdit="1"/>
              </p:cNvSpPr>
              <p:nvPr>
                <p:ph idx="1"/>
              </p:nvPr>
            </p:nvSpPr>
            <p:spPr>
              <a:xfrm>
                <a:off x="365548" y="1266092"/>
                <a:ext cx="8421688" cy="5001508"/>
              </a:xfrm>
              <a:blipFill>
                <a:blip r:embed="rId3"/>
                <a:stretch>
                  <a:fillRect l="-602"/>
                </a:stretch>
              </a:blipFill>
            </p:spPr>
            <p:txBody>
              <a:bodyPr/>
              <a:lstStyle/>
              <a:p>
                <a:r>
                  <a:rPr lang="en-US">
                    <a:noFill/>
                  </a:rPr>
                  <a:t> </a:t>
                </a:r>
              </a:p>
            </p:txBody>
          </p:sp>
        </mc:Fallback>
      </mc:AlternateContent>
      <p:sp>
        <p:nvSpPr>
          <p:cNvPr id="3" name="Titel 2">
            <a:extLst>
              <a:ext uri="{FF2B5EF4-FFF2-40B4-BE49-F238E27FC236}">
                <a16:creationId xmlns:a16="http://schemas.microsoft.com/office/drawing/2014/main" id="{D406D6BC-1BD9-DF47-AA1E-D980FA677E14}"/>
              </a:ext>
            </a:extLst>
          </p:cNvPr>
          <p:cNvSpPr>
            <a:spLocks noGrp="1"/>
          </p:cNvSpPr>
          <p:nvPr>
            <p:ph type="title"/>
          </p:nvPr>
        </p:nvSpPr>
        <p:spPr/>
        <p:txBody>
          <a:bodyPr/>
          <a:lstStyle/>
          <a:p>
            <a:r>
              <a:rPr lang="en-US" dirty="0"/>
              <a:t>Performance Metric</a:t>
            </a:r>
          </a:p>
        </p:txBody>
      </p:sp>
      <p:sp>
        <p:nvSpPr>
          <p:cNvPr id="4" name="Foliennummernplatzhalter 3">
            <a:extLst>
              <a:ext uri="{FF2B5EF4-FFF2-40B4-BE49-F238E27FC236}">
                <a16:creationId xmlns:a16="http://schemas.microsoft.com/office/drawing/2014/main" id="{ADE86FB7-912D-ED41-89F2-22F8B61B3CF1}"/>
              </a:ext>
            </a:extLst>
          </p:cNvPr>
          <p:cNvSpPr>
            <a:spLocks noGrp="1"/>
          </p:cNvSpPr>
          <p:nvPr>
            <p:ph type="sldNum" sz="quarter" idx="4"/>
          </p:nvPr>
        </p:nvSpPr>
        <p:spPr/>
        <p:txBody>
          <a:bodyPr/>
          <a:lstStyle/>
          <a:p>
            <a:pPr>
              <a:defRPr/>
            </a:pPr>
            <a:fld id="{B08FB26A-4A1D-4CBA-95DD-CE808CCC0A38}" type="slidenum">
              <a:rPr lang="de-DE" smtClean="0"/>
              <a:pPr>
                <a:defRPr/>
              </a:pPr>
              <a:t>13</a:t>
            </a:fld>
            <a:endParaRPr lang="de-DE"/>
          </a:p>
        </p:txBody>
      </p:sp>
    </p:spTree>
    <p:extLst>
      <p:ext uri="{BB962C8B-B14F-4D97-AF65-F5344CB8AC3E}">
        <p14:creationId xmlns:p14="http://schemas.microsoft.com/office/powerpoint/2010/main" val="282442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Rectangle 3"/>
              <p:cNvSpPr txBox="1">
                <a:spLocks noChangeArrowheads="1"/>
              </p:cNvSpPr>
              <p:nvPr/>
            </p:nvSpPr>
            <p:spPr bwMode="auto">
              <a:xfrm>
                <a:off x="358775" y="1276309"/>
                <a:ext cx="4210844" cy="49912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9388"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2000" kern="1200">
                    <a:solidFill>
                      <a:schemeClr val="tx1"/>
                    </a:solidFill>
                    <a:latin typeface="+mn-lt"/>
                    <a:ea typeface="+mn-ea"/>
                    <a:cs typeface="+mn-cs"/>
                  </a:defRPr>
                </a:lvl1pPr>
                <a:lvl2pPr marL="360363" indent="-180975" algn="l" rtl="0" eaLnBrk="1" fontAlgn="base" hangingPunct="1">
                  <a:lnSpc>
                    <a:spcPct val="125000"/>
                  </a:lnSpc>
                  <a:spcBef>
                    <a:spcPct val="0"/>
                  </a:spcBef>
                  <a:spcAft>
                    <a:spcPct val="0"/>
                  </a:spcAft>
                  <a:buClr>
                    <a:schemeClr val="tx2"/>
                  </a:buClr>
                  <a:buFont typeface="Wingdings" panose="05000000000000000000" pitchFamily="2" charset="2"/>
                  <a:buChar char="§"/>
                  <a:defRPr sz="1800" kern="1200">
                    <a:solidFill>
                      <a:schemeClr val="tx1"/>
                    </a:solidFill>
                    <a:latin typeface="+mn-lt"/>
                    <a:ea typeface="+mn-ea"/>
                    <a:cs typeface="+mn-cs"/>
                  </a:defRPr>
                </a:lvl2pPr>
                <a:lvl3pPr marL="442913"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Clr>
                    <a:schemeClr val="tx2"/>
                  </a:buClr>
                  <a:buFont typeface="Wingdings" panose="05000000000000000000" pitchFamily="2"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Clr>
                    <a:schemeClr val="tx2"/>
                  </a:buClr>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Age-of-Information (</a:t>
                </a:r>
                <a:r>
                  <a:rPr lang="en-US" dirty="0" err="1"/>
                  <a:t>AoI</a:t>
                </a:r>
                <a:r>
                  <a:rPr lang="en-US" dirty="0"/>
                  <a: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𝑖</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𝐷</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𝑡</m:t>
                          </m:r>
                          <m:r>
                            <a:rPr lang="en-US" i="1">
                              <a:latin typeface="Cambria Math" panose="02040503050406030204" pitchFamily="18" charset="0"/>
                            </a:rPr>
                            <m:t>=1</m:t>
                          </m:r>
                        </m:sub>
                        <m:sup>
                          <m:r>
                            <a:rPr lang="en-US" i="1">
                              <a:latin typeface="Cambria Math" panose="02040503050406030204" pitchFamily="18" charset="0"/>
                            </a:rPr>
                            <m:t>𝐷</m:t>
                          </m:r>
                        </m:sup>
                        <m:e>
                          <m:r>
                            <m:rPr>
                              <m:sty m:val="p"/>
                            </m:rPr>
                            <a:rPr lang="en-US">
                              <a:latin typeface="Cambria Math" panose="02040503050406030204" pitchFamily="18" charset="0"/>
                            </a:rPr>
                            <m:t>Δ</m:t>
                          </m:r>
                          <m:r>
                            <a:rPr lang="en-US" b="1" i="1">
                              <a:latin typeface="Cambria Math" panose="02040503050406030204" pitchFamily="18" charset="0"/>
                            </a:rPr>
                            <m:t> </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nary>
                      <m:r>
                        <a:rPr lang="en-US" i="1">
                          <a:latin typeface="Cambria Math" panose="02040503050406030204" pitchFamily="18" charset="0"/>
                        </a:rPr>
                        <m:t>,</m:t>
                      </m:r>
                      <m:r>
                        <a:rPr lang="en-US">
                          <a:latin typeface="Cambria Math" panose="02040503050406030204" pitchFamily="18" charset="0"/>
                        </a:rPr>
                        <m:t>  </m:t>
                      </m:r>
                      <m:acc>
                        <m:accPr>
                          <m:chr m:val="̅"/>
                          <m:ctrlPr>
                            <a:rPr lang="en-US" i="1">
                              <a:latin typeface="Cambria Math" panose="02040503050406030204" pitchFamily="18" charset="0"/>
                            </a:rPr>
                          </m:ctrlPr>
                        </m:accPr>
                        <m:e>
                          <m:r>
                            <m:rPr>
                              <m:sty m:val="p"/>
                            </m:rPr>
                            <a:rPr lang="en-US">
                              <a:latin typeface="Cambria Math" panose="02040503050406030204" pitchFamily="18" charset="0"/>
                            </a:rPr>
                            <m:t>Δ</m:t>
                          </m:r>
                        </m:e>
                      </m:acc>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𝑁</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m:rPr>
                                  <m:sty m:val="p"/>
                                </m:rPr>
                                <a:rPr lang="en-US">
                                  <a:latin typeface="Cambria Math" panose="02040503050406030204" pitchFamily="18" charset="0"/>
                                </a:rPr>
                                <m:t>Δ</m:t>
                              </m:r>
                            </m:e>
                            <m:sub>
                              <m:r>
                                <a:rPr lang="en-US" i="1">
                                  <a:latin typeface="Cambria Math" panose="02040503050406030204" pitchFamily="18" charset="0"/>
                                </a:rPr>
                                <m:t>𝑖</m:t>
                              </m:r>
                            </m:sub>
                          </m:sSub>
                        </m:e>
                      </m:nary>
                    </m:oMath>
                  </m:oMathPara>
                </a14:m>
                <a:endParaRPr lang="en-US" altLang="de-DE" kern="0" dirty="0"/>
              </a:p>
              <a:p>
                <a:pPr marL="0" indent="0">
                  <a:buNone/>
                </a:pPr>
                <a:r>
                  <a:rPr lang="en-US" altLang="de-DE" kern="0" dirty="0"/>
                  <a:t>Reflects the scheduler decisions</a:t>
                </a:r>
              </a:p>
              <a:p>
                <a:pPr lvl="1">
                  <a:buClr>
                    <a:srgbClr val="0066CC"/>
                  </a:buClr>
                </a:pPr>
                <a:r>
                  <a:rPr lang="en-US" altLang="de-DE" kern="0" dirty="0"/>
                  <a:t>Low </a:t>
                </a:r>
                <a:r>
                  <a:rPr lang="en-US" altLang="de-DE" kern="0" dirty="0" err="1"/>
                  <a:t>AoI</a:t>
                </a:r>
                <a:r>
                  <a:rPr lang="en-US" altLang="de-DE" kern="0" dirty="0"/>
                  <a:t> indicates a more frequent update rate</a:t>
                </a:r>
              </a:p>
              <a:p>
                <a:pPr>
                  <a:buClr>
                    <a:srgbClr val="0066CC"/>
                  </a:buClr>
                </a:pPr>
                <a:r>
                  <a:rPr lang="en-US" altLang="de-DE" kern="0" dirty="0"/>
                  <a:t>Average </a:t>
                </a:r>
                <a:r>
                  <a:rPr lang="en-US" altLang="de-DE" kern="0" dirty="0" err="1"/>
                  <a:t>AoI</a:t>
                </a:r>
                <a:r>
                  <a:rPr lang="en-US" altLang="de-DE" kern="0" dirty="0"/>
                  <a:t> differs for each sub-system</a:t>
                </a:r>
              </a:p>
              <a:p>
                <a:pPr lvl="1">
                  <a:buClr>
                    <a:srgbClr val="0066CC"/>
                  </a:buClr>
                </a:pPr>
                <a:r>
                  <a:rPr lang="en-US" altLang="de-DE" kern="0" dirty="0"/>
                  <a:t>Scheduler grants more medium access to sub-systems expected to produce high costs</a:t>
                </a:r>
              </a:p>
              <a:p>
                <a:pPr lvl="1">
                  <a:buClr>
                    <a:srgbClr val="0066CC"/>
                  </a:buClr>
                </a:pPr>
                <a:r>
                  <a:rPr lang="en-US" altLang="de-DE" kern="0" dirty="0"/>
                  <a:t>Falling trend for </a:t>
                </a:r>
                <a14:m>
                  <m:oMath xmlns:m="http://schemas.openxmlformats.org/officeDocument/2006/math">
                    <m:sSub>
                      <m:sSubPr>
                        <m:ctrlPr>
                          <a:rPr lang="en-US" altLang="de-DE" b="0" i="1" kern="0" smtClean="0">
                            <a:latin typeface="Cambria Math" panose="02040503050406030204" pitchFamily="18" charset="0"/>
                          </a:rPr>
                        </m:ctrlPr>
                      </m:sSubPr>
                      <m:e>
                        <m:r>
                          <m:rPr>
                            <m:sty m:val="p"/>
                          </m:rPr>
                          <a:rPr lang="en-US" altLang="de-DE" b="0" i="0" kern="0" smtClean="0">
                            <a:latin typeface="Cambria Math" panose="02040503050406030204" pitchFamily="18" charset="0"/>
                          </a:rPr>
                          <m:t>Δ</m:t>
                        </m:r>
                      </m:e>
                      <m:sub>
                        <m:r>
                          <a:rPr lang="en-US" altLang="de-DE" b="0" i="1" kern="0" smtClean="0">
                            <a:latin typeface="Cambria Math" panose="02040503050406030204" pitchFamily="18" charset="0"/>
                          </a:rPr>
                          <m:t>2</m:t>
                        </m:r>
                      </m:sub>
                    </m:sSub>
                    <m:sSub>
                      <m:sSubPr>
                        <m:ctrlPr>
                          <a:rPr lang="en-US" altLang="de-DE" b="0" i="1" kern="0" smtClean="0">
                            <a:latin typeface="Cambria Math" panose="02040503050406030204" pitchFamily="18" charset="0"/>
                          </a:rPr>
                        </m:ctrlPr>
                      </m:sSubPr>
                      <m:e>
                        <m:r>
                          <a:rPr lang="en-US" altLang="de-DE" b="0" i="0" kern="0" smtClean="0">
                            <a:latin typeface="Cambria Math" panose="02040503050406030204" pitchFamily="18" charset="0"/>
                          </a:rPr>
                          <m:t>,</m:t>
                        </m:r>
                        <m:r>
                          <m:rPr>
                            <m:sty m:val="p"/>
                          </m:rPr>
                          <a:rPr lang="en-US" altLang="de-DE" b="0" i="0" kern="0" smtClean="0">
                            <a:latin typeface="Cambria Math" panose="02040503050406030204" pitchFamily="18" charset="0"/>
                          </a:rPr>
                          <m:t>Δ</m:t>
                        </m:r>
                      </m:e>
                      <m:sub>
                        <m:r>
                          <a:rPr lang="en-US" altLang="de-DE" b="0" i="1" kern="0" smtClean="0">
                            <a:latin typeface="Cambria Math" panose="02040503050406030204" pitchFamily="18" charset="0"/>
                          </a:rPr>
                          <m:t>3</m:t>
                        </m:r>
                      </m:sub>
                    </m:sSub>
                  </m:oMath>
                </a14:m>
                <a:r>
                  <a:rPr lang="en-US" altLang="de-DE" kern="0" dirty="0"/>
                  <a:t> as </a:t>
                </a:r>
                <a14:m>
                  <m:oMath xmlns:m="http://schemas.openxmlformats.org/officeDocument/2006/math">
                    <m:r>
                      <a:rPr lang="en-US" altLang="de-DE" i="1" kern="0" dirty="0" smtClean="0">
                        <a:latin typeface="Cambria Math" panose="02040503050406030204" pitchFamily="18" charset="0"/>
                      </a:rPr>
                      <m:t>𝐻</m:t>
                    </m:r>
                  </m:oMath>
                </a14:m>
                <a:r>
                  <a:rPr lang="en-US" altLang="de-DE" kern="0" dirty="0"/>
                  <a:t> increases</a:t>
                </a:r>
              </a:p>
              <a:p>
                <a:pPr lvl="1">
                  <a:buClr>
                    <a:srgbClr val="0066CC"/>
                  </a:buClr>
                </a:pPr>
                <a:r>
                  <a:rPr lang="en-US" altLang="de-DE" kern="0" dirty="0"/>
                  <a:t>Rising trend for </a:t>
                </a:r>
                <a14:m>
                  <m:oMath xmlns:m="http://schemas.openxmlformats.org/officeDocument/2006/math">
                    <m:sSub>
                      <m:sSubPr>
                        <m:ctrlPr>
                          <a:rPr lang="en-US" altLang="de-DE" b="0" i="1" kern="0" smtClean="0">
                            <a:latin typeface="Cambria Math" panose="02040503050406030204" pitchFamily="18" charset="0"/>
                          </a:rPr>
                        </m:ctrlPr>
                      </m:sSubPr>
                      <m:e>
                        <m:r>
                          <m:rPr>
                            <m:sty m:val="p"/>
                          </m:rPr>
                          <a:rPr lang="en-US" altLang="de-DE" b="0" i="0" kern="0" smtClean="0">
                            <a:latin typeface="Cambria Math" panose="02040503050406030204" pitchFamily="18" charset="0"/>
                          </a:rPr>
                          <m:t>Δ</m:t>
                        </m:r>
                      </m:e>
                      <m:sub>
                        <m:r>
                          <a:rPr lang="en-US" altLang="de-DE" b="0" i="1" kern="0" smtClean="0">
                            <a:latin typeface="Cambria Math" panose="02040503050406030204" pitchFamily="18" charset="0"/>
                          </a:rPr>
                          <m:t>1</m:t>
                        </m:r>
                      </m:sub>
                    </m:sSub>
                  </m:oMath>
                </a14:m>
                <a:endParaRPr lang="en-US" altLang="de-DE" kern="0" dirty="0"/>
              </a:p>
              <a:p>
                <a:endParaRPr lang="en-US" dirty="0"/>
              </a:p>
              <a:p>
                <a:pPr lvl="1">
                  <a:buClr>
                    <a:srgbClr val="0066CC"/>
                  </a:buClr>
                </a:pPr>
                <a:endParaRPr lang="en-US" altLang="de-DE" kern="0" dirty="0"/>
              </a:p>
              <a:p>
                <a:pPr lvl="1">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marL="0" indent="0">
                  <a:buClr>
                    <a:srgbClr val="0066CC"/>
                  </a:buClr>
                  <a:buNone/>
                </a:pPr>
                <a:endParaRPr lang="en-US" altLang="de-DE" kern="0" dirty="0"/>
              </a:p>
            </p:txBody>
          </p:sp>
        </mc:Choice>
        <mc:Fallback>
          <p:sp>
            <p:nvSpPr>
              <p:cNvPr id="7" name="Rectangle 3"/>
              <p:cNvSpPr txBox="1">
                <a:spLocks noRot="1" noChangeAspect="1" noMove="1" noResize="1" noEditPoints="1" noAdjustHandles="1" noChangeArrowheads="1" noChangeShapeType="1" noTextEdit="1"/>
              </p:cNvSpPr>
              <p:nvPr/>
            </p:nvSpPr>
            <p:spPr bwMode="auto">
              <a:xfrm>
                <a:off x="358775" y="1276309"/>
                <a:ext cx="4210844" cy="4991291"/>
              </a:xfrm>
              <a:prstGeom prst="rect">
                <a:avLst/>
              </a:prstGeom>
              <a:blipFill>
                <a:blip r:embed="rId3"/>
                <a:stretch>
                  <a:fillRect l="-3916" t="-7868" r="-2410" b="-2284"/>
                </a:stretch>
              </a:blipFill>
              <a:ln w="9525">
                <a:noFill/>
                <a:miter lim="800000"/>
                <a:headEnd/>
                <a:tailEnd/>
              </a:ln>
            </p:spPr>
            <p:txBody>
              <a:bodyPr/>
              <a:lstStyle/>
              <a:p>
                <a:r>
                  <a:rPr lang="en-US">
                    <a:noFill/>
                  </a:rPr>
                  <a:t> </a:t>
                </a:r>
              </a:p>
            </p:txBody>
          </p:sp>
        </mc:Fallback>
      </mc:AlternateContent>
      <p:sp>
        <p:nvSpPr>
          <p:cNvPr id="2" name="Title 1"/>
          <p:cNvSpPr>
            <a:spLocks noGrp="1"/>
          </p:cNvSpPr>
          <p:nvPr>
            <p:ph type="title"/>
          </p:nvPr>
        </p:nvSpPr>
        <p:spPr>
          <a:xfrm>
            <a:off x="358776" y="366639"/>
            <a:ext cx="7139304" cy="360000"/>
          </a:xfrm>
          <a:prstGeom prst="rect">
            <a:avLst/>
          </a:prstGeom>
        </p:spPr>
        <p:txBody>
          <a:bodyPr>
            <a:normAutofit fontScale="90000"/>
          </a:bodyPr>
          <a:lstStyle/>
          <a:p>
            <a:r>
              <a:rPr lang="en-US" noProof="0" dirty="0" err="1"/>
              <a:t>AoI</a:t>
            </a:r>
            <a:r>
              <a:rPr lang="en-US" noProof="0" dirty="0"/>
              <a:t> Performance</a:t>
            </a:r>
          </a:p>
        </p:txBody>
      </p:sp>
      <p:sp>
        <p:nvSpPr>
          <p:cNvPr id="3" name="Slide Number Placeholder 2"/>
          <p:cNvSpPr>
            <a:spLocks noGrp="1"/>
          </p:cNvSpPr>
          <p:nvPr>
            <p:ph type="sldNum" sz="quarter" idx="4"/>
          </p:nvPr>
        </p:nvSpPr>
        <p:spPr>
          <a:xfrm>
            <a:off x="7762875" y="6428716"/>
            <a:ext cx="1017588" cy="365125"/>
          </a:xfrm>
        </p:spPr>
        <p:txBody>
          <a:bodyPr/>
          <a:lstStyle/>
          <a:p>
            <a:pPr>
              <a:defRPr/>
            </a:pPr>
            <a:fld id="{CE265BFB-70D1-4552-B9D1-2665EEDC3C5E}" type="slidenum">
              <a:rPr lang="de-DE" noProof="0" smtClean="0"/>
              <a:pPr>
                <a:defRPr/>
              </a:pPr>
              <a:t>14</a:t>
            </a:fld>
            <a:endParaRPr lang="de-DE" noProof="0"/>
          </a:p>
        </p:txBody>
      </p:sp>
      <p:pic>
        <p:nvPicPr>
          <p:cNvPr id="9" name="Inhaltsplatzhalter 8">
            <a:extLst>
              <a:ext uri="{FF2B5EF4-FFF2-40B4-BE49-F238E27FC236}">
                <a16:creationId xmlns:a16="http://schemas.microsoft.com/office/drawing/2014/main" id="{ADE77E1A-A412-9741-B090-8F9391E367F9}"/>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69619" y="927523"/>
            <a:ext cx="4001103" cy="2501477"/>
          </a:xfrm>
        </p:spPr>
      </p:pic>
      <p:pic>
        <p:nvPicPr>
          <p:cNvPr id="11" name="Grafik 10">
            <a:extLst>
              <a:ext uri="{FF2B5EF4-FFF2-40B4-BE49-F238E27FC236}">
                <a16:creationId xmlns:a16="http://schemas.microsoft.com/office/drawing/2014/main" id="{FD58A0F0-B5E1-CE43-91BE-4A88955866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9619" y="3629884"/>
            <a:ext cx="4032250" cy="2520950"/>
          </a:xfrm>
          <a:prstGeom prst="rect">
            <a:avLst/>
          </a:prstGeom>
        </p:spPr>
      </p:pic>
      <p:sp>
        <p:nvSpPr>
          <p:cNvPr id="12" name="Textfeld 11">
            <a:extLst>
              <a:ext uri="{FF2B5EF4-FFF2-40B4-BE49-F238E27FC236}">
                <a16:creationId xmlns:a16="http://schemas.microsoft.com/office/drawing/2014/main" id="{B59DF02F-4EF3-4548-B011-564F0CB02BA7}"/>
              </a:ext>
            </a:extLst>
          </p:cNvPr>
          <p:cNvSpPr txBox="1"/>
          <p:nvPr/>
        </p:nvSpPr>
        <p:spPr>
          <a:xfrm>
            <a:off x="6585744" y="685401"/>
            <a:ext cx="941494" cy="283360"/>
          </a:xfrm>
          <a:prstGeom prst="rect">
            <a:avLst/>
          </a:prstGeom>
        </p:spPr>
        <p:txBody>
          <a:bodyPr vert="horz" wrap="square" lIns="91440" tIns="45720" rIns="91440" bIns="45720" rtlCol="0" anchor="ctr">
            <a:spAutoFit/>
          </a:bodyPr>
          <a:lstStyle/>
          <a:p>
            <a:pPr algn="l"/>
            <a:r>
              <a:rPr lang="en-US" sz="1200" b="0" i="0" u="none" strike="noStrike" kern="1200" baseline="0" dirty="0">
                <a:solidFill>
                  <a:schemeClr val="tx1"/>
                </a:solidFill>
                <a:latin typeface="+mn-lt"/>
                <a:ea typeface="+mn-ea"/>
                <a:cs typeface="+mn-cs"/>
              </a:rPr>
              <a:t>FHS</a:t>
            </a:r>
          </a:p>
        </p:txBody>
      </p:sp>
      <p:sp>
        <p:nvSpPr>
          <p:cNvPr id="13" name="Textfeld 12">
            <a:extLst>
              <a:ext uri="{FF2B5EF4-FFF2-40B4-BE49-F238E27FC236}">
                <a16:creationId xmlns:a16="http://schemas.microsoft.com/office/drawing/2014/main" id="{588E6A7C-E968-074E-BC62-C74931929125}"/>
              </a:ext>
            </a:extLst>
          </p:cNvPr>
          <p:cNvSpPr txBox="1"/>
          <p:nvPr/>
        </p:nvSpPr>
        <p:spPr>
          <a:xfrm>
            <a:off x="6585744" y="3387762"/>
            <a:ext cx="941494" cy="283360"/>
          </a:xfrm>
          <a:prstGeom prst="rect">
            <a:avLst/>
          </a:prstGeom>
        </p:spPr>
        <p:txBody>
          <a:bodyPr vert="horz" wrap="square" lIns="91440" tIns="45720" rIns="91440" bIns="45720" rtlCol="0" anchor="ctr">
            <a:spAutoFit/>
          </a:bodyPr>
          <a:lstStyle/>
          <a:p>
            <a:pPr algn="l"/>
            <a:r>
              <a:rPr lang="en-US" sz="1200" b="0" i="0" u="none" strike="noStrike" kern="1200" baseline="0" dirty="0">
                <a:solidFill>
                  <a:schemeClr val="tx1"/>
                </a:solidFill>
                <a:latin typeface="+mn-lt"/>
                <a:ea typeface="+mn-ea"/>
                <a:cs typeface="+mn-cs"/>
              </a:rPr>
              <a:t>GES</a:t>
            </a:r>
          </a:p>
        </p:txBody>
      </p:sp>
    </p:spTree>
    <p:extLst>
      <p:ext uri="{BB962C8B-B14F-4D97-AF65-F5344CB8AC3E}">
        <p14:creationId xmlns:p14="http://schemas.microsoft.com/office/powerpoint/2010/main" val="1306954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Rectangle 3"/>
              <p:cNvSpPr txBox="1">
                <a:spLocks noChangeArrowheads="1"/>
              </p:cNvSpPr>
              <p:nvPr/>
            </p:nvSpPr>
            <p:spPr bwMode="auto">
              <a:xfrm>
                <a:off x="358776" y="1282140"/>
                <a:ext cx="4208401" cy="49912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9388"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2000" kern="1200">
                    <a:solidFill>
                      <a:schemeClr val="tx1"/>
                    </a:solidFill>
                    <a:latin typeface="+mn-lt"/>
                    <a:ea typeface="+mn-ea"/>
                    <a:cs typeface="+mn-cs"/>
                  </a:defRPr>
                </a:lvl1pPr>
                <a:lvl2pPr marL="360363" indent="-180975" algn="l" rtl="0" eaLnBrk="1" fontAlgn="base" hangingPunct="1">
                  <a:lnSpc>
                    <a:spcPct val="125000"/>
                  </a:lnSpc>
                  <a:spcBef>
                    <a:spcPct val="0"/>
                  </a:spcBef>
                  <a:spcAft>
                    <a:spcPct val="0"/>
                  </a:spcAft>
                  <a:buClr>
                    <a:schemeClr val="tx2"/>
                  </a:buClr>
                  <a:buFont typeface="Wingdings" panose="05000000000000000000" pitchFamily="2" charset="2"/>
                  <a:buChar char="§"/>
                  <a:defRPr sz="1800" kern="1200">
                    <a:solidFill>
                      <a:schemeClr val="tx1"/>
                    </a:solidFill>
                    <a:latin typeface="+mn-lt"/>
                    <a:ea typeface="+mn-ea"/>
                    <a:cs typeface="+mn-cs"/>
                  </a:defRPr>
                </a:lvl2pPr>
                <a:lvl3pPr marL="442913"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Clr>
                    <a:schemeClr val="tx2"/>
                  </a:buClr>
                  <a:buFont typeface="Wingdings" panose="05000000000000000000" pitchFamily="2"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Clr>
                    <a:schemeClr val="tx2"/>
                  </a:buClr>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6CC"/>
                  </a:buClr>
                </a:pPr>
                <a:r>
                  <a:rPr lang="en-US" altLang="de-DE" kern="0" dirty="0"/>
                  <a:t>Significant reduction of </a:t>
                </a:r>
                <a14:m>
                  <m:oMath xmlns:m="http://schemas.openxmlformats.org/officeDocument/2006/math">
                    <m:acc>
                      <m:accPr>
                        <m:chr m:val="̅"/>
                        <m:ctrlPr>
                          <a:rPr lang="en-US" altLang="de-DE" i="1" kern="0" smtClean="0">
                            <a:latin typeface="Cambria Math" panose="02040503050406030204" pitchFamily="18" charset="0"/>
                          </a:rPr>
                        </m:ctrlPr>
                      </m:accPr>
                      <m:e>
                        <m:r>
                          <a:rPr lang="en-US" altLang="de-DE" b="0" i="1" kern="0" smtClean="0">
                            <a:latin typeface="Cambria Math" panose="02040503050406030204" pitchFamily="18" charset="0"/>
                          </a:rPr>
                          <m:t>𝑀𝑆𝐸</m:t>
                        </m:r>
                      </m:e>
                    </m:acc>
                  </m:oMath>
                </a14:m>
                <a:r>
                  <a:rPr lang="en-US" altLang="de-DE" kern="0" dirty="0"/>
                  <a:t> from </a:t>
                </a:r>
                <a14:m>
                  <m:oMath xmlns:m="http://schemas.openxmlformats.org/officeDocument/2006/math">
                    <m:r>
                      <a:rPr lang="en-US" altLang="de-DE" b="0" i="1" kern="0" smtClean="0">
                        <a:latin typeface="Cambria Math" panose="02040503050406030204" pitchFamily="18" charset="0"/>
                      </a:rPr>
                      <m:t>𝐻</m:t>
                    </m:r>
                    <m:r>
                      <a:rPr lang="en-US" altLang="de-DE" b="0" i="1" kern="0" smtClean="0">
                        <a:latin typeface="Cambria Math" panose="02040503050406030204" pitchFamily="18" charset="0"/>
                      </a:rPr>
                      <m:t>=1 </m:t>
                    </m:r>
                    <m:r>
                      <m:rPr>
                        <m:sty m:val="p"/>
                      </m:rPr>
                      <a:rPr lang="en-US" altLang="de-DE" b="0" i="0" kern="0" smtClean="0"/>
                      <m:t>to</m:t>
                    </m:r>
                    <m:r>
                      <a:rPr lang="en-US" altLang="de-DE" b="0" i="0" kern="0" smtClean="0">
                        <a:latin typeface="Cambria Math" panose="02040503050406030204" pitchFamily="18" charset="0"/>
                      </a:rPr>
                      <m:t> </m:t>
                    </m:r>
                    <m:r>
                      <a:rPr lang="en-US" altLang="de-DE" b="0" i="1" kern="0" smtClean="0">
                        <a:latin typeface="Cambria Math" panose="02040503050406030204" pitchFamily="18" charset="0"/>
                      </a:rPr>
                      <m:t>𝐻</m:t>
                    </m:r>
                    <m:r>
                      <a:rPr lang="en-US" altLang="de-DE" b="0" i="1" kern="0" smtClean="0">
                        <a:latin typeface="Cambria Math" panose="02040503050406030204" pitchFamily="18" charset="0"/>
                      </a:rPr>
                      <m:t>=2</m:t>
                    </m:r>
                  </m:oMath>
                </a14:m>
                <a:r>
                  <a:rPr lang="en-US" altLang="de-DE" kern="0" dirty="0"/>
                  <a:t> afterwards performance gain diminishes</a:t>
                </a:r>
              </a:p>
              <a:p>
                <a:pPr>
                  <a:buClr>
                    <a:srgbClr val="0066CC"/>
                  </a:buClr>
                </a:pPr>
                <a:r>
                  <a:rPr lang="en-US" altLang="de-DE" kern="0" dirty="0"/>
                  <a:t>FHS: No increase in MSE beyond </a:t>
                </a:r>
                <a14:m>
                  <m:oMath xmlns:m="http://schemas.openxmlformats.org/officeDocument/2006/math">
                    <m:r>
                      <a:rPr lang="en-US" altLang="de-DE" i="1" kern="0">
                        <a:latin typeface="Cambria Math" panose="02040503050406030204" pitchFamily="18" charset="0"/>
                      </a:rPr>
                      <m:t>𝐻</m:t>
                    </m:r>
                    <m:r>
                      <a:rPr lang="en-US" altLang="de-DE" i="1" kern="0">
                        <a:latin typeface="Cambria Math" panose="02040503050406030204" pitchFamily="18" charset="0"/>
                      </a:rPr>
                      <m:t>=4</m:t>
                    </m:r>
                  </m:oMath>
                </a14:m>
                <a:endParaRPr lang="en-US" altLang="de-DE" kern="0" dirty="0"/>
              </a:p>
              <a:p>
                <a:pPr>
                  <a:buClr>
                    <a:srgbClr val="0066CC"/>
                  </a:buClr>
                </a:pPr>
                <a:r>
                  <a:rPr lang="en-US" altLang="de-DE" kern="0" dirty="0"/>
                  <a:t>GES does not outperform FHS although being aware of GE channel transitions</a:t>
                </a:r>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marL="0" indent="0">
                  <a:buClr>
                    <a:srgbClr val="0066CC"/>
                  </a:buClr>
                  <a:buNone/>
                </a:pPr>
                <a:endParaRPr lang="en-US" altLang="de-DE" kern="0" dirty="0"/>
              </a:p>
            </p:txBody>
          </p:sp>
        </mc:Choice>
        <mc:Fallback>
          <p:sp>
            <p:nvSpPr>
              <p:cNvPr id="7" name="Rectangle 3"/>
              <p:cNvSpPr txBox="1">
                <a:spLocks noRot="1" noChangeAspect="1" noMove="1" noResize="1" noEditPoints="1" noAdjustHandles="1" noChangeArrowheads="1" noChangeShapeType="1" noTextEdit="1"/>
              </p:cNvSpPr>
              <p:nvPr/>
            </p:nvSpPr>
            <p:spPr bwMode="auto">
              <a:xfrm>
                <a:off x="358776" y="1282140"/>
                <a:ext cx="4208401" cy="4991291"/>
              </a:xfrm>
              <a:prstGeom prst="rect">
                <a:avLst/>
              </a:prstGeom>
              <a:blipFill>
                <a:blip r:embed="rId3"/>
                <a:stretch>
                  <a:fillRect l="-3614" t="-508"/>
                </a:stretch>
              </a:blipFill>
              <a:ln w="9525">
                <a:noFill/>
                <a:miter lim="800000"/>
                <a:headEnd/>
                <a:tailEnd/>
              </a:ln>
            </p:spPr>
            <p:txBody>
              <a:bodyPr/>
              <a:lstStyle/>
              <a:p>
                <a:r>
                  <a:rPr lang="en-US">
                    <a:noFill/>
                  </a:rPr>
                  <a:t> </a:t>
                </a:r>
              </a:p>
            </p:txBody>
          </p:sp>
        </mc:Fallback>
      </mc:AlternateContent>
      <p:sp>
        <p:nvSpPr>
          <p:cNvPr id="2" name="Title 1"/>
          <p:cNvSpPr>
            <a:spLocks noGrp="1"/>
          </p:cNvSpPr>
          <p:nvPr>
            <p:ph type="title"/>
          </p:nvPr>
        </p:nvSpPr>
        <p:spPr>
          <a:xfrm>
            <a:off x="358776" y="366639"/>
            <a:ext cx="7139304" cy="360000"/>
          </a:xfrm>
          <a:prstGeom prst="rect">
            <a:avLst/>
          </a:prstGeom>
        </p:spPr>
        <p:txBody>
          <a:bodyPr>
            <a:normAutofit fontScale="90000"/>
          </a:bodyPr>
          <a:lstStyle/>
          <a:p>
            <a:r>
              <a:rPr lang="en-US" noProof="0" dirty="0"/>
              <a:t>MSE Performance</a:t>
            </a:r>
          </a:p>
        </p:txBody>
      </p:sp>
      <p:sp>
        <p:nvSpPr>
          <p:cNvPr id="3" name="Slide Number Placeholder 2"/>
          <p:cNvSpPr>
            <a:spLocks noGrp="1"/>
          </p:cNvSpPr>
          <p:nvPr>
            <p:ph type="sldNum" sz="quarter" idx="4"/>
          </p:nvPr>
        </p:nvSpPr>
        <p:spPr>
          <a:xfrm>
            <a:off x="7762875" y="6428716"/>
            <a:ext cx="1017588" cy="365125"/>
          </a:xfrm>
        </p:spPr>
        <p:txBody>
          <a:bodyPr/>
          <a:lstStyle/>
          <a:p>
            <a:pPr>
              <a:defRPr/>
            </a:pPr>
            <a:fld id="{CE265BFB-70D1-4552-B9D1-2665EEDC3C5E}" type="slidenum">
              <a:rPr lang="de-DE" noProof="0" smtClean="0"/>
              <a:pPr>
                <a:defRPr/>
              </a:pPr>
              <a:t>15</a:t>
            </a:fld>
            <a:endParaRPr lang="de-DE" noProof="0"/>
          </a:p>
        </p:txBody>
      </p:sp>
      <p:pic>
        <p:nvPicPr>
          <p:cNvPr id="5" name="Inhaltsplatzhalter 4">
            <a:extLst>
              <a:ext uri="{FF2B5EF4-FFF2-40B4-BE49-F238E27FC236}">
                <a16:creationId xmlns:a16="http://schemas.microsoft.com/office/drawing/2014/main" id="{C12C2D5F-D6E4-884B-8704-FC828DE9393C}"/>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67176" y="927523"/>
            <a:ext cx="3956996" cy="2501477"/>
          </a:xfrm>
        </p:spPr>
      </p:pic>
      <p:pic>
        <p:nvPicPr>
          <p:cNvPr id="9" name="Grafik 8">
            <a:extLst>
              <a:ext uri="{FF2B5EF4-FFF2-40B4-BE49-F238E27FC236}">
                <a16:creationId xmlns:a16="http://schemas.microsoft.com/office/drawing/2014/main" id="{9227AA28-3C5E-A640-866D-218441AAE25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7176" y="3777786"/>
            <a:ext cx="3947347" cy="2422097"/>
          </a:xfrm>
          <a:prstGeom prst="rect">
            <a:avLst/>
          </a:prstGeom>
        </p:spPr>
      </p:pic>
      <p:sp>
        <p:nvSpPr>
          <p:cNvPr id="10" name="Textfeld 9">
            <a:extLst>
              <a:ext uri="{FF2B5EF4-FFF2-40B4-BE49-F238E27FC236}">
                <a16:creationId xmlns:a16="http://schemas.microsoft.com/office/drawing/2014/main" id="{CE609D1A-9188-D14C-B0EB-369E02DBA10C}"/>
              </a:ext>
            </a:extLst>
          </p:cNvPr>
          <p:cNvSpPr txBox="1"/>
          <p:nvPr/>
        </p:nvSpPr>
        <p:spPr>
          <a:xfrm>
            <a:off x="6585744" y="685401"/>
            <a:ext cx="941494" cy="283360"/>
          </a:xfrm>
          <a:prstGeom prst="rect">
            <a:avLst/>
          </a:prstGeom>
        </p:spPr>
        <p:txBody>
          <a:bodyPr vert="horz" wrap="square" lIns="91440" tIns="45720" rIns="91440" bIns="45720" rtlCol="0" anchor="ctr">
            <a:spAutoFit/>
          </a:bodyPr>
          <a:lstStyle/>
          <a:p>
            <a:pPr algn="l"/>
            <a:r>
              <a:rPr lang="en-US" sz="1200" b="0" i="0" u="none" strike="noStrike" kern="1200" baseline="0" dirty="0">
                <a:solidFill>
                  <a:schemeClr val="tx1"/>
                </a:solidFill>
                <a:latin typeface="+mn-lt"/>
                <a:ea typeface="+mn-ea"/>
                <a:cs typeface="+mn-cs"/>
              </a:rPr>
              <a:t>FHS</a:t>
            </a:r>
          </a:p>
        </p:txBody>
      </p:sp>
      <p:sp>
        <p:nvSpPr>
          <p:cNvPr id="11" name="Textfeld 10">
            <a:extLst>
              <a:ext uri="{FF2B5EF4-FFF2-40B4-BE49-F238E27FC236}">
                <a16:creationId xmlns:a16="http://schemas.microsoft.com/office/drawing/2014/main" id="{51CC8C2F-7EB6-E24D-918C-15396D810CDD}"/>
              </a:ext>
            </a:extLst>
          </p:cNvPr>
          <p:cNvSpPr txBox="1"/>
          <p:nvPr/>
        </p:nvSpPr>
        <p:spPr>
          <a:xfrm>
            <a:off x="6585744" y="3529442"/>
            <a:ext cx="941494" cy="283360"/>
          </a:xfrm>
          <a:prstGeom prst="rect">
            <a:avLst/>
          </a:prstGeom>
        </p:spPr>
        <p:txBody>
          <a:bodyPr vert="horz" wrap="square" lIns="91440" tIns="45720" rIns="91440" bIns="45720" rtlCol="0" anchor="ctr">
            <a:spAutoFit/>
          </a:bodyPr>
          <a:lstStyle/>
          <a:p>
            <a:pPr algn="l"/>
            <a:r>
              <a:rPr lang="en-US" sz="1200" b="0" i="0" u="none" strike="noStrike" kern="1200" baseline="0" dirty="0">
                <a:solidFill>
                  <a:schemeClr val="tx1"/>
                </a:solidFill>
                <a:latin typeface="+mn-lt"/>
                <a:ea typeface="+mn-ea"/>
                <a:cs typeface="+mn-cs"/>
              </a:rPr>
              <a:t>GES</a:t>
            </a:r>
          </a:p>
        </p:txBody>
      </p:sp>
    </p:spTree>
    <p:extLst>
      <p:ext uri="{BB962C8B-B14F-4D97-AF65-F5344CB8AC3E}">
        <p14:creationId xmlns:p14="http://schemas.microsoft.com/office/powerpoint/2010/main" val="833555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Rectangle 3"/>
              <p:cNvSpPr txBox="1">
                <a:spLocks noChangeArrowheads="1"/>
              </p:cNvSpPr>
              <p:nvPr/>
            </p:nvSpPr>
            <p:spPr bwMode="auto">
              <a:xfrm>
                <a:off x="400491" y="1262762"/>
                <a:ext cx="4169128" cy="49912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9388"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2000" kern="1200">
                    <a:solidFill>
                      <a:schemeClr val="tx1"/>
                    </a:solidFill>
                    <a:latin typeface="+mn-lt"/>
                    <a:ea typeface="+mn-ea"/>
                    <a:cs typeface="+mn-cs"/>
                  </a:defRPr>
                </a:lvl1pPr>
                <a:lvl2pPr marL="360363" indent="-180975" algn="l" rtl="0" eaLnBrk="1" fontAlgn="base" hangingPunct="1">
                  <a:lnSpc>
                    <a:spcPct val="125000"/>
                  </a:lnSpc>
                  <a:spcBef>
                    <a:spcPct val="0"/>
                  </a:spcBef>
                  <a:spcAft>
                    <a:spcPct val="0"/>
                  </a:spcAft>
                  <a:buClr>
                    <a:schemeClr val="tx2"/>
                  </a:buClr>
                  <a:buFont typeface="Wingdings" panose="05000000000000000000" pitchFamily="2" charset="2"/>
                  <a:buChar char="§"/>
                  <a:defRPr sz="1800" kern="1200">
                    <a:solidFill>
                      <a:schemeClr val="tx1"/>
                    </a:solidFill>
                    <a:latin typeface="+mn-lt"/>
                    <a:ea typeface="+mn-ea"/>
                    <a:cs typeface="+mn-cs"/>
                  </a:defRPr>
                </a:lvl2pPr>
                <a:lvl3pPr marL="442913"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Clr>
                    <a:schemeClr val="tx2"/>
                  </a:buClr>
                  <a:buFont typeface="Wingdings" panose="05000000000000000000" pitchFamily="2"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Clr>
                    <a:schemeClr val="tx2"/>
                  </a:buClr>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6CC"/>
                  </a:buClr>
                </a:pPr>
                <a:r>
                  <a:rPr lang="en-US" altLang="de-DE" kern="0" dirty="0"/>
                  <a:t>Most up-to-date plant measurements are available to task-critical sub-systems</a:t>
                </a:r>
              </a:p>
              <a:p>
                <a:pPr lvl="1">
                  <a:buClr>
                    <a:srgbClr val="0066CC"/>
                  </a:buClr>
                </a:pPr>
                <a14:m>
                  <m:oMath xmlns:m="http://schemas.openxmlformats.org/officeDocument/2006/math">
                    <m:sSub>
                      <m:sSubPr>
                        <m:ctrlPr>
                          <a:rPr lang="en-US" altLang="de-DE" b="0" i="1" kern="0" smtClean="0">
                            <a:latin typeface="Cambria Math" panose="02040503050406030204" pitchFamily="18" charset="0"/>
                          </a:rPr>
                        </m:ctrlPr>
                      </m:sSubPr>
                      <m:e>
                        <m:r>
                          <a:rPr lang="en-US" altLang="de-DE" b="0" i="1" kern="0" smtClean="0">
                            <a:latin typeface="Cambria Math" panose="02040503050406030204" pitchFamily="18" charset="0"/>
                          </a:rPr>
                          <m:t>𝐴</m:t>
                        </m:r>
                      </m:e>
                      <m:sub>
                        <m:r>
                          <a:rPr lang="en-US" altLang="de-DE" b="0" i="1" kern="0" smtClean="0">
                            <a:latin typeface="Cambria Math" panose="02040503050406030204" pitchFamily="18" charset="0"/>
                          </a:rPr>
                          <m:t>3</m:t>
                        </m:r>
                      </m:sub>
                    </m:sSub>
                    <m:r>
                      <a:rPr lang="en-US" altLang="de-DE" b="0" i="1" kern="0" smtClean="0">
                        <a:latin typeface="Cambria Math" panose="02040503050406030204" pitchFamily="18" charset="0"/>
                      </a:rPr>
                      <m:t>=1.5</m:t>
                    </m:r>
                  </m:oMath>
                </a14:m>
                <a:r>
                  <a:rPr lang="en-US" altLang="de-DE" kern="0" dirty="0"/>
                  <a:t> has highest 1 </a:t>
                </a:r>
                <a:r>
                  <a:rPr lang="en-US" altLang="de-DE" kern="0" dirty="0" err="1"/>
                  <a:t>AoI</a:t>
                </a:r>
                <a:r>
                  <a:rPr lang="en-US" altLang="de-DE" kern="0" dirty="0"/>
                  <a:t> count</a:t>
                </a:r>
              </a:p>
              <a:p>
                <a:pPr lvl="1">
                  <a:buClr>
                    <a:srgbClr val="0066CC"/>
                  </a:buClr>
                </a:pPr>
                <a:r>
                  <a:rPr lang="en-US" altLang="de-DE" kern="0" dirty="0"/>
                  <a:t>Shift for higher </a:t>
                </a:r>
                <a:r>
                  <a:rPr lang="en-US" altLang="de-DE" kern="0" dirty="0" err="1"/>
                  <a:t>AoI</a:t>
                </a:r>
                <a:r>
                  <a:rPr lang="en-US" altLang="de-DE" kern="0" dirty="0"/>
                  <a:t> values</a:t>
                </a:r>
              </a:p>
              <a:p>
                <a:pPr marL="0" indent="0">
                  <a:buClr>
                    <a:srgbClr val="0066CC"/>
                  </a:buClr>
                  <a:buNone/>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marL="0" indent="0">
                  <a:buClr>
                    <a:srgbClr val="0066CC"/>
                  </a:buClr>
                  <a:buNone/>
                </a:pPr>
                <a:endParaRPr lang="en-US" altLang="de-DE" kern="0" dirty="0"/>
              </a:p>
            </p:txBody>
          </p:sp>
        </mc:Choice>
        <mc:Fallback>
          <p:sp>
            <p:nvSpPr>
              <p:cNvPr id="7" name="Rectangle 3"/>
              <p:cNvSpPr txBox="1">
                <a:spLocks noRot="1" noChangeAspect="1" noMove="1" noResize="1" noEditPoints="1" noAdjustHandles="1" noChangeArrowheads="1" noChangeShapeType="1" noTextEdit="1"/>
              </p:cNvSpPr>
              <p:nvPr/>
            </p:nvSpPr>
            <p:spPr bwMode="auto">
              <a:xfrm>
                <a:off x="400491" y="1262762"/>
                <a:ext cx="4169128" cy="4991291"/>
              </a:xfrm>
              <a:prstGeom prst="rect">
                <a:avLst/>
              </a:prstGeom>
              <a:blipFill>
                <a:blip r:embed="rId3"/>
                <a:stretch>
                  <a:fillRect l="-3343" t="-761"/>
                </a:stretch>
              </a:blipFill>
              <a:ln w="9525">
                <a:noFill/>
                <a:miter lim="800000"/>
                <a:headEnd/>
                <a:tailEnd/>
              </a:ln>
            </p:spPr>
            <p:txBody>
              <a:bodyPr/>
              <a:lstStyle/>
              <a:p>
                <a:r>
                  <a:rPr lang="en-US">
                    <a:noFill/>
                  </a:rPr>
                  <a:t> </a:t>
                </a:r>
              </a:p>
            </p:txBody>
          </p:sp>
        </mc:Fallback>
      </mc:AlternateContent>
      <p:sp>
        <p:nvSpPr>
          <p:cNvPr id="2" name="Title 1"/>
          <p:cNvSpPr>
            <a:spLocks noGrp="1"/>
          </p:cNvSpPr>
          <p:nvPr>
            <p:ph type="title"/>
          </p:nvPr>
        </p:nvSpPr>
        <p:spPr>
          <a:xfrm>
            <a:off x="358776" y="366639"/>
            <a:ext cx="7139304" cy="360000"/>
          </a:xfrm>
          <a:prstGeom prst="rect">
            <a:avLst/>
          </a:prstGeom>
        </p:spPr>
        <p:txBody>
          <a:bodyPr>
            <a:normAutofit fontScale="90000"/>
          </a:bodyPr>
          <a:lstStyle/>
          <a:p>
            <a:r>
              <a:rPr lang="en-US" noProof="0" dirty="0" err="1"/>
              <a:t>AoI</a:t>
            </a:r>
            <a:r>
              <a:rPr lang="en-US" noProof="0" dirty="0"/>
              <a:t> Distribution</a:t>
            </a:r>
          </a:p>
        </p:txBody>
      </p:sp>
      <p:sp>
        <p:nvSpPr>
          <p:cNvPr id="3" name="Slide Number Placeholder 2"/>
          <p:cNvSpPr>
            <a:spLocks noGrp="1"/>
          </p:cNvSpPr>
          <p:nvPr>
            <p:ph type="sldNum" sz="quarter" idx="4"/>
          </p:nvPr>
        </p:nvSpPr>
        <p:spPr>
          <a:xfrm>
            <a:off x="7762875" y="6428716"/>
            <a:ext cx="1017588" cy="365125"/>
          </a:xfrm>
        </p:spPr>
        <p:txBody>
          <a:bodyPr/>
          <a:lstStyle/>
          <a:p>
            <a:pPr>
              <a:defRPr/>
            </a:pPr>
            <a:fld id="{CE265BFB-70D1-4552-B9D1-2665EEDC3C5E}" type="slidenum">
              <a:rPr lang="de-DE" noProof="0" smtClean="0"/>
              <a:pPr>
                <a:defRPr/>
              </a:pPr>
              <a:t>16</a:t>
            </a:fld>
            <a:endParaRPr lang="de-DE" noProof="0"/>
          </a:p>
        </p:txBody>
      </p:sp>
      <p:pic>
        <p:nvPicPr>
          <p:cNvPr id="5" name="Inhaltsplatzhalter 4">
            <a:extLst>
              <a:ext uri="{FF2B5EF4-FFF2-40B4-BE49-F238E27FC236}">
                <a16:creationId xmlns:a16="http://schemas.microsoft.com/office/drawing/2014/main" id="{4574B733-55D6-3441-9CBF-9EBA8D8BC43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4569619" y="1208121"/>
            <a:ext cx="4169128" cy="2501477"/>
          </a:xfrm>
        </p:spPr>
      </p:pic>
      <p:pic>
        <p:nvPicPr>
          <p:cNvPr id="11" name="Grafik 10">
            <a:extLst>
              <a:ext uri="{FF2B5EF4-FFF2-40B4-BE49-F238E27FC236}">
                <a16:creationId xmlns:a16="http://schemas.microsoft.com/office/drawing/2014/main" id="{DA1D44FE-E56A-A340-B341-DDD2925B1AD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9618" y="3927238"/>
            <a:ext cx="4169130" cy="2501478"/>
          </a:xfrm>
          <a:prstGeom prst="rect">
            <a:avLst/>
          </a:prstGeom>
        </p:spPr>
      </p:pic>
      <p:sp>
        <p:nvSpPr>
          <p:cNvPr id="12" name="Rectangle 3">
            <a:extLst>
              <a:ext uri="{FF2B5EF4-FFF2-40B4-BE49-F238E27FC236}">
                <a16:creationId xmlns:a16="http://schemas.microsoft.com/office/drawing/2014/main" id="{04028D4E-D0B1-1E44-AC18-4652C38F39C9}"/>
              </a:ext>
            </a:extLst>
          </p:cNvPr>
          <p:cNvSpPr txBox="1">
            <a:spLocks noChangeArrowheads="1"/>
          </p:cNvSpPr>
          <p:nvPr/>
        </p:nvSpPr>
        <p:spPr bwMode="auto">
          <a:xfrm>
            <a:off x="421349" y="3325361"/>
            <a:ext cx="4169128" cy="1515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9388"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2000" kern="1200">
                <a:solidFill>
                  <a:schemeClr val="tx1"/>
                </a:solidFill>
                <a:latin typeface="+mn-lt"/>
                <a:ea typeface="+mn-ea"/>
                <a:cs typeface="+mn-cs"/>
              </a:defRPr>
            </a:lvl1pPr>
            <a:lvl2pPr marL="360363" indent="-180975" algn="l" rtl="0" eaLnBrk="1" fontAlgn="base" hangingPunct="1">
              <a:lnSpc>
                <a:spcPct val="125000"/>
              </a:lnSpc>
              <a:spcBef>
                <a:spcPct val="0"/>
              </a:spcBef>
              <a:spcAft>
                <a:spcPct val="0"/>
              </a:spcAft>
              <a:buClr>
                <a:schemeClr val="tx2"/>
              </a:buClr>
              <a:buFont typeface="Wingdings" panose="05000000000000000000" pitchFamily="2" charset="2"/>
              <a:buChar char="§"/>
              <a:defRPr sz="1800" kern="1200">
                <a:solidFill>
                  <a:schemeClr val="tx1"/>
                </a:solidFill>
                <a:latin typeface="+mn-lt"/>
                <a:ea typeface="+mn-ea"/>
                <a:cs typeface="+mn-cs"/>
              </a:defRPr>
            </a:lvl2pPr>
            <a:lvl3pPr marL="442913"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Clr>
                <a:schemeClr val="tx2"/>
              </a:buClr>
              <a:buFont typeface="Wingdings" panose="05000000000000000000" pitchFamily="2"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Clr>
                <a:schemeClr val="tx2"/>
              </a:buClr>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6CC"/>
              </a:buClr>
            </a:pPr>
            <a:r>
              <a:rPr lang="en-US" altLang="de-DE" kern="0" dirty="0"/>
              <a:t>Similar geometrical </a:t>
            </a:r>
            <a:r>
              <a:rPr lang="en-US" altLang="de-DE" kern="0" dirty="0" err="1"/>
              <a:t>AoI</a:t>
            </a:r>
            <a:r>
              <a:rPr lang="en-US" altLang="de-DE" kern="0" dirty="0"/>
              <a:t> distribution to the derived </a:t>
            </a:r>
            <a:r>
              <a:rPr lang="en-US" altLang="de-DE" kern="0" dirty="0" err="1"/>
              <a:t>AoI</a:t>
            </a:r>
            <a:r>
              <a:rPr lang="en-US" altLang="de-DE" kern="0" dirty="0"/>
              <a:t> </a:t>
            </a:r>
            <a:r>
              <a:rPr lang="en-US" altLang="de-DE" kern="0" dirty="0" err="1"/>
              <a:t>pmf</a:t>
            </a:r>
            <a:r>
              <a:rPr lang="en-US" altLang="de-DE" kern="0" dirty="0"/>
              <a:t> from [3]</a:t>
            </a:r>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a:buClr>
                <a:srgbClr val="0066CC"/>
              </a:buClr>
            </a:pPr>
            <a:endParaRPr lang="en-US" altLang="de-DE" kern="0" dirty="0"/>
          </a:p>
          <a:p>
            <a:pPr marL="0" indent="0">
              <a:buClr>
                <a:srgbClr val="0066CC"/>
              </a:buClr>
              <a:buNone/>
            </a:pPr>
            <a:endParaRPr lang="en-US" altLang="de-DE" kern="0" dirty="0"/>
          </a:p>
        </p:txBody>
      </p:sp>
    </p:spTree>
    <p:extLst>
      <p:ext uri="{BB962C8B-B14F-4D97-AF65-F5344CB8AC3E}">
        <p14:creationId xmlns:p14="http://schemas.microsoft.com/office/powerpoint/2010/main" val="3899407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215A50A-2B40-4993-B40E-C649013A856B}"/>
              </a:ext>
            </a:extLst>
          </p:cNvPr>
          <p:cNvSpPr>
            <a:spLocks noGrp="1"/>
          </p:cNvSpPr>
          <p:nvPr>
            <p:ph type="title"/>
          </p:nvPr>
        </p:nvSpPr>
        <p:spPr>
          <a:xfrm>
            <a:off x="358776" y="366639"/>
            <a:ext cx="7167440" cy="360000"/>
          </a:xfrm>
        </p:spPr>
        <p:txBody>
          <a:bodyPr/>
          <a:lstStyle/>
          <a:p>
            <a:r>
              <a:rPr lang="en-US"/>
              <a:t>Effect of OS on Simulation Results</a:t>
            </a:r>
          </a:p>
        </p:txBody>
      </p:sp>
      <p:pic>
        <p:nvPicPr>
          <p:cNvPr id="14" name="Inhaltsplatzhalter 13">
            <a:extLst>
              <a:ext uri="{FF2B5EF4-FFF2-40B4-BE49-F238E27FC236}">
                <a16:creationId xmlns:a16="http://schemas.microsoft.com/office/drawing/2014/main" id="{0116BFC7-9468-B541-A60A-2C374A8F238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569619" y="2173129"/>
            <a:ext cx="4186238" cy="2511742"/>
          </a:xfrm>
        </p:spPr>
      </p:pic>
      <p:sp>
        <p:nvSpPr>
          <p:cNvPr id="4" name="Foliennummernplatzhalter 3">
            <a:extLst>
              <a:ext uri="{FF2B5EF4-FFF2-40B4-BE49-F238E27FC236}">
                <a16:creationId xmlns:a16="http://schemas.microsoft.com/office/drawing/2014/main" id="{B2B1668E-7E39-5A45-9253-23F58E0E40A7}"/>
              </a:ext>
            </a:extLst>
          </p:cNvPr>
          <p:cNvSpPr>
            <a:spLocks noGrp="1"/>
          </p:cNvSpPr>
          <p:nvPr>
            <p:ph type="sldNum" sz="quarter" idx="4"/>
          </p:nvPr>
        </p:nvSpPr>
        <p:spPr>
          <a:xfrm>
            <a:off x="8239125" y="6441929"/>
            <a:ext cx="563816" cy="358921"/>
          </a:xfrm>
        </p:spPr>
        <p:txBody>
          <a:bodyPr>
            <a:normAutofit/>
          </a:bodyPr>
          <a:lstStyle/>
          <a:p>
            <a:pPr>
              <a:spcAft>
                <a:spcPts val="600"/>
              </a:spcAft>
              <a:defRPr/>
            </a:pPr>
            <a:fld id="{B08FB26A-4A1D-4CBA-95DD-CE808CCC0A38}" type="slidenum">
              <a:rPr lang="de-DE" smtClean="0"/>
              <a:pPr>
                <a:spcAft>
                  <a:spcPts val="600"/>
                </a:spcAft>
                <a:defRPr/>
              </a:pPr>
              <a:t>17</a:t>
            </a:fld>
            <a:endParaRPr lang="de-DE"/>
          </a:p>
        </p:txBody>
      </p:sp>
      <p:sp>
        <p:nvSpPr>
          <p:cNvPr id="18" name="Rectangle 3">
            <a:extLst>
              <a:ext uri="{FF2B5EF4-FFF2-40B4-BE49-F238E27FC236}">
                <a16:creationId xmlns:a16="http://schemas.microsoft.com/office/drawing/2014/main" id="{0D3A7C51-65A6-E94D-B76F-06EDC30B757D}"/>
              </a:ext>
            </a:extLst>
          </p:cNvPr>
          <p:cNvSpPr txBox="1">
            <a:spLocks noChangeArrowheads="1"/>
          </p:cNvSpPr>
          <p:nvPr/>
        </p:nvSpPr>
        <p:spPr bwMode="auto">
          <a:xfrm>
            <a:off x="358775" y="1276309"/>
            <a:ext cx="4210844" cy="49912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9388"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2000" kern="1200">
                <a:solidFill>
                  <a:schemeClr val="tx1"/>
                </a:solidFill>
                <a:latin typeface="+mn-lt"/>
                <a:ea typeface="+mn-ea"/>
                <a:cs typeface="+mn-cs"/>
              </a:defRPr>
            </a:lvl1pPr>
            <a:lvl2pPr marL="360363" indent="-180975" algn="l" rtl="0" eaLnBrk="1" fontAlgn="base" hangingPunct="1">
              <a:lnSpc>
                <a:spcPct val="125000"/>
              </a:lnSpc>
              <a:spcBef>
                <a:spcPct val="0"/>
              </a:spcBef>
              <a:spcAft>
                <a:spcPct val="0"/>
              </a:spcAft>
              <a:buClr>
                <a:schemeClr val="tx2"/>
              </a:buClr>
              <a:buFont typeface="Wingdings" panose="05000000000000000000" pitchFamily="2" charset="2"/>
              <a:buChar char="§"/>
              <a:defRPr sz="1800" kern="1200">
                <a:solidFill>
                  <a:schemeClr val="tx1"/>
                </a:solidFill>
                <a:latin typeface="+mn-lt"/>
                <a:ea typeface="+mn-ea"/>
                <a:cs typeface="+mn-cs"/>
              </a:defRPr>
            </a:lvl2pPr>
            <a:lvl3pPr marL="442913"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Clr>
                <a:schemeClr val="tx2"/>
              </a:buClr>
              <a:buFont typeface="Wingdings" panose="05000000000000000000" pitchFamily="2"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Clr>
                <a:schemeClr val="tx2"/>
              </a:buClr>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6CC"/>
              </a:buClr>
            </a:pPr>
            <a:r>
              <a:rPr lang="en-US" altLang="de-DE" kern="0" dirty="0"/>
              <a:t>For the same setting MSE differ among OSs</a:t>
            </a:r>
          </a:p>
          <a:p>
            <a:pPr lvl="1">
              <a:buClr>
                <a:srgbClr val="0066CC"/>
              </a:buClr>
            </a:pPr>
            <a:r>
              <a:rPr lang="en-US" altLang="de-DE" kern="0" dirty="0"/>
              <a:t>MSE: Almost 50% deviation between Linux and Windows</a:t>
            </a:r>
          </a:p>
          <a:p>
            <a:pPr lvl="1">
              <a:buClr>
                <a:srgbClr val="0066CC"/>
              </a:buClr>
            </a:pPr>
            <a:endParaRPr lang="en-US" altLang="de-DE" kern="0" dirty="0"/>
          </a:p>
          <a:p>
            <a:pPr>
              <a:buClr>
                <a:srgbClr val="0066CC"/>
              </a:buClr>
            </a:pPr>
            <a:r>
              <a:rPr lang="en-US" altLang="de-DE" kern="0" dirty="0"/>
              <a:t>Deviating scheduler decisions can be caused by</a:t>
            </a:r>
          </a:p>
          <a:p>
            <a:pPr lvl="1">
              <a:buClr>
                <a:srgbClr val="0066CC"/>
              </a:buClr>
            </a:pPr>
            <a:r>
              <a:rPr lang="en-US" altLang="de-DE" kern="0" dirty="0"/>
              <a:t>Inconsistent Random Number Generators</a:t>
            </a:r>
          </a:p>
          <a:p>
            <a:pPr lvl="1">
              <a:buClr>
                <a:srgbClr val="0066CC"/>
              </a:buClr>
            </a:pPr>
            <a:r>
              <a:rPr lang="en-US" altLang="de-DE" kern="0" dirty="0"/>
              <a:t>Inconsistent Cost Maps from where the total cost is taken from</a:t>
            </a:r>
          </a:p>
          <a:p>
            <a:pPr lvl="1">
              <a:buClr>
                <a:srgbClr val="0066CC"/>
              </a:buClr>
            </a:pPr>
            <a:r>
              <a:rPr lang="en-US" altLang="de-DE" kern="0" dirty="0"/>
              <a:t>Inconsistent floating point operations</a:t>
            </a:r>
          </a:p>
          <a:p>
            <a:pPr marL="179388" lvl="1" indent="0">
              <a:buClr>
                <a:srgbClr val="0066CC"/>
              </a:buClr>
              <a:buNone/>
            </a:pPr>
            <a:endParaRPr lang="en-US" altLang="de-DE" kern="0" dirty="0"/>
          </a:p>
          <a:p>
            <a:pPr lvl="1">
              <a:buClr>
                <a:srgbClr val="0066CC"/>
              </a:buClr>
            </a:pPr>
            <a:endParaRPr lang="en-US" altLang="de-DE" kern="0" dirty="0"/>
          </a:p>
          <a:p>
            <a:pPr lvl="1">
              <a:buClr>
                <a:srgbClr val="0066CC"/>
              </a:buClr>
            </a:pPr>
            <a:endParaRPr lang="en-US" altLang="de-DE" kern="0" dirty="0"/>
          </a:p>
        </p:txBody>
      </p:sp>
    </p:spTree>
    <p:extLst>
      <p:ext uri="{BB962C8B-B14F-4D97-AF65-F5344CB8AC3E}">
        <p14:creationId xmlns:p14="http://schemas.microsoft.com/office/powerpoint/2010/main" val="2592954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BC69497E-B662-4FB3-8173-A4D4FE8CCA0B}"/>
              </a:ext>
            </a:extLst>
          </p:cNvPr>
          <p:cNvSpPr>
            <a:spLocks noGrp="1"/>
          </p:cNvSpPr>
          <p:nvPr>
            <p:ph type="title"/>
          </p:nvPr>
        </p:nvSpPr>
        <p:spPr>
          <a:xfrm>
            <a:off x="358776" y="366639"/>
            <a:ext cx="7167440" cy="360000"/>
          </a:xfrm>
        </p:spPr>
        <p:txBody>
          <a:bodyPr/>
          <a:lstStyle/>
          <a:p>
            <a:r>
              <a:rPr lang="en-US" dirty="0"/>
              <a:t>Numerical effects on Scheduler</a:t>
            </a:r>
          </a:p>
        </p:txBody>
      </p:sp>
      <p:pic>
        <p:nvPicPr>
          <p:cNvPr id="8" name="Inhaltsplatzhalter 7">
            <a:extLst>
              <a:ext uri="{FF2B5EF4-FFF2-40B4-BE49-F238E27FC236}">
                <a16:creationId xmlns:a16="http://schemas.microsoft.com/office/drawing/2014/main" id="{5791E3C8-FA55-6047-BF6A-82953C774BE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16703" y="3679593"/>
            <a:ext cx="4186238" cy="2511742"/>
          </a:xfrm>
        </p:spPr>
      </p:pic>
      <p:sp>
        <p:nvSpPr>
          <p:cNvPr id="4" name="Foliennummernplatzhalter 3">
            <a:extLst>
              <a:ext uri="{FF2B5EF4-FFF2-40B4-BE49-F238E27FC236}">
                <a16:creationId xmlns:a16="http://schemas.microsoft.com/office/drawing/2014/main" id="{0141262D-CC40-6745-939F-97FCE3CF3D00}"/>
              </a:ext>
            </a:extLst>
          </p:cNvPr>
          <p:cNvSpPr>
            <a:spLocks noGrp="1"/>
          </p:cNvSpPr>
          <p:nvPr>
            <p:ph type="sldNum" sz="quarter" idx="4"/>
          </p:nvPr>
        </p:nvSpPr>
        <p:spPr>
          <a:xfrm>
            <a:off x="8239125" y="6441929"/>
            <a:ext cx="563816" cy="358921"/>
          </a:xfrm>
        </p:spPr>
        <p:txBody>
          <a:bodyPr>
            <a:normAutofit/>
          </a:bodyPr>
          <a:lstStyle/>
          <a:p>
            <a:pPr>
              <a:spcAft>
                <a:spcPts val="600"/>
              </a:spcAft>
              <a:defRPr/>
            </a:pPr>
            <a:fld id="{B08FB26A-4A1D-4CBA-95DD-CE808CCC0A38}" type="slidenum">
              <a:rPr lang="de-DE" smtClean="0"/>
              <a:pPr>
                <a:spcAft>
                  <a:spcPts val="600"/>
                </a:spcAft>
                <a:defRPr/>
              </a:pPr>
              <a:t>18</a:t>
            </a:fld>
            <a:endParaRPr lang="de-DE"/>
          </a:p>
        </p:txBody>
      </p:sp>
      <p:pic>
        <p:nvPicPr>
          <p:cNvPr id="6" name="Inhaltsplatzhalter 5">
            <a:extLst>
              <a:ext uri="{FF2B5EF4-FFF2-40B4-BE49-F238E27FC236}">
                <a16:creationId xmlns:a16="http://schemas.microsoft.com/office/drawing/2014/main" id="{4D3416C5-4078-9244-B2ED-5BAC7434B8F3}"/>
              </a:ext>
            </a:extLst>
          </p:cNvPr>
          <p:cNvPicPr>
            <a:picLocks noGrp="1" noChangeAspect="1"/>
          </p:cNvPicPr>
          <p:nvPr>
            <p:ph idx="10"/>
          </p:nvPr>
        </p:nvPicPr>
        <p:blipFill>
          <a:blip r:embed="rId4">
            <a:extLst>
              <a:ext uri="{28A0092B-C50C-407E-A947-70E740481C1C}">
                <a14:useLocalDpi xmlns:a14="http://schemas.microsoft.com/office/drawing/2010/main" val="0"/>
              </a:ext>
            </a:extLst>
          </a:blip>
          <a:stretch>
            <a:fillRect/>
          </a:stretch>
        </p:blipFill>
        <p:spPr>
          <a:xfrm>
            <a:off x="4616450" y="917106"/>
            <a:ext cx="4186491" cy="2511894"/>
          </a:xfrm>
          <a:noFill/>
        </p:spPr>
      </p:pic>
      <p:pic>
        <p:nvPicPr>
          <p:cNvPr id="10" name="Grafik 9">
            <a:extLst>
              <a:ext uri="{FF2B5EF4-FFF2-40B4-BE49-F238E27FC236}">
                <a16:creationId xmlns:a16="http://schemas.microsoft.com/office/drawing/2014/main" id="{A7C6D5AB-5FAB-5949-904A-125212007C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58776" y="3679593"/>
            <a:ext cx="4186492" cy="2511895"/>
          </a:xfrm>
          <a:prstGeom prst="rect">
            <a:avLst/>
          </a:prstGeom>
        </p:spPr>
      </p:pic>
      <p:sp>
        <p:nvSpPr>
          <p:cNvPr id="15" name="Rectangle 3">
            <a:extLst>
              <a:ext uri="{FF2B5EF4-FFF2-40B4-BE49-F238E27FC236}">
                <a16:creationId xmlns:a16="http://schemas.microsoft.com/office/drawing/2014/main" id="{9DA2B187-D062-134A-BEA3-660E96A56696}"/>
              </a:ext>
            </a:extLst>
          </p:cNvPr>
          <p:cNvSpPr txBox="1">
            <a:spLocks noChangeArrowheads="1"/>
          </p:cNvSpPr>
          <p:nvPr/>
        </p:nvSpPr>
        <p:spPr bwMode="auto">
          <a:xfrm>
            <a:off x="358775" y="1276309"/>
            <a:ext cx="4210844" cy="499129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9388"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2000" kern="1200">
                <a:solidFill>
                  <a:schemeClr val="tx1"/>
                </a:solidFill>
                <a:latin typeface="+mn-lt"/>
                <a:ea typeface="+mn-ea"/>
                <a:cs typeface="+mn-cs"/>
              </a:defRPr>
            </a:lvl1pPr>
            <a:lvl2pPr marL="360363" indent="-180975" algn="l" rtl="0" eaLnBrk="1" fontAlgn="base" hangingPunct="1">
              <a:lnSpc>
                <a:spcPct val="125000"/>
              </a:lnSpc>
              <a:spcBef>
                <a:spcPct val="0"/>
              </a:spcBef>
              <a:spcAft>
                <a:spcPct val="0"/>
              </a:spcAft>
              <a:buClr>
                <a:schemeClr val="tx2"/>
              </a:buClr>
              <a:buFont typeface="Wingdings" panose="05000000000000000000" pitchFamily="2" charset="2"/>
              <a:buChar char="§"/>
              <a:defRPr sz="1800" kern="1200">
                <a:solidFill>
                  <a:schemeClr val="tx1"/>
                </a:solidFill>
                <a:latin typeface="+mn-lt"/>
                <a:ea typeface="+mn-ea"/>
                <a:cs typeface="+mn-cs"/>
              </a:defRPr>
            </a:lvl2pPr>
            <a:lvl3pPr marL="442913" indent="-179388" algn="l" rtl="0" eaLnBrk="1" fontAlgn="base" hangingPunct="1">
              <a:lnSpc>
                <a:spcPct val="125000"/>
              </a:lnSpc>
              <a:spcBef>
                <a:spcPct val="0"/>
              </a:spcBef>
              <a:spcAft>
                <a:spcPct val="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Clr>
                <a:schemeClr val="tx2"/>
              </a:buClr>
              <a:buFont typeface="Wingdings" panose="05000000000000000000" pitchFamily="2"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Clr>
                <a:schemeClr val="tx2"/>
              </a:buClr>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0066CC"/>
              </a:buClr>
            </a:pPr>
            <a:r>
              <a:rPr lang="en-US" altLang="de-DE" kern="0" dirty="0"/>
              <a:t>Realizations of normal and uniform distributions show consistent Random number generators</a:t>
            </a:r>
          </a:p>
          <a:p>
            <a:pPr>
              <a:buClr>
                <a:srgbClr val="0066CC"/>
              </a:buClr>
            </a:pPr>
            <a:r>
              <a:rPr lang="en-US" altLang="de-DE" kern="0" dirty="0"/>
              <a:t>Cost are obtained from the same cost maps</a:t>
            </a:r>
          </a:p>
          <a:p>
            <a:pPr lvl="1">
              <a:buClr>
                <a:srgbClr val="0066CC"/>
              </a:buClr>
            </a:pPr>
            <a:endParaRPr lang="en-US" altLang="de-DE" kern="0" dirty="0"/>
          </a:p>
        </p:txBody>
      </p:sp>
    </p:spTree>
    <p:extLst>
      <p:ext uri="{BB962C8B-B14F-4D97-AF65-F5344CB8AC3E}">
        <p14:creationId xmlns:p14="http://schemas.microsoft.com/office/powerpoint/2010/main" val="3155127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147" name="Rectangle 3"/>
              <p:cNvSpPr>
                <a:spLocks noGrp="1" noChangeArrowheads="1"/>
              </p:cNvSpPr>
              <p:nvPr>
                <p:ph idx="1"/>
              </p:nvPr>
            </p:nvSpPr>
            <p:spPr/>
            <p:txBody>
              <a:bodyPr>
                <a:normAutofit/>
              </a:bodyPr>
              <a:lstStyle/>
              <a:p>
                <a:pPr>
                  <a:buClr>
                    <a:srgbClr val="0066CC"/>
                  </a:buClr>
                  <a:buFont typeface="Wingdings" pitchFamily="2" charset="2"/>
                  <a:buChar char="§"/>
                </a:pPr>
                <a:r>
                  <a:rPr lang="en-US" altLang="de-DE" noProof="0" dirty="0"/>
                  <a:t>Contribution</a:t>
                </a:r>
              </a:p>
              <a:p>
                <a:pPr lvl="1"/>
                <a:r>
                  <a:rPr lang="en-US" altLang="de-DE" noProof="0" dirty="0"/>
                  <a:t>Implemented channel state dependent scheduling algorithm </a:t>
                </a:r>
              </a:p>
              <a:p>
                <a:pPr lvl="1"/>
                <a:r>
                  <a:rPr lang="en-US" altLang="de-DE" noProof="0" dirty="0"/>
                  <a:t>Performance gain of FHS diminishes after a certain </a:t>
                </a:r>
                <a14:m>
                  <m:oMath xmlns:m="http://schemas.openxmlformats.org/officeDocument/2006/math">
                    <m:r>
                      <a:rPr lang="en-US" altLang="de-DE" b="0" i="1" noProof="0" smtClean="0">
                        <a:latin typeface="Cambria Math" panose="02040503050406030204" pitchFamily="18" charset="0"/>
                      </a:rPr>
                      <m:t>𝐻</m:t>
                    </m:r>
                  </m:oMath>
                </a14:m>
                <a:endParaRPr lang="en-US" altLang="de-DE" noProof="0" dirty="0"/>
              </a:p>
              <a:p>
                <a:pPr lvl="1"/>
                <a:r>
                  <a:rPr lang="en-US" altLang="de-DE" dirty="0"/>
                  <a:t>GES does not lead to improved scheduler performance compared to FHS</a:t>
                </a:r>
                <a:endParaRPr lang="en-US" altLang="de-DE" noProof="0" dirty="0"/>
              </a:p>
              <a:p>
                <a:pPr lvl="1"/>
                <a:r>
                  <a:rPr lang="en-US" altLang="de-DE" noProof="0" dirty="0"/>
                  <a:t>Being fully GE channel-aware is not scalable -&gt; Trade-off between optimality and </a:t>
                </a:r>
                <a:r>
                  <a:rPr lang="en-US" altLang="de-DE" dirty="0"/>
                  <a:t>complexity </a:t>
                </a:r>
                <a:r>
                  <a:rPr lang="en-US" altLang="de-DE" noProof="0" dirty="0"/>
                  <a:t>must be found</a:t>
                </a:r>
              </a:p>
              <a:p>
                <a:pPr lvl="1"/>
                <a:r>
                  <a:rPr lang="en-US" altLang="de-DE" noProof="0" dirty="0"/>
                  <a:t>Root cause of varying OS performance is not found in the algorithm</a:t>
                </a:r>
              </a:p>
              <a:p>
                <a:pPr>
                  <a:buClr>
                    <a:srgbClr val="0066CC"/>
                  </a:buClr>
                  <a:buFont typeface="Wingdings" pitchFamily="2" charset="2"/>
                  <a:buChar char="§"/>
                </a:pPr>
                <a:endParaRPr lang="en-US" altLang="de-DE" sz="2000" b="1" noProof="0" dirty="0"/>
              </a:p>
              <a:p>
                <a:pPr>
                  <a:buClr>
                    <a:srgbClr val="0066CC"/>
                  </a:buClr>
                  <a:buFont typeface="Wingdings" pitchFamily="2" charset="2"/>
                  <a:buChar char="§"/>
                </a:pPr>
                <a:r>
                  <a:rPr lang="en-US" altLang="de-DE" noProof="0" dirty="0"/>
                  <a:t>Future Work</a:t>
                </a:r>
              </a:p>
              <a:p>
                <a:pPr lvl="1">
                  <a:buClr>
                    <a:srgbClr val="0066CC"/>
                  </a:buClr>
                </a:pPr>
                <a:r>
                  <a:rPr lang="en-US" altLang="de-DE" dirty="0"/>
                  <a:t>FHS tree with GES transition probabilities</a:t>
                </a:r>
              </a:p>
              <a:p>
                <a:pPr lvl="1"/>
                <a:r>
                  <a:rPr lang="en-US" altLang="de-DE" noProof="0" dirty="0"/>
                  <a:t>Evaluating efficiency of finite horizon scheduling in real-life use-cases</a:t>
                </a:r>
              </a:p>
              <a:p>
                <a:pPr lvl="1"/>
                <a:r>
                  <a:rPr lang="en-US" altLang="de-DE" dirty="0"/>
                  <a:t>Further investigation on possible numerical errors of floating point operations among different OSs</a:t>
                </a:r>
                <a:endParaRPr lang="en-US" altLang="de-DE" noProof="0" dirty="0"/>
              </a:p>
            </p:txBody>
          </p:sp>
        </mc:Choice>
        <mc:Fallback>
          <p:sp>
            <p:nvSpPr>
              <p:cNvPr id="6147" name="Rectangle 3"/>
              <p:cNvSpPr>
                <a:spLocks noGrp="1" noRot="1" noChangeAspect="1" noMove="1" noResize="1" noEditPoints="1" noAdjustHandles="1" noChangeArrowheads="1" noChangeShapeType="1" noTextEdit="1"/>
              </p:cNvSpPr>
              <p:nvPr>
                <p:ph idx="1"/>
              </p:nvPr>
            </p:nvSpPr>
            <p:spPr>
              <a:blipFill>
                <a:blip r:embed="rId3"/>
                <a:stretch>
                  <a:fillRect l="-602"/>
                </a:stretch>
              </a:blipFill>
            </p:spPr>
            <p:txBody>
              <a:bodyPr/>
              <a:lstStyle/>
              <a:p>
                <a:r>
                  <a:rPr lang="en-US">
                    <a:noFill/>
                  </a:rPr>
                  <a:t> </a:t>
                </a:r>
              </a:p>
            </p:txBody>
          </p:sp>
        </mc:Fallback>
      </mc:AlternateContent>
      <p:sp>
        <p:nvSpPr>
          <p:cNvPr id="6146" name="Rectangle 2"/>
          <p:cNvSpPr>
            <a:spLocks noGrp="1" noChangeArrowheads="1"/>
          </p:cNvSpPr>
          <p:nvPr>
            <p:ph type="title"/>
          </p:nvPr>
        </p:nvSpPr>
        <p:spPr>
          <a:xfrm>
            <a:off x="358776" y="366639"/>
            <a:ext cx="7139304" cy="360000"/>
          </a:xfrm>
          <a:prstGeom prst="rect">
            <a:avLst/>
          </a:prstGeom>
        </p:spPr>
        <p:txBody>
          <a:bodyPr>
            <a:normAutofit fontScale="90000"/>
          </a:bodyPr>
          <a:lstStyle/>
          <a:p>
            <a:r>
              <a:rPr lang="en-US" altLang="de-DE" noProof="0" dirty="0"/>
              <a:t>Summary of Thesis Results</a:t>
            </a:r>
          </a:p>
        </p:txBody>
      </p:sp>
      <p:sp>
        <p:nvSpPr>
          <p:cNvPr id="3" name="Slide Number Placeholder 2"/>
          <p:cNvSpPr>
            <a:spLocks noGrp="1"/>
          </p:cNvSpPr>
          <p:nvPr>
            <p:ph type="sldNum" sz="quarter" idx="4"/>
          </p:nvPr>
        </p:nvSpPr>
        <p:spPr>
          <a:xfrm>
            <a:off x="7762875" y="6428716"/>
            <a:ext cx="1017588" cy="365125"/>
          </a:xfrm>
        </p:spPr>
        <p:txBody>
          <a:bodyPr/>
          <a:lstStyle/>
          <a:p>
            <a:pPr>
              <a:defRPr/>
            </a:pPr>
            <a:fld id="{CE265BFB-70D1-4552-B9D1-2665EEDC3C5E}" type="slidenum">
              <a:rPr lang="de-DE" noProof="0" smtClean="0"/>
              <a:pPr>
                <a:defRPr/>
              </a:pPr>
              <a:t>19</a:t>
            </a:fld>
            <a:endParaRPr lang="de-DE" noProof="0"/>
          </a:p>
        </p:txBody>
      </p:sp>
    </p:spTree>
    <p:extLst>
      <p:ext uri="{BB962C8B-B14F-4D97-AF65-F5344CB8AC3E}">
        <p14:creationId xmlns:p14="http://schemas.microsoft.com/office/powerpoint/2010/main" val="1840603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8776" y="366639"/>
            <a:ext cx="7167440" cy="360000"/>
          </a:xfrm>
        </p:spPr>
        <p:txBody>
          <a:bodyPr anchor="ctr">
            <a:noAutofit/>
          </a:bodyPr>
          <a:lstStyle/>
          <a:p>
            <a:pPr>
              <a:lnSpc>
                <a:spcPct val="115000"/>
              </a:lnSpc>
            </a:pPr>
            <a:r>
              <a:rPr lang="en-US" noProof="0" dirty="0"/>
              <a:t>Networked Control Systems:</a:t>
            </a:r>
          </a:p>
        </p:txBody>
      </p:sp>
      <p:sp>
        <p:nvSpPr>
          <p:cNvPr id="2" name="Content Placeholder 1"/>
          <p:cNvSpPr>
            <a:spLocks noGrp="1"/>
          </p:cNvSpPr>
          <p:nvPr>
            <p:ph idx="1"/>
          </p:nvPr>
        </p:nvSpPr>
        <p:spPr>
          <a:xfrm>
            <a:off x="358775" y="1267199"/>
            <a:ext cx="4186491" cy="5000400"/>
          </a:xfrm>
        </p:spPr>
        <p:txBody>
          <a:bodyPr anchor="ctr">
            <a:normAutofit/>
          </a:bodyPr>
          <a:lstStyle/>
          <a:p>
            <a:pPr>
              <a:spcAft>
                <a:spcPts val="600"/>
              </a:spcAft>
            </a:pPr>
            <a:r>
              <a:rPr lang="en-US" dirty="0"/>
              <a:t>How to schedule NCS efficiently?</a:t>
            </a:r>
          </a:p>
          <a:p>
            <a:pPr>
              <a:spcAft>
                <a:spcPts val="600"/>
              </a:spcAft>
            </a:pPr>
            <a:r>
              <a:rPr lang="en-US" dirty="0"/>
              <a:t>Solution: </a:t>
            </a:r>
            <a:r>
              <a:rPr lang="en-US" i="1" dirty="0"/>
              <a:t>Application-aware</a:t>
            </a:r>
            <a:r>
              <a:rPr lang="en-US" dirty="0"/>
              <a:t> scheduler for MAC</a:t>
            </a:r>
          </a:p>
        </p:txBody>
      </p:sp>
      <p:sp>
        <p:nvSpPr>
          <p:cNvPr id="3" name="Slide Number Placeholder 2"/>
          <p:cNvSpPr>
            <a:spLocks noGrp="1"/>
          </p:cNvSpPr>
          <p:nvPr>
            <p:ph type="sldNum" sz="quarter" idx="4"/>
          </p:nvPr>
        </p:nvSpPr>
        <p:spPr>
          <a:xfrm>
            <a:off x="8239125" y="6441929"/>
            <a:ext cx="563816" cy="358921"/>
          </a:xfrm>
        </p:spPr>
        <p:txBody>
          <a:bodyPr>
            <a:normAutofit/>
          </a:bodyPr>
          <a:lstStyle/>
          <a:p>
            <a:pPr>
              <a:spcAft>
                <a:spcPts val="600"/>
              </a:spcAft>
            </a:pPr>
            <a:fld id="{CE265BFB-70D1-4552-B9D1-2665EEDC3C5E}" type="slidenum">
              <a:rPr lang="de-DE" noProof="0" smtClean="0"/>
              <a:pPr>
                <a:spcAft>
                  <a:spcPts val="600"/>
                </a:spcAft>
              </a:pPr>
              <a:t>2</a:t>
            </a:fld>
            <a:endParaRPr lang="de-DE" noProof="0"/>
          </a:p>
        </p:txBody>
      </p:sp>
      <p:pic>
        <p:nvPicPr>
          <p:cNvPr id="11" name="Grafik 10">
            <a:extLst>
              <a:ext uri="{FF2B5EF4-FFF2-40B4-BE49-F238E27FC236}">
                <a16:creationId xmlns:a16="http://schemas.microsoft.com/office/drawing/2014/main" id="{2306E6B8-2459-CB48-BB21-896892FE061E}"/>
              </a:ext>
            </a:extLst>
          </p:cNvPr>
          <p:cNvPicPr>
            <a:picLocks noChangeAspect="1"/>
          </p:cNvPicPr>
          <p:nvPr/>
        </p:nvPicPr>
        <p:blipFill>
          <a:blip r:embed="rId3"/>
          <a:stretch>
            <a:fillRect/>
          </a:stretch>
        </p:blipFill>
        <p:spPr>
          <a:xfrm>
            <a:off x="4545266" y="2291643"/>
            <a:ext cx="4402307" cy="2274714"/>
          </a:xfrm>
          <a:prstGeom prst="rect">
            <a:avLst/>
          </a:prstGeom>
        </p:spPr>
      </p:pic>
      <p:sp>
        <p:nvSpPr>
          <p:cNvPr id="8" name="Title 3">
            <a:extLst>
              <a:ext uri="{FF2B5EF4-FFF2-40B4-BE49-F238E27FC236}">
                <a16:creationId xmlns:a16="http://schemas.microsoft.com/office/drawing/2014/main" id="{24981D54-0DCA-B242-A433-AEC5893D5A8E}"/>
              </a:ext>
            </a:extLst>
          </p:cNvPr>
          <p:cNvSpPr txBox="1">
            <a:spLocks/>
          </p:cNvSpPr>
          <p:nvPr/>
        </p:nvSpPr>
        <p:spPr>
          <a:xfrm>
            <a:off x="358776" y="726639"/>
            <a:ext cx="7167440" cy="360000"/>
          </a:xfrm>
          <a:prstGeom prst="rect">
            <a:avLst/>
          </a:prstGeom>
        </p:spPr>
        <p:txBody>
          <a:bodyPr anchor="ctr">
            <a:noAutofit/>
          </a:bodyPr>
          <a:lstStyle>
            <a:lvl1pPr algn="l" rtl="0" eaLnBrk="1" fontAlgn="base" hangingPunct="1">
              <a:lnSpc>
                <a:spcPct val="125000"/>
              </a:lnSpc>
              <a:spcBef>
                <a:spcPct val="0"/>
              </a:spcBef>
              <a:spcAft>
                <a:spcPct val="0"/>
              </a:spcAft>
              <a:defRPr sz="24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a:lstStyle>
          <a:p>
            <a:pPr>
              <a:lnSpc>
                <a:spcPct val="115000"/>
              </a:lnSpc>
            </a:pPr>
            <a:r>
              <a:rPr lang="en-US" sz="1600" dirty="0"/>
              <a:t>Feedback control loops closed over a communication network</a:t>
            </a:r>
          </a:p>
        </p:txBody>
      </p:sp>
    </p:spTree>
    <p:extLst>
      <p:ext uri="{BB962C8B-B14F-4D97-AF65-F5344CB8AC3E}">
        <p14:creationId xmlns:p14="http://schemas.microsoft.com/office/powerpoint/2010/main" val="18081813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p>
            <a:r>
              <a:rPr lang="en-US" noProof="0" dirty="0"/>
              <a:t>[1] </a:t>
            </a:r>
            <a:r>
              <a:rPr lang="de-DE" dirty="0"/>
              <a:t>Kaul, </a:t>
            </a:r>
            <a:r>
              <a:rPr lang="de-DE" dirty="0" err="1"/>
              <a:t>Sanjit</a:t>
            </a:r>
            <a:r>
              <a:rPr lang="de-DE" dirty="0"/>
              <a:t>, Roy Yates, </a:t>
            </a:r>
            <a:r>
              <a:rPr lang="de-DE" dirty="0" err="1"/>
              <a:t>and</a:t>
            </a:r>
            <a:r>
              <a:rPr lang="de-DE" dirty="0"/>
              <a:t> Marco </a:t>
            </a:r>
            <a:r>
              <a:rPr lang="de-DE" dirty="0" err="1"/>
              <a:t>Gruteser</a:t>
            </a:r>
            <a:r>
              <a:rPr lang="de-DE" dirty="0"/>
              <a:t>. "Real-time </a:t>
            </a:r>
            <a:r>
              <a:rPr lang="de-DE" dirty="0" err="1"/>
              <a:t>status</a:t>
            </a:r>
            <a:r>
              <a:rPr lang="de-DE" dirty="0"/>
              <a:t>: </a:t>
            </a:r>
            <a:r>
              <a:rPr lang="de-DE" dirty="0" err="1"/>
              <a:t>How</a:t>
            </a:r>
            <a:r>
              <a:rPr lang="de-DE" dirty="0"/>
              <a:t> </a:t>
            </a:r>
            <a:r>
              <a:rPr lang="de-DE" dirty="0" err="1"/>
              <a:t>often</a:t>
            </a:r>
            <a:r>
              <a:rPr lang="de-DE" dirty="0"/>
              <a:t> </a:t>
            </a:r>
            <a:r>
              <a:rPr lang="de-DE" dirty="0" err="1"/>
              <a:t>should</a:t>
            </a:r>
            <a:r>
              <a:rPr lang="de-DE" dirty="0"/>
              <a:t> </a:t>
            </a:r>
            <a:r>
              <a:rPr lang="de-DE" dirty="0" err="1"/>
              <a:t>one</a:t>
            </a:r>
            <a:r>
              <a:rPr lang="de-DE" dirty="0"/>
              <a:t> update?." </a:t>
            </a:r>
            <a:r>
              <a:rPr lang="de-DE" i="1" dirty="0"/>
              <a:t>2012 </a:t>
            </a:r>
            <a:r>
              <a:rPr lang="de-DE" i="1" dirty="0" err="1"/>
              <a:t>Proceedings</a:t>
            </a:r>
            <a:r>
              <a:rPr lang="de-DE" i="1" dirty="0"/>
              <a:t> IEEE INFOCOM</a:t>
            </a:r>
            <a:r>
              <a:rPr lang="de-DE" dirty="0"/>
              <a:t>. IEEE, 2012.</a:t>
            </a:r>
          </a:p>
          <a:p>
            <a:r>
              <a:rPr lang="en-US" noProof="0" dirty="0"/>
              <a:t>[2</a:t>
            </a:r>
            <a:r>
              <a:rPr lang="en-US" dirty="0"/>
              <a:t>] </a:t>
            </a:r>
            <a:r>
              <a:rPr lang="de-DE" dirty="0"/>
              <a:t>Ayan, Onur, et al. "</a:t>
            </a:r>
            <a:r>
              <a:rPr lang="de-DE" dirty="0" err="1"/>
              <a:t>AoI-based</a:t>
            </a:r>
            <a:r>
              <a:rPr lang="de-DE" dirty="0"/>
              <a:t> Finite </a:t>
            </a:r>
            <a:r>
              <a:rPr lang="de-DE" dirty="0" err="1"/>
              <a:t>Horizon</a:t>
            </a:r>
            <a:r>
              <a:rPr lang="de-DE" dirty="0"/>
              <a:t> </a:t>
            </a:r>
            <a:r>
              <a:rPr lang="de-DE" dirty="0" err="1"/>
              <a:t>Scheduling</a:t>
            </a:r>
            <a:r>
              <a:rPr lang="de-DE" dirty="0"/>
              <a:t> </a:t>
            </a:r>
            <a:r>
              <a:rPr lang="de-DE" dirty="0" err="1"/>
              <a:t>for</a:t>
            </a:r>
            <a:r>
              <a:rPr lang="de-DE" dirty="0"/>
              <a:t> </a:t>
            </a:r>
            <a:r>
              <a:rPr lang="de-DE" dirty="0" err="1"/>
              <a:t>Heterogeneous</a:t>
            </a:r>
            <a:r>
              <a:rPr lang="de-DE" dirty="0"/>
              <a:t> </a:t>
            </a:r>
            <a:r>
              <a:rPr lang="de-DE" dirty="0" err="1"/>
              <a:t>Networked</a:t>
            </a:r>
            <a:r>
              <a:rPr lang="de-DE" dirty="0"/>
              <a:t> Control Systems." </a:t>
            </a:r>
            <a:r>
              <a:rPr lang="de-DE" i="1" dirty="0" err="1"/>
              <a:t>arXiv</a:t>
            </a:r>
            <a:r>
              <a:rPr lang="de-DE" i="1" dirty="0"/>
              <a:t> </a:t>
            </a:r>
            <a:r>
              <a:rPr lang="de-DE" i="1" dirty="0" err="1"/>
              <a:t>preprint</a:t>
            </a:r>
            <a:r>
              <a:rPr lang="de-DE" i="1" dirty="0"/>
              <a:t> arXiv:2005.02037</a:t>
            </a:r>
            <a:r>
              <a:rPr lang="de-DE" dirty="0"/>
              <a:t> (2020).</a:t>
            </a:r>
          </a:p>
          <a:p>
            <a:r>
              <a:rPr lang="de-DE" dirty="0"/>
              <a:t>[3] Ayan, Onur, et al. "</a:t>
            </a:r>
            <a:r>
              <a:rPr lang="de-DE" dirty="0" err="1"/>
              <a:t>Probability</a:t>
            </a:r>
            <a:r>
              <a:rPr lang="de-DE" dirty="0"/>
              <a:t> Analysis </a:t>
            </a:r>
            <a:r>
              <a:rPr lang="de-DE" dirty="0" err="1"/>
              <a:t>of</a:t>
            </a:r>
            <a:r>
              <a:rPr lang="de-DE" dirty="0"/>
              <a:t> Age </a:t>
            </a:r>
            <a:r>
              <a:rPr lang="de-DE" dirty="0" err="1"/>
              <a:t>of</a:t>
            </a:r>
            <a:r>
              <a:rPr lang="de-DE" dirty="0"/>
              <a:t> Information in Multi-</a:t>
            </a:r>
            <a:r>
              <a:rPr lang="de-DE" dirty="0" err="1"/>
              <a:t>hop</a:t>
            </a:r>
            <a:r>
              <a:rPr lang="de-DE" dirty="0"/>
              <a:t> Networks." </a:t>
            </a:r>
            <a:r>
              <a:rPr lang="de-DE" i="1" dirty="0"/>
              <a:t>IEEE Networking Letters</a:t>
            </a:r>
            <a:r>
              <a:rPr lang="de-DE" dirty="0"/>
              <a:t> 2.2 (2020): 76-80.</a:t>
            </a:r>
            <a:endParaRPr lang="en-US" dirty="0"/>
          </a:p>
          <a:p>
            <a:pPr marL="0" indent="0">
              <a:buNone/>
            </a:pPr>
            <a:endParaRPr lang="en-US" sz="2400" noProof="0" dirty="0"/>
          </a:p>
        </p:txBody>
      </p:sp>
      <p:sp>
        <p:nvSpPr>
          <p:cNvPr id="2" name="Titel 1"/>
          <p:cNvSpPr>
            <a:spLocks noGrp="1"/>
          </p:cNvSpPr>
          <p:nvPr>
            <p:ph type="title"/>
          </p:nvPr>
        </p:nvSpPr>
        <p:spPr>
          <a:xfrm>
            <a:off x="358776" y="366639"/>
            <a:ext cx="7139304" cy="360000"/>
          </a:xfrm>
          <a:prstGeom prst="rect">
            <a:avLst/>
          </a:prstGeom>
        </p:spPr>
        <p:txBody>
          <a:bodyPr>
            <a:normAutofit fontScale="90000"/>
          </a:bodyPr>
          <a:lstStyle/>
          <a:p>
            <a:r>
              <a:rPr lang="en-US" noProof="0" dirty="0"/>
              <a:t>References</a:t>
            </a:r>
          </a:p>
        </p:txBody>
      </p:sp>
      <p:sp>
        <p:nvSpPr>
          <p:cNvPr id="4" name="Slide Number Placeholder 3"/>
          <p:cNvSpPr>
            <a:spLocks noGrp="1"/>
          </p:cNvSpPr>
          <p:nvPr>
            <p:ph type="sldNum" sz="quarter" idx="4"/>
          </p:nvPr>
        </p:nvSpPr>
        <p:spPr>
          <a:xfrm>
            <a:off x="7762875" y="6428716"/>
            <a:ext cx="1017588" cy="365125"/>
          </a:xfrm>
        </p:spPr>
        <p:txBody>
          <a:bodyPr/>
          <a:lstStyle/>
          <a:p>
            <a:pPr>
              <a:defRPr/>
            </a:pPr>
            <a:fld id="{CE265BFB-70D1-4552-B9D1-2665EEDC3C5E}" type="slidenum">
              <a:rPr lang="de-DE" noProof="0" smtClean="0"/>
              <a:pPr>
                <a:defRPr/>
              </a:pPr>
              <a:t>20</a:t>
            </a:fld>
            <a:endParaRPr lang="de-DE" noProof="0"/>
          </a:p>
        </p:txBody>
      </p:sp>
    </p:spTree>
    <p:extLst>
      <p:ext uri="{BB962C8B-B14F-4D97-AF65-F5344CB8AC3E}">
        <p14:creationId xmlns:p14="http://schemas.microsoft.com/office/powerpoint/2010/main" val="11573308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1600" y="1880204"/>
            <a:ext cx="3789432" cy="3789432"/>
          </a:xfrm>
          <a:prstGeom prst="rect">
            <a:avLst/>
          </a:prstGeom>
        </p:spPr>
      </p:pic>
      <p:sp>
        <p:nvSpPr>
          <p:cNvPr id="5" name="Title 4"/>
          <p:cNvSpPr>
            <a:spLocks noGrp="1"/>
          </p:cNvSpPr>
          <p:nvPr>
            <p:ph type="title"/>
          </p:nvPr>
        </p:nvSpPr>
        <p:spPr>
          <a:xfrm>
            <a:off x="358775" y="367145"/>
            <a:ext cx="7163375" cy="360000"/>
          </a:xfrm>
          <a:prstGeom prst="rect">
            <a:avLst/>
          </a:prstGeom>
        </p:spPr>
        <p:txBody>
          <a:bodyPr/>
          <a:lstStyle/>
          <a:p>
            <a:endParaRPr lang="en-US" noProof="0" dirty="0"/>
          </a:p>
        </p:txBody>
      </p:sp>
      <p:sp>
        <p:nvSpPr>
          <p:cNvPr id="3" name="Inhaltsplatzhalter 2"/>
          <p:cNvSpPr>
            <a:spLocks noGrp="1"/>
          </p:cNvSpPr>
          <p:nvPr>
            <p:ph idx="1"/>
          </p:nvPr>
        </p:nvSpPr>
        <p:spPr>
          <a:xfrm>
            <a:off x="358775" y="1276309"/>
            <a:ext cx="8421688" cy="4991291"/>
          </a:xfrm>
          <a:prstGeom prst="rect">
            <a:avLst/>
          </a:prstGeom>
        </p:spPr>
        <p:txBody>
          <a:bodyPr/>
          <a:lstStyle/>
          <a:p>
            <a:pPr marL="0" indent="0" algn="ctr">
              <a:buNone/>
            </a:pPr>
            <a:endParaRPr lang="en-US" noProof="0" dirty="0"/>
          </a:p>
          <a:p>
            <a:pPr marL="0" indent="0" algn="ctr">
              <a:buNone/>
            </a:pPr>
            <a:endParaRPr lang="en-US" noProof="0" dirty="0"/>
          </a:p>
          <a:p>
            <a:pPr marL="0" indent="0" algn="ctr">
              <a:buNone/>
            </a:pPr>
            <a:endParaRPr lang="en-US" noProof="0" dirty="0"/>
          </a:p>
          <a:p>
            <a:pPr marL="0" indent="0" algn="ctr">
              <a:buNone/>
            </a:pPr>
            <a:r>
              <a:rPr lang="en-US" sz="4000" noProof="0" dirty="0"/>
              <a:t>	Questions?</a:t>
            </a:r>
          </a:p>
          <a:p>
            <a:pPr marL="0" indent="0" algn="ctr">
              <a:buNone/>
            </a:pPr>
            <a:endParaRPr lang="en-US" noProof="0" dirty="0"/>
          </a:p>
          <a:p>
            <a:pPr marL="0" indent="0" algn="ctr">
              <a:buNone/>
            </a:pPr>
            <a:endParaRPr lang="en-US" noProof="0" dirty="0"/>
          </a:p>
        </p:txBody>
      </p:sp>
      <p:sp>
        <p:nvSpPr>
          <p:cNvPr id="6" name="Foliennummernplatzhalter 5"/>
          <p:cNvSpPr>
            <a:spLocks noGrp="1"/>
          </p:cNvSpPr>
          <p:nvPr>
            <p:ph type="sldNum" sz="quarter" idx="4"/>
          </p:nvPr>
        </p:nvSpPr>
        <p:spPr/>
        <p:txBody>
          <a:bodyPr/>
          <a:lstStyle/>
          <a:p>
            <a:pPr>
              <a:defRPr/>
            </a:pPr>
            <a:fld id="{B08FB26A-4A1D-4CBA-95DD-CE808CCC0A38}" type="slidenum">
              <a:rPr lang="de-DE" smtClean="0"/>
              <a:pPr>
                <a:defRPr/>
              </a:pPr>
              <a:t>21</a:t>
            </a:fld>
            <a:endParaRPr lang="de-DE"/>
          </a:p>
        </p:txBody>
      </p:sp>
    </p:spTree>
    <p:extLst>
      <p:ext uri="{BB962C8B-B14F-4D97-AF65-F5344CB8AC3E}">
        <p14:creationId xmlns:p14="http://schemas.microsoft.com/office/powerpoint/2010/main" val="419898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a:extLst>
              <a:ext uri="{FF2B5EF4-FFF2-40B4-BE49-F238E27FC236}">
                <a16:creationId xmlns:a16="http://schemas.microsoft.com/office/drawing/2014/main" id="{4B478EEA-C79B-4F6D-905C-AC2A3E1E93CC}"/>
              </a:ext>
            </a:extLst>
          </p:cNvPr>
          <p:cNvSpPr>
            <a:spLocks noGrp="1"/>
          </p:cNvSpPr>
          <p:nvPr>
            <p:ph idx="1"/>
          </p:nvPr>
        </p:nvSpPr>
        <p:spPr>
          <a:xfrm>
            <a:off x="358775" y="1266092"/>
            <a:ext cx="8421688" cy="5001508"/>
          </a:xfrm>
        </p:spPr>
        <p:txBody>
          <a:bodyPr>
            <a:normAutofit/>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4800" dirty="0"/>
              <a:t>Appendix</a:t>
            </a:r>
            <a:endParaRPr lang="en-US" sz="6000" dirty="0"/>
          </a:p>
        </p:txBody>
      </p:sp>
      <p:sp>
        <p:nvSpPr>
          <p:cNvPr id="16" name="Title 2">
            <a:extLst>
              <a:ext uri="{FF2B5EF4-FFF2-40B4-BE49-F238E27FC236}">
                <a16:creationId xmlns:a16="http://schemas.microsoft.com/office/drawing/2014/main" id="{D9AB3413-984F-4C8F-AC9E-6FFCE6EFFF39}"/>
              </a:ext>
            </a:extLst>
          </p:cNvPr>
          <p:cNvSpPr>
            <a:spLocks noGrp="1"/>
          </p:cNvSpPr>
          <p:nvPr>
            <p:ph type="title"/>
          </p:nvPr>
        </p:nvSpPr>
        <p:spPr>
          <a:xfrm>
            <a:off x="358776" y="366639"/>
            <a:ext cx="7167440" cy="360000"/>
          </a:xfrm>
        </p:spPr>
        <p:txBody>
          <a:bodyPr/>
          <a:lstStyle/>
          <a:p>
            <a:endParaRPr lang="en-US"/>
          </a:p>
        </p:txBody>
      </p:sp>
      <p:sp>
        <p:nvSpPr>
          <p:cNvPr id="4" name="Foliennummernplatzhalter 3">
            <a:extLst>
              <a:ext uri="{FF2B5EF4-FFF2-40B4-BE49-F238E27FC236}">
                <a16:creationId xmlns:a16="http://schemas.microsoft.com/office/drawing/2014/main" id="{4AEABA61-19F2-D84B-B007-FA23C2A68082}"/>
              </a:ext>
            </a:extLst>
          </p:cNvPr>
          <p:cNvSpPr>
            <a:spLocks noGrp="1"/>
          </p:cNvSpPr>
          <p:nvPr>
            <p:ph type="sldNum" sz="quarter" idx="4"/>
          </p:nvPr>
        </p:nvSpPr>
        <p:spPr>
          <a:xfrm>
            <a:off x="8239125" y="6441929"/>
            <a:ext cx="563816" cy="358921"/>
          </a:xfrm>
        </p:spPr>
        <p:txBody>
          <a:bodyPr>
            <a:normAutofit/>
          </a:bodyPr>
          <a:lstStyle/>
          <a:p>
            <a:pPr>
              <a:spcAft>
                <a:spcPts val="600"/>
              </a:spcAft>
            </a:pPr>
            <a:fld id="{B08FB26A-4A1D-4CBA-95DD-CE808CCC0A38}" type="slidenum">
              <a:rPr lang="de-DE" smtClean="0"/>
              <a:pPr>
                <a:spcAft>
                  <a:spcPts val="600"/>
                </a:spcAft>
              </a:pPr>
              <a:t>22</a:t>
            </a:fld>
            <a:endParaRPr lang="de-DE"/>
          </a:p>
        </p:txBody>
      </p:sp>
    </p:spTree>
    <p:extLst>
      <p:ext uri="{BB962C8B-B14F-4D97-AF65-F5344CB8AC3E}">
        <p14:creationId xmlns:p14="http://schemas.microsoft.com/office/powerpoint/2010/main" val="658788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6" y="366639"/>
            <a:ext cx="7139304" cy="360000"/>
          </a:xfrm>
          <a:prstGeom prst="rect">
            <a:avLst/>
          </a:prstGeom>
        </p:spPr>
        <p:txBody>
          <a:bodyPr>
            <a:normAutofit fontScale="90000"/>
          </a:bodyPr>
          <a:lstStyle/>
          <a:p>
            <a:r>
              <a:rPr lang="en-US" noProof="0" dirty="0"/>
              <a:t>Scenario 2</a:t>
            </a:r>
          </a:p>
        </p:txBody>
      </p:sp>
      <p:sp>
        <p:nvSpPr>
          <p:cNvPr id="3" name="Slide Number Placeholder 2"/>
          <p:cNvSpPr>
            <a:spLocks noGrp="1"/>
          </p:cNvSpPr>
          <p:nvPr>
            <p:ph type="sldNum" sz="quarter" idx="4"/>
          </p:nvPr>
        </p:nvSpPr>
        <p:spPr>
          <a:xfrm>
            <a:off x="7762875" y="6428716"/>
            <a:ext cx="1017588" cy="365125"/>
          </a:xfrm>
        </p:spPr>
        <p:txBody>
          <a:bodyPr/>
          <a:lstStyle/>
          <a:p>
            <a:pPr>
              <a:defRPr/>
            </a:pPr>
            <a:fld id="{CE265BFB-70D1-4552-B9D1-2665EEDC3C5E}" type="slidenum">
              <a:rPr lang="de-DE" noProof="0" smtClean="0"/>
              <a:pPr>
                <a:defRPr/>
              </a:pPr>
              <a:t>23</a:t>
            </a:fld>
            <a:endParaRPr lang="de-DE" noProof="0"/>
          </a:p>
        </p:txBody>
      </p:sp>
      <p:pic>
        <p:nvPicPr>
          <p:cNvPr id="5" name="Inhaltsplatzhalter 4">
            <a:extLst>
              <a:ext uri="{FF2B5EF4-FFF2-40B4-BE49-F238E27FC236}">
                <a16:creationId xmlns:a16="http://schemas.microsoft.com/office/drawing/2014/main" id="{C12C2D5F-D6E4-884B-8704-FC828DE9393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567176" y="949803"/>
            <a:ext cx="3956996" cy="2456917"/>
          </a:xfrm>
        </p:spPr>
      </p:pic>
      <p:pic>
        <p:nvPicPr>
          <p:cNvPr id="9" name="Grafik 8">
            <a:extLst>
              <a:ext uri="{FF2B5EF4-FFF2-40B4-BE49-F238E27FC236}">
                <a16:creationId xmlns:a16="http://schemas.microsoft.com/office/drawing/2014/main" id="{9227AA28-3C5E-A640-866D-218441AAE2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609800" y="3777786"/>
            <a:ext cx="3862099" cy="2422097"/>
          </a:xfrm>
          <a:prstGeom prst="rect">
            <a:avLst/>
          </a:prstGeom>
        </p:spPr>
      </p:pic>
      <p:sp>
        <p:nvSpPr>
          <p:cNvPr id="10" name="Textfeld 9">
            <a:extLst>
              <a:ext uri="{FF2B5EF4-FFF2-40B4-BE49-F238E27FC236}">
                <a16:creationId xmlns:a16="http://schemas.microsoft.com/office/drawing/2014/main" id="{CE609D1A-9188-D14C-B0EB-369E02DBA10C}"/>
              </a:ext>
            </a:extLst>
          </p:cNvPr>
          <p:cNvSpPr txBox="1"/>
          <p:nvPr/>
        </p:nvSpPr>
        <p:spPr>
          <a:xfrm>
            <a:off x="6585744" y="685401"/>
            <a:ext cx="941494" cy="283360"/>
          </a:xfrm>
          <a:prstGeom prst="rect">
            <a:avLst/>
          </a:prstGeom>
        </p:spPr>
        <p:txBody>
          <a:bodyPr vert="horz" wrap="square" lIns="91440" tIns="45720" rIns="91440" bIns="45720" rtlCol="0" anchor="ctr">
            <a:spAutoFit/>
          </a:bodyPr>
          <a:lstStyle/>
          <a:p>
            <a:pPr algn="l"/>
            <a:r>
              <a:rPr lang="en-US" sz="1200" b="0" i="0" u="none" strike="noStrike" kern="1200" baseline="0" dirty="0">
                <a:solidFill>
                  <a:schemeClr val="tx1"/>
                </a:solidFill>
                <a:latin typeface="+mn-lt"/>
                <a:ea typeface="+mn-ea"/>
                <a:cs typeface="+mn-cs"/>
              </a:rPr>
              <a:t>FHS</a:t>
            </a:r>
          </a:p>
        </p:txBody>
      </p:sp>
      <p:sp>
        <p:nvSpPr>
          <p:cNvPr id="11" name="Textfeld 10">
            <a:extLst>
              <a:ext uri="{FF2B5EF4-FFF2-40B4-BE49-F238E27FC236}">
                <a16:creationId xmlns:a16="http://schemas.microsoft.com/office/drawing/2014/main" id="{51CC8C2F-7EB6-E24D-918C-15396D810CDD}"/>
              </a:ext>
            </a:extLst>
          </p:cNvPr>
          <p:cNvSpPr txBox="1"/>
          <p:nvPr/>
        </p:nvSpPr>
        <p:spPr>
          <a:xfrm>
            <a:off x="6585744" y="3529442"/>
            <a:ext cx="941494" cy="283360"/>
          </a:xfrm>
          <a:prstGeom prst="rect">
            <a:avLst/>
          </a:prstGeom>
        </p:spPr>
        <p:txBody>
          <a:bodyPr vert="horz" wrap="square" lIns="91440" tIns="45720" rIns="91440" bIns="45720" rtlCol="0" anchor="ctr">
            <a:spAutoFit/>
          </a:bodyPr>
          <a:lstStyle/>
          <a:p>
            <a:pPr algn="l"/>
            <a:r>
              <a:rPr lang="en-US" sz="1200" b="0" i="0" u="none" strike="noStrike" kern="1200" baseline="0" dirty="0">
                <a:solidFill>
                  <a:schemeClr val="tx1"/>
                </a:solidFill>
                <a:latin typeface="+mn-lt"/>
                <a:ea typeface="+mn-ea"/>
                <a:cs typeface="+mn-cs"/>
              </a:rPr>
              <a:t>GES</a:t>
            </a:r>
          </a:p>
        </p:txBody>
      </p:sp>
      <p:pic>
        <p:nvPicPr>
          <p:cNvPr id="12" name="Grafik 11" descr="Ein Bild, das Tisch enthält.&#10;&#10;Automatisch generierte Beschreibung">
            <a:extLst>
              <a:ext uri="{FF2B5EF4-FFF2-40B4-BE49-F238E27FC236}">
                <a16:creationId xmlns:a16="http://schemas.microsoft.com/office/drawing/2014/main" id="{F1E4E756-1EBE-F140-A5EB-D30A93C9ACC1}"/>
              </a:ext>
            </a:extLst>
          </p:cNvPr>
          <p:cNvPicPr>
            <a:picLocks noChangeAspect="1"/>
          </p:cNvPicPr>
          <p:nvPr/>
        </p:nvPicPr>
        <p:blipFill>
          <a:blip r:embed="rId5"/>
          <a:stretch>
            <a:fillRect/>
          </a:stretch>
        </p:blipFill>
        <p:spPr>
          <a:xfrm>
            <a:off x="347710" y="2247329"/>
            <a:ext cx="4186491" cy="2564225"/>
          </a:xfrm>
          <a:prstGeom prst="rect">
            <a:avLst/>
          </a:prstGeom>
          <a:noFill/>
        </p:spPr>
      </p:pic>
      <p:pic>
        <p:nvPicPr>
          <p:cNvPr id="4" name="Grafik 3">
            <a:extLst>
              <a:ext uri="{FF2B5EF4-FFF2-40B4-BE49-F238E27FC236}">
                <a16:creationId xmlns:a16="http://schemas.microsoft.com/office/drawing/2014/main" id="{ED4D1AC7-C799-394A-8E2C-20F7B0E8D10B}"/>
              </a:ext>
            </a:extLst>
          </p:cNvPr>
          <p:cNvPicPr>
            <a:picLocks noChangeAspect="1"/>
          </p:cNvPicPr>
          <p:nvPr/>
        </p:nvPicPr>
        <p:blipFill>
          <a:blip r:embed="rId6"/>
          <a:stretch>
            <a:fillRect/>
          </a:stretch>
        </p:blipFill>
        <p:spPr>
          <a:xfrm>
            <a:off x="3349919" y="2350347"/>
            <a:ext cx="1179458" cy="2384212"/>
          </a:xfrm>
          <a:prstGeom prst="rect">
            <a:avLst/>
          </a:prstGeom>
        </p:spPr>
      </p:pic>
      <p:sp>
        <p:nvSpPr>
          <p:cNvPr id="13" name="Title 1">
            <a:extLst>
              <a:ext uri="{FF2B5EF4-FFF2-40B4-BE49-F238E27FC236}">
                <a16:creationId xmlns:a16="http://schemas.microsoft.com/office/drawing/2014/main" id="{C02F679A-9531-4F44-BC44-18A5BC5C536F}"/>
              </a:ext>
            </a:extLst>
          </p:cNvPr>
          <p:cNvSpPr txBox="1">
            <a:spLocks/>
          </p:cNvSpPr>
          <p:nvPr/>
        </p:nvSpPr>
        <p:spPr>
          <a:xfrm>
            <a:off x="358776" y="704196"/>
            <a:ext cx="7139304" cy="360000"/>
          </a:xfrm>
          <a:prstGeom prst="rect">
            <a:avLst/>
          </a:prstGeom>
        </p:spPr>
        <p:txBody>
          <a:bodyPr anchor="ctr">
            <a:normAutofit fontScale="97500" lnSpcReduction="10000"/>
          </a:bodyPr>
          <a:lstStyle>
            <a:lvl1pPr algn="l" rtl="0" eaLnBrk="1" fontAlgn="base" hangingPunct="1">
              <a:lnSpc>
                <a:spcPct val="125000"/>
              </a:lnSpc>
              <a:spcBef>
                <a:spcPct val="0"/>
              </a:spcBef>
              <a:spcAft>
                <a:spcPct val="0"/>
              </a:spcAft>
              <a:defRPr sz="24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a:lstStyle>
          <a:p>
            <a:r>
              <a:rPr lang="en-US" sz="1600" dirty="0"/>
              <a:t>Longer burst errors</a:t>
            </a:r>
          </a:p>
        </p:txBody>
      </p:sp>
    </p:spTree>
    <p:extLst>
      <p:ext uri="{BB962C8B-B14F-4D97-AF65-F5344CB8AC3E}">
        <p14:creationId xmlns:p14="http://schemas.microsoft.com/office/powerpoint/2010/main" val="4192269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8776" y="366639"/>
            <a:ext cx="7139304" cy="360000"/>
          </a:xfrm>
          <a:prstGeom prst="rect">
            <a:avLst/>
          </a:prstGeom>
        </p:spPr>
        <p:txBody>
          <a:bodyPr>
            <a:normAutofit fontScale="90000"/>
          </a:bodyPr>
          <a:lstStyle/>
          <a:p>
            <a:r>
              <a:rPr lang="en-US" noProof="0" dirty="0"/>
              <a:t>Scenario 3</a:t>
            </a:r>
          </a:p>
        </p:txBody>
      </p:sp>
      <p:sp>
        <p:nvSpPr>
          <p:cNvPr id="3" name="Slide Number Placeholder 2"/>
          <p:cNvSpPr>
            <a:spLocks noGrp="1"/>
          </p:cNvSpPr>
          <p:nvPr>
            <p:ph type="sldNum" sz="quarter" idx="4"/>
          </p:nvPr>
        </p:nvSpPr>
        <p:spPr>
          <a:xfrm>
            <a:off x="7762875" y="6428716"/>
            <a:ext cx="1017588" cy="365125"/>
          </a:xfrm>
        </p:spPr>
        <p:txBody>
          <a:bodyPr/>
          <a:lstStyle/>
          <a:p>
            <a:pPr>
              <a:defRPr/>
            </a:pPr>
            <a:fld id="{CE265BFB-70D1-4552-B9D1-2665EEDC3C5E}" type="slidenum">
              <a:rPr lang="de-DE" noProof="0" smtClean="0"/>
              <a:pPr>
                <a:defRPr/>
              </a:pPr>
              <a:t>24</a:t>
            </a:fld>
            <a:endParaRPr lang="de-DE" noProof="0"/>
          </a:p>
        </p:txBody>
      </p:sp>
      <p:pic>
        <p:nvPicPr>
          <p:cNvPr id="5" name="Inhaltsplatzhalter 4">
            <a:extLst>
              <a:ext uri="{FF2B5EF4-FFF2-40B4-BE49-F238E27FC236}">
                <a16:creationId xmlns:a16="http://schemas.microsoft.com/office/drawing/2014/main" id="{C12C2D5F-D6E4-884B-8704-FC828DE9393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567176" y="941311"/>
            <a:ext cx="3956996" cy="2473901"/>
          </a:xfrm>
        </p:spPr>
      </p:pic>
      <p:pic>
        <p:nvPicPr>
          <p:cNvPr id="9" name="Grafik 8">
            <a:extLst>
              <a:ext uri="{FF2B5EF4-FFF2-40B4-BE49-F238E27FC236}">
                <a16:creationId xmlns:a16="http://schemas.microsoft.com/office/drawing/2014/main" id="{9227AA28-3C5E-A640-866D-218441AAE2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4567176" y="3777786"/>
            <a:ext cx="3947347" cy="2422097"/>
          </a:xfrm>
          <a:prstGeom prst="rect">
            <a:avLst/>
          </a:prstGeom>
        </p:spPr>
      </p:pic>
      <p:sp>
        <p:nvSpPr>
          <p:cNvPr id="10" name="Textfeld 9">
            <a:extLst>
              <a:ext uri="{FF2B5EF4-FFF2-40B4-BE49-F238E27FC236}">
                <a16:creationId xmlns:a16="http://schemas.microsoft.com/office/drawing/2014/main" id="{CE609D1A-9188-D14C-B0EB-369E02DBA10C}"/>
              </a:ext>
            </a:extLst>
          </p:cNvPr>
          <p:cNvSpPr txBox="1"/>
          <p:nvPr/>
        </p:nvSpPr>
        <p:spPr>
          <a:xfrm>
            <a:off x="6585744" y="685401"/>
            <a:ext cx="941494" cy="283360"/>
          </a:xfrm>
          <a:prstGeom prst="rect">
            <a:avLst/>
          </a:prstGeom>
        </p:spPr>
        <p:txBody>
          <a:bodyPr vert="horz" wrap="square" lIns="91440" tIns="45720" rIns="91440" bIns="45720" rtlCol="0" anchor="ctr">
            <a:spAutoFit/>
          </a:bodyPr>
          <a:lstStyle/>
          <a:p>
            <a:pPr algn="l"/>
            <a:r>
              <a:rPr lang="en-US" sz="1200" b="0" i="0" u="none" strike="noStrike" kern="1200" baseline="0" dirty="0">
                <a:solidFill>
                  <a:schemeClr val="tx1"/>
                </a:solidFill>
                <a:latin typeface="+mn-lt"/>
                <a:ea typeface="+mn-ea"/>
                <a:cs typeface="+mn-cs"/>
              </a:rPr>
              <a:t>FHS</a:t>
            </a:r>
          </a:p>
        </p:txBody>
      </p:sp>
      <p:sp>
        <p:nvSpPr>
          <p:cNvPr id="11" name="Textfeld 10">
            <a:extLst>
              <a:ext uri="{FF2B5EF4-FFF2-40B4-BE49-F238E27FC236}">
                <a16:creationId xmlns:a16="http://schemas.microsoft.com/office/drawing/2014/main" id="{51CC8C2F-7EB6-E24D-918C-15396D810CDD}"/>
              </a:ext>
            </a:extLst>
          </p:cNvPr>
          <p:cNvSpPr txBox="1"/>
          <p:nvPr/>
        </p:nvSpPr>
        <p:spPr>
          <a:xfrm>
            <a:off x="6585744" y="3529442"/>
            <a:ext cx="941494" cy="283360"/>
          </a:xfrm>
          <a:prstGeom prst="rect">
            <a:avLst/>
          </a:prstGeom>
        </p:spPr>
        <p:txBody>
          <a:bodyPr vert="horz" wrap="square" lIns="91440" tIns="45720" rIns="91440" bIns="45720" rtlCol="0" anchor="ctr">
            <a:spAutoFit/>
          </a:bodyPr>
          <a:lstStyle/>
          <a:p>
            <a:pPr algn="l"/>
            <a:r>
              <a:rPr lang="en-US" sz="1200" b="0" i="0" u="none" strike="noStrike" kern="1200" baseline="0" dirty="0">
                <a:solidFill>
                  <a:schemeClr val="tx1"/>
                </a:solidFill>
                <a:latin typeface="+mn-lt"/>
                <a:ea typeface="+mn-ea"/>
                <a:cs typeface="+mn-cs"/>
              </a:rPr>
              <a:t>GES</a:t>
            </a:r>
          </a:p>
        </p:txBody>
      </p:sp>
      <p:pic>
        <p:nvPicPr>
          <p:cNvPr id="13" name="Grafik 12" descr="Ein Bild, das Tisch enthält.&#10;&#10;Automatisch generierte Beschreibung">
            <a:extLst>
              <a:ext uri="{FF2B5EF4-FFF2-40B4-BE49-F238E27FC236}">
                <a16:creationId xmlns:a16="http://schemas.microsoft.com/office/drawing/2014/main" id="{3CBBDEAB-4C94-024A-A971-9E3FCA27013B}"/>
              </a:ext>
            </a:extLst>
          </p:cNvPr>
          <p:cNvPicPr>
            <a:picLocks noChangeAspect="1"/>
          </p:cNvPicPr>
          <p:nvPr/>
        </p:nvPicPr>
        <p:blipFill>
          <a:blip r:embed="rId5"/>
          <a:stretch>
            <a:fillRect/>
          </a:stretch>
        </p:blipFill>
        <p:spPr>
          <a:xfrm>
            <a:off x="347710" y="2247329"/>
            <a:ext cx="4186491" cy="2564225"/>
          </a:xfrm>
          <a:prstGeom prst="rect">
            <a:avLst/>
          </a:prstGeom>
          <a:noFill/>
        </p:spPr>
      </p:pic>
      <p:pic>
        <p:nvPicPr>
          <p:cNvPr id="4" name="Grafik 3">
            <a:extLst>
              <a:ext uri="{FF2B5EF4-FFF2-40B4-BE49-F238E27FC236}">
                <a16:creationId xmlns:a16="http://schemas.microsoft.com/office/drawing/2014/main" id="{C291978D-989A-4A49-949C-C036868D4A6A}"/>
              </a:ext>
            </a:extLst>
          </p:cNvPr>
          <p:cNvPicPr>
            <a:picLocks noChangeAspect="1"/>
          </p:cNvPicPr>
          <p:nvPr/>
        </p:nvPicPr>
        <p:blipFill>
          <a:blip r:embed="rId6"/>
          <a:stretch>
            <a:fillRect/>
          </a:stretch>
        </p:blipFill>
        <p:spPr>
          <a:xfrm>
            <a:off x="3373120" y="2350347"/>
            <a:ext cx="1194056" cy="2363893"/>
          </a:xfrm>
          <a:prstGeom prst="rect">
            <a:avLst/>
          </a:prstGeom>
        </p:spPr>
      </p:pic>
      <p:sp>
        <p:nvSpPr>
          <p:cNvPr id="14" name="Title 1">
            <a:extLst>
              <a:ext uri="{FF2B5EF4-FFF2-40B4-BE49-F238E27FC236}">
                <a16:creationId xmlns:a16="http://schemas.microsoft.com/office/drawing/2014/main" id="{08D9C52F-8AAD-D34C-B06A-0CDA3015B254}"/>
              </a:ext>
            </a:extLst>
          </p:cNvPr>
          <p:cNvSpPr txBox="1">
            <a:spLocks/>
          </p:cNvSpPr>
          <p:nvPr/>
        </p:nvSpPr>
        <p:spPr>
          <a:xfrm>
            <a:off x="358776" y="704196"/>
            <a:ext cx="7139304" cy="360000"/>
          </a:xfrm>
          <a:prstGeom prst="rect">
            <a:avLst/>
          </a:prstGeom>
        </p:spPr>
        <p:txBody>
          <a:bodyPr anchor="ctr">
            <a:normAutofit fontScale="97500" lnSpcReduction="10000"/>
          </a:bodyPr>
          <a:lstStyle>
            <a:lvl1pPr algn="l" rtl="0" eaLnBrk="1" fontAlgn="base" hangingPunct="1">
              <a:lnSpc>
                <a:spcPct val="125000"/>
              </a:lnSpc>
              <a:spcBef>
                <a:spcPct val="0"/>
              </a:spcBef>
              <a:spcAft>
                <a:spcPct val="0"/>
              </a:spcAft>
              <a:defRPr sz="24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a:lstStyle>
          <a:p>
            <a:r>
              <a:rPr lang="en-US" sz="1600" dirty="0"/>
              <a:t>Real-life channel</a:t>
            </a:r>
          </a:p>
        </p:txBody>
      </p:sp>
    </p:spTree>
    <p:extLst>
      <p:ext uri="{BB962C8B-B14F-4D97-AF65-F5344CB8AC3E}">
        <p14:creationId xmlns:p14="http://schemas.microsoft.com/office/powerpoint/2010/main" val="152338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CD547F9F-1F67-1745-AB57-97AA64ADF7E9}"/>
              </a:ext>
            </a:extLst>
          </p:cNvPr>
          <p:cNvSpPr>
            <a:spLocks noGrp="1"/>
          </p:cNvSpPr>
          <p:nvPr>
            <p:ph idx="1"/>
          </p:nvPr>
        </p:nvSpPr>
        <p:spPr/>
        <p:txBody>
          <a:bodyPr/>
          <a:lstStyle/>
          <a:p>
            <a:r>
              <a:rPr lang="en-US" dirty="0"/>
              <a:t>Preliminaries</a:t>
            </a:r>
          </a:p>
          <a:p>
            <a:pPr lvl="1"/>
            <a:r>
              <a:rPr lang="en-US" dirty="0"/>
              <a:t>Problem Statement</a:t>
            </a:r>
          </a:p>
          <a:p>
            <a:pPr lvl="1"/>
            <a:r>
              <a:rPr lang="en-US" dirty="0"/>
              <a:t>Gilbert-Elliot Channel Model</a:t>
            </a:r>
          </a:p>
          <a:p>
            <a:pPr lvl="1"/>
            <a:r>
              <a:rPr lang="en-US" dirty="0"/>
              <a:t>State of the Art</a:t>
            </a:r>
          </a:p>
          <a:p>
            <a:pPr lvl="1"/>
            <a:endParaRPr lang="en-US" dirty="0"/>
          </a:p>
          <a:p>
            <a:r>
              <a:rPr lang="en-US" dirty="0"/>
              <a:t>Methodology</a:t>
            </a:r>
          </a:p>
          <a:p>
            <a:pPr lvl="1"/>
            <a:r>
              <a:rPr lang="en-US" dirty="0"/>
              <a:t>Simulation Setting</a:t>
            </a:r>
          </a:p>
          <a:p>
            <a:pPr lvl="1"/>
            <a:endParaRPr lang="en-US" dirty="0"/>
          </a:p>
          <a:p>
            <a:r>
              <a:rPr lang="en-US" dirty="0"/>
              <a:t>Evaluation</a:t>
            </a:r>
          </a:p>
          <a:p>
            <a:pPr lvl="1"/>
            <a:r>
              <a:rPr lang="en-US" dirty="0"/>
              <a:t>Performance Metric</a:t>
            </a:r>
          </a:p>
          <a:p>
            <a:pPr lvl="1"/>
            <a:r>
              <a:rPr lang="en-US" dirty="0"/>
              <a:t>Results</a:t>
            </a:r>
          </a:p>
          <a:p>
            <a:pPr lvl="1"/>
            <a:r>
              <a:rPr lang="en-US" dirty="0"/>
              <a:t>Conclusion</a:t>
            </a:r>
          </a:p>
        </p:txBody>
      </p:sp>
      <p:sp>
        <p:nvSpPr>
          <p:cNvPr id="3" name="Titel 2">
            <a:extLst>
              <a:ext uri="{FF2B5EF4-FFF2-40B4-BE49-F238E27FC236}">
                <a16:creationId xmlns:a16="http://schemas.microsoft.com/office/drawing/2014/main" id="{06F8965D-2A92-6F48-9AEF-DFCB9B7FA39E}"/>
              </a:ext>
            </a:extLst>
          </p:cNvPr>
          <p:cNvSpPr>
            <a:spLocks noGrp="1"/>
          </p:cNvSpPr>
          <p:nvPr>
            <p:ph type="title"/>
          </p:nvPr>
        </p:nvSpPr>
        <p:spPr/>
        <p:txBody>
          <a:bodyPr/>
          <a:lstStyle/>
          <a:p>
            <a:r>
              <a:rPr lang="en-US" dirty="0"/>
              <a:t>Agenda</a:t>
            </a:r>
          </a:p>
        </p:txBody>
      </p:sp>
      <p:sp>
        <p:nvSpPr>
          <p:cNvPr id="4" name="Foliennummernplatzhalter 3">
            <a:extLst>
              <a:ext uri="{FF2B5EF4-FFF2-40B4-BE49-F238E27FC236}">
                <a16:creationId xmlns:a16="http://schemas.microsoft.com/office/drawing/2014/main" id="{102B80D6-E6C6-4A45-A371-5F92DA10F275}"/>
              </a:ext>
            </a:extLst>
          </p:cNvPr>
          <p:cNvSpPr>
            <a:spLocks noGrp="1"/>
          </p:cNvSpPr>
          <p:nvPr>
            <p:ph type="sldNum" sz="quarter" idx="4"/>
          </p:nvPr>
        </p:nvSpPr>
        <p:spPr/>
        <p:txBody>
          <a:bodyPr/>
          <a:lstStyle/>
          <a:p>
            <a:pPr>
              <a:defRPr/>
            </a:pPr>
            <a:fld id="{B08FB26A-4A1D-4CBA-95DD-CE808CCC0A38}" type="slidenum">
              <a:rPr lang="de-DE" smtClean="0"/>
              <a:pPr>
                <a:defRPr/>
              </a:pPr>
              <a:t>3</a:t>
            </a:fld>
            <a:endParaRPr lang="de-DE"/>
          </a:p>
        </p:txBody>
      </p:sp>
    </p:spTree>
    <p:extLst>
      <p:ext uri="{BB962C8B-B14F-4D97-AF65-F5344CB8AC3E}">
        <p14:creationId xmlns:p14="http://schemas.microsoft.com/office/powerpoint/2010/main" val="2918823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a:extLst>
              <a:ext uri="{FF2B5EF4-FFF2-40B4-BE49-F238E27FC236}">
                <a16:creationId xmlns:a16="http://schemas.microsoft.com/office/drawing/2014/main" id="{4B478EEA-C79B-4F6D-905C-AC2A3E1E93CC}"/>
              </a:ext>
            </a:extLst>
          </p:cNvPr>
          <p:cNvSpPr>
            <a:spLocks noGrp="1"/>
          </p:cNvSpPr>
          <p:nvPr>
            <p:ph idx="1"/>
          </p:nvPr>
        </p:nvSpPr>
        <p:spPr>
          <a:xfrm>
            <a:off x="358775" y="1266092"/>
            <a:ext cx="8421688" cy="5001508"/>
          </a:xfrm>
        </p:spPr>
        <p:txBody>
          <a:bodyPr>
            <a:normAutofit/>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4800" dirty="0"/>
              <a:t>Preliminaries</a:t>
            </a:r>
            <a:endParaRPr lang="en-US" sz="6000" dirty="0"/>
          </a:p>
        </p:txBody>
      </p:sp>
      <p:sp>
        <p:nvSpPr>
          <p:cNvPr id="16" name="Title 2">
            <a:extLst>
              <a:ext uri="{FF2B5EF4-FFF2-40B4-BE49-F238E27FC236}">
                <a16:creationId xmlns:a16="http://schemas.microsoft.com/office/drawing/2014/main" id="{D9AB3413-984F-4C8F-AC9E-6FFCE6EFFF39}"/>
              </a:ext>
            </a:extLst>
          </p:cNvPr>
          <p:cNvSpPr>
            <a:spLocks noGrp="1"/>
          </p:cNvSpPr>
          <p:nvPr>
            <p:ph type="title"/>
          </p:nvPr>
        </p:nvSpPr>
        <p:spPr>
          <a:xfrm>
            <a:off x="358776" y="366639"/>
            <a:ext cx="7167440" cy="360000"/>
          </a:xfrm>
        </p:spPr>
        <p:txBody>
          <a:bodyPr/>
          <a:lstStyle/>
          <a:p>
            <a:endParaRPr lang="en-US"/>
          </a:p>
        </p:txBody>
      </p:sp>
      <p:sp>
        <p:nvSpPr>
          <p:cNvPr id="4" name="Foliennummernplatzhalter 3">
            <a:extLst>
              <a:ext uri="{FF2B5EF4-FFF2-40B4-BE49-F238E27FC236}">
                <a16:creationId xmlns:a16="http://schemas.microsoft.com/office/drawing/2014/main" id="{4AEABA61-19F2-D84B-B007-FA23C2A68082}"/>
              </a:ext>
            </a:extLst>
          </p:cNvPr>
          <p:cNvSpPr>
            <a:spLocks noGrp="1"/>
          </p:cNvSpPr>
          <p:nvPr>
            <p:ph type="sldNum" sz="quarter" idx="4"/>
          </p:nvPr>
        </p:nvSpPr>
        <p:spPr>
          <a:xfrm>
            <a:off x="8239125" y="6441929"/>
            <a:ext cx="563816" cy="358921"/>
          </a:xfrm>
        </p:spPr>
        <p:txBody>
          <a:bodyPr>
            <a:normAutofit/>
          </a:bodyPr>
          <a:lstStyle/>
          <a:p>
            <a:pPr>
              <a:spcAft>
                <a:spcPts val="600"/>
              </a:spcAft>
            </a:pPr>
            <a:fld id="{B08FB26A-4A1D-4CBA-95DD-CE808CCC0A38}" type="slidenum">
              <a:rPr lang="de-DE" smtClean="0"/>
              <a:pPr>
                <a:spcAft>
                  <a:spcPts val="600"/>
                </a:spcAft>
              </a:pPr>
              <a:t>4</a:t>
            </a:fld>
            <a:endParaRPr lang="de-DE"/>
          </a:p>
        </p:txBody>
      </p:sp>
    </p:spTree>
    <p:extLst>
      <p:ext uri="{BB962C8B-B14F-4D97-AF65-F5344CB8AC3E}">
        <p14:creationId xmlns:p14="http://schemas.microsoft.com/office/powerpoint/2010/main" val="4133112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a:extLst>
              <a:ext uri="{FF2B5EF4-FFF2-40B4-BE49-F238E27FC236}">
                <a16:creationId xmlns:a16="http://schemas.microsoft.com/office/drawing/2014/main" id="{3EC538A2-7B55-764E-BCE7-67612F4EFC82}"/>
              </a:ext>
            </a:extLst>
          </p:cNvPr>
          <p:cNvSpPr>
            <a:spLocks noGrp="1"/>
          </p:cNvSpPr>
          <p:nvPr>
            <p:ph idx="1"/>
          </p:nvPr>
        </p:nvSpPr>
        <p:spPr/>
        <p:txBody>
          <a:bodyPr>
            <a:normAutofit lnSpcReduction="10000"/>
          </a:bodyPr>
          <a:lstStyle/>
          <a:p>
            <a:r>
              <a:rPr lang="en-US" dirty="0"/>
              <a:t>Centralized resource scheduling problem for a single wireless link shared by multiple heterogeneous NCS with time-varying channel conditions</a:t>
            </a:r>
          </a:p>
          <a:p>
            <a:r>
              <a:rPr lang="en-US" dirty="0"/>
              <a:t>Remote estimation process between each sensor-controller pair</a:t>
            </a:r>
          </a:p>
          <a:p>
            <a:endParaRPr lang="en-US" dirty="0"/>
          </a:p>
          <a:p>
            <a:endParaRPr lang="en-US" dirty="0"/>
          </a:p>
          <a:p>
            <a:endParaRPr lang="en-US" dirty="0"/>
          </a:p>
          <a:p>
            <a:endParaRPr lang="en-US" dirty="0"/>
          </a:p>
          <a:p>
            <a:endParaRPr lang="en-US" dirty="0"/>
          </a:p>
          <a:p>
            <a:endParaRPr lang="en-US" dirty="0"/>
          </a:p>
          <a:p>
            <a:endParaRPr lang="en-US" dirty="0"/>
          </a:p>
          <a:p>
            <a:r>
              <a:rPr lang="en-US" dirty="0"/>
              <a:t>Goal: Optimal </a:t>
            </a:r>
            <a:r>
              <a:rPr lang="en-US" i="1" dirty="0"/>
              <a:t>control-aware </a:t>
            </a:r>
            <a:r>
              <a:rPr lang="en-US" dirty="0"/>
              <a:t>scheduler which takes the Gilbert-Elliot Channel Model fully into account</a:t>
            </a:r>
            <a:endParaRPr lang="en-US" i="1" dirty="0"/>
          </a:p>
        </p:txBody>
      </p:sp>
      <p:sp>
        <p:nvSpPr>
          <p:cNvPr id="3" name="Titel 2">
            <a:extLst>
              <a:ext uri="{FF2B5EF4-FFF2-40B4-BE49-F238E27FC236}">
                <a16:creationId xmlns:a16="http://schemas.microsoft.com/office/drawing/2014/main" id="{0BF43199-F634-AC46-8A13-EDEA6EF9487B}"/>
              </a:ext>
            </a:extLst>
          </p:cNvPr>
          <p:cNvSpPr>
            <a:spLocks noGrp="1"/>
          </p:cNvSpPr>
          <p:nvPr>
            <p:ph type="title"/>
          </p:nvPr>
        </p:nvSpPr>
        <p:spPr/>
        <p:txBody>
          <a:bodyPr/>
          <a:lstStyle/>
          <a:p>
            <a:r>
              <a:rPr lang="en-US" dirty="0"/>
              <a:t>Problem Statement</a:t>
            </a:r>
          </a:p>
        </p:txBody>
      </p:sp>
      <p:sp>
        <p:nvSpPr>
          <p:cNvPr id="4" name="Foliennummernplatzhalter 3">
            <a:extLst>
              <a:ext uri="{FF2B5EF4-FFF2-40B4-BE49-F238E27FC236}">
                <a16:creationId xmlns:a16="http://schemas.microsoft.com/office/drawing/2014/main" id="{4E19D213-E375-604D-9C57-F2F8E79E5A8A}"/>
              </a:ext>
            </a:extLst>
          </p:cNvPr>
          <p:cNvSpPr>
            <a:spLocks noGrp="1"/>
          </p:cNvSpPr>
          <p:nvPr>
            <p:ph type="sldNum" sz="quarter" idx="4"/>
          </p:nvPr>
        </p:nvSpPr>
        <p:spPr/>
        <p:txBody>
          <a:bodyPr/>
          <a:lstStyle/>
          <a:p>
            <a:pPr>
              <a:defRPr/>
            </a:pPr>
            <a:fld id="{B08FB26A-4A1D-4CBA-95DD-CE808CCC0A38}" type="slidenum">
              <a:rPr lang="de-DE" smtClean="0"/>
              <a:pPr>
                <a:defRPr/>
              </a:pPr>
              <a:t>5</a:t>
            </a:fld>
            <a:endParaRPr lang="de-DE"/>
          </a:p>
        </p:txBody>
      </p:sp>
      <p:pic>
        <p:nvPicPr>
          <p:cNvPr id="6" name="Grafik 5">
            <a:extLst>
              <a:ext uri="{FF2B5EF4-FFF2-40B4-BE49-F238E27FC236}">
                <a16:creationId xmlns:a16="http://schemas.microsoft.com/office/drawing/2014/main" id="{D738C8BD-0BB3-4548-8F22-C46707C85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1107" y="2904134"/>
            <a:ext cx="5397023" cy="2131824"/>
          </a:xfrm>
          <a:prstGeom prst="rect">
            <a:avLst/>
          </a:prstGeom>
          <a:noFill/>
        </p:spPr>
      </p:pic>
    </p:spTree>
    <p:extLst>
      <p:ext uri="{BB962C8B-B14F-4D97-AF65-F5344CB8AC3E}">
        <p14:creationId xmlns:p14="http://schemas.microsoft.com/office/powerpoint/2010/main" val="328514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3BAC3503-553B-B04F-A7A3-2AE428D4391B}"/>
              </a:ext>
            </a:extLst>
          </p:cNvPr>
          <p:cNvSpPr>
            <a:spLocks noGrp="1"/>
          </p:cNvSpPr>
          <p:nvPr>
            <p:ph type="title"/>
          </p:nvPr>
        </p:nvSpPr>
        <p:spPr>
          <a:xfrm>
            <a:off x="358776" y="366639"/>
            <a:ext cx="7167440" cy="360000"/>
          </a:xfrm>
        </p:spPr>
        <p:txBody>
          <a:bodyPr anchor="ctr">
            <a:noAutofit/>
          </a:bodyPr>
          <a:lstStyle/>
          <a:p>
            <a:pPr>
              <a:lnSpc>
                <a:spcPct val="115000"/>
              </a:lnSpc>
            </a:pPr>
            <a:r>
              <a:rPr lang="en-US" dirty="0"/>
              <a:t>Gilbert-Elliot (GE) Channel Model</a:t>
            </a:r>
          </a:p>
        </p:txBody>
      </p:sp>
      <p:sp>
        <p:nvSpPr>
          <p:cNvPr id="2" name="Inhaltsplatzhalter 1">
            <a:extLst>
              <a:ext uri="{FF2B5EF4-FFF2-40B4-BE49-F238E27FC236}">
                <a16:creationId xmlns:a16="http://schemas.microsoft.com/office/drawing/2014/main" id="{8C97E089-94CA-0E4C-AB2D-E58990D1FAD3}"/>
              </a:ext>
            </a:extLst>
          </p:cNvPr>
          <p:cNvSpPr>
            <a:spLocks noGrp="1"/>
          </p:cNvSpPr>
          <p:nvPr>
            <p:ph idx="1"/>
          </p:nvPr>
        </p:nvSpPr>
        <p:spPr>
          <a:xfrm>
            <a:off x="358775" y="1267199"/>
            <a:ext cx="4186491" cy="2299084"/>
          </a:xfrm>
        </p:spPr>
        <p:txBody>
          <a:bodyPr>
            <a:normAutofit/>
          </a:bodyPr>
          <a:lstStyle/>
          <a:p>
            <a:pPr>
              <a:spcAft>
                <a:spcPts val="600"/>
              </a:spcAft>
            </a:pPr>
            <a:r>
              <a:rPr lang="en-US" dirty="0"/>
              <a:t>Simple model for burst errors typical in wireless networks</a:t>
            </a:r>
          </a:p>
          <a:p>
            <a:pPr>
              <a:spcAft>
                <a:spcPts val="600"/>
              </a:spcAft>
            </a:pPr>
            <a:r>
              <a:rPr lang="en-US" dirty="0"/>
              <a:t>Two state Markov Chain</a:t>
            </a:r>
          </a:p>
          <a:p>
            <a:pPr lvl="1">
              <a:spcAft>
                <a:spcPts val="600"/>
              </a:spcAft>
            </a:pPr>
            <a:r>
              <a:rPr lang="en-US" dirty="0"/>
              <a:t>Good &amp; Bad states</a:t>
            </a:r>
          </a:p>
          <a:p>
            <a:pPr lvl="1">
              <a:spcAft>
                <a:spcPts val="600"/>
              </a:spcAft>
            </a:pPr>
            <a:r>
              <a:rPr lang="en-US" dirty="0"/>
              <a:t>State transition probabilities</a:t>
            </a:r>
          </a:p>
          <a:p>
            <a:pPr lvl="1">
              <a:spcAft>
                <a:spcPts val="600"/>
              </a:spcAft>
            </a:pPr>
            <a:endParaRPr lang="en-US" dirty="0"/>
          </a:p>
        </p:txBody>
      </p:sp>
      <p:sp>
        <p:nvSpPr>
          <p:cNvPr id="4" name="Foliennummernplatzhalter 3">
            <a:extLst>
              <a:ext uri="{FF2B5EF4-FFF2-40B4-BE49-F238E27FC236}">
                <a16:creationId xmlns:a16="http://schemas.microsoft.com/office/drawing/2014/main" id="{34C0BB93-EC06-BC4B-8C5E-F47040FA4CA7}"/>
              </a:ext>
            </a:extLst>
          </p:cNvPr>
          <p:cNvSpPr>
            <a:spLocks noGrp="1"/>
          </p:cNvSpPr>
          <p:nvPr>
            <p:ph type="sldNum" sz="quarter" idx="4"/>
          </p:nvPr>
        </p:nvSpPr>
        <p:spPr>
          <a:xfrm>
            <a:off x="8239125" y="6441929"/>
            <a:ext cx="563816" cy="358921"/>
          </a:xfrm>
        </p:spPr>
        <p:txBody>
          <a:bodyPr>
            <a:normAutofit/>
          </a:bodyPr>
          <a:lstStyle/>
          <a:p>
            <a:pPr>
              <a:spcAft>
                <a:spcPts val="600"/>
              </a:spcAft>
              <a:defRPr/>
            </a:pPr>
            <a:fld id="{B08FB26A-4A1D-4CBA-95DD-CE808CCC0A38}" type="slidenum">
              <a:rPr lang="de-DE" smtClean="0"/>
              <a:pPr>
                <a:spcAft>
                  <a:spcPts val="600"/>
                </a:spcAft>
                <a:defRPr/>
              </a:pPr>
              <a:t>6</a:t>
            </a:fld>
            <a:endParaRPr lang="de-DE"/>
          </a:p>
        </p:txBody>
      </p:sp>
      <p:pic>
        <p:nvPicPr>
          <p:cNvPr id="6" name="Grafik 5">
            <a:extLst>
              <a:ext uri="{FF2B5EF4-FFF2-40B4-BE49-F238E27FC236}">
                <a16:creationId xmlns:a16="http://schemas.microsoft.com/office/drawing/2014/main" id="{356A49F5-6206-D04C-BE01-1F6FBBD90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5266" y="1445432"/>
            <a:ext cx="4186491" cy="1203617"/>
          </a:xfrm>
          <a:prstGeom prst="rect">
            <a:avLst/>
          </a:prstGeom>
          <a:noFill/>
        </p:spPr>
      </p:pic>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A20DF904-77CA-ED4F-9D08-F27950FF28D2}"/>
                  </a:ext>
                </a:extLst>
              </p:cNvPr>
              <p:cNvSpPr txBox="1"/>
              <p:nvPr/>
            </p:nvSpPr>
            <p:spPr>
              <a:xfrm>
                <a:off x="5248035" y="2822485"/>
                <a:ext cx="2909810" cy="492443"/>
              </a:xfrm>
              <a:prstGeom prst="rect">
                <a:avLst/>
              </a:prstGeom>
            </p:spPr>
            <p:txBody>
              <a:bodyPr vert="horz" wrap="square" lIns="0" tIns="0" rIns="0" bIns="0" rtlCol="0" anchor="ctr">
                <a:spAutoFit/>
              </a:bodyPr>
              <a:lstStyle/>
              <a:p>
                <a:pPr algn="l"/>
                <a14:m>
                  <m:oMathPara xmlns:m="http://schemas.openxmlformats.org/officeDocument/2006/math">
                    <m:oMathParaPr>
                      <m:jc m:val="centerGroup"/>
                    </m:oMathParaPr>
                    <m:oMath xmlns:m="http://schemas.openxmlformats.org/officeDocument/2006/math">
                      <m:r>
                        <a:rPr lang="en-US" sz="1600" b="0" i="1" u="none" strike="noStrike" kern="1200" baseline="0" smtClean="0">
                          <a:solidFill>
                            <a:schemeClr val="tx1"/>
                          </a:solidFill>
                          <a:latin typeface="Cambria Math" panose="02040503050406030204" pitchFamily="18" charset="0"/>
                          <a:ea typeface="+mn-ea"/>
                          <a:cs typeface="+mn-cs"/>
                        </a:rPr>
                        <m:t>𝑓</m:t>
                      </m:r>
                      <m:r>
                        <a:rPr lang="en-US" sz="1600" b="0" i="1" u="none" strike="noStrike" kern="1200" baseline="0" smtClean="0">
                          <a:solidFill>
                            <a:schemeClr val="tx1"/>
                          </a:solidFill>
                          <a:latin typeface="Cambria Math" panose="02040503050406030204" pitchFamily="18" charset="0"/>
                          <a:ea typeface="+mn-ea"/>
                          <a:cs typeface="+mn-cs"/>
                        </a:rPr>
                        <m:t>=</m:t>
                      </m:r>
                      <m:r>
                        <m:rPr>
                          <m:nor/>
                        </m:rPr>
                        <a:rPr lang="en-US" sz="1600" b="0" i="0" u="none" strike="noStrike" kern="1200" baseline="0" smtClean="0">
                          <a:solidFill>
                            <a:schemeClr val="tx1"/>
                          </a:solidFill>
                          <a:latin typeface="Cambria Math" panose="02040503050406030204" pitchFamily="18" charset="0"/>
                          <a:ea typeface="+mn-ea"/>
                          <a:cs typeface="+mn-cs"/>
                        </a:rPr>
                        <m:t>Pr</m:t>
                      </m:r>
                      <m:d>
                        <m:dPr>
                          <m:begChr m:val="["/>
                          <m:endChr m:val="]"/>
                          <m:ctrlPr>
                            <a:rPr lang="en-US" sz="1600" b="0" i="1" u="none" strike="noStrike" kern="1200" baseline="0" smtClean="0">
                              <a:solidFill>
                                <a:schemeClr val="tx1"/>
                              </a:solidFill>
                              <a:latin typeface="Cambria Math" panose="02040503050406030204" pitchFamily="18" charset="0"/>
                              <a:ea typeface="+mn-ea"/>
                              <a:cs typeface="+mn-cs"/>
                            </a:rPr>
                          </m:ctrlPr>
                        </m:dPr>
                        <m:e>
                          <m:r>
                            <a:rPr lang="en-US" sz="1600" b="0" i="1" u="none" strike="noStrike" kern="1200" baseline="0" smtClean="0">
                              <a:solidFill>
                                <a:schemeClr val="tx1"/>
                              </a:solidFill>
                              <a:latin typeface="Cambria Math" panose="02040503050406030204" pitchFamily="18" charset="0"/>
                              <a:ea typeface="+mn-ea"/>
                              <a:cs typeface="+mn-cs"/>
                            </a:rPr>
                            <m:t>𝐵</m:t>
                          </m:r>
                        </m:e>
                        <m:e>
                          <m:r>
                            <a:rPr lang="en-US" sz="1600" b="0" i="1" u="none" strike="noStrike" kern="1200" baseline="0" smtClean="0">
                              <a:solidFill>
                                <a:schemeClr val="tx1"/>
                              </a:solidFill>
                              <a:latin typeface="Cambria Math" panose="02040503050406030204" pitchFamily="18" charset="0"/>
                              <a:ea typeface="+mn-ea"/>
                              <a:cs typeface="+mn-cs"/>
                            </a:rPr>
                            <m:t>𝐺</m:t>
                          </m:r>
                        </m:e>
                      </m:d>
                      <m:r>
                        <m:rPr>
                          <m:nor/>
                        </m:rPr>
                        <a:rPr lang="en-US" sz="1600" b="0" i="0" u="none" strike="noStrike" kern="1200" baseline="0" smtClean="0">
                          <a:solidFill>
                            <a:schemeClr val="tx1"/>
                          </a:solidFill>
                          <a:latin typeface="Cambria Math" panose="02040503050406030204" pitchFamily="18" charset="0"/>
                          <a:ea typeface="+mn-ea"/>
                          <a:cs typeface="+mn-cs"/>
                        </a:rPr>
                        <m:t>             </m:t>
                      </m:r>
                      <m:r>
                        <m:rPr>
                          <m:nor/>
                        </m:rPr>
                        <a:rPr lang="en-US" sz="1600" b="0" i="0" u="none" strike="noStrike" kern="1200" baseline="0" smtClean="0">
                          <a:solidFill>
                            <a:schemeClr val="tx1"/>
                          </a:solidFill>
                          <a:latin typeface="Cambria Math" panose="02040503050406030204" pitchFamily="18" charset="0"/>
                          <a:ea typeface="+mn-ea"/>
                          <a:cs typeface="+mn-cs"/>
                        </a:rPr>
                        <m:t>failure</m:t>
                      </m:r>
                      <m:r>
                        <m:rPr>
                          <m:nor/>
                        </m:rPr>
                        <a:rPr lang="en-US" sz="1600" b="0" i="0" u="none" strike="noStrike" kern="1200" baseline="0" smtClean="0">
                          <a:solidFill>
                            <a:schemeClr val="tx1"/>
                          </a:solidFill>
                          <a:latin typeface="Cambria Math" panose="02040503050406030204" pitchFamily="18" charset="0"/>
                          <a:ea typeface="+mn-ea"/>
                          <a:cs typeface="+mn-cs"/>
                        </a:rPr>
                        <m:t> </m:t>
                      </m:r>
                      <m:r>
                        <m:rPr>
                          <m:nor/>
                        </m:rPr>
                        <a:rPr lang="en-US" sz="1600" b="0" i="0" u="none" strike="noStrike" kern="1200" baseline="0" smtClean="0">
                          <a:solidFill>
                            <a:schemeClr val="tx1"/>
                          </a:solidFill>
                          <a:latin typeface="Cambria Math" panose="02040503050406030204" pitchFamily="18" charset="0"/>
                          <a:ea typeface="+mn-ea"/>
                          <a:cs typeface="+mn-cs"/>
                        </a:rPr>
                        <m:t>rate</m:t>
                      </m:r>
                    </m:oMath>
                  </m:oMathPara>
                </a14:m>
                <a:endParaRPr lang="en-US" sz="1600" b="0" i="1" u="none" strike="noStrike" kern="1200" baseline="0" dirty="0">
                  <a:solidFill>
                    <a:schemeClr val="tx1"/>
                  </a:solidFill>
                  <a:latin typeface="Cambria Math" panose="02040503050406030204" pitchFamily="18" charset="0"/>
                  <a:ea typeface="+mn-ea"/>
                  <a:cs typeface="+mn-cs"/>
                </a:endParaRPr>
              </a:p>
              <a:p>
                <a:pPr algn="l"/>
                <a14:m>
                  <m:oMathPara xmlns:m="http://schemas.openxmlformats.org/officeDocument/2006/math">
                    <m:oMathParaPr>
                      <m:jc m:val="centerGroup"/>
                    </m:oMathParaPr>
                    <m:oMath xmlns:m="http://schemas.openxmlformats.org/officeDocument/2006/math">
                      <m:r>
                        <a:rPr lang="en-US" sz="1600" b="0" i="1" u="none" strike="noStrike" kern="1200" baseline="0" smtClean="0">
                          <a:solidFill>
                            <a:schemeClr val="tx1"/>
                          </a:solidFill>
                          <a:latin typeface="Cambria Math" panose="02040503050406030204" pitchFamily="18" charset="0"/>
                          <a:ea typeface="+mn-ea"/>
                          <a:cs typeface="+mn-cs"/>
                        </a:rPr>
                        <m:t>𝑟</m:t>
                      </m:r>
                      <m:r>
                        <a:rPr lang="en-US" sz="1600" b="0" i="1" u="none" strike="noStrike" kern="1200" baseline="0" smtClean="0">
                          <a:solidFill>
                            <a:schemeClr val="tx1"/>
                          </a:solidFill>
                          <a:latin typeface="Cambria Math" panose="02040503050406030204" pitchFamily="18" charset="0"/>
                          <a:ea typeface="+mn-ea"/>
                          <a:cs typeface="+mn-cs"/>
                        </a:rPr>
                        <m:t>=</m:t>
                      </m:r>
                      <m:func>
                        <m:funcPr>
                          <m:ctrlPr>
                            <a:rPr lang="en-US" sz="1600" b="0" i="1" u="none" strike="noStrike" kern="1200" baseline="0" smtClean="0">
                              <a:solidFill>
                                <a:schemeClr val="tx1"/>
                              </a:solidFill>
                              <a:latin typeface="Cambria Math" panose="02040503050406030204" pitchFamily="18" charset="0"/>
                              <a:ea typeface="+mn-ea"/>
                              <a:cs typeface="+mn-cs"/>
                            </a:rPr>
                          </m:ctrlPr>
                        </m:funcPr>
                        <m:fName>
                          <m:r>
                            <m:rPr>
                              <m:sty m:val="p"/>
                            </m:rPr>
                            <a:rPr lang="en-US" sz="1600" b="0" i="0" u="none" strike="noStrike" kern="1200" baseline="0" smtClean="0">
                              <a:solidFill>
                                <a:schemeClr val="tx1"/>
                              </a:solidFill>
                              <a:latin typeface="Cambria Math" panose="02040503050406030204" pitchFamily="18" charset="0"/>
                              <a:ea typeface="+mn-ea"/>
                              <a:cs typeface="+mn-cs"/>
                            </a:rPr>
                            <m:t>Pr</m:t>
                          </m:r>
                        </m:fName>
                        <m:e>
                          <m:d>
                            <m:dPr>
                              <m:begChr m:val="["/>
                              <m:endChr m:val="]"/>
                              <m:ctrlPr>
                                <a:rPr lang="en-US" sz="1600" b="0" i="1" u="none" strike="noStrike" kern="1200" baseline="0" smtClean="0">
                                  <a:solidFill>
                                    <a:schemeClr val="tx1"/>
                                  </a:solidFill>
                                  <a:latin typeface="Cambria Math" panose="02040503050406030204" pitchFamily="18" charset="0"/>
                                  <a:ea typeface="+mn-ea"/>
                                  <a:cs typeface="+mn-cs"/>
                                </a:rPr>
                              </m:ctrlPr>
                            </m:dPr>
                            <m:e>
                              <m:r>
                                <a:rPr lang="en-US" sz="1600" b="0" i="1" u="none" strike="noStrike" kern="1200" baseline="0" smtClean="0">
                                  <a:solidFill>
                                    <a:schemeClr val="tx1"/>
                                  </a:solidFill>
                                  <a:latin typeface="Cambria Math" panose="02040503050406030204" pitchFamily="18" charset="0"/>
                                  <a:ea typeface="+mn-ea"/>
                                  <a:cs typeface="+mn-cs"/>
                                </a:rPr>
                                <m:t>𝐺</m:t>
                              </m:r>
                            </m:e>
                            <m:e>
                              <m:r>
                                <a:rPr lang="en-US" sz="1600" b="0" i="1" u="none" strike="noStrike" kern="1200" baseline="0" smtClean="0">
                                  <a:solidFill>
                                    <a:schemeClr val="tx1"/>
                                  </a:solidFill>
                                  <a:latin typeface="Cambria Math" panose="02040503050406030204" pitchFamily="18" charset="0"/>
                                  <a:ea typeface="+mn-ea"/>
                                  <a:cs typeface="+mn-cs"/>
                                </a:rPr>
                                <m:t>𝐵</m:t>
                              </m:r>
                            </m:e>
                          </m:d>
                          <m:r>
                            <a:rPr lang="en-US" sz="1600" b="0" i="1" u="none" strike="noStrike" kern="1200" baseline="0" smtClean="0">
                              <a:solidFill>
                                <a:schemeClr val="tx1"/>
                              </a:solidFill>
                              <a:latin typeface="Cambria Math" panose="02040503050406030204" pitchFamily="18" charset="0"/>
                              <a:ea typeface="+mn-ea"/>
                              <a:cs typeface="+mn-cs"/>
                            </a:rPr>
                            <m:t>   </m:t>
                          </m:r>
                        </m:e>
                      </m:func>
                      <m:r>
                        <a:rPr lang="en-US" sz="1600" b="0" i="1" u="none" strike="noStrike" kern="1200" baseline="0" smtClean="0">
                          <a:solidFill>
                            <a:schemeClr val="tx1"/>
                          </a:solidFill>
                          <a:latin typeface="Cambria Math" panose="02040503050406030204" pitchFamily="18" charset="0"/>
                          <a:ea typeface="+mn-ea"/>
                          <a:cs typeface="+mn-cs"/>
                        </a:rPr>
                        <m:t>    </m:t>
                      </m:r>
                      <m:r>
                        <m:rPr>
                          <m:nor/>
                        </m:rPr>
                        <a:rPr lang="en-US" sz="1600" b="0" i="0" u="none" strike="noStrike" kern="1200" baseline="0" smtClean="0">
                          <a:solidFill>
                            <a:schemeClr val="tx1"/>
                          </a:solidFill>
                          <a:latin typeface="Cambria Math" panose="02040503050406030204" pitchFamily="18" charset="0"/>
                          <a:ea typeface="+mn-ea"/>
                          <a:cs typeface="+mn-cs"/>
                        </a:rPr>
                        <m:t>recovery</m:t>
                      </m:r>
                      <m:r>
                        <m:rPr>
                          <m:nor/>
                        </m:rPr>
                        <a:rPr lang="en-US" sz="1600" b="0" i="0" u="none" strike="noStrike" kern="1200" baseline="0" smtClean="0">
                          <a:solidFill>
                            <a:schemeClr val="tx1"/>
                          </a:solidFill>
                          <a:latin typeface="Cambria Math" panose="02040503050406030204" pitchFamily="18" charset="0"/>
                          <a:ea typeface="+mn-ea"/>
                          <a:cs typeface="+mn-cs"/>
                        </a:rPr>
                        <m:t> </m:t>
                      </m:r>
                      <m:r>
                        <m:rPr>
                          <m:nor/>
                        </m:rPr>
                        <a:rPr lang="en-US" sz="1600" b="0" i="0" u="none" strike="noStrike" kern="1200" baseline="0" smtClean="0">
                          <a:solidFill>
                            <a:schemeClr val="tx1"/>
                          </a:solidFill>
                          <a:latin typeface="Cambria Math" panose="02040503050406030204" pitchFamily="18" charset="0"/>
                          <a:ea typeface="+mn-ea"/>
                          <a:cs typeface="+mn-cs"/>
                        </a:rPr>
                        <m:t>rate</m:t>
                      </m:r>
                    </m:oMath>
                  </m:oMathPara>
                </a14:m>
                <a:endParaRPr lang="en-US" sz="1600" b="0" i="0" u="none" strike="noStrike" kern="1200" baseline="0" dirty="0">
                  <a:solidFill>
                    <a:schemeClr val="tx1"/>
                  </a:solidFill>
                  <a:latin typeface="+mn-lt"/>
                  <a:ea typeface="+mn-ea"/>
                  <a:cs typeface="+mn-cs"/>
                </a:endParaRPr>
              </a:p>
            </p:txBody>
          </p:sp>
        </mc:Choice>
        <mc:Fallback xmlns="">
          <p:sp>
            <p:nvSpPr>
              <p:cNvPr id="9" name="Textfeld 8">
                <a:extLst>
                  <a:ext uri="{FF2B5EF4-FFF2-40B4-BE49-F238E27FC236}">
                    <a16:creationId xmlns:a16="http://schemas.microsoft.com/office/drawing/2014/main" id="{A20DF904-77CA-ED4F-9D08-F27950FF28D2}"/>
                  </a:ext>
                </a:extLst>
              </p:cNvPr>
              <p:cNvSpPr txBox="1">
                <a:spLocks noRot="1" noChangeAspect="1" noMove="1" noResize="1" noEditPoints="1" noAdjustHandles="1" noChangeArrowheads="1" noChangeShapeType="1" noTextEdit="1"/>
              </p:cNvSpPr>
              <p:nvPr/>
            </p:nvSpPr>
            <p:spPr>
              <a:xfrm>
                <a:off x="5248035" y="2822485"/>
                <a:ext cx="2909810" cy="492443"/>
              </a:xfrm>
              <a:prstGeom prst="rect">
                <a:avLst/>
              </a:prstGeom>
              <a:blipFill>
                <a:blip r:embed="rId4"/>
                <a:stretch>
                  <a:fillRect t="-5000"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feld 9">
                <a:extLst>
                  <a:ext uri="{FF2B5EF4-FFF2-40B4-BE49-F238E27FC236}">
                    <a16:creationId xmlns:a16="http://schemas.microsoft.com/office/drawing/2014/main" id="{42AC4BA4-0DC6-2D4D-A879-37460A0E6656}"/>
                  </a:ext>
                </a:extLst>
              </p:cNvPr>
              <p:cNvSpPr txBox="1"/>
              <p:nvPr/>
            </p:nvSpPr>
            <p:spPr>
              <a:xfrm>
                <a:off x="5249579" y="3566283"/>
                <a:ext cx="1025858" cy="464871"/>
              </a:xfrm>
              <a:prstGeom prst="rect">
                <a:avLst/>
              </a:prstGeom>
            </p:spPr>
            <p:txBody>
              <a:bodyPr vert="horz" wrap="none" lIns="0" tIns="0" rIns="0" bIns="0" rtlCol="0" anchor="ctr">
                <a:spAutoFit/>
              </a:bodyPr>
              <a:lstStyle/>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𝜋</m:t>
                          </m:r>
                        </m:e>
                        <m:sub>
                          <m:r>
                            <a:rPr lang="en-US" sz="1600" i="1">
                              <a:latin typeface="Cambria Math" panose="02040503050406030204" pitchFamily="18" charset="0"/>
                              <a:ea typeface="Cambria Math" panose="02040503050406030204" pitchFamily="18" charset="0"/>
                            </a:rPr>
                            <m:t>𝐺</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i="1">
                              <a:latin typeface="Cambria Math" panose="02040503050406030204" pitchFamily="18" charset="0"/>
                              <a:ea typeface="Cambria Math" panose="02040503050406030204" pitchFamily="18" charset="0"/>
                            </a:rPr>
                            <m:t>𝑟</m:t>
                          </m:r>
                        </m:num>
                        <m:den>
                          <m:r>
                            <a:rPr lang="en-US" sz="1600" i="1">
                              <a:latin typeface="Cambria Math" panose="02040503050406030204" pitchFamily="18" charset="0"/>
                              <a:ea typeface="Cambria Math" panose="02040503050406030204" pitchFamily="18" charset="0"/>
                            </a:rPr>
                            <m:t>𝑓</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𝑟</m:t>
                          </m:r>
                        </m:den>
                      </m:f>
                    </m:oMath>
                  </m:oMathPara>
                </a14:m>
                <a:endParaRPr lang="en-US" sz="1600" dirty="0"/>
              </a:p>
            </p:txBody>
          </p:sp>
        </mc:Choice>
        <mc:Fallback xmlns="">
          <p:sp>
            <p:nvSpPr>
              <p:cNvPr id="10" name="Textfeld 9">
                <a:extLst>
                  <a:ext uri="{FF2B5EF4-FFF2-40B4-BE49-F238E27FC236}">
                    <a16:creationId xmlns:a16="http://schemas.microsoft.com/office/drawing/2014/main" id="{42AC4BA4-0DC6-2D4D-A879-37460A0E6656}"/>
                  </a:ext>
                </a:extLst>
              </p:cNvPr>
              <p:cNvSpPr txBox="1">
                <a:spLocks noRot="1" noChangeAspect="1" noMove="1" noResize="1" noEditPoints="1" noAdjustHandles="1" noChangeArrowheads="1" noChangeShapeType="1" noTextEdit="1"/>
              </p:cNvSpPr>
              <p:nvPr/>
            </p:nvSpPr>
            <p:spPr>
              <a:xfrm>
                <a:off x="5249579" y="3566283"/>
                <a:ext cx="1025858" cy="464871"/>
              </a:xfrm>
              <a:prstGeom prst="rect">
                <a:avLst/>
              </a:prstGeom>
              <a:blipFill>
                <a:blip r:embed="rId5"/>
                <a:stretch>
                  <a:fillRect l="-1235" r="-1235" b="-210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feld 12">
                <a:extLst>
                  <a:ext uri="{FF2B5EF4-FFF2-40B4-BE49-F238E27FC236}">
                    <a16:creationId xmlns:a16="http://schemas.microsoft.com/office/drawing/2014/main" id="{501437EE-0EEA-3F43-B533-330360AC2E39}"/>
                  </a:ext>
                </a:extLst>
              </p:cNvPr>
              <p:cNvSpPr txBox="1"/>
              <p:nvPr/>
            </p:nvSpPr>
            <p:spPr>
              <a:xfrm>
                <a:off x="6996519" y="3543073"/>
                <a:ext cx="1059393" cy="511294"/>
              </a:xfrm>
              <a:prstGeom prst="rect">
                <a:avLst/>
              </a:prstGeom>
            </p:spPr>
            <p:txBody>
              <a:bodyPr vert="horz" wrap="none" lIns="0" tIns="0" rIns="0" bIns="0" rtlCol="0" anchor="ctr">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𝐵</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𝑓</m:t>
                          </m:r>
                        </m:num>
                        <m:den>
                          <m:r>
                            <a:rPr lang="en-US" sz="1600" i="1">
                              <a:latin typeface="Cambria Math" panose="02040503050406030204" pitchFamily="18" charset="0"/>
                              <a:ea typeface="Cambria Math" panose="02040503050406030204" pitchFamily="18" charset="0"/>
                            </a:rPr>
                            <m:t>𝑓</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𝑟</m:t>
                          </m:r>
                        </m:den>
                      </m:f>
                    </m:oMath>
                  </m:oMathPara>
                </a14:m>
                <a:endParaRPr lang="en-US" sz="1600" dirty="0"/>
              </a:p>
            </p:txBody>
          </p:sp>
        </mc:Choice>
        <mc:Fallback xmlns="">
          <p:sp>
            <p:nvSpPr>
              <p:cNvPr id="13" name="Textfeld 12">
                <a:extLst>
                  <a:ext uri="{FF2B5EF4-FFF2-40B4-BE49-F238E27FC236}">
                    <a16:creationId xmlns:a16="http://schemas.microsoft.com/office/drawing/2014/main" id="{501437EE-0EEA-3F43-B533-330360AC2E39}"/>
                  </a:ext>
                </a:extLst>
              </p:cNvPr>
              <p:cNvSpPr txBox="1">
                <a:spLocks noRot="1" noChangeAspect="1" noMove="1" noResize="1" noEditPoints="1" noAdjustHandles="1" noChangeArrowheads="1" noChangeShapeType="1" noTextEdit="1"/>
              </p:cNvSpPr>
              <p:nvPr/>
            </p:nvSpPr>
            <p:spPr>
              <a:xfrm>
                <a:off x="6996519" y="3543073"/>
                <a:ext cx="1059393" cy="511294"/>
              </a:xfrm>
              <a:prstGeom prst="rect">
                <a:avLst/>
              </a:prstGeom>
              <a:blipFill>
                <a:blip r:embed="rId6"/>
                <a:stretch>
                  <a:fillRect t="-2381" b="-190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feld 15">
                <a:extLst>
                  <a:ext uri="{FF2B5EF4-FFF2-40B4-BE49-F238E27FC236}">
                    <a16:creationId xmlns:a16="http://schemas.microsoft.com/office/drawing/2014/main" id="{BE0DBCB2-3CB4-CF49-A268-F24BB4DB8B9E}"/>
                  </a:ext>
                </a:extLst>
              </p:cNvPr>
              <p:cNvSpPr txBox="1"/>
              <p:nvPr/>
            </p:nvSpPr>
            <p:spPr>
              <a:xfrm>
                <a:off x="5590489" y="4335493"/>
                <a:ext cx="1738874" cy="246221"/>
              </a:xfrm>
              <a:prstGeom prst="rect">
                <a:avLst/>
              </a:prstGeom>
            </p:spPr>
            <p:txBody>
              <a:bodyPr vert="horz" wrap="none" lIns="0" tIns="0" rIns="0" bIns="0" rtlCol="0" anchor="ctr">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𝐸</m:t>
                          </m:r>
                        </m:sub>
                      </m:sSub>
                      <m:r>
                        <a:rPr lang="en-US" sz="1600" i="1">
                          <a:latin typeface="Cambria Math" panose="02040503050406030204" pitchFamily="18" charset="0"/>
                          <a:ea typeface="Cambria Math" panose="02040503050406030204" pitchFamily="18" charset="0"/>
                        </a:rPr>
                        <m:t>=</m:t>
                      </m:r>
                      <m:sSub>
                        <m:sSubPr>
                          <m:ctrlPr>
                            <a:rPr lang="en-US" sz="1600" i="1" smtClean="0">
                              <a:latin typeface="Cambria Math" panose="02040503050406030204" pitchFamily="18" charset="0"/>
                              <a:ea typeface="Cambria Math" panose="02040503050406030204" pitchFamily="18" charset="0"/>
                            </a:rPr>
                          </m:ctrlPr>
                        </m:sSubPr>
                        <m:e>
                          <m:r>
                            <a:rPr lang="en-US" sz="160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𝐺</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𝐺</m:t>
                          </m:r>
                        </m:sub>
                      </m:sSub>
                      <m:r>
                        <a:rPr lang="en-US" sz="1600" b="0" i="1" smtClean="0">
                          <a:latin typeface="Cambria Math" panose="02040503050406030204" pitchFamily="18" charset="0"/>
                          <a:ea typeface="Cambria Math" panose="02040503050406030204" pitchFamily="18" charset="0"/>
                        </a:rPr>
                        <m:t>+</m:t>
                      </m:r>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𝐵</m:t>
                          </m:r>
                        </m:sub>
                      </m:sSub>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𝐵</m:t>
                          </m:r>
                        </m:sub>
                      </m:sSub>
                    </m:oMath>
                  </m:oMathPara>
                </a14:m>
                <a:endParaRPr lang="en-US" sz="1600" dirty="0"/>
              </a:p>
            </p:txBody>
          </p:sp>
        </mc:Choice>
        <mc:Fallback xmlns="">
          <p:sp>
            <p:nvSpPr>
              <p:cNvPr id="16" name="Textfeld 15">
                <a:extLst>
                  <a:ext uri="{FF2B5EF4-FFF2-40B4-BE49-F238E27FC236}">
                    <a16:creationId xmlns:a16="http://schemas.microsoft.com/office/drawing/2014/main" id="{BE0DBCB2-3CB4-CF49-A268-F24BB4DB8B9E}"/>
                  </a:ext>
                </a:extLst>
              </p:cNvPr>
              <p:cNvSpPr txBox="1">
                <a:spLocks noRot="1" noChangeAspect="1" noMove="1" noResize="1" noEditPoints="1" noAdjustHandles="1" noChangeArrowheads="1" noChangeShapeType="1" noTextEdit="1"/>
              </p:cNvSpPr>
              <p:nvPr/>
            </p:nvSpPr>
            <p:spPr>
              <a:xfrm>
                <a:off x="5590489" y="4335493"/>
                <a:ext cx="1738874" cy="246221"/>
              </a:xfrm>
              <a:prstGeom prst="rect">
                <a:avLst/>
              </a:prstGeom>
              <a:blipFill>
                <a:blip r:embed="rId7"/>
                <a:stretch>
                  <a:fillRect l="-1460" b="-3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feld 16">
                <a:extLst>
                  <a:ext uri="{FF2B5EF4-FFF2-40B4-BE49-F238E27FC236}">
                    <a16:creationId xmlns:a16="http://schemas.microsoft.com/office/drawing/2014/main" id="{E95241A8-FDF4-924B-B9EE-79092082304A}"/>
                  </a:ext>
                </a:extLst>
              </p:cNvPr>
              <p:cNvSpPr txBox="1"/>
              <p:nvPr/>
            </p:nvSpPr>
            <p:spPr>
              <a:xfrm>
                <a:off x="5309672" y="4862840"/>
                <a:ext cx="656462" cy="505779"/>
              </a:xfrm>
              <a:prstGeom prst="rect">
                <a:avLst/>
              </a:prstGeom>
            </p:spPr>
            <p:txBody>
              <a:bodyPr vert="horz" wrap="none" lIns="0" tIns="0" rIns="0" bIns="0" rtlCol="0" anchor="ctr">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𝑇</m:t>
                          </m:r>
                        </m:e>
                        <m:sub>
                          <m:r>
                            <a:rPr lang="en-US" sz="1600" i="1">
                              <a:latin typeface="Cambria Math" panose="02040503050406030204" pitchFamily="18" charset="0"/>
                              <a:ea typeface="Cambria Math" panose="02040503050406030204" pitchFamily="18" charset="0"/>
                            </a:rPr>
                            <m:t>𝐺</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b="0" i="1" smtClean="0">
                              <a:latin typeface="Cambria Math" panose="02040503050406030204" pitchFamily="18" charset="0"/>
                              <a:ea typeface="Cambria Math" panose="02040503050406030204" pitchFamily="18" charset="0"/>
                            </a:rPr>
                            <m:t>𝑓</m:t>
                          </m:r>
                        </m:den>
                      </m:f>
                    </m:oMath>
                  </m:oMathPara>
                </a14:m>
                <a:endParaRPr lang="en-US" sz="1600" dirty="0"/>
              </a:p>
            </p:txBody>
          </p:sp>
        </mc:Choice>
        <mc:Fallback xmlns="">
          <p:sp>
            <p:nvSpPr>
              <p:cNvPr id="17" name="Textfeld 16">
                <a:extLst>
                  <a:ext uri="{FF2B5EF4-FFF2-40B4-BE49-F238E27FC236}">
                    <a16:creationId xmlns:a16="http://schemas.microsoft.com/office/drawing/2014/main" id="{E95241A8-FDF4-924B-B9EE-79092082304A}"/>
                  </a:ext>
                </a:extLst>
              </p:cNvPr>
              <p:cNvSpPr txBox="1">
                <a:spLocks noRot="1" noChangeAspect="1" noMove="1" noResize="1" noEditPoints="1" noAdjustHandles="1" noChangeArrowheads="1" noChangeShapeType="1" noTextEdit="1"/>
              </p:cNvSpPr>
              <p:nvPr/>
            </p:nvSpPr>
            <p:spPr>
              <a:xfrm>
                <a:off x="5309672" y="4862840"/>
                <a:ext cx="656462" cy="505779"/>
              </a:xfrm>
              <a:prstGeom prst="rect">
                <a:avLst/>
              </a:prstGeom>
              <a:blipFill>
                <a:blip r:embed="rId8"/>
                <a:stretch>
                  <a:fillRect l="-7692" t="-2500" r="-9615"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feld 17">
                <a:extLst>
                  <a:ext uri="{FF2B5EF4-FFF2-40B4-BE49-F238E27FC236}">
                    <a16:creationId xmlns:a16="http://schemas.microsoft.com/office/drawing/2014/main" id="{C2853F2A-6F17-904B-940C-434445D4887A}"/>
                  </a:ext>
                </a:extLst>
              </p:cNvPr>
              <p:cNvSpPr txBox="1"/>
              <p:nvPr/>
            </p:nvSpPr>
            <p:spPr>
              <a:xfrm>
                <a:off x="7084573" y="4910351"/>
                <a:ext cx="652743" cy="461024"/>
              </a:xfrm>
              <a:prstGeom prst="rect">
                <a:avLst/>
              </a:prstGeom>
            </p:spPr>
            <p:txBody>
              <a:bodyPr vert="horz" wrap="none" lIns="0" tIns="0" rIns="0" bIns="0" rtlCol="0" anchor="ctr">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𝑇</m:t>
                          </m:r>
                        </m:e>
                        <m:sub>
                          <m:r>
                            <a:rPr lang="en-US" sz="1600" b="0" i="1" smtClean="0">
                              <a:latin typeface="Cambria Math" panose="02040503050406030204" pitchFamily="18" charset="0"/>
                              <a:ea typeface="Cambria Math" panose="02040503050406030204" pitchFamily="18" charset="0"/>
                            </a:rPr>
                            <m:t>𝐵</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r>
                            <a:rPr lang="en-US" sz="1600" i="1">
                              <a:latin typeface="Cambria Math" panose="02040503050406030204" pitchFamily="18" charset="0"/>
                              <a:ea typeface="Cambria Math" panose="02040503050406030204" pitchFamily="18" charset="0"/>
                            </a:rPr>
                            <m:t>𝑟</m:t>
                          </m:r>
                        </m:den>
                      </m:f>
                    </m:oMath>
                  </m:oMathPara>
                </a14:m>
                <a:endParaRPr lang="en-US" sz="1600" dirty="0"/>
              </a:p>
            </p:txBody>
          </p:sp>
        </mc:Choice>
        <mc:Fallback xmlns="">
          <p:sp>
            <p:nvSpPr>
              <p:cNvPr id="18" name="Textfeld 17">
                <a:extLst>
                  <a:ext uri="{FF2B5EF4-FFF2-40B4-BE49-F238E27FC236}">
                    <a16:creationId xmlns:a16="http://schemas.microsoft.com/office/drawing/2014/main" id="{C2853F2A-6F17-904B-940C-434445D4887A}"/>
                  </a:ext>
                </a:extLst>
              </p:cNvPr>
              <p:cNvSpPr txBox="1">
                <a:spLocks noRot="1" noChangeAspect="1" noMove="1" noResize="1" noEditPoints="1" noAdjustHandles="1" noChangeArrowheads="1" noChangeShapeType="1" noTextEdit="1"/>
              </p:cNvSpPr>
              <p:nvPr/>
            </p:nvSpPr>
            <p:spPr>
              <a:xfrm>
                <a:off x="7084573" y="4910351"/>
                <a:ext cx="652743" cy="461024"/>
              </a:xfrm>
              <a:prstGeom prst="rect">
                <a:avLst/>
              </a:prstGeom>
              <a:blipFill>
                <a:blip r:embed="rId9"/>
                <a:stretch>
                  <a:fillRect l="-5660" t="-2703" r="-5660" b="-10811"/>
                </a:stretch>
              </a:blipFill>
            </p:spPr>
            <p:txBody>
              <a:bodyPr/>
              <a:lstStyle/>
              <a:p>
                <a:r>
                  <a:rPr lang="en-US">
                    <a:noFill/>
                  </a:rPr>
                  <a:t> </a:t>
                </a:r>
              </a:p>
            </p:txBody>
          </p:sp>
        </mc:Fallback>
      </mc:AlternateContent>
      <p:sp>
        <p:nvSpPr>
          <p:cNvPr id="12" name="Inhaltsplatzhalter 1">
            <a:extLst>
              <a:ext uri="{FF2B5EF4-FFF2-40B4-BE49-F238E27FC236}">
                <a16:creationId xmlns:a16="http://schemas.microsoft.com/office/drawing/2014/main" id="{5D720F0F-ED0E-8245-AAB0-207ED7A749EF}"/>
              </a:ext>
            </a:extLst>
          </p:cNvPr>
          <p:cNvSpPr txBox="1">
            <a:spLocks/>
          </p:cNvSpPr>
          <p:nvPr/>
        </p:nvSpPr>
        <p:spPr>
          <a:xfrm>
            <a:off x="385509" y="3543073"/>
            <a:ext cx="4186491" cy="2068668"/>
          </a:xfrm>
          <a:prstGeom prst="rect">
            <a:avLst/>
          </a:prstGeom>
        </p:spPr>
        <p:txBody>
          <a:bodyPr>
            <a:normAutofit/>
          </a:bodyPr>
          <a:lstStyle>
            <a:lvl1pPr marL="179388" indent="-179388" algn="l" rtl="0" eaLnBrk="1" fontAlgn="base" hangingPunct="1">
              <a:lnSpc>
                <a:spcPct val="125000"/>
              </a:lnSpc>
              <a:spcBef>
                <a:spcPts val="0"/>
              </a:spcBef>
              <a:spcAft>
                <a:spcPct val="0"/>
              </a:spcAft>
              <a:buClr>
                <a:schemeClr val="tx2"/>
              </a:buClr>
              <a:buFont typeface="Wingdings" panose="05000000000000000000" pitchFamily="2" charset="2"/>
              <a:buChar char="§"/>
              <a:defRPr sz="2000" kern="1200">
                <a:solidFill>
                  <a:schemeClr val="tx1"/>
                </a:solidFill>
                <a:latin typeface="+mn-lt"/>
                <a:ea typeface="+mn-ea"/>
                <a:cs typeface="+mn-cs"/>
              </a:defRPr>
            </a:lvl1pPr>
            <a:lvl2pPr marL="360363" indent="-180975" algn="l" rtl="0" eaLnBrk="1" fontAlgn="base" hangingPunct="1">
              <a:lnSpc>
                <a:spcPct val="125000"/>
              </a:lnSpc>
              <a:spcBef>
                <a:spcPts val="0"/>
              </a:spcBef>
              <a:spcAft>
                <a:spcPct val="0"/>
              </a:spcAft>
              <a:buClr>
                <a:schemeClr val="tx2"/>
              </a:buClr>
              <a:buFont typeface="Wingdings" panose="05000000000000000000" pitchFamily="2" charset="2"/>
              <a:buChar char="§"/>
              <a:defRPr sz="1800" kern="1200">
                <a:solidFill>
                  <a:schemeClr val="tx1"/>
                </a:solidFill>
                <a:latin typeface="+mn-lt"/>
                <a:ea typeface="+mn-ea"/>
                <a:cs typeface="+mn-cs"/>
              </a:defRPr>
            </a:lvl2pPr>
            <a:lvl3pPr marL="442913" indent="-179388" algn="l" rtl="0" eaLnBrk="1" fontAlgn="base" hangingPunct="1">
              <a:lnSpc>
                <a:spcPct val="125000"/>
              </a:lnSpc>
              <a:spcBef>
                <a:spcPts val="0"/>
              </a:spcBef>
              <a:spcAft>
                <a:spcPct val="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ts val="0"/>
              </a:spcBef>
              <a:spcAft>
                <a:spcPct val="0"/>
              </a:spcAft>
              <a:buClr>
                <a:schemeClr val="tx2"/>
              </a:buClr>
              <a:buFont typeface="Wingdings" panose="05000000000000000000" pitchFamily="2"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ts val="0"/>
              </a:spcBef>
              <a:spcAft>
                <a:spcPct val="0"/>
              </a:spcAft>
              <a:buClr>
                <a:schemeClr val="tx2"/>
              </a:buClr>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Aft>
                <a:spcPts val="600"/>
              </a:spcAft>
            </a:pPr>
            <a:r>
              <a:rPr lang="en-US" dirty="0"/>
              <a:t>Statistical properties</a:t>
            </a:r>
          </a:p>
          <a:p>
            <a:pPr lvl="1">
              <a:spcAft>
                <a:spcPts val="600"/>
              </a:spcAft>
            </a:pPr>
            <a:r>
              <a:rPr lang="en-US" dirty="0"/>
              <a:t>Stationary state probabilities</a:t>
            </a:r>
          </a:p>
          <a:p>
            <a:pPr lvl="1">
              <a:spcAft>
                <a:spcPts val="600"/>
              </a:spcAft>
            </a:pPr>
            <a:r>
              <a:rPr lang="en-US" dirty="0"/>
              <a:t>Average error probability</a:t>
            </a:r>
          </a:p>
          <a:p>
            <a:pPr lvl="1">
              <a:spcAft>
                <a:spcPts val="600"/>
              </a:spcAft>
            </a:pPr>
            <a:r>
              <a:rPr lang="en-US" dirty="0"/>
              <a:t>Mean sojourn time</a:t>
            </a:r>
          </a:p>
          <a:p>
            <a:pPr lvl="1">
              <a:spcAft>
                <a:spcPts val="600"/>
              </a:spcAft>
            </a:pPr>
            <a:endParaRPr lang="en-US" dirty="0"/>
          </a:p>
        </p:txBody>
      </p:sp>
    </p:spTree>
    <p:extLst>
      <p:ext uri="{BB962C8B-B14F-4D97-AF65-F5344CB8AC3E}">
        <p14:creationId xmlns:p14="http://schemas.microsoft.com/office/powerpoint/2010/main" val="3668711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p:bldP spid="10" grpId="0"/>
      <p:bldP spid="13" grpId="0"/>
      <p:bldP spid="16" grpId="0"/>
      <p:bldP spid="17" grpId="0"/>
      <p:bldP spid="18" grpId="0"/>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CAC9E94-C024-E644-A3A5-030361731A2C}"/>
              </a:ext>
            </a:extLst>
          </p:cNvPr>
          <p:cNvSpPr>
            <a:spLocks noGrp="1"/>
          </p:cNvSpPr>
          <p:nvPr>
            <p:ph type="title"/>
          </p:nvPr>
        </p:nvSpPr>
        <p:spPr>
          <a:xfrm>
            <a:off x="358776" y="366639"/>
            <a:ext cx="7167440" cy="360000"/>
          </a:xfrm>
        </p:spPr>
        <p:txBody>
          <a:bodyPr anchor="ctr">
            <a:noAutofit/>
          </a:bodyPr>
          <a:lstStyle/>
          <a:p>
            <a:pPr>
              <a:lnSpc>
                <a:spcPct val="115000"/>
              </a:lnSpc>
            </a:pPr>
            <a:r>
              <a:rPr lang="en-US" dirty="0"/>
              <a:t>State of the Art: Finite Horizon Scheduler (FHS) [2]</a:t>
            </a:r>
          </a:p>
        </p:txBody>
      </p:sp>
      <mc:AlternateContent xmlns:mc="http://schemas.openxmlformats.org/markup-compatibility/2006">
        <mc:Choice xmlns:a14="http://schemas.microsoft.com/office/drawing/2010/main" Requires="a14">
          <p:sp>
            <p:nvSpPr>
              <p:cNvPr id="2" name="Inhaltsplatzhalter 1">
                <a:extLst>
                  <a:ext uri="{FF2B5EF4-FFF2-40B4-BE49-F238E27FC236}">
                    <a16:creationId xmlns:a16="http://schemas.microsoft.com/office/drawing/2014/main" id="{5AE9EF37-B37B-E74C-A4F5-E9C681E360B5}"/>
                  </a:ext>
                </a:extLst>
              </p:cNvPr>
              <p:cNvSpPr>
                <a:spLocks noGrp="1"/>
              </p:cNvSpPr>
              <p:nvPr>
                <p:ph idx="1"/>
              </p:nvPr>
            </p:nvSpPr>
            <p:spPr>
              <a:xfrm>
                <a:off x="358775" y="1267199"/>
                <a:ext cx="4186491" cy="5000400"/>
              </a:xfrm>
            </p:spPr>
            <p:txBody>
              <a:bodyPr>
                <a:normAutofit/>
              </a:bodyPr>
              <a:lstStyle/>
              <a:p>
                <a:pPr>
                  <a:spcAft>
                    <a:spcPts val="600"/>
                  </a:spcAft>
                </a:pPr>
                <a:r>
                  <a:rPr lang="en-US" dirty="0"/>
                  <a:t>Employ </a:t>
                </a:r>
                <a:r>
                  <a:rPr lang="en-US" dirty="0" err="1"/>
                  <a:t>AoI</a:t>
                </a:r>
                <a:r>
                  <a:rPr lang="en-US" dirty="0"/>
                  <a:t> [1] as intermediate metric for age-penalty functions</a:t>
                </a:r>
              </a:p>
              <a:p>
                <a:pPr>
                  <a:spcAft>
                    <a:spcPts val="600"/>
                  </a:spcAft>
                </a:pPr>
                <a:r>
                  <a:rPr lang="en-US" dirty="0"/>
                  <a:t>Tree with every possible future outcome for the next </a:t>
                </a:r>
                <a14:m>
                  <m:oMath xmlns:m="http://schemas.openxmlformats.org/officeDocument/2006/math">
                    <m:r>
                      <a:rPr lang="en-US" b="0" i="1" smtClean="0">
                        <a:latin typeface="Cambria Math" panose="02040503050406030204" pitchFamily="18" charset="0"/>
                      </a:rPr>
                      <m:t>𝐻</m:t>
                    </m:r>
                  </m:oMath>
                </a14:m>
                <a:r>
                  <a:rPr lang="en-US" dirty="0"/>
                  <a:t> steps =&gt; finite horizon age-penalty minimization problem</a:t>
                </a:r>
              </a:p>
              <a:p>
                <a:pPr>
                  <a:spcAft>
                    <a:spcPts val="600"/>
                  </a:spcAft>
                </a:pPr>
                <a:r>
                  <a:rPr lang="en-US" dirty="0"/>
                  <a:t>Complexity: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Ο</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𝑁</m:t>
                        </m:r>
                      </m:e>
                      <m:sup>
                        <m:r>
                          <a:rPr lang="en-US" b="0" i="1" smtClean="0">
                            <a:latin typeface="Cambria Math" panose="02040503050406030204" pitchFamily="18" charset="0"/>
                            <a:ea typeface="Cambria Math" panose="02040503050406030204" pitchFamily="18" charset="0"/>
                          </a:rPr>
                          <m:t>𝐻</m:t>
                        </m:r>
                      </m:sup>
                    </m:sSup>
                    <m:r>
                      <a:rPr lang="en-US" b="0" i="1" smtClean="0">
                        <a:latin typeface="Cambria Math" panose="02040503050406030204" pitchFamily="18" charset="0"/>
                        <a:ea typeface="Cambria Math" panose="02040503050406030204" pitchFamily="18" charset="0"/>
                      </a:rPr>
                      <m:t>)</m:t>
                    </m:r>
                  </m:oMath>
                </a14:m>
                <a:endParaRPr lang="en-US" dirty="0"/>
              </a:p>
              <a:p>
                <a:pPr>
                  <a:spcAft>
                    <a:spcPts val="600"/>
                  </a:spcAft>
                </a:pPr>
                <a:r>
                  <a:rPr lang="en-US" dirty="0"/>
                  <a:t>Open Issue: </a:t>
                </a:r>
              </a:p>
              <a:p>
                <a:pPr lvl="1">
                  <a:spcAft>
                    <a:spcPts val="600"/>
                  </a:spcAft>
                </a:pPr>
                <a:r>
                  <a:rPr lang="en-US" dirty="0"/>
                  <a:t>Assumes constant channel</a:t>
                </a:r>
              </a:p>
            </p:txBody>
          </p:sp>
        </mc:Choice>
        <mc:Fallback>
          <p:sp>
            <p:nvSpPr>
              <p:cNvPr id="2" name="Inhaltsplatzhalter 1">
                <a:extLst>
                  <a:ext uri="{FF2B5EF4-FFF2-40B4-BE49-F238E27FC236}">
                    <a16:creationId xmlns:a16="http://schemas.microsoft.com/office/drawing/2014/main" id="{5AE9EF37-B37B-E74C-A4F5-E9C681E360B5}"/>
                  </a:ext>
                </a:extLst>
              </p:cNvPr>
              <p:cNvSpPr>
                <a:spLocks noGrp="1" noRot="1" noChangeAspect="1" noMove="1" noResize="1" noEditPoints="1" noAdjustHandles="1" noChangeArrowheads="1" noChangeShapeType="1" noTextEdit="1"/>
              </p:cNvSpPr>
              <p:nvPr>
                <p:ph idx="1"/>
              </p:nvPr>
            </p:nvSpPr>
            <p:spPr>
              <a:xfrm>
                <a:off x="358775" y="1267199"/>
                <a:ext cx="4186491" cy="5000400"/>
              </a:xfrm>
              <a:blipFill>
                <a:blip r:embed="rId3"/>
                <a:stretch>
                  <a:fillRect l="-1208"/>
                </a:stretch>
              </a:blipFill>
            </p:spPr>
            <p:txBody>
              <a:bodyPr/>
              <a:lstStyle/>
              <a:p>
                <a:r>
                  <a:rPr lang="en-US">
                    <a:noFill/>
                  </a:rPr>
                  <a:t> </a:t>
                </a:r>
              </a:p>
            </p:txBody>
          </p:sp>
        </mc:Fallback>
      </mc:AlternateContent>
      <p:sp>
        <p:nvSpPr>
          <p:cNvPr id="4" name="Foliennummernplatzhalter 3">
            <a:extLst>
              <a:ext uri="{FF2B5EF4-FFF2-40B4-BE49-F238E27FC236}">
                <a16:creationId xmlns:a16="http://schemas.microsoft.com/office/drawing/2014/main" id="{FE7EC528-ED4B-0540-A6DE-8F3A1DACB1A3}"/>
              </a:ext>
            </a:extLst>
          </p:cNvPr>
          <p:cNvSpPr>
            <a:spLocks noGrp="1"/>
          </p:cNvSpPr>
          <p:nvPr>
            <p:ph type="sldNum" sz="quarter" idx="4"/>
          </p:nvPr>
        </p:nvSpPr>
        <p:spPr>
          <a:xfrm>
            <a:off x="8239125" y="6441929"/>
            <a:ext cx="563816" cy="358921"/>
          </a:xfrm>
        </p:spPr>
        <p:txBody>
          <a:bodyPr>
            <a:normAutofit/>
          </a:bodyPr>
          <a:lstStyle/>
          <a:p>
            <a:pPr>
              <a:spcAft>
                <a:spcPts val="600"/>
              </a:spcAft>
              <a:defRPr/>
            </a:pPr>
            <a:fld id="{B08FB26A-4A1D-4CBA-95DD-CE808CCC0A38}" type="slidenum">
              <a:rPr lang="de-DE" smtClean="0"/>
              <a:pPr>
                <a:spcAft>
                  <a:spcPts val="600"/>
                </a:spcAft>
                <a:defRPr/>
              </a:pPr>
              <a:t>7</a:t>
            </a:fld>
            <a:endParaRPr lang="de-DE"/>
          </a:p>
        </p:txBody>
      </p:sp>
      <p:grpSp>
        <p:nvGrpSpPr>
          <p:cNvPr id="7" name="Gruppieren 6">
            <a:extLst>
              <a:ext uri="{FF2B5EF4-FFF2-40B4-BE49-F238E27FC236}">
                <a16:creationId xmlns:a16="http://schemas.microsoft.com/office/drawing/2014/main" id="{F1EB44E3-1BDB-F348-BD7C-01B9B96B3F56}"/>
              </a:ext>
            </a:extLst>
          </p:cNvPr>
          <p:cNvGrpSpPr/>
          <p:nvPr/>
        </p:nvGrpSpPr>
        <p:grpSpPr>
          <a:xfrm>
            <a:off x="4572000" y="3627040"/>
            <a:ext cx="4186491" cy="1958698"/>
            <a:chOff x="4545266" y="2769627"/>
            <a:chExt cx="4186491" cy="1958698"/>
          </a:xfrm>
        </p:grpSpPr>
        <p:pic>
          <p:nvPicPr>
            <p:cNvPr id="6" name="Grafik 5" descr="Ein Bild, das Text enthält.&#10;&#10;Automatisch generierte Beschreibung">
              <a:extLst>
                <a:ext uri="{FF2B5EF4-FFF2-40B4-BE49-F238E27FC236}">
                  <a16:creationId xmlns:a16="http://schemas.microsoft.com/office/drawing/2014/main" id="{14419935-C69F-9943-AF47-2AA85A8FF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45266" y="2769627"/>
              <a:ext cx="4186491" cy="1318745"/>
            </a:xfrm>
            <a:prstGeom prst="rect">
              <a:avLst/>
            </a:prstGeom>
            <a:noFill/>
          </p:spPr>
        </p:pic>
        <mc:AlternateContent xmlns:mc="http://schemas.openxmlformats.org/markup-compatibility/2006" xmlns:a14="http://schemas.microsoft.com/office/drawing/2010/main">
          <mc:Choice Requires="a14">
            <p:sp>
              <p:nvSpPr>
                <p:cNvPr id="5" name="Textfeld 4">
                  <a:extLst>
                    <a:ext uri="{FF2B5EF4-FFF2-40B4-BE49-F238E27FC236}">
                      <a16:creationId xmlns:a16="http://schemas.microsoft.com/office/drawing/2014/main" id="{77C83CF8-22BE-AC4C-9663-28E59053B44B}"/>
                    </a:ext>
                  </a:extLst>
                </p:cNvPr>
                <p:cNvSpPr txBox="1"/>
                <p:nvPr/>
              </p:nvSpPr>
              <p:spPr>
                <a:xfrm>
                  <a:off x="4859802" y="4266660"/>
                  <a:ext cx="3763581" cy="461665"/>
                </a:xfrm>
                <a:prstGeom prst="rect">
                  <a:avLst/>
                </a:prstGeom>
              </p:spPr>
              <p:txBody>
                <a:bodyPr vert="horz" wrap="square" lIns="91440" tIns="45720" rIns="91440" bIns="45720" rtlCol="0" anchor="ctr">
                  <a:spAutoFit/>
                </a:bodyPr>
                <a:lstStyle/>
                <a:p>
                  <a:pPr algn="l"/>
                  <a:r>
                    <a:rPr lang="en-US" sz="1200" b="0" i="0" u="none" strike="noStrike" kern="1200" baseline="0" dirty="0">
                      <a:solidFill>
                        <a:schemeClr val="tx1"/>
                      </a:solidFill>
                      <a:latin typeface="+mn-lt"/>
                      <a:ea typeface="+mn-ea"/>
                      <a:cs typeface="+mn-cs"/>
                    </a:rPr>
                    <a:t>Example tree structure of FHS for </a:t>
                  </a:r>
                  <a14:m>
                    <m:oMath xmlns:m="http://schemas.openxmlformats.org/officeDocument/2006/math">
                      <m:r>
                        <a:rPr lang="en-US" sz="1200" b="0" i="1" u="none" strike="noStrike" kern="1200" baseline="0" smtClean="0">
                          <a:solidFill>
                            <a:schemeClr val="tx1"/>
                          </a:solidFill>
                          <a:latin typeface="Cambria Math" panose="02040503050406030204" pitchFamily="18" charset="0"/>
                          <a:ea typeface="+mn-ea"/>
                          <a:cs typeface="+mn-cs"/>
                        </a:rPr>
                        <m:t>𝑁</m:t>
                      </m:r>
                      <m:r>
                        <a:rPr lang="en-US" sz="1200" b="0" i="1" u="none" strike="noStrike" kern="1200" baseline="0" smtClean="0">
                          <a:solidFill>
                            <a:schemeClr val="tx1"/>
                          </a:solidFill>
                          <a:latin typeface="Cambria Math" panose="02040503050406030204" pitchFamily="18" charset="0"/>
                          <a:ea typeface="+mn-ea"/>
                          <a:cs typeface="+mn-cs"/>
                        </a:rPr>
                        <m:t>=2</m:t>
                      </m:r>
                    </m:oMath>
                  </a14:m>
                  <a:r>
                    <a:rPr lang="en-US" sz="1200" b="0" i="0" u="none" strike="noStrike" kern="1200" baseline="0" dirty="0">
                      <a:solidFill>
                        <a:schemeClr val="tx1"/>
                      </a:solidFill>
                      <a:latin typeface="+mn-lt"/>
                      <a:ea typeface="+mn-ea"/>
                      <a:cs typeface="+mn-cs"/>
                    </a:rPr>
                    <a:t> sub-systems and finite horizon </a:t>
                  </a:r>
                  <a14:m>
                    <m:oMath xmlns:m="http://schemas.openxmlformats.org/officeDocument/2006/math">
                      <m:r>
                        <a:rPr lang="en-US" sz="1200" b="0" i="1" u="none" strike="noStrike" kern="1200" baseline="0" smtClean="0">
                          <a:solidFill>
                            <a:schemeClr val="tx1"/>
                          </a:solidFill>
                          <a:latin typeface="Cambria Math" panose="02040503050406030204" pitchFamily="18" charset="0"/>
                          <a:ea typeface="+mn-ea"/>
                          <a:cs typeface="+mn-cs"/>
                        </a:rPr>
                        <m:t>𝐻</m:t>
                      </m:r>
                      <m:r>
                        <a:rPr lang="en-US" sz="1200" b="0" i="1" u="none" strike="noStrike" kern="1200" baseline="0" smtClean="0">
                          <a:solidFill>
                            <a:schemeClr val="tx1"/>
                          </a:solidFill>
                          <a:latin typeface="Cambria Math" panose="02040503050406030204" pitchFamily="18" charset="0"/>
                          <a:ea typeface="+mn-ea"/>
                          <a:cs typeface="+mn-cs"/>
                        </a:rPr>
                        <m:t>=1</m:t>
                      </m:r>
                    </m:oMath>
                  </a14:m>
                  <a:endParaRPr lang="en-US" sz="1200" b="0" i="0" u="none" strike="noStrike" kern="1200" baseline="0" dirty="0">
                    <a:solidFill>
                      <a:schemeClr val="tx1"/>
                    </a:solidFill>
                    <a:latin typeface="+mn-lt"/>
                    <a:ea typeface="+mn-ea"/>
                    <a:cs typeface="+mn-cs"/>
                  </a:endParaRPr>
                </a:p>
              </p:txBody>
            </p:sp>
          </mc:Choice>
          <mc:Fallback xmlns="">
            <p:sp>
              <p:nvSpPr>
                <p:cNvPr id="5" name="Textfeld 4">
                  <a:extLst>
                    <a:ext uri="{FF2B5EF4-FFF2-40B4-BE49-F238E27FC236}">
                      <a16:creationId xmlns:a16="http://schemas.microsoft.com/office/drawing/2014/main" id="{77C83CF8-22BE-AC4C-9663-28E59053B44B}"/>
                    </a:ext>
                  </a:extLst>
                </p:cNvPr>
                <p:cNvSpPr txBox="1">
                  <a:spLocks noRot="1" noChangeAspect="1" noMove="1" noResize="1" noEditPoints="1" noAdjustHandles="1" noChangeArrowheads="1" noChangeShapeType="1" noTextEdit="1"/>
                </p:cNvSpPr>
                <p:nvPr/>
              </p:nvSpPr>
              <p:spPr>
                <a:xfrm>
                  <a:off x="4859802" y="4266660"/>
                  <a:ext cx="3763581" cy="461665"/>
                </a:xfrm>
                <a:prstGeom prst="rect">
                  <a:avLst/>
                </a:prstGeom>
                <a:blipFill>
                  <a:blip r:embed="rId5"/>
                  <a:stretch>
                    <a:fillRect b="-1081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 name="Textfeld 7">
                <a:extLst>
                  <a:ext uri="{FF2B5EF4-FFF2-40B4-BE49-F238E27FC236}">
                    <a16:creationId xmlns:a16="http://schemas.microsoft.com/office/drawing/2014/main" id="{DEDA32E3-4B88-3A40-B9CC-7CF10D4FF644}"/>
                  </a:ext>
                </a:extLst>
              </p:cNvPr>
              <p:cNvSpPr txBox="1"/>
              <p:nvPr/>
            </p:nvSpPr>
            <p:spPr>
              <a:xfrm>
                <a:off x="5581430" y="2523639"/>
                <a:ext cx="1872564" cy="519309"/>
              </a:xfrm>
              <a:prstGeom prst="rect">
                <a:avLst/>
              </a:prstGeom>
            </p:spPr>
            <p:txBody>
              <a:bodyPr vert="horz"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cs typeface="+mn-cs"/>
                        </a:rPr>
                        <m:t>𝐶</m:t>
                      </m:r>
                      <m:d>
                        <m:dPr>
                          <m:ctrlPr>
                            <a:rPr lang="en-US" sz="1200" i="1">
                              <a:latin typeface="Cambria Math" panose="02040503050406030204" pitchFamily="18" charset="0"/>
                              <a:cs typeface="+mn-cs"/>
                            </a:rPr>
                          </m:ctrlPr>
                        </m:dPr>
                        <m:e>
                          <m:r>
                            <a:rPr lang="en-US" sz="1200" b="1" i="1" smtClean="0">
                              <a:latin typeface="Cambria Math" panose="02040503050406030204" pitchFamily="18" charset="0"/>
                              <a:cs typeface="+mn-cs"/>
                            </a:rPr>
                            <m:t>𝒔</m:t>
                          </m:r>
                          <m:d>
                            <m:dPr>
                              <m:ctrlPr>
                                <a:rPr lang="en-US" sz="1200" i="1">
                                  <a:latin typeface="Cambria Math" panose="02040503050406030204" pitchFamily="18" charset="0"/>
                                  <a:cs typeface="+mn-cs"/>
                                </a:rPr>
                              </m:ctrlPr>
                            </m:dPr>
                            <m:e>
                              <m:r>
                                <a:rPr lang="en-US" sz="1200" i="1">
                                  <a:latin typeface="Cambria Math" panose="02040503050406030204" pitchFamily="18" charset="0"/>
                                  <a:cs typeface="+mn-cs"/>
                                </a:rPr>
                                <m:t>𝑡</m:t>
                              </m:r>
                            </m:e>
                          </m:d>
                        </m:e>
                      </m:d>
                      <m:r>
                        <a:rPr lang="en-US" sz="1200" i="1">
                          <a:latin typeface="Cambria Math" panose="02040503050406030204" pitchFamily="18" charset="0"/>
                          <a:cs typeface="+mn-cs"/>
                        </a:rPr>
                        <m:t>=  </m:t>
                      </m:r>
                      <m:nary>
                        <m:naryPr>
                          <m:chr m:val="∑"/>
                          <m:ctrlPr>
                            <a:rPr lang="en-US" sz="1200" i="1">
                              <a:latin typeface="Cambria Math" panose="02040503050406030204" pitchFamily="18" charset="0"/>
                              <a:cs typeface="+mn-cs"/>
                            </a:rPr>
                          </m:ctrlPr>
                        </m:naryPr>
                        <m:sub>
                          <m:r>
                            <m:rPr>
                              <m:brk m:alnAt="23"/>
                            </m:rPr>
                            <a:rPr lang="en-US" sz="1200" b="0" i="1" smtClean="0">
                              <a:latin typeface="Cambria Math" panose="02040503050406030204" pitchFamily="18" charset="0"/>
                              <a:cs typeface="+mn-cs"/>
                            </a:rPr>
                            <m:t>𝑖</m:t>
                          </m:r>
                          <m:r>
                            <a:rPr lang="en-US" sz="1200" b="0" i="1" smtClean="0">
                              <a:latin typeface="Cambria Math" panose="02040503050406030204" pitchFamily="18" charset="0"/>
                              <a:cs typeface="+mn-cs"/>
                            </a:rPr>
                            <m:t>=1</m:t>
                          </m:r>
                        </m:sub>
                        <m:sup>
                          <m:r>
                            <a:rPr lang="en-US" sz="1200" b="0" i="1" smtClean="0">
                              <a:latin typeface="Cambria Math" panose="02040503050406030204" pitchFamily="18" charset="0"/>
                              <a:cs typeface="+mn-cs"/>
                            </a:rPr>
                            <m:t>𝑁</m:t>
                          </m:r>
                        </m:sup>
                        <m:e>
                          <m:r>
                            <a:rPr lang="en-US" sz="1200" i="1">
                              <a:latin typeface="Cambria Math" panose="02040503050406030204" pitchFamily="18" charset="0"/>
                              <a:cs typeface="+mn-cs"/>
                            </a:rPr>
                            <m:t>𝑔</m:t>
                          </m:r>
                          <m:d>
                            <m:dPr>
                              <m:ctrlPr>
                                <a:rPr lang="en-US" sz="1200" i="1">
                                  <a:latin typeface="Cambria Math" panose="02040503050406030204" pitchFamily="18" charset="0"/>
                                  <a:cs typeface="+mn-cs"/>
                                </a:rPr>
                              </m:ctrlPr>
                            </m:dPr>
                            <m:e>
                              <m:sSub>
                                <m:sSubPr>
                                  <m:ctrlPr>
                                    <a:rPr lang="en-US" sz="1200" i="1">
                                      <a:latin typeface="Cambria Math" panose="02040503050406030204" pitchFamily="18" charset="0"/>
                                      <a:cs typeface="+mn-cs"/>
                                    </a:rPr>
                                  </m:ctrlPr>
                                </m:sSubPr>
                                <m:e>
                                  <m:r>
                                    <m:rPr>
                                      <m:sty m:val="p"/>
                                    </m:rPr>
                                    <a:rPr lang="en-US" sz="1200" i="0">
                                      <a:latin typeface="Cambria Math" panose="02040503050406030204" pitchFamily="18" charset="0"/>
                                      <a:cs typeface="+mn-cs"/>
                                    </a:rPr>
                                    <m:t>Δ</m:t>
                                  </m:r>
                                </m:e>
                                <m:sub>
                                  <m:r>
                                    <a:rPr lang="en-US" sz="1200" b="0" i="1" smtClean="0">
                                      <a:latin typeface="Cambria Math" panose="02040503050406030204" pitchFamily="18" charset="0"/>
                                      <a:cs typeface="+mn-cs"/>
                                    </a:rPr>
                                    <m:t>𝑖</m:t>
                                  </m:r>
                                </m:sub>
                              </m:sSub>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𝑖</m:t>
                                      </m:r>
                                      <m:d>
                                        <m:dPr>
                                          <m:ctrlPr>
                                            <a:rPr lang="en-US" sz="1200" i="1">
                                              <a:latin typeface="Cambria Math" panose="02040503050406030204" pitchFamily="18" charset="0"/>
                                            </a:rPr>
                                          </m:ctrlPr>
                                        </m:dPr>
                                        <m:e>
                                          <m:r>
                                            <a:rPr lang="en-US" sz="1200" i="1">
                                              <a:latin typeface="Cambria Math" panose="02040503050406030204" pitchFamily="18" charset="0"/>
                                            </a:rPr>
                                            <m:t>𝑡</m:t>
                                          </m:r>
                                        </m:e>
                                      </m:d>
                                    </m:sub>
                                  </m:sSub>
                                </m:e>
                              </m:d>
                            </m:e>
                          </m:d>
                        </m:e>
                      </m:nary>
                      <m:r>
                        <a:rPr lang="en-US" sz="1200" i="1">
                          <a:latin typeface="Cambria Math" panose="02040503050406030204" pitchFamily="18" charset="0"/>
                          <a:cs typeface="+mn-cs"/>
                        </a:rPr>
                        <m:t>,</m:t>
                      </m:r>
                    </m:oMath>
                  </m:oMathPara>
                </a14:m>
                <a:endParaRPr lang="en-US" sz="1200" b="0" i="0" u="none" strike="noStrike" kern="1200" baseline="0" dirty="0">
                  <a:solidFill>
                    <a:schemeClr val="tx1"/>
                  </a:solidFill>
                  <a:latin typeface="+mn-lt"/>
                  <a:ea typeface="+mn-ea"/>
                  <a:cs typeface="+mn-cs"/>
                </a:endParaRPr>
              </a:p>
            </p:txBody>
          </p:sp>
        </mc:Choice>
        <mc:Fallback xmlns="">
          <p:sp>
            <p:nvSpPr>
              <p:cNvPr id="8" name="Textfeld 7">
                <a:extLst>
                  <a:ext uri="{FF2B5EF4-FFF2-40B4-BE49-F238E27FC236}">
                    <a16:creationId xmlns:a16="http://schemas.microsoft.com/office/drawing/2014/main" id="{DEDA32E3-4B88-3A40-B9CC-7CF10D4FF644}"/>
                  </a:ext>
                </a:extLst>
              </p:cNvPr>
              <p:cNvSpPr txBox="1">
                <a:spLocks noRot="1" noChangeAspect="1" noMove="1" noResize="1" noEditPoints="1" noAdjustHandles="1" noChangeArrowheads="1" noChangeShapeType="1" noTextEdit="1"/>
              </p:cNvSpPr>
              <p:nvPr/>
            </p:nvSpPr>
            <p:spPr>
              <a:xfrm>
                <a:off x="5581430" y="2523639"/>
                <a:ext cx="1872564" cy="519309"/>
              </a:xfrm>
              <a:prstGeom prst="rect">
                <a:avLst/>
              </a:prstGeom>
              <a:blipFill>
                <a:blip r:embed="rId6"/>
                <a:stretch>
                  <a:fillRect l="-1342" t="-111905" b="-1738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feld 8">
                <a:extLst>
                  <a:ext uri="{FF2B5EF4-FFF2-40B4-BE49-F238E27FC236}">
                    <a16:creationId xmlns:a16="http://schemas.microsoft.com/office/drawing/2014/main" id="{CF53D603-4482-7340-95D7-0E437FFDB9B5}"/>
                  </a:ext>
                </a:extLst>
              </p:cNvPr>
              <p:cNvSpPr txBox="1"/>
              <p:nvPr/>
            </p:nvSpPr>
            <p:spPr>
              <a:xfrm>
                <a:off x="5381343" y="1742699"/>
                <a:ext cx="2773965" cy="716158"/>
              </a:xfrm>
              <a:prstGeom prst="rect">
                <a:avLst/>
              </a:prstGeom>
            </p:spPr>
            <p:txBody>
              <a:bodyPr vert="horz" wrap="none" lIns="0" tIns="0" rIns="0" bIns="0" rtlCol="0" anchor="ctr">
                <a:spAutoFit/>
              </a:bodyPr>
              <a:lstStyle/>
              <a:p>
                <a:pPr/>
                <a14:m>
                  <m:oMathPara xmlns:m="http://schemas.openxmlformats.org/officeDocument/2006/math">
                    <m:oMathParaPr>
                      <m:jc m:val="centerGroup"/>
                    </m:oMathParaPr>
                    <m:oMath xmlns:m="http://schemas.openxmlformats.org/officeDocument/2006/math">
                      <m:r>
                        <a:rPr lang="en-US" sz="1200" i="1" smtClean="0">
                          <a:latin typeface="Cambria Math" panose="02040503050406030204" pitchFamily="18" charset="0"/>
                          <a:cs typeface="+mn-cs"/>
                        </a:rPr>
                        <m:t>𝑔</m:t>
                      </m:r>
                      <m:d>
                        <m:dPr>
                          <m:ctrlPr>
                            <a:rPr lang="en-US" sz="1200" i="1">
                              <a:latin typeface="Cambria Math" panose="02040503050406030204" pitchFamily="18" charset="0"/>
                              <a:cs typeface="+mn-cs"/>
                            </a:rPr>
                          </m:ctrlPr>
                        </m:dPr>
                        <m:e>
                          <m:sSub>
                            <m:sSubPr>
                              <m:ctrlPr>
                                <a:rPr lang="en-US" sz="1200" i="1">
                                  <a:latin typeface="Cambria Math" panose="02040503050406030204" pitchFamily="18" charset="0"/>
                                  <a:cs typeface="+mn-cs"/>
                                </a:rPr>
                              </m:ctrlPr>
                            </m:sSubPr>
                            <m:e>
                              <m:r>
                                <m:rPr>
                                  <m:sty m:val="p"/>
                                </m:rPr>
                                <a:rPr lang="en-US" sz="1200" i="0">
                                  <a:latin typeface="Cambria Math" panose="02040503050406030204" pitchFamily="18" charset="0"/>
                                  <a:cs typeface="+mn-cs"/>
                                </a:rPr>
                                <m:t>Δ</m:t>
                              </m:r>
                            </m:e>
                            <m:sub>
                              <m:r>
                                <a:rPr lang="en-US" sz="1200" i="1">
                                  <a:latin typeface="Cambria Math" panose="02040503050406030204" pitchFamily="18" charset="0"/>
                                  <a:cs typeface="+mn-cs"/>
                                </a:rPr>
                                <m:t>𝑖</m:t>
                              </m:r>
                            </m:sub>
                          </m:sSub>
                          <m:r>
                            <a:rPr lang="en-US" sz="1200" b="0" i="1" smtClean="0">
                              <a:latin typeface="Cambria Math" panose="02040503050406030204" pitchFamily="18" charset="0"/>
                              <a:cs typeface="+mn-cs"/>
                            </a:rPr>
                            <m:t>[</m:t>
                          </m:r>
                          <m:sSub>
                            <m:sSubPr>
                              <m:ctrlPr>
                                <a:rPr lang="en-US" sz="1200" b="0" i="1" smtClean="0">
                                  <a:latin typeface="Cambria Math" panose="02040503050406030204" pitchFamily="18" charset="0"/>
                                  <a:cs typeface="+mn-cs"/>
                                </a:rPr>
                              </m:ctrlPr>
                            </m:sSubPr>
                            <m:e>
                              <m:r>
                                <a:rPr lang="en-US" sz="1200" b="0" i="1" smtClean="0">
                                  <a:latin typeface="Cambria Math" panose="02040503050406030204" pitchFamily="18" charset="0"/>
                                  <a:cs typeface="+mn-cs"/>
                                </a:rPr>
                                <m:t>𝑘</m:t>
                              </m:r>
                            </m:e>
                            <m:sub>
                              <m:r>
                                <a:rPr lang="en-US" sz="1200" b="0" i="1" smtClean="0">
                                  <a:latin typeface="Cambria Math" panose="02040503050406030204" pitchFamily="18" charset="0"/>
                                  <a:cs typeface="+mn-cs"/>
                                </a:rPr>
                                <m:t>𝑖</m:t>
                              </m:r>
                            </m:sub>
                          </m:sSub>
                          <m:r>
                            <a:rPr lang="en-US" sz="1200" b="0" i="1" smtClean="0">
                              <a:latin typeface="Cambria Math" panose="02040503050406030204" pitchFamily="18" charset="0"/>
                              <a:cs typeface="+mn-cs"/>
                            </a:rPr>
                            <m:t>]</m:t>
                          </m:r>
                        </m:e>
                      </m:d>
                      <m:r>
                        <a:rPr lang="en-US" sz="1200" i="1" smtClean="0">
                          <a:latin typeface="Cambria Math" panose="02040503050406030204" pitchFamily="18" charset="0"/>
                          <a:cs typeface="+mn-cs"/>
                        </a:rPr>
                        <m:t>=</m:t>
                      </m:r>
                      <m:nary>
                        <m:naryPr>
                          <m:chr m:val="∑"/>
                          <m:ctrlPr>
                            <a:rPr lang="en-US" sz="1200" i="1">
                              <a:latin typeface="Cambria Math" panose="02040503050406030204" pitchFamily="18" charset="0"/>
                              <a:cs typeface="+mn-cs"/>
                            </a:rPr>
                          </m:ctrlPr>
                        </m:naryPr>
                        <m:sub>
                          <m:r>
                            <m:rPr>
                              <m:brk m:alnAt="23"/>
                            </m:rPr>
                            <a:rPr lang="en-US" sz="1200" b="0" i="1" smtClean="0">
                              <a:latin typeface="Cambria Math" panose="02040503050406030204" pitchFamily="18" charset="0"/>
                              <a:cs typeface="+mn-cs"/>
                            </a:rPr>
                            <m:t>𝑟</m:t>
                          </m:r>
                          <m:r>
                            <a:rPr lang="en-US" sz="1200" b="0" i="1" smtClean="0">
                              <a:latin typeface="Cambria Math" panose="02040503050406030204" pitchFamily="18" charset="0"/>
                              <a:cs typeface="+mn-cs"/>
                            </a:rPr>
                            <m:t>=1</m:t>
                          </m:r>
                        </m:sub>
                        <m:sup>
                          <m:sSub>
                            <m:sSubPr>
                              <m:ctrlPr>
                                <a:rPr lang="en-US" sz="1200" i="1">
                                  <a:latin typeface="Cambria Math" panose="02040503050406030204" pitchFamily="18" charset="0"/>
                                </a:rPr>
                              </m:ctrlPr>
                            </m:sSubPr>
                            <m:e>
                              <m:r>
                                <m:rPr>
                                  <m:sty m:val="p"/>
                                </m:rPr>
                                <a:rPr lang="en-US" sz="1200">
                                  <a:latin typeface="Cambria Math" panose="02040503050406030204" pitchFamily="18" charset="0"/>
                                </a:rPr>
                                <m:t>Δ</m:t>
                              </m:r>
                            </m:e>
                            <m:sub>
                              <m:r>
                                <a:rPr lang="en-US" sz="1200" i="1">
                                  <a:latin typeface="Cambria Math" panose="02040503050406030204" pitchFamily="18" charset="0"/>
                                </a:rPr>
                                <m:t>𝑖</m:t>
                              </m:r>
                            </m:sub>
                          </m:sSub>
                          <m:d>
                            <m:dPr>
                              <m:begChr m:val="["/>
                              <m:endChr m:val="]"/>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𝑖</m:t>
                                  </m:r>
                                </m:sub>
                              </m:sSub>
                            </m:e>
                          </m:d>
                          <m:r>
                            <a:rPr lang="en-US" sz="1200" b="0" i="1" smtClean="0">
                              <a:latin typeface="Cambria Math" panose="02040503050406030204" pitchFamily="18" charset="0"/>
                            </a:rPr>
                            <m:t>−1</m:t>
                          </m:r>
                        </m:sup>
                        <m:e>
                          <m:r>
                            <m:rPr>
                              <m:sty m:val="p"/>
                            </m:rPr>
                            <a:rPr lang="en-US" sz="1200" b="0" i="0" smtClean="0">
                              <a:latin typeface="Cambria Math" panose="02040503050406030204" pitchFamily="18" charset="0"/>
                              <a:cs typeface="+mn-cs"/>
                            </a:rPr>
                            <m:t>tr</m:t>
                          </m:r>
                          <m:d>
                            <m:dPr>
                              <m:begChr m:val=""/>
                              <m:ctrlPr>
                                <a:rPr lang="en-US" sz="1200" i="1">
                                  <a:latin typeface="Cambria Math" panose="02040503050406030204" pitchFamily="18" charset="0"/>
                                  <a:cs typeface="+mn-cs"/>
                                </a:rPr>
                              </m:ctrlPr>
                            </m:dPr>
                            <m:e>
                              <m:d>
                                <m:dPr>
                                  <m:endChr m:val=""/>
                                  <m:ctrlPr>
                                    <a:rPr lang="en-US" sz="1200" i="1">
                                      <a:latin typeface="Cambria Math" panose="02040503050406030204" pitchFamily="18" charset="0"/>
                                      <a:cs typeface="+mn-cs"/>
                                    </a:rPr>
                                  </m:ctrlPr>
                                </m:dPr>
                                <m:e>
                                  <m:r>
                                    <a:rPr lang="en-US" sz="1200" i="1">
                                      <a:latin typeface="Cambria Math" panose="02040503050406030204" pitchFamily="18" charset="0"/>
                                      <a:cs typeface="+mn-cs"/>
                                    </a:rPr>
                                    <m:t> </m:t>
                                  </m:r>
                                  <m:sSup>
                                    <m:sSupPr>
                                      <m:ctrlPr>
                                        <a:rPr lang="en-US" sz="1200" i="1">
                                          <a:latin typeface="Cambria Math" panose="02040503050406030204" pitchFamily="18" charset="0"/>
                                          <a:cs typeface="+mn-cs"/>
                                        </a:rPr>
                                      </m:ctrlPr>
                                    </m:sSupPr>
                                    <m:e>
                                      <m:d>
                                        <m:dPr>
                                          <m:begChr m:val=""/>
                                          <m:ctrlPr>
                                            <a:rPr lang="en-US" sz="1200" i="1">
                                              <a:latin typeface="Cambria Math" panose="02040503050406030204" pitchFamily="18" charset="0"/>
                                              <a:cs typeface="+mn-cs"/>
                                            </a:rPr>
                                          </m:ctrlPr>
                                        </m:dPr>
                                        <m:e>
                                          <m:d>
                                            <m:dPr>
                                              <m:endChr m:val=""/>
                                              <m:ctrlPr>
                                                <a:rPr lang="en-US" sz="1200" i="1">
                                                  <a:latin typeface="Cambria Math" panose="02040503050406030204" pitchFamily="18" charset="0"/>
                                                  <a:cs typeface="+mn-cs"/>
                                                </a:rPr>
                                              </m:ctrlPr>
                                            </m:dPr>
                                            <m:e>
                                              <m:sSubSup>
                                                <m:sSubSupPr>
                                                  <m:ctrlPr>
                                                    <a:rPr lang="en-US" sz="1200" i="1">
                                                      <a:latin typeface="Cambria Math" panose="02040503050406030204" pitchFamily="18" charset="0"/>
                                                      <a:cs typeface="+mn-cs"/>
                                                    </a:rPr>
                                                  </m:ctrlPr>
                                                </m:sSubSupPr>
                                                <m:e>
                                                  <m:r>
                                                    <a:rPr lang="en-US" sz="1200" b="1" i="1" smtClean="0">
                                                      <a:latin typeface="Cambria Math" panose="02040503050406030204" pitchFamily="18" charset="0"/>
                                                      <a:cs typeface="+mn-cs"/>
                                                    </a:rPr>
                                                    <m:t>𝑨</m:t>
                                                  </m:r>
                                                </m:e>
                                                <m:sub>
                                                  <m:r>
                                                    <a:rPr lang="en-US" sz="1200" i="1">
                                                      <a:latin typeface="Cambria Math" panose="02040503050406030204" pitchFamily="18" charset="0"/>
                                                      <a:cs typeface="+mn-cs"/>
                                                    </a:rPr>
                                                    <m:t>𝑖</m:t>
                                                  </m:r>
                                                </m:sub>
                                                <m:sup>
                                                  <m:r>
                                                    <a:rPr lang="en-US" sz="1200" i="1">
                                                      <a:latin typeface="Cambria Math" panose="02040503050406030204" pitchFamily="18" charset="0"/>
                                                      <a:cs typeface="+mn-cs"/>
                                                    </a:rPr>
                                                    <m:t>𝑇</m:t>
                                                  </m:r>
                                                </m:sup>
                                              </m:sSubSup>
                                            </m:e>
                                          </m:d>
                                        </m:e>
                                      </m:d>
                                    </m:e>
                                    <m:sup>
                                      <m:r>
                                        <a:rPr lang="en-US" sz="1200" i="1">
                                          <a:latin typeface="Cambria Math" panose="02040503050406030204" pitchFamily="18" charset="0"/>
                                          <a:cs typeface="+mn-cs"/>
                                        </a:rPr>
                                        <m:t>𝑟</m:t>
                                      </m:r>
                                    </m:sup>
                                  </m:sSup>
                                  <m:r>
                                    <a:rPr lang="en-US" sz="1200" i="1">
                                      <a:latin typeface="Cambria Math" panose="02040503050406030204" pitchFamily="18" charset="0"/>
                                      <a:cs typeface="+mn-cs"/>
                                    </a:rPr>
                                    <m:t> </m:t>
                                  </m:r>
                                  <m:sSup>
                                    <m:sSupPr>
                                      <m:ctrlPr>
                                        <a:rPr lang="en-US" sz="1200" i="1" smtClean="0">
                                          <a:latin typeface="Cambria Math" panose="02040503050406030204" pitchFamily="18" charset="0"/>
                                          <a:cs typeface="+mn-cs"/>
                                        </a:rPr>
                                      </m:ctrlPr>
                                    </m:sSupPr>
                                    <m:e>
                                      <m:d>
                                        <m:dPr>
                                          <m:begChr m:val=""/>
                                          <m:ctrlPr>
                                            <a:rPr lang="en-US" sz="1200" i="1">
                                              <a:latin typeface="Cambria Math" panose="02040503050406030204" pitchFamily="18" charset="0"/>
                                              <a:cs typeface="+mn-cs"/>
                                            </a:rPr>
                                          </m:ctrlPr>
                                        </m:dPr>
                                        <m:e>
                                          <m:d>
                                            <m:dPr>
                                              <m:endChr m:val=""/>
                                              <m:ctrlPr>
                                                <a:rPr lang="en-US" sz="1200" i="1">
                                                  <a:latin typeface="Cambria Math" panose="02040503050406030204" pitchFamily="18" charset="0"/>
                                                  <a:cs typeface="+mn-cs"/>
                                                </a:rPr>
                                              </m:ctrlPr>
                                            </m:dPr>
                                            <m:e>
                                              <m:sSub>
                                                <m:sSubPr>
                                                  <m:ctrlPr>
                                                    <a:rPr lang="en-US" sz="1200" b="0" i="1" smtClean="0">
                                                      <a:latin typeface="Cambria Math" panose="02040503050406030204" pitchFamily="18" charset="0"/>
                                                      <a:cs typeface="+mn-cs"/>
                                                    </a:rPr>
                                                  </m:ctrlPr>
                                                </m:sSubPr>
                                                <m:e>
                                                  <m:r>
                                                    <a:rPr lang="en-US" sz="1200" b="1" i="1" smtClean="0">
                                                      <a:latin typeface="Cambria Math" panose="02040503050406030204" pitchFamily="18" charset="0"/>
                                                      <a:cs typeface="+mn-cs"/>
                                                    </a:rPr>
                                                    <m:t>𝑨</m:t>
                                                  </m:r>
                                                </m:e>
                                                <m:sub>
                                                  <m:r>
                                                    <a:rPr lang="en-US" sz="1200" b="0" i="1" smtClean="0">
                                                      <a:latin typeface="Cambria Math" panose="02040503050406030204" pitchFamily="18" charset="0"/>
                                                      <a:cs typeface="+mn-cs"/>
                                                    </a:rPr>
                                                    <m:t>𝑖</m:t>
                                                  </m:r>
                                                </m:sub>
                                              </m:sSub>
                                            </m:e>
                                          </m:d>
                                        </m:e>
                                      </m:d>
                                    </m:e>
                                    <m:sup>
                                      <m:r>
                                        <a:rPr lang="en-US" sz="1200" i="1">
                                          <a:latin typeface="Cambria Math" panose="02040503050406030204" pitchFamily="18" charset="0"/>
                                          <a:cs typeface="+mn-cs"/>
                                        </a:rPr>
                                        <m:t>𝑟</m:t>
                                      </m:r>
                                    </m:sup>
                                  </m:sSup>
                                  <m:sSub>
                                    <m:sSubPr>
                                      <m:ctrlPr>
                                        <a:rPr lang="en-US" sz="1200" b="0" i="1" smtClean="0">
                                          <a:latin typeface="Cambria Math" panose="02040503050406030204" pitchFamily="18" charset="0"/>
                                          <a:cs typeface="+mn-cs"/>
                                        </a:rPr>
                                      </m:ctrlPr>
                                    </m:sSubPr>
                                    <m:e>
                                      <m:r>
                                        <a:rPr lang="en-US" sz="1200" b="1" i="0" smtClean="0">
                                          <a:latin typeface="Cambria Math" panose="02040503050406030204" pitchFamily="18" charset="0"/>
                                          <a:cs typeface="+mn-cs"/>
                                        </a:rPr>
                                        <m:t>𝚺</m:t>
                                      </m:r>
                                    </m:e>
                                    <m:sub>
                                      <m:r>
                                        <a:rPr lang="en-US" sz="1200" b="0" i="1" smtClean="0">
                                          <a:latin typeface="Cambria Math" panose="02040503050406030204" pitchFamily="18" charset="0"/>
                                          <a:cs typeface="+mn-cs"/>
                                        </a:rPr>
                                        <m:t>𝑖</m:t>
                                      </m:r>
                                    </m:sub>
                                  </m:sSub>
                                </m:e>
                              </m:d>
                            </m:e>
                          </m:d>
                        </m:e>
                      </m:nary>
                    </m:oMath>
                  </m:oMathPara>
                </a14:m>
                <a:endParaRPr dirty="0"/>
              </a:p>
              <a:p>
                <a:pPr algn="l"/>
                <a:endParaRPr lang="en-US" sz="1200" b="0" i="0" u="none" strike="noStrike" kern="1200" baseline="0" dirty="0">
                  <a:solidFill>
                    <a:schemeClr val="tx1"/>
                  </a:solidFill>
                  <a:latin typeface="+mn-lt"/>
                  <a:ea typeface="+mn-ea"/>
                  <a:cs typeface="+mn-cs"/>
                </a:endParaRPr>
              </a:p>
            </p:txBody>
          </p:sp>
        </mc:Choice>
        <mc:Fallback xmlns="">
          <p:sp>
            <p:nvSpPr>
              <p:cNvPr id="9" name="Textfeld 8">
                <a:extLst>
                  <a:ext uri="{FF2B5EF4-FFF2-40B4-BE49-F238E27FC236}">
                    <a16:creationId xmlns:a16="http://schemas.microsoft.com/office/drawing/2014/main" id="{CF53D603-4482-7340-95D7-0E437FFDB9B5}"/>
                  </a:ext>
                </a:extLst>
              </p:cNvPr>
              <p:cNvSpPr txBox="1">
                <a:spLocks noRot="1" noChangeAspect="1" noMove="1" noResize="1" noEditPoints="1" noAdjustHandles="1" noChangeArrowheads="1" noChangeShapeType="1" noTextEdit="1"/>
              </p:cNvSpPr>
              <p:nvPr/>
            </p:nvSpPr>
            <p:spPr>
              <a:xfrm>
                <a:off x="5381343" y="1742699"/>
                <a:ext cx="2773965" cy="716158"/>
              </a:xfrm>
              <a:prstGeom prst="rect">
                <a:avLst/>
              </a:prstGeom>
              <a:blipFill>
                <a:blip r:embed="rId7"/>
                <a:stretch>
                  <a:fillRect t="-122807" r="-21364" b="-159649"/>
                </a:stretch>
              </a:blipFill>
            </p:spPr>
            <p:txBody>
              <a:bodyPr/>
              <a:lstStyle/>
              <a:p>
                <a:r>
                  <a:rPr lang="en-US">
                    <a:noFill/>
                  </a:rPr>
                  <a:t> </a:t>
                </a:r>
              </a:p>
            </p:txBody>
          </p:sp>
        </mc:Fallback>
      </mc:AlternateContent>
      <p:cxnSp>
        <p:nvCxnSpPr>
          <p:cNvPr id="13" name="Gerade Verbindung mit Pfeil 12">
            <a:extLst>
              <a:ext uri="{FF2B5EF4-FFF2-40B4-BE49-F238E27FC236}">
                <a16:creationId xmlns:a16="http://schemas.microsoft.com/office/drawing/2014/main" id="{6B582884-73A8-5A4E-B238-E056BCC64AAB}"/>
              </a:ext>
            </a:extLst>
          </p:cNvPr>
          <p:cNvCxnSpPr/>
          <p:nvPr/>
        </p:nvCxnSpPr>
        <p:spPr>
          <a:xfrm flipH="1">
            <a:off x="7210154" y="1564411"/>
            <a:ext cx="243840" cy="2825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Gerade Verbindung mit Pfeil 14">
            <a:extLst>
              <a:ext uri="{FF2B5EF4-FFF2-40B4-BE49-F238E27FC236}">
                <a16:creationId xmlns:a16="http://schemas.microsoft.com/office/drawing/2014/main" id="{958430F8-33C4-C34F-9E34-56887439DB5F}"/>
              </a:ext>
            </a:extLst>
          </p:cNvPr>
          <p:cNvCxnSpPr>
            <a:cxnSpLocks/>
          </p:cNvCxnSpPr>
          <p:nvPr/>
        </p:nvCxnSpPr>
        <p:spPr>
          <a:xfrm>
            <a:off x="7428003" y="1569162"/>
            <a:ext cx="191997" cy="277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4BCA264D-E996-8B4D-8C46-6E88374FAB4C}"/>
              </a:ext>
            </a:extLst>
          </p:cNvPr>
          <p:cNvSpPr txBox="1"/>
          <p:nvPr/>
        </p:nvSpPr>
        <p:spPr>
          <a:xfrm>
            <a:off x="6768325" y="1285036"/>
            <a:ext cx="1486806" cy="276999"/>
          </a:xfrm>
          <a:prstGeom prst="rect">
            <a:avLst/>
          </a:prstGeom>
        </p:spPr>
        <p:txBody>
          <a:bodyPr vert="horz" wrap="square" lIns="91440" tIns="45720" rIns="91440" bIns="45720" rtlCol="0" anchor="ctr">
            <a:spAutoFit/>
          </a:bodyPr>
          <a:lstStyle/>
          <a:p>
            <a:pPr algn="l"/>
            <a:r>
              <a:rPr lang="en-US" sz="1200" b="0" i="0" u="none" strike="noStrike" kern="1200" baseline="0" dirty="0">
                <a:solidFill>
                  <a:schemeClr val="tx1"/>
                </a:solidFill>
                <a:latin typeface="+mn-lt"/>
                <a:ea typeface="+mn-ea"/>
                <a:cs typeface="+mn-cs"/>
              </a:rPr>
              <a:t>System dynamics</a:t>
            </a:r>
          </a:p>
        </p:txBody>
      </p:sp>
    </p:spTree>
    <p:extLst>
      <p:ext uri="{BB962C8B-B14F-4D97-AF65-F5344CB8AC3E}">
        <p14:creationId xmlns:p14="http://schemas.microsoft.com/office/powerpoint/2010/main" val="795328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P spid="8" grpId="0"/>
      <p:bldP spid="9"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nhaltsplatzhalter 5">
            <a:extLst>
              <a:ext uri="{FF2B5EF4-FFF2-40B4-BE49-F238E27FC236}">
                <a16:creationId xmlns:a16="http://schemas.microsoft.com/office/drawing/2014/main" id="{78CBADE9-BAB1-7149-8858-DD62FCC85D1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56419" y="2267100"/>
            <a:ext cx="8026400" cy="4000500"/>
          </a:xfrm>
        </p:spPr>
      </p:pic>
      <p:sp>
        <p:nvSpPr>
          <p:cNvPr id="3" name="Titel 2">
            <a:extLst>
              <a:ext uri="{FF2B5EF4-FFF2-40B4-BE49-F238E27FC236}">
                <a16:creationId xmlns:a16="http://schemas.microsoft.com/office/drawing/2014/main" id="{DD3EE8FF-2A08-224B-B3EF-D3793ED4ECFF}"/>
              </a:ext>
            </a:extLst>
          </p:cNvPr>
          <p:cNvSpPr>
            <a:spLocks noGrp="1"/>
          </p:cNvSpPr>
          <p:nvPr>
            <p:ph type="title"/>
          </p:nvPr>
        </p:nvSpPr>
        <p:spPr/>
        <p:txBody>
          <a:bodyPr/>
          <a:lstStyle/>
          <a:p>
            <a:r>
              <a:rPr lang="en-US" dirty="0"/>
              <a:t>GE Channel-aware Finite Horizon Scheduler (GES)</a:t>
            </a:r>
          </a:p>
        </p:txBody>
      </p:sp>
      <p:sp>
        <p:nvSpPr>
          <p:cNvPr id="4" name="Foliennummernplatzhalter 3">
            <a:extLst>
              <a:ext uri="{FF2B5EF4-FFF2-40B4-BE49-F238E27FC236}">
                <a16:creationId xmlns:a16="http://schemas.microsoft.com/office/drawing/2014/main" id="{33A2DF30-6C66-D440-BC11-A7D1297C676B}"/>
              </a:ext>
            </a:extLst>
          </p:cNvPr>
          <p:cNvSpPr>
            <a:spLocks noGrp="1"/>
          </p:cNvSpPr>
          <p:nvPr>
            <p:ph type="sldNum" sz="quarter" idx="4"/>
          </p:nvPr>
        </p:nvSpPr>
        <p:spPr/>
        <p:txBody>
          <a:bodyPr/>
          <a:lstStyle/>
          <a:p>
            <a:pPr>
              <a:defRPr/>
            </a:pPr>
            <a:fld id="{B08FB26A-4A1D-4CBA-95DD-CE808CCC0A38}" type="slidenum">
              <a:rPr lang="de-DE" smtClean="0"/>
              <a:pPr>
                <a:defRPr/>
              </a:pPr>
              <a:t>8</a:t>
            </a:fld>
            <a:endParaRPr lang="de-DE"/>
          </a:p>
        </p:txBody>
      </p:sp>
      <mc:AlternateContent xmlns:mc="http://schemas.openxmlformats.org/markup-compatibility/2006" xmlns:a14="http://schemas.microsoft.com/office/drawing/2010/main">
        <mc:Choice Requires="a14">
          <p:sp>
            <p:nvSpPr>
              <p:cNvPr id="8" name="Inhaltsplatzhalter 1">
                <a:extLst>
                  <a:ext uri="{FF2B5EF4-FFF2-40B4-BE49-F238E27FC236}">
                    <a16:creationId xmlns:a16="http://schemas.microsoft.com/office/drawing/2014/main" id="{438BEDC9-74FD-AE44-97B5-BE1C656B571B}"/>
                  </a:ext>
                </a:extLst>
              </p:cNvPr>
              <p:cNvSpPr txBox="1">
                <a:spLocks/>
              </p:cNvSpPr>
              <p:nvPr/>
            </p:nvSpPr>
            <p:spPr>
              <a:xfrm>
                <a:off x="358775" y="1266092"/>
                <a:ext cx="8421688" cy="5001508"/>
              </a:xfrm>
              <a:prstGeom prst="rect">
                <a:avLst/>
              </a:prstGeom>
            </p:spPr>
            <p:txBody>
              <a:bodyPr>
                <a:normAutofit/>
              </a:bodyPr>
              <a:lstStyle>
                <a:lvl1pPr marL="179388" indent="-179388" algn="l" rtl="0" eaLnBrk="1" fontAlgn="base" hangingPunct="1">
                  <a:lnSpc>
                    <a:spcPct val="125000"/>
                  </a:lnSpc>
                  <a:spcBef>
                    <a:spcPts val="0"/>
                  </a:spcBef>
                  <a:spcAft>
                    <a:spcPct val="0"/>
                  </a:spcAft>
                  <a:buClr>
                    <a:schemeClr val="tx2"/>
                  </a:buClr>
                  <a:buFont typeface="Wingdings" panose="05000000000000000000" pitchFamily="2" charset="2"/>
                  <a:buChar char="§"/>
                  <a:defRPr sz="2000" kern="1200">
                    <a:solidFill>
                      <a:schemeClr val="tx1"/>
                    </a:solidFill>
                    <a:latin typeface="+mn-lt"/>
                    <a:ea typeface="+mn-ea"/>
                    <a:cs typeface="+mn-cs"/>
                  </a:defRPr>
                </a:lvl1pPr>
                <a:lvl2pPr marL="360363" indent="-180975" algn="l" rtl="0" eaLnBrk="1" fontAlgn="base" hangingPunct="1">
                  <a:lnSpc>
                    <a:spcPct val="125000"/>
                  </a:lnSpc>
                  <a:spcBef>
                    <a:spcPts val="0"/>
                  </a:spcBef>
                  <a:spcAft>
                    <a:spcPct val="0"/>
                  </a:spcAft>
                  <a:buClr>
                    <a:schemeClr val="tx2"/>
                  </a:buClr>
                  <a:buFont typeface="Wingdings" panose="05000000000000000000" pitchFamily="2" charset="2"/>
                  <a:buChar char="§"/>
                  <a:defRPr sz="1800" kern="1200">
                    <a:solidFill>
                      <a:schemeClr val="tx1"/>
                    </a:solidFill>
                    <a:latin typeface="+mn-lt"/>
                    <a:ea typeface="+mn-ea"/>
                    <a:cs typeface="+mn-cs"/>
                  </a:defRPr>
                </a:lvl2pPr>
                <a:lvl3pPr marL="442913" indent="-179388" algn="l" rtl="0" eaLnBrk="1" fontAlgn="base" hangingPunct="1">
                  <a:lnSpc>
                    <a:spcPct val="125000"/>
                  </a:lnSpc>
                  <a:spcBef>
                    <a:spcPts val="0"/>
                  </a:spcBef>
                  <a:spcAft>
                    <a:spcPct val="0"/>
                  </a:spcAft>
                  <a:buClr>
                    <a:schemeClr val="tx2"/>
                  </a:buClr>
                  <a:buFont typeface="Wingdings" panose="05000000000000000000" pitchFamily="2" charset="2"/>
                  <a:buChar char="§"/>
                  <a:defRPr sz="1600" kern="1200">
                    <a:solidFill>
                      <a:schemeClr val="tx1"/>
                    </a:solidFill>
                    <a:latin typeface="+mn-lt"/>
                    <a:ea typeface="+mn-ea"/>
                    <a:cs typeface="+mn-cs"/>
                  </a:defRPr>
                </a:lvl3pPr>
                <a:lvl4pPr marL="538163" indent="-177800" algn="l" rtl="0" eaLnBrk="1" fontAlgn="base" hangingPunct="1">
                  <a:lnSpc>
                    <a:spcPct val="125000"/>
                  </a:lnSpc>
                  <a:spcBef>
                    <a:spcPts val="0"/>
                  </a:spcBef>
                  <a:spcAft>
                    <a:spcPct val="0"/>
                  </a:spcAft>
                  <a:buClr>
                    <a:schemeClr val="tx2"/>
                  </a:buClr>
                  <a:buFont typeface="Wingdings" panose="05000000000000000000" pitchFamily="2"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ts val="0"/>
                  </a:spcBef>
                  <a:spcAft>
                    <a:spcPct val="0"/>
                  </a:spcAft>
                  <a:buClr>
                    <a:schemeClr val="tx2"/>
                  </a:buClr>
                  <a:buFont typeface="Wingdings" panose="05000000000000000000" pitchFamily="2" charset="2"/>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𝑁</m:t>
                        </m:r>
                      </m:sup>
                    </m:sSup>
                  </m:oMath>
                </a14:m>
                <a:r>
                  <a:rPr lang="en-US" dirty="0"/>
                  <a:t> times more possible network states for one level due to GE channel transitions =&gt; Complexity: </a:t>
                </a:r>
                <a14:m>
                  <m:oMath xmlns:m="http://schemas.openxmlformats.org/officeDocument/2006/math">
                    <m:r>
                      <m:rPr>
                        <m:sty m:val="p"/>
                      </m:rPr>
                      <a:rPr lang="el-GR" i="1" smtClean="0">
                        <a:latin typeface="Cambria Math" panose="02040503050406030204" pitchFamily="18" charset="0"/>
                        <a:ea typeface="Cambria Math" panose="02040503050406030204" pitchFamily="18" charset="0"/>
                      </a:rPr>
                      <m:t>Ο</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2</m:t>
                        </m:r>
                      </m:e>
                      <m:sup>
                        <m:r>
                          <a:rPr lang="en-US" b="0" i="1" smtClean="0">
                            <a:latin typeface="Cambria Math" panose="02040503050406030204" pitchFamily="18" charset="0"/>
                            <a:ea typeface="Cambria Math" panose="02040503050406030204" pitchFamily="18" charset="0"/>
                          </a:rPr>
                          <m:t>𝑁𝐻</m:t>
                        </m:r>
                      </m:sup>
                    </m:sSup>
                    <m:r>
                      <a:rPr lang="en-US" b="0" i="1" smtClean="0">
                        <a:latin typeface="Cambria Math" panose="02040503050406030204" pitchFamily="18" charset="0"/>
                        <a:ea typeface="Cambria Math" panose="02040503050406030204" pitchFamily="18" charset="0"/>
                      </a:rPr>
                      <m:t>)</m:t>
                    </m:r>
                  </m:oMath>
                </a14:m>
                <a:r>
                  <a:rPr lang="en-US" dirty="0"/>
                  <a:t> </a:t>
                </a:r>
              </a:p>
            </p:txBody>
          </p:sp>
        </mc:Choice>
        <mc:Fallback xmlns="">
          <p:sp>
            <p:nvSpPr>
              <p:cNvPr id="8" name="Inhaltsplatzhalter 1">
                <a:extLst>
                  <a:ext uri="{FF2B5EF4-FFF2-40B4-BE49-F238E27FC236}">
                    <a16:creationId xmlns:a16="http://schemas.microsoft.com/office/drawing/2014/main" id="{438BEDC9-74FD-AE44-97B5-BE1C656B571B}"/>
                  </a:ext>
                </a:extLst>
              </p:cNvPr>
              <p:cNvSpPr txBox="1">
                <a:spLocks noRot="1" noChangeAspect="1" noMove="1" noResize="1" noEditPoints="1" noAdjustHandles="1" noChangeArrowheads="1" noChangeShapeType="1" noTextEdit="1"/>
              </p:cNvSpPr>
              <p:nvPr/>
            </p:nvSpPr>
            <p:spPr>
              <a:xfrm>
                <a:off x="358775" y="1266092"/>
                <a:ext cx="8421688" cy="5001508"/>
              </a:xfrm>
              <a:prstGeom prst="rect">
                <a:avLst/>
              </a:prstGeom>
              <a:blipFill>
                <a:blip r:embed="rId4"/>
                <a:stretch>
                  <a:fillRect l="-602" r="-301"/>
                </a:stretch>
              </a:blipFill>
            </p:spPr>
            <p:txBody>
              <a:bodyPr/>
              <a:lstStyle/>
              <a:p>
                <a:r>
                  <a:rPr lang="en-US">
                    <a:noFill/>
                  </a:rPr>
                  <a:t> </a:t>
                </a:r>
              </a:p>
            </p:txBody>
          </p:sp>
        </mc:Fallback>
      </mc:AlternateContent>
    </p:spTree>
    <p:extLst>
      <p:ext uri="{BB962C8B-B14F-4D97-AF65-F5344CB8AC3E}">
        <p14:creationId xmlns:p14="http://schemas.microsoft.com/office/powerpoint/2010/main" val="2106957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
            <a:extLst>
              <a:ext uri="{FF2B5EF4-FFF2-40B4-BE49-F238E27FC236}">
                <a16:creationId xmlns:a16="http://schemas.microsoft.com/office/drawing/2014/main" id="{4B478EEA-C79B-4F6D-905C-AC2A3E1E93CC}"/>
              </a:ext>
            </a:extLst>
          </p:cNvPr>
          <p:cNvSpPr>
            <a:spLocks noGrp="1"/>
          </p:cNvSpPr>
          <p:nvPr>
            <p:ph idx="1"/>
          </p:nvPr>
        </p:nvSpPr>
        <p:spPr>
          <a:xfrm>
            <a:off x="358775" y="1266092"/>
            <a:ext cx="8421688" cy="5001508"/>
          </a:xfrm>
        </p:spPr>
        <p:txBody>
          <a:bodyPr>
            <a:normAutofit/>
          </a:bodyPr>
          <a:lstStyle/>
          <a:p>
            <a:pPr marL="0" indent="0" algn="ctr">
              <a:buNone/>
            </a:pPr>
            <a:endParaRPr lang="en-US" sz="3200" dirty="0"/>
          </a:p>
          <a:p>
            <a:pPr marL="0" indent="0" algn="ctr">
              <a:buNone/>
            </a:pPr>
            <a:endParaRPr lang="en-US" sz="3200" dirty="0"/>
          </a:p>
          <a:p>
            <a:pPr marL="0" indent="0" algn="ctr">
              <a:buNone/>
            </a:pPr>
            <a:endParaRPr lang="en-US" sz="3200" dirty="0"/>
          </a:p>
          <a:p>
            <a:pPr marL="0" indent="0" algn="ctr">
              <a:buNone/>
            </a:pPr>
            <a:r>
              <a:rPr lang="en-US" sz="4800" dirty="0"/>
              <a:t>Methodology</a:t>
            </a:r>
            <a:endParaRPr lang="en-US" sz="6000" dirty="0"/>
          </a:p>
        </p:txBody>
      </p:sp>
      <p:sp>
        <p:nvSpPr>
          <p:cNvPr id="16" name="Title 2">
            <a:extLst>
              <a:ext uri="{FF2B5EF4-FFF2-40B4-BE49-F238E27FC236}">
                <a16:creationId xmlns:a16="http://schemas.microsoft.com/office/drawing/2014/main" id="{D9AB3413-984F-4C8F-AC9E-6FFCE6EFFF39}"/>
              </a:ext>
            </a:extLst>
          </p:cNvPr>
          <p:cNvSpPr>
            <a:spLocks noGrp="1"/>
          </p:cNvSpPr>
          <p:nvPr>
            <p:ph type="title"/>
          </p:nvPr>
        </p:nvSpPr>
        <p:spPr>
          <a:xfrm>
            <a:off x="358776" y="366639"/>
            <a:ext cx="7167440" cy="360000"/>
          </a:xfrm>
        </p:spPr>
        <p:txBody>
          <a:bodyPr/>
          <a:lstStyle/>
          <a:p>
            <a:endParaRPr lang="en-US"/>
          </a:p>
        </p:txBody>
      </p:sp>
      <p:sp>
        <p:nvSpPr>
          <p:cNvPr id="4" name="Foliennummernplatzhalter 3">
            <a:extLst>
              <a:ext uri="{FF2B5EF4-FFF2-40B4-BE49-F238E27FC236}">
                <a16:creationId xmlns:a16="http://schemas.microsoft.com/office/drawing/2014/main" id="{4AEABA61-19F2-D84B-B007-FA23C2A68082}"/>
              </a:ext>
            </a:extLst>
          </p:cNvPr>
          <p:cNvSpPr>
            <a:spLocks noGrp="1"/>
          </p:cNvSpPr>
          <p:nvPr>
            <p:ph type="sldNum" sz="quarter" idx="4"/>
          </p:nvPr>
        </p:nvSpPr>
        <p:spPr>
          <a:xfrm>
            <a:off x="8239125" y="6441929"/>
            <a:ext cx="563816" cy="358921"/>
          </a:xfrm>
        </p:spPr>
        <p:txBody>
          <a:bodyPr>
            <a:normAutofit/>
          </a:bodyPr>
          <a:lstStyle/>
          <a:p>
            <a:pPr>
              <a:spcAft>
                <a:spcPts val="600"/>
              </a:spcAft>
            </a:pPr>
            <a:fld id="{B08FB26A-4A1D-4CBA-95DD-CE808CCC0A38}" type="slidenum">
              <a:rPr lang="de-DE" smtClean="0"/>
              <a:pPr>
                <a:spcAft>
                  <a:spcPts val="600"/>
                </a:spcAft>
              </a:pPr>
              <a:t>9</a:t>
            </a:fld>
            <a:endParaRPr lang="de-DE"/>
          </a:p>
        </p:txBody>
      </p:sp>
    </p:spTree>
    <p:extLst>
      <p:ext uri="{BB962C8B-B14F-4D97-AF65-F5344CB8AC3E}">
        <p14:creationId xmlns:p14="http://schemas.microsoft.com/office/powerpoint/2010/main" val="4090583265"/>
      </p:ext>
    </p:extLst>
  </p:cSld>
  <p:clrMapOvr>
    <a:masterClrMapping/>
  </p:clrMapOvr>
</p:sld>
</file>

<file path=ppt/theme/theme1.xml><?xml version="1.0" encoding="utf-8"?>
<a:theme xmlns:a="http://schemas.openxmlformats.org/drawingml/2006/main" name="LKN Layout">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91440" tIns="45720" rIns="91440" bIns="45720" rtlCol="0" anchor="ctr"/>
      <a:lstStyle>
        <a:defPPr algn="l">
          <a:defRPr sz="1200" b="0" i="0" u="none" strike="noStrike" kern="1200" baseline="0" dirty="0" smtClean="0">
            <a:solidFill>
              <a:schemeClr val="tx1"/>
            </a:solidFill>
            <a:latin typeface="+mn-lt"/>
            <a:ea typeface="+mn-ea"/>
            <a:cs typeface="+mn-cs"/>
          </a:defRPr>
        </a:defPPr>
      </a:lstStyle>
    </a:txDef>
  </a:objectDefaults>
  <a:extraClrSchemeLst/>
</a:theme>
</file>

<file path=ppt/theme/theme2.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2626</Words>
  <Application>Microsoft Macintosh PowerPoint</Application>
  <PresentationFormat>Bildschirmpräsentation (4:3)</PresentationFormat>
  <Paragraphs>258</Paragraphs>
  <Slides>24</Slides>
  <Notes>22</Notes>
  <HiddenSlides>2</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24</vt:i4>
      </vt:variant>
    </vt:vector>
  </HeadingPairs>
  <TitlesOfParts>
    <vt:vector size="31" baseType="lpstr">
      <vt:lpstr>Cambria Math</vt:lpstr>
      <vt:lpstr>Calibri</vt:lpstr>
      <vt:lpstr>Arial</vt:lpstr>
      <vt:lpstr>Wingdings</vt:lpstr>
      <vt:lpstr>Courier New</vt:lpstr>
      <vt:lpstr>Symbol</vt:lpstr>
      <vt:lpstr>LKN Layout</vt:lpstr>
      <vt:lpstr>AoI-based Scheduling for Networked Control Systems over Gilbert-Elliot Channels  Bachelor Thesis Final Presentation</vt:lpstr>
      <vt:lpstr>Networked Control Systems:</vt:lpstr>
      <vt:lpstr>Agenda</vt:lpstr>
      <vt:lpstr>PowerPoint-Präsentation</vt:lpstr>
      <vt:lpstr>Problem Statement</vt:lpstr>
      <vt:lpstr>Gilbert-Elliot (GE) Channel Model</vt:lpstr>
      <vt:lpstr>State of the Art: Finite Horizon Scheduler (FHS) [2]</vt:lpstr>
      <vt:lpstr>GE Channel-aware Finite Horizon Scheduler (GES)</vt:lpstr>
      <vt:lpstr>PowerPoint-Präsentation</vt:lpstr>
      <vt:lpstr>Objective and Approach</vt:lpstr>
      <vt:lpstr>Simulation Setting</vt:lpstr>
      <vt:lpstr>PowerPoint-Präsentation</vt:lpstr>
      <vt:lpstr>Performance Metric</vt:lpstr>
      <vt:lpstr>AoI Performance</vt:lpstr>
      <vt:lpstr>MSE Performance</vt:lpstr>
      <vt:lpstr>AoI Distribution</vt:lpstr>
      <vt:lpstr>Effect of OS on Simulation Results</vt:lpstr>
      <vt:lpstr>Numerical effects on Scheduler</vt:lpstr>
      <vt:lpstr>Summary of Thesis Results</vt:lpstr>
      <vt:lpstr>References</vt:lpstr>
      <vt:lpstr>PowerPoint-Präsentation</vt:lpstr>
      <vt:lpstr>PowerPoint-Präsentation</vt:lpstr>
      <vt:lpstr>Scenario 2</vt:lpstr>
      <vt:lpstr>Scenario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AoI-based Scheduling for Networked Control Systems over Gilbert-Elliot Channels  Bachelor Thesis Final Presentation</dc:title>
  <dc:creator>ga84ray</dc:creator>
  <cp:lastModifiedBy>ga84ray</cp:lastModifiedBy>
  <cp:revision>53</cp:revision>
  <dcterms:created xsi:type="dcterms:W3CDTF">2020-10-25T22:17:52Z</dcterms:created>
  <dcterms:modified xsi:type="dcterms:W3CDTF">2020-10-27T00:08:54Z</dcterms:modified>
</cp:coreProperties>
</file>