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2" r:id="rId1"/>
  </p:sldMasterIdLst>
  <p:notesMasterIdLst>
    <p:notesMasterId r:id="rId8"/>
  </p:notesMasterIdLst>
  <p:handoutMasterIdLst>
    <p:handoutMasterId r:id="rId9"/>
  </p:handoutMasterIdLst>
  <p:sldIdLst>
    <p:sldId id="258" r:id="rId2"/>
    <p:sldId id="259" r:id="rId3"/>
    <p:sldId id="260" r:id="rId4"/>
    <p:sldId id="266" r:id="rId5"/>
    <p:sldId id="267" r:id="rId6"/>
    <p:sldId id="265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59"/>
    <a:srgbClr val="FFFFCC"/>
    <a:srgbClr val="0066BD"/>
    <a:srgbClr val="0273C1"/>
    <a:srgbClr val="00366C"/>
    <a:srgbClr val="0052A4"/>
    <a:srgbClr val="0066CC"/>
    <a:srgbClr val="006AC3"/>
    <a:srgbClr val="0070C0"/>
    <a:srgbClr val="000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34" autoAdjust="0"/>
    <p:restoredTop sz="96208" autoAdjust="0"/>
  </p:normalViewPr>
  <p:slideViewPr>
    <p:cSldViewPr snapToGrid="0">
      <p:cViewPr varScale="1">
        <p:scale>
          <a:sx n="119" d="100"/>
          <a:sy n="119" d="100"/>
        </p:scale>
        <p:origin x="10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62" d="100"/>
          <a:sy n="162" d="100"/>
        </p:scale>
        <p:origin x="-90" y="-6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09/07/2020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908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09/07/2020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673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372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1470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973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905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800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447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19" y="2235581"/>
            <a:ext cx="4809744" cy="4200144"/>
          </a:xfrm>
          <a:prstGeom prst="rect">
            <a:avLst/>
          </a:prstGeom>
        </p:spPr>
      </p:pic>
      <p:sp>
        <p:nvSpPr>
          <p:cNvPr id="8194" name="Titelplatzhalter 1"/>
          <p:cNvSpPr>
            <a:spLocks noGrp="1"/>
          </p:cNvSpPr>
          <p:nvPr>
            <p:ph type="ctrTitle" hasCustomPrompt="1"/>
          </p:nvPr>
        </p:nvSpPr>
        <p:spPr>
          <a:xfrm>
            <a:off x="358775" y="2130426"/>
            <a:ext cx="8421688" cy="1237464"/>
          </a:xfrm>
          <a:prstGeom prst="rect">
            <a:avLst/>
          </a:prstGeom>
        </p:spPr>
        <p:txBody>
          <a:bodyPr/>
          <a:lstStyle>
            <a:lvl1pPr algn="l">
              <a:defRPr sz="2800" baseline="0" smtClean="0">
                <a:latin typeface="+mj-lt"/>
              </a:defRPr>
            </a:lvl1pPr>
          </a:lstStyle>
          <a:p>
            <a:r>
              <a:rPr lang="en-US" noProof="0" dirty="0"/>
              <a:t>Add your title</a:t>
            </a:r>
            <a:endParaRPr lang="de-DE" noProof="0" dirty="0"/>
          </a:p>
        </p:txBody>
      </p:sp>
      <p:sp>
        <p:nvSpPr>
          <p:cNvPr id="8195" name="Textplatzhalter 2"/>
          <p:cNvSpPr>
            <a:spLocks noGrp="1"/>
          </p:cNvSpPr>
          <p:nvPr>
            <p:ph type="subTitle" idx="1" hasCustomPrompt="1"/>
          </p:nvPr>
        </p:nvSpPr>
        <p:spPr>
          <a:xfrm>
            <a:off x="358775" y="3886200"/>
            <a:ext cx="4567766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smtClean="0"/>
            </a:lvl1pPr>
          </a:lstStyle>
          <a:p>
            <a:r>
              <a:rPr lang="en-US" noProof="0" dirty="0"/>
              <a:t>Your name</a:t>
            </a:r>
          </a:p>
          <a:p>
            <a:r>
              <a:rPr lang="de-DE" noProof="0" dirty="0"/>
              <a:t>Your.name@tum.de</a:t>
            </a:r>
            <a:endParaRPr lang="en-US" noProof="0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320400" y="314325"/>
            <a:ext cx="5071995" cy="520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1200" err="1">
                <a:solidFill>
                  <a:schemeClr val="tx2"/>
                </a:solidFill>
                <a:latin typeface="+mn-lt"/>
              </a:rPr>
              <a:t>Chair</a:t>
            </a:r>
            <a:r>
              <a:rPr lang="de-DE" sz="1200">
                <a:solidFill>
                  <a:schemeClr val="tx2"/>
                </a:solidFill>
                <a:latin typeface="+mn-lt"/>
              </a:rPr>
              <a:t> of </a:t>
            </a:r>
            <a:r>
              <a:rPr lang="de-DE" sz="1200" err="1">
                <a:solidFill>
                  <a:schemeClr val="tx2"/>
                </a:solidFill>
                <a:latin typeface="+mn-lt"/>
              </a:rPr>
              <a:t>Communication</a:t>
            </a:r>
            <a:r>
              <a:rPr lang="de-DE" sz="1200">
                <a:solidFill>
                  <a:schemeClr val="tx2"/>
                </a:solidFill>
                <a:latin typeface="+mn-lt"/>
              </a:rPr>
              <a:t> Networks, Prof. Dr.-Ing. Wolfgang Kellerer</a:t>
            </a:r>
          </a:p>
          <a:p>
            <a:pPr>
              <a:lnSpc>
                <a:spcPct val="94000"/>
              </a:lnSpc>
              <a:tabLst/>
            </a:pPr>
            <a:r>
              <a:rPr lang="de-DE" sz="1200">
                <a:solidFill>
                  <a:schemeClr val="tx2"/>
                </a:solidFill>
                <a:latin typeface="+mn-lt"/>
              </a:rPr>
              <a:t>Department</a:t>
            </a:r>
            <a:r>
              <a:rPr lang="de-DE" sz="1200" baseline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1200" baseline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1200" baseline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1200" baseline="0" err="1">
                <a:solidFill>
                  <a:schemeClr val="tx2"/>
                </a:solidFill>
                <a:latin typeface="+mn-lt"/>
              </a:rPr>
              <a:t>Electrical</a:t>
            </a:r>
            <a:r>
              <a:rPr lang="de-DE" sz="1200" baseline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1200" baseline="0" err="1">
                <a:solidFill>
                  <a:schemeClr val="tx2"/>
                </a:solidFill>
                <a:latin typeface="+mn-lt"/>
              </a:rPr>
              <a:t>and</a:t>
            </a:r>
            <a:r>
              <a:rPr lang="de-DE" sz="1200" baseline="0">
                <a:solidFill>
                  <a:schemeClr val="tx2"/>
                </a:solidFill>
                <a:latin typeface="+mn-lt"/>
              </a:rPr>
              <a:t> Computer Engineering</a:t>
            </a:r>
            <a:endParaRPr lang="de-DE" sz="120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94000"/>
              </a:lnSpc>
              <a:tabLst/>
            </a:pPr>
            <a:r>
              <a:rPr lang="de-DE" sz="1200">
                <a:solidFill>
                  <a:schemeClr val="tx2"/>
                </a:solidFill>
                <a:latin typeface="+mn-lt"/>
              </a:rPr>
              <a:t>Technical</a:t>
            </a:r>
            <a:r>
              <a:rPr lang="de-DE" sz="1200" baseline="0">
                <a:solidFill>
                  <a:schemeClr val="tx2"/>
                </a:solidFill>
                <a:latin typeface="+mn-lt"/>
              </a:rPr>
              <a:t> University </a:t>
            </a:r>
            <a:r>
              <a:rPr lang="de-DE" sz="1200" baseline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1200" baseline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1200" baseline="0" err="1">
                <a:solidFill>
                  <a:schemeClr val="tx2"/>
                </a:solidFill>
                <a:latin typeface="+mn-lt"/>
              </a:rPr>
              <a:t>Munich</a:t>
            </a:r>
            <a:endParaRPr lang="de-DE" sz="120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10" name="Bild 6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5" name="Foliennummernplatzhalter 8"/>
          <p:cNvSpPr txBox="1">
            <a:spLocks/>
          </p:cNvSpPr>
          <p:nvPr userDrawn="1"/>
        </p:nvSpPr>
        <p:spPr>
          <a:xfrm>
            <a:off x="358775" y="6441929"/>
            <a:ext cx="7880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 Technical University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Munich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76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358775" y="1266092"/>
            <a:ext cx="8421688" cy="5001508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239125" y="6441929"/>
            <a:ext cx="563816" cy="35892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Foliennummernplatzhalter 8"/>
          <p:cNvSpPr txBox="1">
            <a:spLocks/>
          </p:cNvSpPr>
          <p:nvPr userDrawn="1"/>
        </p:nvSpPr>
        <p:spPr>
          <a:xfrm>
            <a:off x="358775" y="6441929"/>
            <a:ext cx="7880350" cy="358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Henry He | Bachelor Thesis | Kick-Off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348415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58776" y="366639"/>
            <a:ext cx="716744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25000"/>
              </a:lnSpc>
              <a:defRPr sz="2400"/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>
          <a:xfrm>
            <a:off x="358775" y="1267199"/>
            <a:ext cx="4186491" cy="5000400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239125" y="6441929"/>
            <a:ext cx="563816" cy="35892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0" hasCustomPrompt="1"/>
          </p:nvPr>
        </p:nvSpPr>
        <p:spPr>
          <a:xfrm>
            <a:off x="4592386" y="1267199"/>
            <a:ext cx="4186491" cy="5000400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Foliennummernplatzhalter 8"/>
          <p:cNvSpPr txBox="1">
            <a:spLocks/>
          </p:cNvSpPr>
          <p:nvPr userDrawn="1"/>
        </p:nvSpPr>
        <p:spPr>
          <a:xfrm>
            <a:off x="358775" y="6441929"/>
            <a:ext cx="7880350" cy="358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Henry He | Bachelor Thesis | Kick-Off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876994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oli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58776" y="366639"/>
            <a:ext cx="716744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25000"/>
              </a:lnSpc>
              <a:defRPr sz="2400"/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786011"/>
            <a:ext cx="8420463" cy="308513"/>
          </a:xfrm>
          <a:prstGeom prst="rect">
            <a:avLst/>
          </a:prstGeom>
        </p:spPr>
        <p:txBody>
          <a:bodyPr lIns="0" tIns="36000">
            <a:noAutofit/>
          </a:bodyPr>
          <a:lstStyle>
            <a:lvl1pPr marL="90000" indent="0" algn="l">
              <a:lnSpc>
                <a:spcPct val="100000"/>
              </a:lnSpc>
              <a:buNone/>
              <a:defRPr sz="2000">
                <a:ln>
                  <a:noFill/>
                </a:ln>
              </a:defRPr>
            </a:lvl1pPr>
          </a:lstStyle>
          <a:p>
            <a:pPr lvl="0"/>
            <a:r>
              <a:rPr lang="de-DE" noProof="0" dirty="0"/>
              <a:t>Untertitel durch Klicken hinzufügen</a:t>
            </a:r>
          </a:p>
        </p:txBody>
      </p:sp>
      <p:sp>
        <p:nvSpPr>
          <p:cNvPr id="12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239125" y="6441929"/>
            <a:ext cx="563816" cy="35892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8775" y="1266092"/>
            <a:ext cx="8421688" cy="5001508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Foliennummernplatzhalter 8"/>
          <p:cNvSpPr txBox="1">
            <a:spLocks/>
          </p:cNvSpPr>
          <p:nvPr userDrawn="1"/>
        </p:nvSpPr>
        <p:spPr>
          <a:xfrm>
            <a:off x="358775" y="6441929"/>
            <a:ext cx="7880350" cy="358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Henry He | Bachelor Thesis | Kick-Off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513799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7" r:id="rId2"/>
    <p:sldLayoutId id="2147483728" r:id="rId3"/>
    <p:sldLayoutId id="2147483725" r:id="rId4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61156" y="1734336"/>
            <a:ext cx="8421688" cy="1237464"/>
          </a:xfrm>
        </p:spPr>
        <p:txBody>
          <a:bodyPr/>
          <a:lstStyle/>
          <a:p>
            <a:r>
              <a:rPr lang="en-US" noProof="0" dirty="0" err="1"/>
              <a:t>AoI</a:t>
            </a:r>
            <a:r>
              <a:rPr lang="en-US" noProof="0" dirty="0"/>
              <a:t>-based Finite Horizon Scheduling with Gilbert-Elliot Channel Model</a:t>
            </a:r>
            <a:br>
              <a:rPr lang="en-US" noProof="0" dirty="0"/>
            </a:br>
            <a:r>
              <a:rPr lang="en-US" sz="1600" b="0" noProof="0" dirty="0"/>
              <a:t>(Bachelor Thesis)</a:t>
            </a:r>
            <a:br>
              <a:rPr lang="en-US" sz="1600" b="0" noProof="0" dirty="0"/>
            </a:br>
            <a:r>
              <a:rPr lang="en-US" sz="1600" b="0" noProof="0" dirty="0"/>
              <a:t>Kick-Off Presentation</a:t>
            </a:r>
            <a:endParaRPr lang="en-US" sz="1600" noProof="0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de-DE" b="1" noProof="0"/>
              <a:t>Henry He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de-DE" noProof="0" err="1"/>
              <a:t>henry.he@tum.de</a:t>
            </a:r>
            <a:endParaRPr lang="en-US" altLang="de-DE" noProof="0"/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de-DE" noProof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de-DE" b="1" noProof="0"/>
              <a:t>M.Sc. </a:t>
            </a:r>
            <a:r>
              <a:rPr lang="en-US" altLang="de-DE" b="1" noProof="0" err="1"/>
              <a:t>Onur</a:t>
            </a:r>
            <a:r>
              <a:rPr lang="en-US" altLang="de-DE" b="1" noProof="0"/>
              <a:t> </a:t>
            </a:r>
            <a:r>
              <a:rPr lang="en-US" altLang="de-DE" b="1" noProof="0" err="1"/>
              <a:t>Ayan</a:t>
            </a:r>
            <a:endParaRPr lang="en-US" altLang="de-DE" b="1" noProof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de-DE" noProof="0" err="1"/>
              <a:t>onur.ayan@tum.de</a:t>
            </a:r>
            <a:endParaRPr lang="en-US" altLang="de-DE" noProof="0"/>
          </a:p>
        </p:txBody>
      </p:sp>
    </p:spTree>
    <p:extLst>
      <p:ext uri="{BB962C8B-B14F-4D97-AF65-F5344CB8AC3E}">
        <p14:creationId xmlns:p14="http://schemas.microsoft.com/office/powerpoint/2010/main" val="133070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Motivation </a:t>
            </a:r>
          </a:p>
          <a:p>
            <a:pPr lvl="1"/>
            <a:r>
              <a:rPr lang="en-US" noProof="0" dirty="0"/>
              <a:t>Vehicular networks, industrial automation, Cyber-Physical systems etc. are emerging applications</a:t>
            </a:r>
            <a:r>
              <a:rPr lang="en-US" dirty="0"/>
              <a:t> modeled</a:t>
            </a:r>
            <a:r>
              <a:rPr lang="en-US" noProof="0" dirty="0"/>
              <a:t> as </a:t>
            </a:r>
            <a:r>
              <a:rPr lang="en-US" i="1" noProof="0" dirty="0"/>
              <a:t>Networked Control Systems (NCS): </a:t>
            </a:r>
            <a:r>
              <a:rPr lang="en-US" noProof="0" dirty="0"/>
              <a:t>feedback loops closed over a communication network. </a:t>
            </a:r>
          </a:p>
          <a:p>
            <a:pPr lvl="1"/>
            <a:r>
              <a:rPr lang="en-US" noProof="0" dirty="0"/>
              <a:t>Control over wireless networks inevitably introduces random delays, packet losses, time varying channel conditions</a:t>
            </a:r>
          </a:p>
          <a:p>
            <a:pPr lvl="1"/>
            <a:r>
              <a:rPr lang="en-US" i="1" dirty="0"/>
              <a:t>Centralized resource scheduling problem</a:t>
            </a:r>
            <a:r>
              <a:rPr lang="en-US" dirty="0"/>
              <a:t> for a single wireless link shared by multiple </a:t>
            </a:r>
            <a:r>
              <a:rPr lang="en-US" noProof="0" dirty="0"/>
              <a:t>heterogeneous NCS</a:t>
            </a:r>
          </a:p>
          <a:p>
            <a:pPr lvl="1"/>
            <a:endParaRPr lang="en-US" noProof="0" dirty="0"/>
          </a:p>
          <a:p>
            <a:r>
              <a:rPr lang="en-US" noProof="0" dirty="0"/>
              <a:t>State of the Art </a:t>
            </a:r>
          </a:p>
          <a:p>
            <a:pPr lvl="1"/>
            <a:r>
              <a:rPr lang="en-US" noProof="0" dirty="0"/>
              <a:t>Adaptation of cross-layer metrics for communication protocol design i.e. </a:t>
            </a:r>
            <a:r>
              <a:rPr lang="en-US" i="1" noProof="0" dirty="0"/>
              <a:t>Age of information (</a:t>
            </a:r>
            <a:r>
              <a:rPr lang="en-US" i="1" noProof="0" dirty="0" err="1"/>
              <a:t>AoI</a:t>
            </a:r>
            <a:r>
              <a:rPr lang="en-US" i="1" noProof="0" dirty="0"/>
              <a:t>)</a:t>
            </a:r>
            <a:endParaRPr lang="en-US" noProof="0" dirty="0"/>
          </a:p>
          <a:p>
            <a:pPr lvl="1"/>
            <a:r>
              <a:rPr lang="en-US" noProof="0" dirty="0"/>
              <a:t>[1] Proposes a </a:t>
            </a:r>
            <a:r>
              <a:rPr lang="en-US" i="1" dirty="0"/>
              <a:t>cost optimal </a:t>
            </a:r>
            <a:r>
              <a:rPr lang="en-US" dirty="0"/>
              <a:t>scheduler</a:t>
            </a:r>
            <a:r>
              <a:rPr lang="en-US" i="1" dirty="0"/>
              <a:t> </a:t>
            </a:r>
            <a:r>
              <a:rPr lang="en-US" dirty="0"/>
              <a:t>using</a:t>
            </a:r>
            <a:r>
              <a:rPr lang="en-US" noProof="0" dirty="0"/>
              <a:t> </a:t>
            </a:r>
            <a:r>
              <a:rPr lang="en-US" i="1" noProof="0" dirty="0"/>
              <a:t>Dynamic Programming </a:t>
            </a:r>
            <a:r>
              <a:rPr lang="en-US" noProof="0" dirty="0"/>
              <a:t>over age penalties derived from </a:t>
            </a:r>
            <a:r>
              <a:rPr lang="en-US" i="1" dirty="0" err="1"/>
              <a:t>AoI</a:t>
            </a:r>
            <a:r>
              <a:rPr lang="en-US" i="1" dirty="0"/>
              <a:t> </a:t>
            </a:r>
            <a:r>
              <a:rPr lang="en-US" dirty="0"/>
              <a:t>and system parameters </a:t>
            </a:r>
          </a:p>
          <a:p>
            <a:pPr lvl="1"/>
            <a:r>
              <a:rPr lang="en-US" noProof="0" dirty="0"/>
              <a:t>Most papers assume non time varying channel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58776" y="366639"/>
            <a:ext cx="7167440" cy="36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Motivation</a:t>
            </a:r>
            <a:r>
              <a:rPr lang="en-US" dirty="0"/>
              <a:t> and </a:t>
            </a:r>
            <a:r>
              <a:rPr lang="en-US" noProof="0" dirty="0"/>
              <a:t>State of the Art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0818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0" dirty="0"/>
              <a:t>Objective</a:t>
            </a:r>
          </a:p>
          <a:p>
            <a:pPr lvl="1"/>
            <a:r>
              <a:rPr lang="en-US" dirty="0"/>
              <a:t>Investigate how an optimal scheduler performs in a channel model with realistic channel quality variation =&gt; </a:t>
            </a:r>
            <a:r>
              <a:rPr lang="en-US" i="1" dirty="0"/>
              <a:t>Gilbert-Elliot Channel Model </a:t>
            </a:r>
            <a:r>
              <a:rPr lang="en-US" dirty="0"/>
              <a:t>[2]</a:t>
            </a:r>
          </a:p>
          <a:p>
            <a:pPr lvl="1"/>
            <a:endParaRPr lang="en-US" noProof="0" dirty="0"/>
          </a:p>
          <a:p>
            <a:r>
              <a:rPr lang="en-US" noProof="0" dirty="0"/>
              <a:t>Approach</a:t>
            </a:r>
          </a:p>
          <a:p>
            <a:pPr lvl="1"/>
            <a:r>
              <a:rPr lang="en-US" noProof="0" dirty="0"/>
              <a:t>Modeling of </a:t>
            </a:r>
            <a:r>
              <a:rPr lang="en-US" i="1" noProof="0" dirty="0"/>
              <a:t>Gilbert-Elliot Model </a:t>
            </a:r>
            <a:r>
              <a:rPr lang="en-US" noProof="0" dirty="0"/>
              <a:t>in a simulation network</a:t>
            </a:r>
          </a:p>
          <a:p>
            <a:pPr lvl="1"/>
            <a:r>
              <a:rPr lang="en-US" noProof="0" dirty="0"/>
              <a:t>Implementation of control and channel aware scheduler</a:t>
            </a:r>
          </a:p>
          <a:p>
            <a:pPr lvl="1"/>
            <a:r>
              <a:rPr lang="en-US" noProof="0" dirty="0"/>
              <a:t>Simulation of a case scenario using C++</a:t>
            </a:r>
          </a:p>
          <a:p>
            <a:pPr lvl="1"/>
            <a:r>
              <a:rPr lang="en-US" noProof="0" dirty="0"/>
              <a:t>Comparison of case study with existing one in [1] or real case scenarios e.g. inverted pendulum, vehicular networks</a:t>
            </a:r>
          </a:p>
          <a:p>
            <a:pPr lvl="1"/>
            <a:r>
              <a:rPr lang="en-US" dirty="0"/>
              <a:t>Evaluating </a:t>
            </a:r>
            <a:r>
              <a:rPr lang="en-US" dirty="0" err="1"/>
              <a:t>AoI</a:t>
            </a:r>
            <a:r>
              <a:rPr lang="en-US" dirty="0"/>
              <a:t>, MSE, complexity over finite Horizon H</a:t>
            </a:r>
          </a:p>
          <a:p>
            <a:pPr marL="0" indent="0">
              <a:buNone/>
            </a:pPr>
            <a:endParaRPr lang="en-US" noProof="0" dirty="0"/>
          </a:p>
          <a:p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58776" y="366639"/>
            <a:ext cx="7167440" cy="36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Objective and Approach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0247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80204"/>
            <a:ext cx="3789432" cy="378943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8775" y="367145"/>
            <a:ext cx="7163375" cy="360000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358775" y="1276309"/>
            <a:ext cx="8421688" cy="4991291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endParaRPr lang="en-US" noProof="0" dirty="0"/>
          </a:p>
          <a:p>
            <a:pPr marL="0" indent="0" algn="ctr">
              <a:buNone/>
            </a:pPr>
            <a:endParaRPr lang="en-US" noProof="0" dirty="0"/>
          </a:p>
          <a:p>
            <a:pPr marL="0" indent="0" algn="ctr">
              <a:buNone/>
            </a:pPr>
            <a:endParaRPr lang="en-US" noProof="0" dirty="0"/>
          </a:p>
          <a:p>
            <a:pPr marL="0" indent="0" algn="ctr">
              <a:buNone/>
            </a:pPr>
            <a:r>
              <a:rPr lang="en-US" sz="4000" noProof="0" dirty="0"/>
              <a:t>	Questions?</a:t>
            </a:r>
          </a:p>
          <a:p>
            <a:pPr marL="0" indent="0" algn="ctr">
              <a:buNone/>
            </a:pPr>
            <a:endParaRPr lang="en-US" noProof="0" dirty="0"/>
          </a:p>
          <a:p>
            <a:pPr marL="0" indent="0" algn="ctr">
              <a:buNone/>
            </a:pP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98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62875" y="6428716"/>
            <a:ext cx="1017588" cy="365125"/>
          </a:xfrm>
        </p:spPr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5</a:t>
            </a:fld>
            <a:endParaRPr lang="de-DE" noProof="0"/>
          </a:p>
        </p:txBody>
      </p:sp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358776" y="366639"/>
            <a:ext cx="7139304" cy="360000"/>
          </a:xfrm>
          <a:prstGeom prst="rect">
            <a:avLst/>
          </a:prstGeom>
        </p:spPr>
        <p:txBody>
          <a:bodyPr/>
          <a:lstStyle/>
          <a:p>
            <a:r>
              <a:rPr lang="en-US" noProof="0" err="1"/>
              <a:t>Timeplan</a:t>
            </a:r>
            <a:endParaRPr lang="en-US" noProof="0"/>
          </a:p>
        </p:txBody>
      </p:sp>
      <p:pic>
        <p:nvPicPr>
          <p:cNvPr id="7" name="Inhaltsplatzhalter 6" descr="Ein Bild, das drinnen, Bildschirm, Fernsehen, Monitor enthält.&#10;&#10;Automatisch generierte Beschreibung">
            <a:extLst>
              <a:ext uri="{FF2B5EF4-FFF2-40B4-BE49-F238E27FC236}">
                <a16:creationId xmlns:a16="http://schemas.microsoft.com/office/drawing/2014/main" id="{C419A9A7-0562-4147-847F-F934DCC80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46" y="366638"/>
            <a:ext cx="8757554" cy="4926123"/>
          </a:xfrm>
        </p:spPr>
      </p:pic>
    </p:spTree>
    <p:extLst>
      <p:ext uri="{BB962C8B-B14F-4D97-AF65-F5344CB8AC3E}">
        <p14:creationId xmlns:p14="http://schemas.microsoft.com/office/powerpoint/2010/main" val="78709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62875" y="6428716"/>
            <a:ext cx="1017588" cy="365125"/>
          </a:xfrm>
        </p:spPr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6</a:t>
            </a:fld>
            <a:endParaRPr lang="de-DE" noProof="0"/>
          </a:p>
        </p:txBody>
      </p:sp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358776" y="366639"/>
            <a:ext cx="7139304" cy="36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References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[1] O. </a:t>
            </a:r>
            <a:r>
              <a:rPr lang="en-US" noProof="0" dirty="0" err="1"/>
              <a:t>Ayan</a:t>
            </a:r>
            <a:r>
              <a:rPr lang="en-US" noProof="0" dirty="0"/>
              <a:t> et al, “</a:t>
            </a:r>
            <a:r>
              <a:rPr lang="en-US" noProof="0" dirty="0" err="1"/>
              <a:t>AoI</a:t>
            </a:r>
            <a:r>
              <a:rPr lang="en-US" noProof="0" dirty="0"/>
              <a:t>-based Finite Horizon Scheduling for Heterogenous Networked Control Systems”, </a:t>
            </a:r>
            <a:r>
              <a:rPr lang="en-US" i="1" noProof="0" dirty="0"/>
              <a:t>Preprint at https://</a:t>
            </a:r>
            <a:r>
              <a:rPr lang="en-US" i="1" noProof="0" dirty="0" err="1"/>
              <a:t>arxiv.org</a:t>
            </a:r>
            <a:r>
              <a:rPr lang="en-US" i="1" noProof="0" dirty="0"/>
              <a:t>/pdf/2005.02037.pdf (2020)</a:t>
            </a: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[2] </a:t>
            </a:r>
            <a:r>
              <a:rPr lang="de-DE" dirty="0"/>
              <a:t>G. </a:t>
            </a:r>
            <a:r>
              <a:rPr lang="de-DE" dirty="0" err="1"/>
              <a:t>Hasslinger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O. Hohlfeld, “The Gilbert-Elliott Model </a:t>
            </a:r>
            <a:r>
              <a:rPr lang="de-DE" dirty="0" err="1"/>
              <a:t>for</a:t>
            </a:r>
            <a:r>
              <a:rPr lang="de-DE" dirty="0"/>
              <a:t> Packet Loss in Real Time Services on </a:t>
            </a:r>
            <a:r>
              <a:rPr lang="de-DE" dirty="0" err="1"/>
              <a:t>the</a:t>
            </a:r>
            <a:r>
              <a:rPr lang="de-DE" dirty="0"/>
              <a:t> Internet“, </a:t>
            </a:r>
            <a:r>
              <a:rPr lang="de-DE" i="1" dirty="0"/>
              <a:t>14th GI/ITG Conference - Measurement, </a:t>
            </a:r>
            <a:r>
              <a:rPr lang="de-DE" i="1" dirty="0" err="1"/>
              <a:t>Modelling</a:t>
            </a:r>
            <a:r>
              <a:rPr lang="de-DE" i="1" dirty="0"/>
              <a:t> </a:t>
            </a:r>
            <a:r>
              <a:rPr lang="de-DE" i="1" dirty="0" err="1"/>
              <a:t>and</a:t>
            </a:r>
            <a:r>
              <a:rPr lang="de-DE" i="1" dirty="0"/>
              <a:t> </a:t>
            </a:r>
            <a:r>
              <a:rPr lang="de-DE" i="1" dirty="0" err="1"/>
              <a:t>Evalutation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Computer </a:t>
            </a:r>
            <a:r>
              <a:rPr lang="de-DE" i="1" dirty="0" err="1"/>
              <a:t>and</a:t>
            </a:r>
            <a:r>
              <a:rPr lang="de-DE" i="1" dirty="0"/>
              <a:t> Communication Systems</a:t>
            </a:r>
            <a:r>
              <a:rPr lang="de-DE" dirty="0"/>
              <a:t>, Dortmund, Germany, 2008, pp. 1-15.</a:t>
            </a:r>
            <a:endParaRPr lang="en-US" noProof="0" dirty="0"/>
          </a:p>
          <a:p>
            <a:pPr marL="0" indent="0">
              <a:buNone/>
            </a:pPr>
            <a:endParaRPr lang="en-US" sz="2400" noProof="0" dirty="0"/>
          </a:p>
        </p:txBody>
      </p:sp>
    </p:spTree>
    <p:extLst>
      <p:ext uri="{BB962C8B-B14F-4D97-AF65-F5344CB8AC3E}">
        <p14:creationId xmlns:p14="http://schemas.microsoft.com/office/powerpoint/2010/main" val="1157330895"/>
      </p:ext>
    </p:extLst>
  </p:cSld>
  <p:clrMapOvr>
    <a:masterClrMapping/>
  </p:clrMapOvr>
</p:sld>
</file>

<file path=ppt/theme/theme1.xml><?xml version="1.0" encoding="utf-8"?>
<a:theme xmlns:a="http://schemas.openxmlformats.org/drawingml/2006/main" name="LKN Layout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 anchor="ctr"/>
      <a:lstStyle>
        <a:defPPr algn="l">
          <a:defRPr sz="1200" b="0" i="0" u="none" strike="noStrike" kern="1200" baseline="0" dirty="0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343</Words>
  <Application>Microsoft Macintosh PowerPoint</Application>
  <PresentationFormat>Bildschirmpräsentation (4:3)</PresentationFormat>
  <Paragraphs>45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Calibri</vt:lpstr>
      <vt:lpstr>Arial</vt:lpstr>
      <vt:lpstr>Wingdings</vt:lpstr>
      <vt:lpstr>Courier New</vt:lpstr>
      <vt:lpstr>Symbol</vt:lpstr>
      <vt:lpstr>LKN Layout</vt:lpstr>
      <vt:lpstr>AoI-based Finite Horizon Scheduling with Gilbert-Elliot Channel Model (Bachelor Thesis) Kick-Off Presentation</vt:lpstr>
      <vt:lpstr>Motivation and State of the Art</vt:lpstr>
      <vt:lpstr>Objective and Approach</vt:lpstr>
      <vt:lpstr>PowerPoint-Präsentation</vt:lpstr>
      <vt:lpstr>Timeplan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The Master of the Universe!</dc:title>
  <dc:creator>Blenk, Andreas</dc:creator>
  <cp:lastModifiedBy>ga84ray</cp:lastModifiedBy>
  <cp:revision>160</cp:revision>
  <dcterms:created xsi:type="dcterms:W3CDTF">2014-06-24T14:44:43Z</dcterms:created>
  <dcterms:modified xsi:type="dcterms:W3CDTF">2020-07-09T20:21:43Z</dcterms:modified>
</cp:coreProperties>
</file>