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theme/theme5.xml" ContentType="application/vnd.openxmlformats-officedocument.theme+xml"/>
  <Override PartName="/ppt/slideLayouts/slideLayout1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33"/>
  </p:notesMasterIdLst>
  <p:handoutMasterIdLst>
    <p:handoutMasterId r:id="rId34"/>
  </p:handoutMasterIdLst>
  <p:sldIdLst>
    <p:sldId id="355" r:id="rId7"/>
    <p:sldId id="364" r:id="rId8"/>
    <p:sldId id="362" r:id="rId9"/>
    <p:sldId id="359" r:id="rId10"/>
    <p:sldId id="375" r:id="rId11"/>
    <p:sldId id="372" r:id="rId12"/>
    <p:sldId id="360" r:id="rId13"/>
    <p:sldId id="370" r:id="rId14"/>
    <p:sldId id="371" r:id="rId15"/>
    <p:sldId id="383" r:id="rId16"/>
    <p:sldId id="381" r:id="rId17"/>
    <p:sldId id="365" r:id="rId18"/>
    <p:sldId id="382" r:id="rId19"/>
    <p:sldId id="366" r:id="rId20"/>
    <p:sldId id="369" r:id="rId21"/>
    <p:sldId id="363" r:id="rId22"/>
    <p:sldId id="368" r:id="rId23"/>
    <p:sldId id="373" r:id="rId24"/>
    <p:sldId id="376" r:id="rId25"/>
    <p:sldId id="377" r:id="rId26"/>
    <p:sldId id="374" r:id="rId27"/>
    <p:sldId id="361" r:id="rId28"/>
    <p:sldId id="379" r:id="rId29"/>
    <p:sldId id="367" r:id="rId30"/>
    <p:sldId id="385" r:id="rId31"/>
    <p:sldId id="380" r:id="rId32"/>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93"/>
    <a:srgbClr val="999999"/>
    <a:srgbClr val="98C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47" autoAdjust="0"/>
    <p:restoredTop sz="88310" autoAdjust="0"/>
  </p:normalViewPr>
  <p:slideViewPr>
    <p:cSldViewPr snapToGrid="0">
      <p:cViewPr varScale="1">
        <p:scale>
          <a:sx n="144" d="100"/>
          <a:sy n="144" d="100"/>
        </p:scale>
        <p:origin x="816" y="192"/>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28" d="100"/>
          <a:sy n="128" d="100"/>
        </p:scale>
        <p:origin x="1768" y="176"/>
      </p:cViewPr>
      <p:guideLst>
        <p:guide orient="horz" pos="2100"/>
        <p:guide pos="312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08/05/2025</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08/05/2025</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de-DE" dirty="0"/>
              <a:t>Welcome </a:t>
            </a:r>
            <a:r>
              <a:rPr lang="de-DE" dirty="0" err="1"/>
              <a:t>to</a:t>
            </a:r>
            <a:r>
              <a:rPr lang="de-DE" dirty="0"/>
              <a:t> </a:t>
            </a:r>
            <a:r>
              <a:rPr lang="de-DE" dirty="0" err="1"/>
              <a:t>the</a:t>
            </a:r>
            <a:r>
              <a:rPr lang="de-DE" dirty="0"/>
              <a:t> final </a:t>
            </a:r>
            <a:r>
              <a:rPr lang="de-DE" dirty="0" err="1"/>
              <a:t>presentation</a:t>
            </a:r>
            <a:r>
              <a:rPr lang="de-DE" dirty="0"/>
              <a:t> </a:t>
            </a:r>
            <a:r>
              <a:rPr lang="de-DE" dirty="0" err="1"/>
              <a:t>of</a:t>
            </a:r>
            <a:r>
              <a:rPr lang="de-DE" dirty="0"/>
              <a:t> </a:t>
            </a:r>
            <a:r>
              <a:rPr lang="de-DE" dirty="0" err="1"/>
              <a:t>my</a:t>
            </a:r>
            <a:r>
              <a:rPr lang="de-DE" dirty="0"/>
              <a:t> </a:t>
            </a:r>
            <a:r>
              <a:rPr lang="de-DE" dirty="0" err="1"/>
              <a:t>master‘s</a:t>
            </a:r>
            <a:r>
              <a:rPr lang="de-DE" dirty="0"/>
              <a:t> </a:t>
            </a:r>
            <a:r>
              <a:rPr lang="de-DE" dirty="0" err="1"/>
              <a:t>thesis</a:t>
            </a:r>
            <a:r>
              <a:rPr lang="de-DE" dirty="0"/>
              <a:t>. The title </a:t>
            </a:r>
            <a:r>
              <a:rPr lang="de-DE" dirty="0" err="1"/>
              <a:t>is</a:t>
            </a:r>
            <a:r>
              <a:rPr lang="de-DE" dirty="0"/>
              <a:t> </a:t>
            </a:r>
            <a:r>
              <a:rPr lang="en-US" noProof="0" dirty="0"/>
              <a:t>Development of a Language Model for the German Medical Domain.</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second translated dataset, namely MIMIC</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2812916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our second objective, which was to investigate different domain adaptation strategies. We considered three, they are:</a:t>
            </a:r>
          </a:p>
          <a:p>
            <a:endParaRPr lang="en-US" dirty="0"/>
          </a:p>
          <a:p>
            <a:r>
              <a:rPr lang="en-US" dirty="0"/>
              <a:t>Continued Pre-Training: Similar to Transfer Learning, weights are </a:t>
            </a:r>
            <a:r>
              <a:rPr lang="en-US" dirty="0" err="1"/>
              <a:t>intitiali</a:t>
            </a:r>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323534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assess the usefulness of the developed models in the medicine domain, we evaluate them on two common biomedical downstream tasks: NER and CLS</a:t>
            </a:r>
          </a:p>
          <a:p>
            <a:endParaRPr lang="en-US" dirty="0"/>
          </a:p>
          <a:p>
            <a:r>
              <a:rPr lang="en-US" dirty="0"/>
              <a:t>NER: GGPONC most challenging because most entity types</a:t>
            </a:r>
          </a:p>
          <a:p>
            <a:endParaRPr lang="en-US" dirty="0"/>
          </a:p>
          <a:p>
            <a:r>
              <a:rPr lang="en-US" dirty="0"/>
              <a:t>CLS: both datasets were preprocessed only including documents where class occurred more than 25 times, CLEF more difficult</a:t>
            </a:r>
          </a:p>
          <a:p>
            <a:endParaRPr lang="en-US" dirty="0"/>
          </a:p>
          <a:p>
            <a:r>
              <a:rPr lang="en-US" dirty="0"/>
              <a:t>Each model either had train, validation and test splits or we generated them in a stratified manner</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3768168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err="1"/>
              <a:t>medBERT.de</a:t>
            </a:r>
            <a:r>
              <a:rPr lang="en-US" dirty="0"/>
              <a:t>: </a:t>
            </a:r>
            <a:r>
              <a:rPr lang="en-US" b="0" i="0" dirty="0">
                <a:solidFill>
                  <a:srgbClr val="A1A5A8"/>
                </a:solidFill>
                <a:effectLst/>
                <a:latin typeface="-apple-system"/>
              </a:rPr>
              <a:t>A BERT-based model trained from scratch specifically for the German medical domain using a custom vocabulary and a large, diverse 10.3 GB corpus including real-world clinical data like EHRs and radiology reports.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err="1"/>
              <a:t>BioGottBERT</a:t>
            </a:r>
            <a:r>
              <a:rPr lang="en-US" dirty="0"/>
              <a:t>: </a:t>
            </a:r>
            <a:r>
              <a:rPr lang="en-US" b="0" i="0" dirty="0">
                <a:solidFill>
                  <a:srgbClr val="A1A5A8"/>
                </a:solidFill>
                <a:effectLst/>
                <a:latin typeface="-apple-system"/>
              </a:rPr>
              <a:t>A </a:t>
            </a:r>
            <a:r>
              <a:rPr lang="en-US" b="0" i="0" dirty="0" err="1">
                <a:solidFill>
                  <a:srgbClr val="A1A5A8"/>
                </a:solidFill>
                <a:effectLst/>
                <a:latin typeface="-apple-system"/>
              </a:rPr>
              <a:t>RoBERTa</a:t>
            </a:r>
            <a:r>
              <a:rPr lang="en-US" b="0" i="0" dirty="0">
                <a:solidFill>
                  <a:srgbClr val="A1A5A8"/>
                </a:solidFill>
                <a:effectLst/>
                <a:latin typeface="-apple-system"/>
              </a:rPr>
              <a:t>-based model adapted for the German biomedical domain by continuously pre-training the general German model GottBERT on a modest 809 MB corpus of Wikipedia articles, scientific abstracts, and drug leaflets.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err="1"/>
              <a:t>GeBERTa</a:t>
            </a:r>
            <a:r>
              <a:rPr lang="en-US" dirty="0"/>
              <a:t>: </a:t>
            </a:r>
            <a:r>
              <a:rPr lang="en-US" b="0" i="0" dirty="0">
                <a:solidFill>
                  <a:srgbClr val="A1A5A8"/>
                </a:solidFill>
                <a:effectLst/>
                <a:latin typeface="-apple-system"/>
              </a:rPr>
              <a:t>A general-domain German model utilizing the </a:t>
            </a:r>
            <a:r>
              <a:rPr lang="en-US" b="0" i="0" dirty="0" err="1">
                <a:solidFill>
                  <a:srgbClr val="A1A5A8"/>
                </a:solidFill>
                <a:effectLst/>
                <a:latin typeface="-apple-system"/>
              </a:rPr>
              <a:t>DeBERTa</a:t>
            </a:r>
            <a:r>
              <a:rPr lang="en-US" b="0" i="0" dirty="0">
                <a:solidFill>
                  <a:srgbClr val="A1A5A8"/>
                </a:solidFill>
                <a:effectLst/>
                <a:latin typeface="-apple-system"/>
              </a:rPr>
              <a:t> architecture with disentangled attention, trained on 167 GB of diverse cross-domain texts including medical data. Included to evaluate the impact of a different model architecture and broad cross-domain pre-training on both general and domain-specific downstream task performance.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b="0" i="0" dirty="0">
              <a:solidFill>
                <a:srgbClr val="A1A5A8"/>
              </a:solidFill>
              <a:effectLst/>
              <a:latin typeface="-apple-system"/>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A1A5A8"/>
                </a:solidFill>
                <a:effectLst/>
                <a:latin typeface="-apple-system"/>
              </a:rPr>
              <a:t>For better comparability, the baseline models go through the same evaluation setup as described on the left side</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3850156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finally come to the empirical results of our experiments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316148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Bronco: </a:t>
            </a:r>
            <a:r>
              <a:rPr lang="en-US" dirty="0" err="1"/>
              <a:t>ChristBERT</a:t>
            </a:r>
            <a:r>
              <a:rPr lang="en-US" dirty="0"/>
              <a:t> models outperform the baselines model, with BPE</a:t>
            </a:r>
          </a:p>
          <a:p>
            <a:endParaRPr lang="en-US" dirty="0"/>
          </a:p>
          <a:p>
            <a:r>
              <a:rPr lang="en-US" dirty="0" err="1"/>
              <a:t>Cardiode</a:t>
            </a:r>
            <a:r>
              <a:rPr lang="en-US" dirty="0"/>
              <a:t>: Not so dominating, still BPE is the strongest, with </a:t>
            </a:r>
            <a:r>
              <a:rPr lang="en-US" dirty="0" err="1"/>
              <a:t>GeBERTa</a:t>
            </a:r>
            <a:r>
              <a:rPr lang="en-US" dirty="0"/>
              <a:t> second</a:t>
            </a:r>
          </a:p>
          <a:p>
            <a:endParaRPr lang="en-US" dirty="0"/>
          </a:p>
          <a:p>
            <a:r>
              <a:rPr lang="en-US" dirty="0"/>
              <a:t>GGPONC: </a:t>
            </a:r>
            <a:r>
              <a:rPr lang="en-US" dirty="0" err="1"/>
              <a:t>ChristBERT</a:t>
            </a:r>
            <a:r>
              <a:rPr lang="en-US" dirty="0"/>
              <a:t> models again outperform the baselines model, with </a:t>
            </a:r>
            <a:r>
              <a:rPr lang="en-US" dirty="0" err="1"/>
              <a:t>ChristBERT</a:t>
            </a:r>
            <a:endParaRPr lang="en-US" dirty="0"/>
          </a:p>
          <a:p>
            <a:endParaRPr lang="en-US" dirty="0"/>
          </a:p>
          <a:p>
            <a:r>
              <a:rPr lang="en-US" dirty="0"/>
              <a:t>Overall no clear winning strategy, strong performance of BPE suggests that a domain adapted vocabulary is well suited for NER, domain adaptation is crucial in downstream and </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87610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CLEF: </a:t>
            </a:r>
            <a:r>
              <a:rPr lang="en-US" dirty="0" err="1"/>
              <a:t>GeBERTa</a:t>
            </a:r>
            <a:r>
              <a:rPr lang="en-US" dirty="0"/>
              <a:t> first, Scratch second. Striking domain-adapted </a:t>
            </a:r>
            <a:r>
              <a:rPr lang="en-US" dirty="0" err="1"/>
              <a:t>ChristBERT</a:t>
            </a:r>
            <a:r>
              <a:rPr lang="en-US" dirty="0"/>
              <a:t> is worse than general counter part</a:t>
            </a:r>
          </a:p>
          <a:p>
            <a:endParaRPr lang="en-US" dirty="0"/>
          </a:p>
          <a:p>
            <a:r>
              <a:rPr lang="en-US" dirty="0" err="1"/>
              <a:t>JsynCC</a:t>
            </a:r>
            <a:r>
              <a:rPr lang="en-US" dirty="0"/>
              <a:t>: Performance are similar, with </a:t>
            </a:r>
            <a:r>
              <a:rPr lang="en-US" dirty="0" err="1"/>
              <a:t>ChristBERT</a:t>
            </a:r>
            <a:r>
              <a:rPr lang="en-US" dirty="0"/>
              <a:t> and scratch leading, striking 100 recall</a:t>
            </a:r>
          </a:p>
          <a:p>
            <a:endParaRPr lang="en-US" dirty="0"/>
          </a:p>
          <a:p>
            <a:r>
              <a:rPr lang="en-US" dirty="0"/>
              <a:t>Across NER and CLS, we lead on all tasks except CLEF, achieving SOTA in our </a:t>
            </a:r>
            <a:r>
              <a:rPr lang="en-US" dirty="0" err="1"/>
              <a:t>experirmental</a:t>
            </a:r>
            <a:r>
              <a:rPr lang="en-US" dirty="0"/>
              <a:t> setup</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2711741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have we seen?</a:t>
            </a:r>
          </a:p>
          <a:p>
            <a:endParaRPr lang="en-US" dirty="0"/>
          </a:p>
          <a:p>
            <a:r>
              <a:rPr lang="en-US" dirty="0"/>
              <a:t>Start discussion with analyzing the effects of the different domain adaptation strategies</a:t>
            </a:r>
          </a:p>
          <a:p>
            <a:endParaRPr lang="en-US" dirty="0"/>
          </a:p>
          <a:p>
            <a:r>
              <a:rPr lang="en-US" dirty="0"/>
              <a:t>Comparing the strategies we see that each strategy performs differently well on the downstream tasks. We can derive some patterns.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2165208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limitations our work that I want to address</a:t>
            </a:r>
          </a:p>
          <a:p>
            <a:endParaRPr lang="en-US" dirty="0"/>
          </a:p>
          <a:p>
            <a:r>
              <a:rPr lang="en-US" dirty="0" err="1"/>
              <a:t>ModernBERT</a:t>
            </a:r>
            <a:r>
              <a:rPr lang="en-US" dirty="0"/>
              <a:t> new features: alternating attention and larger context length 8,192</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167995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This would be the end of my presentation. Thank you for your attention and now I would be happy to take some questions.</a:t>
            </a:r>
          </a:p>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309811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1A5A8"/>
                </a:solidFill>
                <a:effectLst/>
                <a:latin typeface="-apple-system"/>
              </a:rPr>
              <a:t>Healthcare generates vast amounts of valuable textual data, like clinical notes and reports. But this data is unstructured, making it hard to use effectively with AI for improving patient care. Modern Natural Language Processing, especially with pre-trained Transformer models like </a:t>
            </a:r>
            <a:r>
              <a:rPr lang="en-US" b="0" i="0" dirty="0" err="1">
                <a:solidFill>
                  <a:srgbClr val="A1A5A8"/>
                </a:solidFill>
                <a:effectLst/>
                <a:latin typeface="-apple-system"/>
              </a:rPr>
              <a:t>RoBERTa</a:t>
            </a:r>
            <a:r>
              <a:rPr lang="en-US" b="0" i="0" dirty="0">
                <a:solidFill>
                  <a:srgbClr val="A1A5A8"/>
                </a:solidFill>
                <a:effectLst/>
                <a:latin typeface="-apple-system"/>
              </a:rPr>
              <a:t>, offers a powerful solution. By further adapting these models to the specific language of medicine – a process called domain adaptation or Transfer Learning – we can enhance their ability to understand clinical texts. However, for the German language, there's a significant hurdle: strict privacy laws limit the availability of large medical text corpora needed for this adaptation. In this context we have identified the research gap, where existing German medical language models either use outdated architectures or were trained on insufficient data, potentially limiting their performance. This is what my thesis wants to address. The main focus was to create a large medical corpus, including translated texts to overcome data scarcity. With the created dataset we set out to develop and evaluate new German medical language models, which we call \</a:t>
            </a:r>
            <a:r>
              <a:rPr lang="en-US" b="0" i="0" dirty="0" err="1">
                <a:solidFill>
                  <a:srgbClr val="A1A5A8"/>
                </a:solidFill>
                <a:effectLst/>
                <a:latin typeface="-apple-system"/>
              </a:rPr>
              <a:t>ChristBERT</a:t>
            </a:r>
            <a:r>
              <a:rPr lang="en-US" b="0" i="0" dirty="0">
                <a:solidFill>
                  <a:srgbClr val="A1A5A8"/>
                </a:solidFill>
                <a:effectLst/>
                <a:latin typeface="-apple-system"/>
              </a:rPr>
              <a:t>{} and Our second objective is to explore the effects of different domain adaptation strategies to determine the most effective approaches for the German biomedical domain.</a:t>
            </a:r>
          </a:p>
          <a:p>
            <a:endParaRPr lang="en-US" dirty="0"/>
          </a:p>
          <a:p>
            <a:r>
              <a:rPr lang="en-US" dirty="0"/>
              <a:t>Pre-train domain adaptation especially because of scarcity of clinical texts</a:t>
            </a:r>
          </a:p>
          <a:p>
            <a:r>
              <a:rPr lang="en-US" dirty="0"/>
              <a:t>Corpora limits both evaluation and domain adaptation =&gt; data augmentation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890768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68139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bring everyone on the same page. I'll briefly introduce the used architecture used.</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133750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1A5A8"/>
                </a:solidFill>
                <a:effectLst/>
                <a:latin typeface="-apple-system"/>
              </a:rPr>
              <a:t>First I'll recap the mentioned Transformer architecture. The </a:t>
            </a:r>
            <a:r>
              <a:rPr lang="en-US" b="1" i="0" dirty="0">
                <a:solidFill>
                  <a:srgbClr val="A1A5A8"/>
                </a:solidFill>
                <a:effectLst/>
                <a:latin typeface="-apple-system"/>
              </a:rPr>
              <a:t>attention mechanism</a:t>
            </a:r>
            <a:r>
              <a:rPr lang="en-US" b="0" i="0" dirty="0">
                <a:solidFill>
                  <a:srgbClr val="A1A5A8"/>
                </a:solidFill>
                <a:effectLst/>
                <a:latin typeface="-apple-system"/>
              </a:rPr>
              <a:t> revolutionized how models weigh the importance of different input parts of a text sequence. This led directly to the </a:t>
            </a:r>
            <a:r>
              <a:rPr lang="en-US" b="1" i="0" dirty="0">
                <a:solidFill>
                  <a:srgbClr val="A1A5A8"/>
                </a:solidFill>
                <a:effectLst/>
                <a:latin typeface="-apple-system"/>
              </a:rPr>
              <a:t>Transformer architecture</a:t>
            </a:r>
            <a:r>
              <a:rPr lang="en-US" b="0" i="0" dirty="0">
                <a:solidFill>
                  <a:srgbClr val="A1A5A8"/>
                </a:solidFill>
                <a:effectLst/>
                <a:latin typeface="-apple-system"/>
              </a:rPr>
              <a:t>, which has an </a:t>
            </a:r>
            <a:r>
              <a:rPr lang="en-US" b="1" i="0" dirty="0">
                <a:solidFill>
                  <a:srgbClr val="A1A5A8"/>
                </a:solidFill>
                <a:effectLst/>
                <a:latin typeface="-apple-system"/>
              </a:rPr>
              <a:t>encoder</a:t>
            </a:r>
            <a:r>
              <a:rPr lang="en-US" b="0" i="0" dirty="0">
                <a:solidFill>
                  <a:srgbClr val="A1A5A8"/>
                </a:solidFill>
                <a:effectLst/>
                <a:latin typeface="-apple-system"/>
              </a:rPr>
              <a:t>  on the left and a </a:t>
            </a:r>
            <a:r>
              <a:rPr lang="en-US" b="1" i="0" dirty="0">
                <a:solidFill>
                  <a:srgbClr val="A1A5A8"/>
                </a:solidFill>
                <a:effectLst/>
                <a:latin typeface="-apple-system"/>
              </a:rPr>
              <a:t>decoder</a:t>
            </a:r>
            <a:r>
              <a:rPr lang="en-US" b="0" i="0" dirty="0">
                <a:solidFill>
                  <a:srgbClr val="A1A5A8"/>
                </a:solidFill>
                <a:effectLst/>
                <a:latin typeface="-apple-system"/>
              </a:rPr>
              <a:t> on the right. Now, if we take the </a:t>
            </a:r>
            <a:r>
              <a:rPr lang="en-US" b="1" i="0" dirty="0">
                <a:solidFill>
                  <a:srgbClr val="A1A5A8"/>
                </a:solidFill>
                <a:effectLst/>
                <a:latin typeface="-apple-system"/>
              </a:rPr>
              <a:t>encoder part</a:t>
            </a:r>
            <a:r>
              <a:rPr lang="en-US" b="0" i="0" dirty="0">
                <a:solidFill>
                  <a:srgbClr val="A1A5A8"/>
                </a:solidFill>
                <a:effectLst/>
                <a:latin typeface="-apple-system"/>
              </a:rPr>
              <a:t> and allow its attention to be fully bidirectional, meaning it everything is interconnected as you can see now on the left side, we get the foundation for the </a:t>
            </a:r>
            <a:r>
              <a:rPr lang="en-US" b="1" i="0" dirty="0">
                <a:solidFill>
                  <a:srgbClr val="A1A5A8"/>
                </a:solidFill>
                <a:effectLst/>
                <a:latin typeface="-apple-system"/>
              </a:rPr>
              <a:t>BERT</a:t>
            </a:r>
            <a:r>
              <a:rPr lang="en-US" b="0" i="0" dirty="0">
                <a:solidFill>
                  <a:srgbClr val="A1A5A8"/>
                </a:solidFill>
                <a:effectLst/>
                <a:latin typeface="-apple-system"/>
              </a:rPr>
              <a:t>. </a:t>
            </a:r>
          </a:p>
          <a:p>
            <a:endParaRPr lang="en-US" b="0" i="0" dirty="0">
              <a:solidFill>
                <a:srgbClr val="A1A5A8"/>
              </a:solidFill>
              <a:effectLst/>
              <a:latin typeface="-apple-system"/>
            </a:endParaRPr>
          </a:p>
          <a:p>
            <a:r>
              <a:rPr lang="en-US" b="0" i="0" dirty="0">
                <a:solidFill>
                  <a:srgbClr val="A1A5A8"/>
                </a:solidFill>
                <a:effectLst/>
                <a:latin typeface="-apple-system"/>
              </a:rPr>
              <a:t>BERT then leverages this encoder architecture for its pre-training. As a neural network its learning signal uses </a:t>
            </a:r>
            <a:r>
              <a:rPr lang="en-US" b="1" i="0" dirty="0">
                <a:solidFill>
                  <a:srgbClr val="A1A5A8"/>
                </a:solidFill>
                <a:effectLst/>
                <a:latin typeface="-apple-system"/>
              </a:rPr>
              <a:t>Masked Language Modeling</a:t>
            </a:r>
            <a:r>
              <a:rPr lang="en-US" b="0" i="0" dirty="0">
                <a:solidFill>
                  <a:srgbClr val="A1A5A8"/>
                </a:solidFill>
                <a:effectLst/>
                <a:latin typeface="-apple-system"/>
              </a:rPr>
              <a:t>. The model learns to predict randomly masked words in a sentence. This, along with Next Sentence Prediction, allows BERT to build a deep understanding of language from unlabeled text. To use BERT on applications they need to be fine-tuned with labeled data.</a:t>
            </a:r>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2859582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A1A5A8"/>
                </a:solidFill>
                <a:effectLst/>
                <a:latin typeface="-apple-system"/>
              </a:rPr>
              <a:t>The foundation for our work is </a:t>
            </a:r>
            <a:r>
              <a:rPr lang="en-US" b="1" i="0" dirty="0" err="1">
                <a:solidFill>
                  <a:srgbClr val="A1A5A8"/>
                </a:solidFill>
                <a:effectLst/>
                <a:latin typeface="-apple-system"/>
              </a:rPr>
              <a:t>GeistBERT</a:t>
            </a:r>
            <a:r>
              <a:rPr lang="en-US" b="0" i="0" dirty="0">
                <a:solidFill>
                  <a:srgbClr val="A1A5A8"/>
                </a:solidFill>
                <a:effectLst/>
                <a:latin typeface="-apple-system"/>
              </a:rPr>
              <a:t>, which currently stands as a state-of-the-art general-purpose German language model. It serves as the </a:t>
            </a:r>
            <a:r>
              <a:rPr lang="en-US" b="1" i="0" dirty="0">
                <a:solidFill>
                  <a:srgbClr val="A1A5A8"/>
                </a:solidFill>
                <a:effectLst/>
                <a:latin typeface="-apple-system"/>
              </a:rPr>
              <a:t>architectural basis</a:t>
            </a:r>
            <a:r>
              <a:rPr lang="en-US" b="0" i="0" dirty="0">
                <a:solidFill>
                  <a:srgbClr val="A1A5A8"/>
                </a:solidFill>
                <a:effectLst/>
                <a:latin typeface="-apple-system"/>
              </a:rPr>
              <a:t> for the </a:t>
            </a:r>
            <a:r>
              <a:rPr lang="en-US" b="0" i="0" dirty="0" err="1">
                <a:solidFill>
                  <a:srgbClr val="A1A5A8"/>
                </a:solidFill>
                <a:effectLst/>
                <a:latin typeface="-apple-system"/>
              </a:rPr>
              <a:t>ChristBERT</a:t>
            </a:r>
            <a:r>
              <a:rPr lang="en-US" b="0" i="0" dirty="0">
                <a:solidFill>
                  <a:srgbClr val="A1A5A8"/>
                </a:solidFill>
                <a:effectLst/>
                <a:latin typeface="-apple-system"/>
              </a:rPr>
              <a:t> models we developed in this thesis. </a:t>
            </a:r>
            <a:r>
              <a:rPr lang="en-US" b="0" i="0" dirty="0" err="1">
                <a:solidFill>
                  <a:srgbClr val="A1A5A8"/>
                </a:solidFill>
                <a:effectLst/>
                <a:latin typeface="-apple-system"/>
              </a:rPr>
              <a:t>GeistBERT</a:t>
            </a:r>
            <a:r>
              <a:rPr lang="en-US" b="0" i="0" dirty="0">
                <a:solidFill>
                  <a:srgbClr val="A1A5A8"/>
                </a:solidFill>
                <a:effectLst/>
                <a:latin typeface="-apple-system"/>
              </a:rPr>
              <a:t> itself is a </a:t>
            </a:r>
            <a:r>
              <a:rPr lang="en-US" b="0" i="0" dirty="0" err="1">
                <a:solidFill>
                  <a:srgbClr val="A1A5A8"/>
                </a:solidFill>
                <a:effectLst/>
                <a:latin typeface="-apple-system"/>
              </a:rPr>
              <a:t>RoBERTa</a:t>
            </a:r>
            <a:r>
              <a:rPr lang="en-US" b="0" i="0" dirty="0">
                <a:solidFill>
                  <a:srgbClr val="A1A5A8"/>
                </a:solidFill>
                <a:effectLst/>
                <a:latin typeface="-apple-system"/>
              </a:rPr>
              <a:t>-based model, building upon its predecessor, GottBERT. It was enhanced through </a:t>
            </a:r>
            <a:r>
              <a:rPr lang="en-US" b="1" i="0" dirty="0">
                <a:solidFill>
                  <a:srgbClr val="A1A5A8"/>
                </a:solidFill>
                <a:effectLst/>
                <a:latin typeface="-apple-system"/>
              </a:rPr>
              <a:t>continued pre-training</a:t>
            </a:r>
            <a:r>
              <a:rPr lang="en-US" b="0" i="0" dirty="0">
                <a:solidFill>
                  <a:srgbClr val="A1A5A8"/>
                </a:solidFill>
                <a:effectLst/>
                <a:latin typeface="-apple-system"/>
              </a:rPr>
              <a:t> using the </a:t>
            </a:r>
            <a:r>
              <a:rPr lang="en-US" b="1" i="0" dirty="0">
                <a:solidFill>
                  <a:srgbClr val="A1A5A8"/>
                </a:solidFill>
                <a:effectLst/>
                <a:latin typeface="-apple-system"/>
              </a:rPr>
              <a:t>Whole Word Masking</a:t>
            </a:r>
            <a:r>
              <a:rPr lang="en-US" b="0" i="0" dirty="0">
                <a:solidFill>
                  <a:srgbClr val="A1A5A8"/>
                </a:solidFill>
                <a:effectLst/>
                <a:latin typeface="-apple-system"/>
              </a:rPr>
              <a:t> objective, which is an optimized version of the previously mentioned MLM. This additional training was performed for another 100,000 steps on a very large and contemporary German corpus, amounting to 1.3 terabytes of data. In addition to that the pre-training settings were adapted from the original </a:t>
            </a:r>
            <a:r>
              <a:rPr lang="en-US" b="0" i="0" dirty="0" err="1">
                <a:solidFill>
                  <a:srgbClr val="A1A5A8"/>
                </a:solidFill>
                <a:effectLst/>
                <a:latin typeface="-apple-system"/>
              </a:rPr>
              <a:t>RoBERTa</a:t>
            </a:r>
            <a:endParaRPr lang="en-US"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2684083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come to the methods on how we achieved our objectives.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3314732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objective was to create a large medical corpus. When we curated the corpus, we focused on mainly including public data sources, while prioritizing data quantity and variety. This table give you an overview how the resulting pre-training corpus looks like. In total we acquired 13.5 GB of data. I mentioned the focus on variety.</a:t>
            </a:r>
          </a:p>
          <a:p>
            <a:endParaRPr lang="en-US" dirty="0"/>
          </a:p>
          <a:p>
            <a:r>
              <a:rPr lang="en-US" dirty="0"/>
              <a:t>Textbooks: </a:t>
            </a:r>
            <a:r>
              <a:rPr lang="en-US" dirty="0" err="1"/>
              <a:t>Hpsmedia</a:t>
            </a:r>
            <a:endParaRPr lang="en-US" dirty="0"/>
          </a:p>
          <a:p>
            <a:r>
              <a:rPr lang="en-US" dirty="0"/>
              <a:t>Scientific literature in German: Springer Nature, PhD Theses, translated PubMed Central</a:t>
            </a:r>
          </a:p>
          <a:p>
            <a:r>
              <a:rPr lang="en-US" dirty="0"/>
              <a:t>To counter mainly scientific texts, we also included medical web content e.g. Medical Wikipedia and performed a web crawl on the </a:t>
            </a:r>
            <a:r>
              <a:rPr lang="en-US" dirty="0" err="1"/>
              <a:t>german</a:t>
            </a:r>
            <a:r>
              <a:rPr lang="en-US" dirty="0"/>
              <a:t> health web.</a:t>
            </a:r>
          </a:p>
          <a:p>
            <a:endParaRPr lang="en-US" dirty="0"/>
          </a:p>
          <a:p>
            <a:r>
              <a:rPr lang="en-US" dirty="0" err="1"/>
              <a:t>sGHW</a:t>
            </a:r>
            <a:r>
              <a:rPr lang="en-US" dirty="0"/>
              <a:t> is a medical corpus, not publicly available due to privacy laws / copyright. But complete list of URLs are public, used as seed in combination with tala-med search. A web search engine for health-related topics sourced from mainly evidence-based web pages.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001390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data augmentation with translation is the core of this corpus. I’m spending some time on the translation.</a:t>
            </a:r>
          </a:p>
          <a:p>
            <a:endParaRPr lang="en-US" dirty="0"/>
          </a:p>
          <a:p>
            <a:r>
              <a:rPr lang="en-US" dirty="0"/>
              <a:t>Pre-RAG models: due to variance of texts</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2064545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translating PMC, we observed varying quality of translations. Here is an example of a bad</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365243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D6009164-E972-3864-0130-349E0952B42E}"/>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755E9066-7DB0-A16F-0918-5E4D9DC3032B}"/>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a:buClr>
                <a:srgbClr val="005293"/>
              </a:buCl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A51B26D3-FC42-002D-D8E3-1D04496FEF1F}"/>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2" name="Fußzeilenplatzhalter 3">
            <a:extLst>
              <a:ext uri="{FF2B5EF4-FFF2-40B4-BE49-F238E27FC236}">
                <a16:creationId xmlns:a16="http://schemas.microsoft.com/office/drawing/2014/main" id="{FEA3AC78-4F7C-5DB2-610A-0C8CAAF05AC3}"/>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85750" indent="-285750">
              <a:lnSpc>
                <a:spcPct val="114000"/>
              </a:lnSpc>
              <a:buClr>
                <a:srgbClr val="005293"/>
              </a:buClr>
              <a:buFont typeface="Wingdings" pitchFamily="2" charset="2"/>
              <a:buChar char="§"/>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marL="461963" indent="-285750">
              <a:buClr>
                <a:srgbClr val="005293"/>
              </a:buClr>
              <a:buFont typeface="Wingdings" pitchFamily="2" charset="2"/>
              <a:buChar cha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marL="360363" indent="-184150">
              <a:buClr>
                <a:srgbClr val="005293"/>
              </a:buClr>
              <a:buFont typeface="Wingdings" pitchFamily="2" charset="2"/>
              <a:buChar cha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5D0F54C1-3F00-5C90-8342-3902BE0E57AF}"/>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dirty="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a:xfrm>
            <a:off x="311162" y="4854985"/>
            <a:ext cx="6464280" cy="273844"/>
          </a:xfrm>
          <a:prstGeom prst="rect">
            <a:avLst/>
          </a:prstGeom>
        </p:spPr>
        <p:txBody>
          <a:bodyPr/>
          <a:lstStyle/>
          <a:p>
            <a:r>
              <a:rPr lang="de-DE" noProof="0" dirty="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a:xfrm>
            <a:off x="311162" y="4854985"/>
            <a:ext cx="6464280" cy="273844"/>
          </a:xfrm>
          <a:prstGeom prst="rect">
            <a:avLst/>
          </a:prstGeom>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dirty="0"/>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1C50ECA1-EC7E-39D7-DCDA-18335BF6253E}"/>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38647E10-09E7-A425-D11C-62FCFBE809CC}"/>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bg1"/>
                </a:solidFill>
              </a:defRPr>
            </a:lvl1pPr>
          </a:lstStyle>
          <a:p>
            <a:r>
              <a:rPr lang="de-DE" dirty="0"/>
              <a:t>Henry He | Master Thesis | Final </a:t>
            </a:r>
            <a:r>
              <a:rPr lang="de-DE" dirty="0" err="1"/>
              <a:t>Presentation</a:t>
            </a:r>
            <a:r>
              <a:rPr lang="de-DE" dirty="0"/>
              <a:t> | </a:t>
            </a:r>
            <a:r>
              <a:rPr lang="en-US" dirty="0"/>
              <a:t>Development of a Language Model for the German Medical Domain</a:t>
            </a:r>
          </a:p>
        </p:txBody>
      </p:sp>
    </p:spTree>
    <p:extLst>
      <p:ext uri="{BB962C8B-B14F-4D97-AF65-F5344CB8AC3E}">
        <p14:creationId xmlns:p14="http://schemas.microsoft.com/office/powerpoint/2010/main" val="1718550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14D0D492-98F9-1C37-1A1E-15430B3E4AB0}"/>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bg1"/>
                </a:solidFill>
              </a:defRPr>
            </a:lvl1pPr>
          </a:lstStyle>
          <a:p>
            <a:r>
              <a:rPr lang="de-DE" dirty="0"/>
              <a:t>Henry He | Master Thesis | Final </a:t>
            </a:r>
            <a:r>
              <a:rPr lang="de-DE" dirty="0" err="1"/>
              <a:t>Presentation</a:t>
            </a:r>
            <a:r>
              <a:rPr lang="de-DE" dirty="0"/>
              <a:t> | </a:t>
            </a:r>
            <a:r>
              <a:rPr lang="en-US" dirty="0"/>
              <a:t>Development of a Language Model for the German Medical Domain</a:t>
            </a:r>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85750" indent="-285750">
              <a:lnSpc>
                <a:spcPct val="114000"/>
              </a:lnSpc>
              <a:buClr>
                <a:srgbClr val="005293"/>
              </a:buClr>
              <a:buFont typeface="Wingdings" pitchFamily="2" charset="2"/>
              <a:buChar char="§"/>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marL="461963" indent="-285750">
              <a:buClr>
                <a:srgbClr val="005293"/>
              </a:buClr>
              <a:buFont typeface="Wingdings" pitchFamily="2" charset="2"/>
              <a:buChar cha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85750" indent="-285750">
              <a:lnSpc>
                <a:spcPct val="114000"/>
              </a:lnSpc>
              <a:buClr>
                <a:srgbClr val="005293"/>
              </a:buClr>
              <a:buFont typeface="Wingdings" pitchFamily="2" charset="2"/>
              <a:buChar char="§"/>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marL="360363" indent="-184150">
              <a:buClr>
                <a:srgbClr val="005293"/>
              </a:buClr>
              <a:buFont typeface="Wingdings" pitchFamily="2" charset="2"/>
              <a:buChar cha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5D0F54C1-3F00-5C90-8342-3902BE0E57AF}"/>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331702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a:buClr>
                <a:srgbClr val="005293"/>
              </a:buCl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A51B26D3-FC42-002D-D8E3-1D04496FEF1F}"/>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1269668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3" name="Fußzeilenplatzhalter 3">
            <a:extLst>
              <a:ext uri="{FF2B5EF4-FFF2-40B4-BE49-F238E27FC236}">
                <a16:creationId xmlns:a16="http://schemas.microsoft.com/office/drawing/2014/main" id="{39EF5EB1-0195-6D04-6EAD-692F8E814BF8}"/>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bg1"/>
                </a:solidFill>
              </a:defRPr>
            </a:lvl1pPr>
          </a:lstStyle>
          <a:p>
            <a:r>
              <a:rPr lang="de-DE" dirty="0"/>
              <a:t>Henry He | Master Thesis | Final </a:t>
            </a:r>
            <a:r>
              <a:rPr lang="de-DE" dirty="0" err="1"/>
              <a:t>Presentation</a:t>
            </a:r>
            <a:r>
              <a:rPr lang="de-DE" dirty="0"/>
              <a:t> | </a:t>
            </a:r>
            <a:r>
              <a:rPr lang="en-US" dirty="0"/>
              <a:t>Development of a Language Model for the German Medical Domain</a:t>
            </a:r>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85750" indent="-285750">
              <a:lnSpc>
                <a:spcPct val="114000"/>
              </a:lnSpc>
              <a:buClr>
                <a:srgbClr val="005293"/>
              </a:buClr>
              <a:buFont typeface="Wingdings" pitchFamily="2" charset="2"/>
              <a:buChar char="§"/>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marL="461963" indent="-285750">
              <a:buClr>
                <a:srgbClr val="005293"/>
              </a:buClr>
              <a:buFont typeface="Wingdings" pitchFamily="2" charset="2"/>
              <a:buChar cha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marL="360363" indent="-184150">
              <a:buClr>
                <a:srgbClr val="005293"/>
              </a:buClr>
              <a:buFont typeface="Wingdings" pitchFamily="2" charset="2"/>
              <a:buChar cha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5D0F54C1-3F00-5C90-8342-3902BE0E57AF}"/>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2130367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a:buClr>
                <a:srgbClr val="005293"/>
              </a:buCl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A51B26D3-FC42-002D-D8E3-1D04496FEF1F}"/>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56141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497C4791-F027-495A-5777-F69034D34DD7}"/>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85750" indent="-285750">
              <a:lnSpc>
                <a:spcPct val="114000"/>
              </a:lnSpc>
              <a:buClr>
                <a:srgbClr val="005293"/>
              </a:buClr>
              <a:buFont typeface="Wingdings" pitchFamily="2" charset="2"/>
              <a:buChar char="§"/>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marL="461963" indent="-285750">
              <a:buClr>
                <a:srgbClr val="005293"/>
              </a:buClr>
              <a:buFont typeface="Wingdings" pitchFamily="2" charset="2"/>
              <a:buChar cha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marL="360363" indent="-184150">
              <a:buClr>
                <a:srgbClr val="005293"/>
              </a:buClr>
              <a:buFont typeface="Wingdings" pitchFamily="2" charset="2"/>
              <a:buChar cha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5D0F54C1-3F00-5C90-8342-3902BE0E57AF}"/>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3658227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marL="176213" indent="-176213">
              <a:lnSpc>
                <a:spcPct val="114000"/>
              </a:lnSpc>
              <a:buClr>
                <a:srgbClr val="005293"/>
              </a:buClr>
              <a:buFont typeface="Wingdings" pitchFamily="2" charset="2"/>
              <a:buChar char="§"/>
              <a:defRPr lang="de-DE" sz="1400" noProof="0" dirty="0" smtClean="0"/>
            </a:lvl2pPr>
            <a:lvl3pPr>
              <a:buClr>
                <a:srgbClr val="005293"/>
              </a:buCl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A51B26D3-FC42-002D-D8E3-1D04496FEF1F}"/>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extLst>
      <p:ext uri="{BB962C8B-B14F-4D97-AF65-F5344CB8AC3E}">
        <p14:creationId xmlns:p14="http://schemas.microsoft.com/office/powerpoint/2010/main" val="3311363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w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emf"/><Relationship Id="rId5" Type="http://schemas.openxmlformats.org/officeDocument/2006/relationships/image" Target="../media/image2.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image" Target="../media/image1.w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wmf"/><Relationship Id="rId4" Type="http://schemas.openxmlformats.org/officeDocument/2006/relationships/slideLayout" Target="../slideLayouts/slideLayout13.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8.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5"/>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714" r:id="rId2"/>
    <p:sldLayoutId id="2147483715" r:id="rId3"/>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5"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6"/>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4" name="Fußzeilenplatzhalter 3">
            <a:extLst>
              <a:ext uri="{FF2B5EF4-FFF2-40B4-BE49-F238E27FC236}">
                <a16:creationId xmlns:a16="http://schemas.microsoft.com/office/drawing/2014/main" id="{32C925F2-07B1-CEB8-971A-666C0E8F8D94}"/>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bg1"/>
                </a:solidFill>
              </a:defRPr>
            </a:lvl1pPr>
          </a:lstStyle>
          <a:p>
            <a:r>
              <a:rPr lang="de-DE" dirty="0"/>
              <a:t>Henry He | Master Thesis | Final </a:t>
            </a:r>
            <a:r>
              <a:rPr lang="de-DE" dirty="0" err="1"/>
              <a:t>Presentation</a:t>
            </a:r>
            <a:r>
              <a:rPr lang="de-DE" dirty="0"/>
              <a:t> | </a:t>
            </a:r>
            <a:r>
              <a:rPr lang="en-US" dirty="0"/>
              <a:t>Development of a Language Model for the German Medical Domain</a:t>
            </a:r>
          </a:p>
        </p:txBody>
      </p:sp>
    </p:spTree>
  </p:cSld>
  <p:clrMap bg1="lt1" tx1="dk1" bg2="lt2" tx2="dk2" accent1="accent1" accent2="accent2" accent3="accent3" accent4="accent4" accent5="accent5" accent6="accent6" hlink="hlink" folHlink="folHlink"/>
  <p:sldLayoutIdLst>
    <p:sldLayoutId id="2147483669" r:id="rId1"/>
    <p:sldLayoutId id="2147483712" r:id="rId2"/>
    <p:sldLayoutId id="2147483713" r:id="rId3"/>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7" name="Bild 6" descr="20150416 tum logo blau png final.png"/>
          <p:cNvPicPr>
            <a:picLocks noChangeAspect="1"/>
          </p:cNvPicPr>
          <p:nvPr/>
        </p:nvPicPr>
        <p:blipFill>
          <a:blip r:embed="rId5"/>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461665"/>
          </a:xfrm>
          <a:prstGeom prst="rect">
            <a:avLst/>
          </a:prstGeom>
          <a:noFill/>
        </p:spPr>
        <p:txBody>
          <a:bodyPr wrap="square" lIns="0" tIns="0" rIns="0" bIns="0" rtlCol="0">
            <a:spAutoFit/>
          </a:bodyPr>
          <a:lstStyle/>
          <a:p>
            <a:pPr>
              <a:lnSpc>
                <a:spcPts val="900"/>
              </a:lnSpc>
            </a:pPr>
            <a:r>
              <a:rPr lang="de-DE" sz="800" dirty="0">
                <a:solidFill>
                  <a:schemeClr val="tx2"/>
                </a:solidFill>
                <a:latin typeface="+mn-lt"/>
              </a:rPr>
              <a:t>Chair </a:t>
            </a:r>
            <a:r>
              <a:rPr lang="de-DE" sz="800" dirty="0" err="1">
                <a:solidFill>
                  <a:schemeClr val="tx2"/>
                </a:solidFill>
                <a:latin typeface="+mn-lt"/>
              </a:rPr>
              <a:t>of</a:t>
            </a:r>
            <a:r>
              <a:rPr lang="de-DE" sz="800" dirty="0">
                <a:solidFill>
                  <a:schemeClr val="tx2"/>
                </a:solidFill>
                <a:latin typeface="+mn-lt"/>
              </a:rPr>
              <a:t> Health </a:t>
            </a:r>
            <a:r>
              <a:rPr lang="de-DE" sz="800" dirty="0" err="1">
                <a:solidFill>
                  <a:schemeClr val="tx2"/>
                </a:solidFill>
                <a:latin typeface="+mn-lt"/>
              </a:rPr>
              <a:t>Informatics</a:t>
            </a:r>
            <a:endParaRPr lang="de-DE" sz="800" dirty="0">
              <a:solidFill>
                <a:schemeClr val="tx2"/>
              </a:solidFill>
              <a:latin typeface="+mn-lt"/>
            </a:endParaRPr>
          </a:p>
          <a:p>
            <a:pPr>
              <a:lnSpc>
                <a:spcPts val="900"/>
              </a:lnSpc>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Medicine and Health</a:t>
            </a:r>
          </a:p>
          <a:p>
            <a:pPr>
              <a:lnSpc>
                <a:spcPts val="900"/>
              </a:lnSpc>
            </a:pPr>
            <a:r>
              <a:rPr lang="de-DE" sz="800" dirty="0">
                <a:solidFill>
                  <a:schemeClr val="tx2"/>
                </a:solidFill>
                <a:latin typeface="+mn-lt"/>
              </a:rPr>
              <a:t>Klinikum rechts der Isar</a:t>
            </a:r>
          </a:p>
          <a:p>
            <a:pPr>
              <a:lnSpc>
                <a:spcPts val="900"/>
              </a:lnSpc>
            </a:pPr>
            <a:r>
              <a:rPr lang="de-DE" sz="800" dirty="0">
                <a:solidFill>
                  <a:schemeClr val="tx2"/>
                </a:solidFill>
                <a:latin typeface="+mn-lt"/>
              </a:rPr>
              <a:t>Technical University </a:t>
            </a:r>
            <a:r>
              <a:rPr lang="de-DE" sz="800" dirty="0" err="1">
                <a:solidFill>
                  <a:schemeClr val="tx2"/>
                </a:solidFill>
                <a:latin typeface="+mn-lt"/>
              </a:rPr>
              <a:t>of</a:t>
            </a:r>
            <a:r>
              <a:rPr lang="de-DE" sz="800" dirty="0">
                <a:solidFill>
                  <a:schemeClr val="tx2"/>
                </a:solidFill>
                <a:latin typeface="+mn-lt"/>
              </a:rPr>
              <a:t> Munich</a:t>
            </a:r>
          </a:p>
        </p:txBody>
      </p:sp>
      <p:sp>
        <p:nvSpPr>
          <p:cNvPr id="2" name="Fußzeilenplatzhalter 3">
            <a:extLst>
              <a:ext uri="{FF2B5EF4-FFF2-40B4-BE49-F238E27FC236}">
                <a16:creationId xmlns:a16="http://schemas.microsoft.com/office/drawing/2014/main" id="{9D45C56A-8BEA-5A70-5239-046512AF12FA}"/>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cSld>
  <p:clrMap bg1="lt1" tx1="dk1" bg2="lt2" tx2="dk2" accent1="accent1" accent2="accent2" accent3="accent3" accent4="accent4" accent5="accent5" accent6="accent6" hlink="hlink" folHlink="folHlink"/>
  <p:sldLayoutIdLst>
    <p:sldLayoutId id="2147483675" r:id="rId1"/>
    <p:sldLayoutId id="2147483716" r:id="rId2"/>
    <p:sldLayoutId id="2147483717" r:id="rId3"/>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C21BC86F-C9C2-D1D0-3BFB-AB1CD6FDE57E}"/>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dirty="0"/>
              <a:t>Henry He | Master Thesis | Final </a:t>
            </a:r>
            <a:r>
              <a:rPr lang="de-DE" dirty="0" err="1"/>
              <a:t>Presentation</a:t>
            </a:r>
            <a:r>
              <a:rPr lang="de-DE" dirty="0"/>
              <a:t> | </a:t>
            </a:r>
            <a:r>
              <a:rPr lang="en-US" noProof="0" dirty="0"/>
              <a:t>Development of a Language Model for the German Medical Domain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4D96BE40-F79B-CAE0-2C99-A977BDEB50EE}"/>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bg1"/>
                </a:solidFill>
              </a:defRPr>
            </a:lvl1pPr>
          </a:lstStyle>
          <a:p>
            <a:r>
              <a:rPr lang="de-DE" dirty="0"/>
              <a:t>Henry He | Master Thesis | Final </a:t>
            </a:r>
            <a:r>
              <a:rPr lang="de-DE" dirty="0" err="1"/>
              <a:t>Presentation</a:t>
            </a:r>
            <a:r>
              <a:rPr lang="de-DE" dirty="0"/>
              <a:t> | </a:t>
            </a:r>
            <a:r>
              <a:rPr lang="en-US" dirty="0"/>
              <a:t>Development of a Language Model for the German Medical Domain</a:t>
            </a:r>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2" name="Fußzeilenplatzhalter 3">
            <a:extLst>
              <a:ext uri="{FF2B5EF4-FFF2-40B4-BE49-F238E27FC236}">
                <a16:creationId xmlns:a16="http://schemas.microsoft.com/office/drawing/2014/main" id="{6F61DD46-77E1-A4D0-4EA9-FBD4AB51E711}"/>
              </a:ext>
            </a:extLst>
          </p:cNvPr>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bg1"/>
                </a:solidFill>
              </a:defRPr>
            </a:lvl1pPr>
          </a:lstStyle>
          <a:p>
            <a:r>
              <a:rPr lang="de-DE" dirty="0"/>
              <a:t>Henry He | Master Thesis | Final </a:t>
            </a:r>
            <a:r>
              <a:rPr lang="de-DE" dirty="0" err="1"/>
              <a:t>Presentation</a:t>
            </a:r>
            <a:r>
              <a:rPr lang="de-DE" dirty="0"/>
              <a:t> | </a:t>
            </a:r>
            <a:r>
              <a:rPr lang="en-US" dirty="0"/>
              <a:t>Development of a Language Model for the German Medical Domain</a:t>
            </a:r>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p:txBody>
          <a:bodyPr/>
          <a:lstStyle/>
          <a:p>
            <a:r>
              <a:rPr lang="en-US" noProof="0" dirty="0"/>
              <a:t>Development of a Language Model for the German Medical Domain</a:t>
            </a:r>
            <a:endParaRPr lang="de-DE" dirty="0"/>
          </a:p>
        </p:txBody>
      </p:sp>
      <p:sp>
        <p:nvSpPr>
          <p:cNvPr id="3" name="Inhaltsplatzhalter 2"/>
          <p:cNvSpPr>
            <a:spLocks noGrp="1"/>
          </p:cNvSpPr>
          <p:nvPr>
            <p:ph idx="10"/>
          </p:nvPr>
        </p:nvSpPr>
        <p:spPr>
          <a:xfrm>
            <a:off x="319088" y="1828800"/>
            <a:ext cx="8508999" cy="955594"/>
          </a:xfrm>
        </p:spPr>
        <p:txBody>
          <a:bodyPr/>
          <a:lstStyle/>
          <a:p>
            <a:r>
              <a:rPr lang="en-US" noProof="0" dirty="0"/>
              <a:t>Master Thesis</a:t>
            </a:r>
          </a:p>
          <a:p>
            <a:r>
              <a:rPr lang="en-US" noProof="0" dirty="0"/>
              <a:t>Final Presentation</a:t>
            </a:r>
          </a:p>
          <a:p>
            <a:endParaRPr lang="en-US" noProof="0" dirty="0"/>
          </a:p>
          <a:p>
            <a:r>
              <a:rPr lang="en-US" b="1" noProof="0" dirty="0"/>
              <a:t>Henry He</a:t>
            </a:r>
          </a:p>
          <a:p>
            <a:endParaRPr lang="en-US" noProof="0" dirty="0"/>
          </a:p>
          <a:p>
            <a:r>
              <a:rPr lang="en-US" noProof="0" dirty="0"/>
              <a:t>Supervisors:</a:t>
            </a:r>
          </a:p>
          <a:p>
            <a:r>
              <a:rPr lang="en-US" b="1" dirty="0"/>
              <a:t>M.Sc. Raphael Scheible</a:t>
            </a:r>
          </a:p>
          <a:p>
            <a:r>
              <a:rPr lang="en-US" b="1" noProof="0" dirty="0"/>
              <a:t>M.Sc. Manuel Milling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C68BC4D-D422-EA9F-AF29-616C52028163}"/>
              </a:ext>
            </a:extLst>
          </p:cNvPr>
          <p:cNvSpPr>
            <a:spLocks noGrp="1"/>
          </p:cNvSpPr>
          <p:nvPr>
            <p:ph idx="14"/>
          </p:nvPr>
        </p:nvSpPr>
        <p:spPr/>
        <p:txBody>
          <a:bodyPr/>
          <a:lstStyle/>
          <a:p>
            <a:endParaRPr lang="en-US"/>
          </a:p>
        </p:txBody>
      </p:sp>
      <p:sp>
        <p:nvSpPr>
          <p:cNvPr id="3" name="Content Placeholder 2">
            <a:extLst>
              <a:ext uri="{FF2B5EF4-FFF2-40B4-BE49-F238E27FC236}">
                <a16:creationId xmlns:a16="http://schemas.microsoft.com/office/drawing/2014/main" id="{FEA5A440-F605-5F58-004D-2D8791E31A4D}"/>
              </a:ext>
            </a:extLst>
          </p:cNvPr>
          <p:cNvSpPr>
            <a:spLocks noGrp="1"/>
          </p:cNvSpPr>
          <p:nvPr>
            <p:ph idx="15"/>
          </p:nvPr>
        </p:nvSpPr>
        <p:spPr>
          <a:xfrm>
            <a:off x="319091" y="1602000"/>
            <a:ext cx="4180910" cy="3095626"/>
          </a:xfrm>
        </p:spPr>
        <p:txBody>
          <a:bodyPr/>
          <a:lstStyle/>
          <a:p>
            <a:r>
              <a:rPr lang="en-US" dirty="0"/>
              <a:t>Collagen solution (buffer) were drop casted and dried overnight. The detection range of the spectrometer was </a:t>
            </a:r>
            <a:r>
              <a:rPr lang="en-US" dirty="0">
                <a:solidFill>
                  <a:srgbClr val="005293"/>
                </a:solidFill>
              </a:rPr>
              <a:t>399–4000 cm−1</a:t>
            </a:r>
            <a:r>
              <a:rPr lang="en-US" dirty="0"/>
              <a:t>, and the data were measured with an interval of </a:t>
            </a:r>
            <a:r>
              <a:rPr lang="en-US" dirty="0">
                <a:solidFill>
                  <a:srgbClr val="00B050"/>
                </a:solidFill>
              </a:rPr>
              <a:t>0.96 cm–1 </a:t>
            </a:r>
            <a:r>
              <a:rPr lang="en-US" dirty="0"/>
              <a:t>at room temperature.</a:t>
            </a:r>
          </a:p>
          <a:p>
            <a:endParaRPr lang="en-US" dirty="0"/>
          </a:p>
          <a:p>
            <a:endParaRPr lang="en-US" dirty="0"/>
          </a:p>
          <a:p>
            <a:r>
              <a:rPr lang="en-US" i="1" dirty="0" err="1"/>
              <a:t>Kollagenlösung</a:t>
            </a:r>
            <a:r>
              <a:rPr lang="en-US" i="1" dirty="0"/>
              <a:t> (Puffer) </a:t>
            </a:r>
            <a:r>
              <a:rPr lang="en-US" i="1" dirty="0" err="1"/>
              <a:t>wurden</a:t>
            </a:r>
            <a:r>
              <a:rPr lang="en-US" i="1" dirty="0"/>
              <a:t> </a:t>
            </a:r>
            <a:r>
              <a:rPr lang="en-US" i="1" dirty="0" err="1"/>
              <a:t>abgeworfen</a:t>
            </a:r>
            <a:r>
              <a:rPr lang="en-US" i="1" dirty="0"/>
              <a:t> und </a:t>
            </a:r>
            <a:r>
              <a:rPr lang="en-US" i="1" dirty="0" err="1"/>
              <a:t>getrocknet</a:t>
            </a:r>
            <a:r>
              <a:rPr lang="en-US" i="1" dirty="0"/>
              <a:t>. Die </a:t>
            </a:r>
            <a:r>
              <a:rPr lang="en-US" i="1" dirty="0" err="1"/>
              <a:t>Erkennung</a:t>
            </a:r>
            <a:r>
              <a:rPr lang="en-US" i="1" dirty="0"/>
              <a:t> der </a:t>
            </a:r>
            <a:r>
              <a:rPr lang="en-US" i="1" dirty="0" err="1"/>
              <a:t>Knochenwerte</a:t>
            </a:r>
            <a:r>
              <a:rPr lang="en-US" i="1" dirty="0"/>
              <a:t> </a:t>
            </a:r>
            <a:r>
              <a:rPr lang="en-US" i="1" dirty="0" err="1"/>
              <a:t>betrug</a:t>
            </a:r>
            <a:r>
              <a:rPr lang="en-US" i="1" dirty="0"/>
              <a:t> </a:t>
            </a:r>
            <a:r>
              <a:rPr lang="en-US" i="1" dirty="0">
                <a:solidFill>
                  <a:srgbClr val="005293"/>
                </a:solidFill>
              </a:rPr>
              <a:t>39−91.000 g</a:t>
            </a:r>
            <a:r>
              <a:rPr lang="en-US" i="1" dirty="0"/>
              <a:t>. Die Daten </a:t>
            </a:r>
            <a:r>
              <a:rPr lang="en-US" i="1" dirty="0" err="1"/>
              <a:t>wurden</a:t>
            </a:r>
            <a:r>
              <a:rPr lang="en-US" i="1" dirty="0"/>
              <a:t> </a:t>
            </a:r>
            <a:r>
              <a:rPr lang="en-US" i="1" dirty="0" err="1"/>
              <a:t>über</a:t>
            </a:r>
            <a:r>
              <a:rPr lang="en-US" i="1" dirty="0"/>
              <a:t> Nacht </a:t>
            </a:r>
            <a:r>
              <a:rPr lang="en-US" i="1" dirty="0" err="1"/>
              <a:t>nachgeprüft</a:t>
            </a:r>
            <a:r>
              <a:rPr lang="en-US" i="1" dirty="0"/>
              <a:t> und </a:t>
            </a:r>
            <a:r>
              <a:rPr lang="en-US" i="1" dirty="0" err="1"/>
              <a:t>mit</a:t>
            </a:r>
            <a:r>
              <a:rPr lang="en-US" i="1" dirty="0"/>
              <a:t> </a:t>
            </a:r>
            <a:r>
              <a:rPr lang="en-US" i="1" dirty="0" err="1"/>
              <a:t>einem</a:t>
            </a:r>
            <a:r>
              <a:rPr lang="en-US" i="1" dirty="0"/>
              <a:t> </a:t>
            </a:r>
            <a:r>
              <a:rPr lang="en-US" i="1" dirty="0" err="1"/>
              <a:t>Temperaturintervall</a:t>
            </a:r>
            <a:r>
              <a:rPr lang="en-US" i="1" dirty="0"/>
              <a:t> von </a:t>
            </a:r>
            <a:r>
              <a:rPr lang="en-US" i="1" dirty="0">
                <a:solidFill>
                  <a:srgbClr val="00B050"/>
                </a:solidFill>
              </a:rPr>
              <a:t>37 × 200 cm × 200 g </a:t>
            </a:r>
            <a:r>
              <a:rPr lang="en-US" i="1" dirty="0">
                <a:solidFill>
                  <a:srgbClr val="FF0000"/>
                </a:solidFill>
              </a:rPr>
              <a:t>ECM-Scan-Scan-Scan-Scan-Scan-Scan-Scan-Scan-</a:t>
            </a:r>
          </a:p>
        </p:txBody>
      </p:sp>
      <p:sp>
        <p:nvSpPr>
          <p:cNvPr id="4" name="Title 3">
            <a:extLst>
              <a:ext uri="{FF2B5EF4-FFF2-40B4-BE49-F238E27FC236}">
                <a16:creationId xmlns:a16="http://schemas.microsoft.com/office/drawing/2014/main" id="{4958A349-A266-EE89-9F45-E0E5DF02BED7}"/>
              </a:ext>
            </a:extLst>
          </p:cNvPr>
          <p:cNvSpPr>
            <a:spLocks noGrp="1"/>
          </p:cNvSpPr>
          <p:nvPr>
            <p:ph type="title"/>
          </p:nvPr>
        </p:nvSpPr>
        <p:spPr/>
        <p:txBody>
          <a:bodyPr/>
          <a:lstStyle/>
          <a:p>
            <a:r>
              <a:rPr lang="en-US" dirty="0"/>
              <a:t>Translation Challenges</a:t>
            </a:r>
          </a:p>
        </p:txBody>
      </p:sp>
      <p:sp>
        <p:nvSpPr>
          <p:cNvPr id="5" name="Slide Number Placeholder 4">
            <a:extLst>
              <a:ext uri="{FF2B5EF4-FFF2-40B4-BE49-F238E27FC236}">
                <a16:creationId xmlns:a16="http://schemas.microsoft.com/office/drawing/2014/main" id="{0ADAF064-8CB8-4394-8CEF-B3C4F51F23EC}"/>
              </a:ext>
            </a:extLst>
          </p:cNvPr>
          <p:cNvSpPr>
            <a:spLocks noGrp="1"/>
          </p:cNvSpPr>
          <p:nvPr>
            <p:ph type="sldNum" sz="quarter" idx="16"/>
          </p:nvPr>
        </p:nvSpPr>
        <p:spPr/>
        <p:txBody>
          <a:bodyPr/>
          <a:lstStyle/>
          <a:p>
            <a:fld id="{CE58CB1E-F828-4F11-99E0-327109AF9DA4}" type="slidenum">
              <a:rPr lang="de-DE" smtClean="0"/>
              <a:pPr/>
              <a:t>10</a:t>
            </a:fld>
            <a:endParaRPr lang="de-DE" dirty="0"/>
          </a:p>
        </p:txBody>
      </p:sp>
      <p:sp>
        <p:nvSpPr>
          <p:cNvPr id="6" name="Footer Placeholder 5">
            <a:extLst>
              <a:ext uri="{FF2B5EF4-FFF2-40B4-BE49-F238E27FC236}">
                <a16:creationId xmlns:a16="http://schemas.microsoft.com/office/drawing/2014/main" id="{0762BCCD-4D1E-DFA0-3CC7-66AC27E543DC}"/>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
        <p:nvSpPr>
          <p:cNvPr id="2" name="Down Arrow 1">
            <a:extLst>
              <a:ext uri="{FF2B5EF4-FFF2-40B4-BE49-F238E27FC236}">
                <a16:creationId xmlns:a16="http://schemas.microsoft.com/office/drawing/2014/main" id="{A5B3FA90-C03C-9BBF-B11C-64A4720672A0}"/>
              </a:ext>
            </a:extLst>
          </p:cNvPr>
          <p:cNvSpPr/>
          <p:nvPr/>
        </p:nvSpPr>
        <p:spPr>
          <a:xfrm>
            <a:off x="2434389" y="2587792"/>
            <a:ext cx="121471" cy="24865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2741780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7239FA3-0DF1-54F6-BDAC-395802CFC411}"/>
              </a:ext>
            </a:extLst>
          </p:cNvPr>
          <p:cNvSpPr txBox="1">
            <a:spLocks/>
          </p:cNvSpPr>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Clr>
                <a:srgbClr val="005293"/>
              </a:buClr>
              <a:buFont typeface="Wingdings" pitchFamily="2" charset="2"/>
              <a:buChar char="§"/>
              <a:defRPr lang="de-DE" sz="14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Clr>
                <a:srgbClr val="005293"/>
              </a:buClr>
              <a:buFont typeface="Wingdings" pitchFamily="2" charset="2"/>
              <a:buChar char="§"/>
              <a:defRPr sz="1400" kern="1200" baseline="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MIMIC-IV Notes</a:t>
            </a:r>
          </a:p>
          <a:p>
            <a:pPr marL="285750" indent="-285750">
              <a:buFont typeface="Arial" panose="020B0604020202020204" pitchFamily="34" charset="0"/>
              <a:buChar char="•"/>
            </a:pPr>
            <a:r>
              <a:rPr lang="en-US" dirty="0"/>
              <a:t>Largest anonymized clinical texts from EHR</a:t>
            </a:r>
          </a:p>
          <a:p>
            <a:pPr marL="285750" indent="-285750">
              <a:buFont typeface="Arial" panose="020B0604020202020204" pitchFamily="34" charset="0"/>
              <a:buChar char="•"/>
            </a:pPr>
            <a:r>
              <a:rPr lang="en-US" dirty="0"/>
              <a:t>Translated using </a:t>
            </a:r>
            <a:r>
              <a:rPr lang="en-US" dirty="0" err="1"/>
              <a:t>LLaMa</a:t>
            </a:r>
            <a:r>
              <a:rPr lang="en-US" dirty="0"/>
              <a:t> 3.1 8B via </a:t>
            </a:r>
            <a:r>
              <a:rPr lang="en-US" dirty="0" err="1"/>
              <a:t>ollama</a:t>
            </a:r>
            <a:endParaRPr lang="en-US" dirty="0"/>
          </a:p>
        </p:txBody>
      </p:sp>
      <p:sp>
        <p:nvSpPr>
          <p:cNvPr id="3" name="Content Placeholder 2">
            <a:extLst>
              <a:ext uri="{FF2B5EF4-FFF2-40B4-BE49-F238E27FC236}">
                <a16:creationId xmlns:a16="http://schemas.microsoft.com/office/drawing/2014/main" id="{423592F7-53D4-4921-3655-1276A89331EB}"/>
              </a:ext>
            </a:extLst>
          </p:cNvPr>
          <p:cNvSpPr>
            <a:spLocks noGrp="1" noRot="1" noMove="1" noResize="1" noEditPoints="1" noAdjustHandles="1" noChangeArrowheads="1" noChangeShapeType="1"/>
          </p:cNvSpPr>
          <p:nvPr>
            <p:ph idx="15"/>
          </p:nvPr>
        </p:nvSpPr>
        <p:spPr/>
        <p:txBody>
          <a:bodyPr/>
          <a:lstStyle/>
          <a:p>
            <a:r>
              <a:rPr lang="en-US" dirty="0"/>
              <a:t>Medical History:</a:t>
            </a:r>
            <a:br>
              <a:rPr lang="en-US" dirty="0"/>
            </a:br>
            <a:r>
              <a:rPr lang="en-US" dirty="0"/>
              <a:t>1. She had calcification in her breast, which was removed previously and per patient note, it was benign.</a:t>
            </a:r>
            <a:br>
              <a:rPr lang="en-US" dirty="0"/>
            </a:br>
            <a:r>
              <a:rPr lang="en-US" dirty="0"/>
              <a:t>2. For HIV disease, she is being followed by Dr. </a:t>
            </a:r>
            <a:r>
              <a:rPr lang="en-US" dirty="0">
                <a:solidFill>
                  <a:srgbClr val="FF0000"/>
                </a:solidFill>
              </a:rPr>
              <a:t>___</a:t>
            </a:r>
            <a:r>
              <a:rPr lang="en-US" dirty="0"/>
              <a:t> Dr. </a:t>
            </a:r>
            <a:r>
              <a:rPr lang="en-US" dirty="0">
                <a:solidFill>
                  <a:srgbClr val="FF0000"/>
                </a:solidFill>
              </a:rPr>
              <a:t>___</a:t>
            </a:r>
            <a:r>
              <a:rPr lang="en-US" dirty="0"/>
              <a:t>.</a:t>
            </a:r>
          </a:p>
          <a:p>
            <a:endParaRPr lang="en-US" dirty="0"/>
          </a:p>
          <a:p>
            <a:r>
              <a:rPr lang="en-US" i="1" dirty="0" err="1"/>
              <a:t>Vergangene</a:t>
            </a:r>
            <a:r>
              <a:rPr lang="en-US" i="1" dirty="0"/>
              <a:t> </a:t>
            </a:r>
            <a:r>
              <a:rPr lang="en-US" i="1" dirty="0" err="1"/>
              <a:t>medizinische</a:t>
            </a:r>
            <a:r>
              <a:rPr lang="en-US" i="1" dirty="0"/>
              <a:t> </a:t>
            </a:r>
            <a:r>
              <a:rPr lang="en-US" i="1" dirty="0" err="1"/>
              <a:t>Vorgeschichte</a:t>
            </a:r>
            <a:r>
              <a:rPr lang="en-US" i="1" dirty="0"/>
              <a:t>:</a:t>
            </a:r>
            <a:br>
              <a:rPr lang="en-US" i="1" dirty="0"/>
            </a:br>
            <a:r>
              <a:rPr lang="en-US" i="1" dirty="0"/>
              <a:t>1. Sie </a:t>
            </a:r>
            <a:r>
              <a:rPr lang="en-US" i="1" dirty="0" err="1"/>
              <a:t>hatte</a:t>
            </a:r>
            <a:r>
              <a:rPr lang="en-US" i="1" dirty="0"/>
              <a:t> </a:t>
            </a:r>
            <a:r>
              <a:rPr lang="en-US" i="1" dirty="0" err="1"/>
              <a:t>eine</a:t>
            </a:r>
            <a:r>
              <a:rPr lang="en-US" i="1" dirty="0"/>
              <a:t> </a:t>
            </a:r>
            <a:r>
              <a:rPr lang="en-US" i="1" dirty="0" err="1"/>
              <a:t>Kalkablagerung</a:t>
            </a:r>
            <a:r>
              <a:rPr lang="en-US" i="1" dirty="0"/>
              <a:t> in </a:t>
            </a:r>
            <a:r>
              <a:rPr lang="en-US" i="1" dirty="0" err="1"/>
              <a:t>ihrer</a:t>
            </a:r>
            <a:r>
              <a:rPr lang="en-US" i="1" dirty="0"/>
              <a:t> Brust, die </a:t>
            </a:r>
            <a:r>
              <a:rPr lang="en-US" i="1" dirty="0" err="1"/>
              <a:t>entfernt</a:t>
            </a:r>
            <a:r>
              <a:rPr lang="en-US" i="1" dirty="0"/>
              <a:t> </a:t>
            </a:r>
            <a:r>
              <a:rPr lang="en-US" i="1" dirty="0" err="1"/>
              <a:t>wurde</a:t>
            </a:r>
            <a:r>
              <a:rPr lang="en-US" i="1" dirty="0"/>
              <a:t> </a:t>
            </a:r>
            <a:r>
              <a:rPr lang="en-US" i="1" dirty="0" err="1"/>
              <a:t>vorher</a:t>
            </a:r>
            <a:r>
              <a:rPr lang="en-US" i="1" dirty="0"/>
              <a:t> und </a:t>
            </a:r>
            <a:r>
              <a:rPr lang="en-US" i="1" dirty="0" err="1"/>
              <a:t>nach</a:t>
            </a:r>
            <a:r>
              <a:rPr lang="en-US" i="1" dirty="0"/>
              <a:t> </a:t>
            </a:r>
            <a:r>
              <a:rPr lang="en-US" i="1" dirty="0" err="1"/>
              <a:t>Patientenbericht</a:t>
            </a:r>
            <a:r>
              <a:rPr lang="en-US" i="1" dirty="0"/>
              <a:t>, es war benign.</a:t>
            </a:r>
            <a:br>
              <a:rPr lang="en-US" i="1" dirty="0"/>
            </a:br>
            <a:r>
              <a:rPr lang="en-US" i="1" dirty="0"/>
              <a:t>2. Für HIV-</a:t>
            </a:r>
            <a:r>
              <a:rPr lang="en-US" i="1" dirty="0" err="1"/>
              <a:t>Erkrankung</a:t>
            </a:r>
            <a:r>
              <a:rPr lang="en-US" i="1" dirty="0"/>
              <a:t> </a:t>
            </a:r>
            <a:r>
              <a:rPr lang="en-US" i="1" dirty="0" err="1"/>
              <a:t>wird</a:t>
            </a:r>
            <a:r>
              <a:rPr lang="en-US" i="1" dirty="0"/>
              <a:t> </a:t>
            </a:r>
            <a:r>
              <a:rPr lang="en-US" i="1" dirty="0" err="1"/>
              <a:t>sie</a:t>
            </a:r>
            <a:r>
              <a:rPr lang="en-US" i="1" dirty="0"/>
              <a:t> von Dr. </a:t>
            </a:r>
            <a:r>
              <a:rPr lang="en-US" i="1" dirty="0">
                <a:solidFill>
                  <a:srgbClr val="FF0000"/>
                </a:solidFill>
              </a:rPr>
              <a:t>___</a:t>
            </a:r>
            <a:r>
              <a:rPr lang="en-US" i="1" dirty="0"/>
              <a:t> Dr. </a:t>
            </a:r>
            <a:r>
              <a:rPr lang="en-US" i="1" dirty="0">
                <a:solidFill>
                  <a:srgbClr val="FF0000"/>
                </a:solidFill>
              </a:rPr>
              <a:t>___</a:t>
            </a:r>
            <a:r>
              <a:rPr lang="en-US" i="1" dirty="0"/>
              <a:t> </a:t>
            </a:r>
            <a:r>
              <a:rPr lang="en-US" i="1" dirty="0" err="1"/>
              <a:t>verfolgt</a:t>
            </a:r>
            <a:r>
              <a:rPr lang="en-US" i="1" dirty="0"/>
              <a:t>. </a:t>
            </a:r>
          </a:p>
        </p:txBody>
      </p:sp>
      <p:sp>
        <p:nvSpPr>
          <p:cNvPr id="4" name="Title 3">
            <a:extLst>
              <a:ext uri="{FF2B5EF4-FFF2-40B4-BE49-F238E27FC236}">
                <a16:creationId xmlns:a16="http://schemas.microsoft.com/office/drawing/2014/main" id="{2E4CF20F-6992-7A24-D2D1-96C2AAFB1427}"/>
              </a:ext>
            </a:extLst>
          </p:cNvPr>
          <p:cNvSpPr>
            <a:spLocks noGrp="1"/>
          </p:cNvSpPr>
          <p:nvPr>
            <p:ph type="title"/>
          </p:nvPr>
        </p:nvSpPr>
        <p:spPr>
          <a:xfrm>
            <a:off x="319090" y="972000"/>
            <a:ext cx="8508999" cy="380745"/>
          </a:xfrm>
        </p:spPr>
        <p:txBody>
          <a:bodyPr/>
          <a:lstStyle/>
          <a:p>
            <a:r>
              <a:rPr lang="en-US" dirty="0"/>
              <a:t>Corpus Creation: Translation</a:t>
            </a:r>
          </a:p>
        </p:txBody>
      </p:sp>
      <p:sp>
        <p:nvSpPr>
          <p:cNvPr id="5" name="Slide Number Placeholder 4">
            <a:extLst>
              <a:ext uri="{FF2B5EF4-FFF2-40B4-BE49-F238E27FC236}">
                <a16:creationId xmlns:a16="http://schemas.microsoft.com/office/drawing/2014/main" id="{BB326965-7D33-6112-504A-ED11DE2495FC}"/>
              </a:ext>
            </a:extLst>
          </p:cNvPr>
          <p:cNvSpPr>
            <a:spLocks noGrp="1"/>
          </p:cNvSpPr>
          <p:nvPr>
            <p:ph type="sldNum" sz="quarter" idx="16"/>
          </p:nvPr>
        </p:nvSpPr>
        <p:spPr/>
        <p:txBody>
          <a:bodyPr/>
          <a:lstStyle/>
          <a:p>
            <a:fld id="{CE58CB1E-F828-4F11-99E0-327109AF9DA4}" type="slidenum">
              <a:rPr lang="de-DE" smtClean="0"/>
              <a:pPr/>
              <a:t>11</a:t>
            </a:fld>
            <a:endParaRPr lang="de-DE" dirty="0"/>
          </a:p>
        </p:txBody>
      </p:sp>
      <p:sp>
        <p:nvSpPr>
          <p:cNvPr id="6" name="Footer Placeholder 5">
            <a:extLst>
              <a:ext uri="{FF2B5EF4-FFF2-40B4-BE49-F238E27FC236}">
                <a16:creationId xmlns:a16="http://schemas.microsoft.com/office/drawing/2014/main" id="{F46621C4-9297-9937-6B84-CD9AF720E388}"/>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pic>
        <p:nvPicPr>
          <p:cNvPr id="11" name="Picture 10">
            <a:extLst>
              <a:ext uri="{FF2B5EF4-FFF2-40B4-BE49-F238E27FC236}">
                <a16:creationId xmlns:a16="http://schemas.microsoft.com/office/drawing/2014/main" id="{D4BBBF72-D2B9-DE80-9FC3-8119DCB0A934}"/>
              </a:ext>
            </a:extLst>
          </p:cNvPr>
          <p:cNvPicPr>
            <a:picLocks noChangeAspect="1"/>
          </p:cNvPicPr>
          <p:nvPr/>
        </p:nvPicPr>
        <p:blipFill>
          <a:blip r:embed="rId3"/>
          <a:stretch>
            <a:fillRect/>
          </a:stretch>
        </p:blipFill>
        <p:spPr>
          <a:xfrm>
            <a:off x="414910" y="2649376"/>
            <a:ext cx="3811021" cy="1000874"/>
          </a:xfrm>
          <a:prstGeom prst="rect">
            <a:avLst/>
          </a:prstGeom>
        </p:spPr>
      </p:pic>
      <p:sp>
        <p:nvSpPr>
          <p:cNvPr id="2" name="Down Arrow 1">
            <a:extLst>
              <a:ext uri="{FF2B5EF4-FFF2-40B4-BE49-F238E27FC236}">
                <a16:creationId xmlns:a16="http://schemas.microsoft.com/office/drawing/2014/main" id="{5AA1023A-886D-9C54-8B71-980A78C0BA11}"/>
              </a:ext>
            </a:extLst>
          </p:cNvPr>
          <p:cNvSpPr>
            <a:spLocks noGrp="1" noRot="1" noMove="1" noResize="1" noEditPoints="1" noAdjustHandles="1" noChangeArrowheads="1" noChangeShapeType="1"/>
          </p:cNvSpPr>
          <p:nvPr/>
        </p:nvSpPr>
        <p:spPr>
          <a:xfrm>
            <a:off x="6676898" y="2901160"/>
            <a:ext cx="121471" cy="24865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386812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A372E2-F2A7-5EB2-E78C-6438029D61A5}"/>
              </a:ext>
            </a:extLst>
          </p:cNvPr>
          <p:cNvSpPr>
            <a:spLocks noGrp="1"/>
          </p:cNvSpPr>
          <p:nvPr>
            <p:ph idx="14"/>
          </p:nvPr>
        </p:nvSpPr>
        <p:spPr/>
        <p:txBody>
          <a:bodyPr/>
          <a:lstStyle/>
          <a:p>
            <a:r>
              <a:rPr lang="en-US" dirty="0"/>
              <a:t>Domain adaptation strategies:</a:t>
            </a:r>
            <a:br>
              <a:rPr lang="en-US" dirty="0"/>
            </a:br>
            <a:endParaRPr lang="en-US" dirty="0"/>
          </a:p>
          <a:p>
            <a:pPr lvl="2"/>
            <a:r>
              <a:rPr lang="en-US" dirty="0"/>
              <a:t>Continued pre-training </a:t>
            </a:r>
            <a:r>
              <a:rPr lang="en-US" b="1" dirty="0" err="1"/>
              <a:t>ChristBERT</a:t>
            </a:r>
            <a:endParaRPr lang="en-US" b="1" dirty="0"/>
          </a:p>
          <a:p>
            <a:pPr marL="595313" lvl="3" indent="-342900"/>
            <a:r>
              <a:rPr lang="en-US" dirty="0"/>
              <a:t>Initial </a:t>
            </a:r>
            <a:r>
              <a:rPr lang="en-US" dirty="0" err="1"/>
              <a:t>GeistBERT</a:t>
            </a:r>
            <a:r>
              <a:rPr lang="en-US" dirty="0"/>
              <a:t> checkpoint</a:t>
            </a:r>
            <a:br>
              <a:rPr lang="en-US" dirty="0"/>
            </a:br>
            <a:endParaRPr lang="en-US" dirty="0"/>
          </a:p>
          <a:p>
            <a:pPr lvl="2"/>
            <a:r>
              <a:rPr lang="en-US" dirty="0"/>
              <a:t>Pre-training from scratch </a:t>
            </a:r>
            <a:r>
              <a:rPr lang="en-US" b="1" dirty="0" err="1"/>
              <a:t>ChristBERT</a:t>
            </a:r>
            <a:r>
              <a:rPr lang="en-US" b="1" baseline="-25000" dirty="0" err="1"/>
              <a:t>scratch</a:t>
            </a:r>
            <a:endParaRPr lang="en-US" b="1" dirty="0"/>
          </a:p>
          <a:p>
            <a:pPr marL="595313" lvl="3" indent="-342900"/>
            <a:r>
              <a:rPr lang="en-US" dirty="0" err="1"/>
              <a:t>GeistBERT’s</a:t>
            </a:r>
            <a:r>
              <a:rPr lang="en-US" dirty="0"/>
              <a:t> general BPE vocabulary</a:t>
            </a:r>
            <a:br>
              <a:rPr lang="en-US" dirty="0"/>
            </a:br>
            <a:endParaRPr lang="en-US" dirty="0"/>
          </a:p>
          <a:p>
            <a:pPr lvl="2"/>
            <a:r>
              <a:rPr lang="en-US" dirty="0"/>
              <a:t>Vocabulary adaptation </a:t>
            </a:r>
            <a:r>
              <a:rPr lang="en-US" b="1" dirty="0" err="1"/>
              <a:t>ChristBERT</a:t>
            </a:r>
            <a:r>
              <a:rPr lang="en-US" b="1" baseline="-25000" dirty="0" err="1"/>
              <a:t>BPE</a:t>
            </a:r>
            <a:endParaRPr lang="en-US" b="1" dirty="0"/>
          </a:p>
          <a:p>
            <a:pPr marL="595313" lvl="3" indent="-342900"/>
            <a:r>
              <a:rPr lang="en-US" dirty="0"/>
              <a:t>Domain specific BPE vocabulary of size 52k </a:t>
            </a:r>
          </a:p>
        </p:txBody>
      </p:sp>
      <p:sp>
        <p:nvSpPr>
          <p:cNvPr id="8" name="Content Placeholder 7">
            <a:extLst>
              <a:ext uri="{FF2B5EF4-FFF2-40B4-BE49-F238E27FC236}">
                <a16:creationId xmlns:a16="http://schemas.microsoft.com/office/drawing/2014/main" id="{E948EAAA-6CED-37B1-2BDE-725B7CA8CCDE}"/>
              </a:ext>
            </a:extLst>
          </p:cNvPr>
          <p:cNvSpPr>
            <a:spLocks noGrp="1"/>
          </p:cNvSpPr>
          <p:nvPr>
            <p:ph idx="15"/>
          </p:nvPr>
        </p:nvSpPr>
        <p:spPr/>
        <p:txBody>
          <a:bodyPr/>
          <a:lstStyle/>
          <a:p>
            <a:pPr marL="285750" indent="-285750">
              <a:buFont typeface="Wingdings" pitchFamily="2" charset="2"/>
              <a:buChar char="§"/>
            </a:pPr>
            <a:r>
              <a:rPr lang="en-US" dirty="0"/>
              <a:t>Pre-training settings taken from </a:t>
            </a:r>
            <a:r>
              <a:rPr lang="en-US" dirty="0" err="1"/>
              <a:t>GeistBERT</a:t>
            </a:r>
            <a:endParaRPr lang="en-US" dirty="0"/>
          </a:p>
          <a:p>
            <a:pPr lvl="2" indent="-285750"/>
            <a:r>
              <a:rPr lang="en-US" dirty="0"/>
              <a:t>WWM </a:t>
            </a:r>
            <a:r>
              <a:rPr lang="en-US" dirty="0" err="1"/>
              <a:t>ammended</a:t>
            </a:r>
            <a:r>
              <a:rPr lang="en-US" dirty="0"/>
              <a:t> MLM learning objective for 100k iterations</a:t>
            </a:r>
          </a:p>
          <a:p>
            <a:pPr lvl="2" indent="-285750"/>
            <a:r>
              <a:rPr lang="en-US" dirty="0"/>
              <a:t>Linear warmup of 10k steps until 7e-4</a:t>
            </a:r>
          </a:p>
          <a:p>
            <a:pPr lvl="2" indent="-285750"/>
            <a:r>
              <a:rPr lang="en-US" dirty="0"/>
              <a:t>Polynomial decay to zero afterwards</a:t>
            </a:r>
          </a:p>
        </p:txBody>
      </p:sp>
      <p:sp>
        <p:nvSpPr>
          <p:cNvPr id="4" name="Title 3">
            <a:extLst>
              <a:ext uri="{FF2B5EF4-FFF2-40B4-BE49-F238E27FC236}">
                <a16:creationId xmlns:a16="http://schemas.microsoft.com/office/drawing/2014/main" id="{430B5954-0839-CF54-1298-6FE00F668FD8}"/>
              </a:ext>
            </a:extLst>
          </p:cNvPr>
          <p:cNvSpPr>
            <a:spLocks noGrp="1"/>
          </p:cNvSpPr>
          <p:nvPr>
            <p:ph type="title"/>
          </p:nvPr>
        </p:nvSpPr>
        <p:spPr/>
        <p:txBody>
          <a:bodyPr/>
          <a:lstStyle/>
          <a:p>
            <a:r>
              <a:rPr lang="en-US" dirty="0"/>
              <a:t>Model Pre-Training</a:t>
            </a:r>
          </a:p>
        </p:txBody>
      </p:sp>
      <p:sp>
        <p:nvSpPr>
          <p:cNvPr id="5" name="Slide Number Placeholder 4">
            <a:extLst>
              <a:ext uri="{FF2B5EF4-FFF2-40B4-BE49-F238E27FC236}">
                <a16:creationId xmlns:a16="http://schemas.microsoft.com/office/drawing/2014/main" id="{323301FB-E5B1-A763-4307-F4CC1A8284F2}"/>
              </a:ext>
            </a:extLst>
          </p:cNvPr>
          <p:cNvSpPr>
            <a:spLocks noGrp="1"/>
          </p:cNvSpPr>
          <p:nvPr>
            <p:ph type="sldNum" sz="quarter" idx="16"/>
          </p:nvPr>
        </p:nvSpPr>
        <p:spPr/>
        <p:txBody>
          <a:bodyPr/>
          <a:lstStyle/>
          <a:p>
            <a:fld id="{CE58CB1E-F828-4F11-99E0-327109AF9DA4}" type="slidenum">
              <a:rPr lang="de-DE" smtClean="0"/>
              <a:pPr/>
              <a:t>12</a:t>
            </a:fld>
            <a:endParaRPr lang="de-DE" dirty="0"/>
          </a:p>
        </p:txBody>
      </p:sp>
      <p:sp>
        <p:nvSpPr>
          <p:cNvPr id="6" name="Footer Placeholder 5">
            <a:extLst>
              <a:ext uri="{FF2B5EF4-FFF2-40B4-BE49-F238E27FC236}">
                <a16:creationId xmlns:a16="http://schemas.microsoft.com/office/drawing/2014/main" id="{6FE713FE-64AD-0A44-97BD-BF7FEC1925D2}"/>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Tree>
    <p:extLst>
      <p:ext uri="{BB962C8B-B14F-4D97-AF65-F5344CB8AC3E}">
        <p14:creationId xmlns:p14="http://schemas.microsoft.com/office/powerpoint/2010/main" val="20599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4CCDB-D436-A042-34DE-C522AB4DC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B4C7E-AD1F-0D27-0823-4A311E7C9386}"/>
              </a:ext>
            </a:extLst>
          </p:cNvPr>
          <p:cNvSpPr>
            <a:spLocks noGrp="1"/>
          </p:cNvSpPr>
          <p:nvPr>
            <p:ph type="title"/>
          </p:nvPr>
        </p:nvSpPr>
        <p:spPr>
          <a:xfrm>
            <a:off x="317500" y="2347810"/>
            <a:ext cx="8508999" cy="447880"/>
          </a:xfrm>
        </p:spPr>
        <p:txBody>
          <a:bodyPr/>
          <a:lstStyle/>
          <a:p>
            <a:pPr algn="ctr"/>
            <a:r>
              <a:rPr lang="en-US" sz="4800" dirty="0"/>
              <a:t>Experimental Setup</a:t>
            </a:r>
          </a:p>
        </p:txBody>
      </p:sp>
    </p:spTree>
    <p:extLst>
      <p:ext uri="{BB962C8B-B14F-4D97-AF65-F5344CB8AC3E}">
        <p14:creationId xmlns:p14="http://schemas.microsoft.com/office/powerpoint/2010/main" val="54158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6B0099-92A1-32EB-7C7C-623C136DE083}"/>
              </a:ext>
            </a:extLst>
          </p:cNvPr>
          <p:cNvSpPr>
            <a:spLocks noGrp="1"/>
          </p:cNvSpPr>
          <p:nvPr>
            <p:ph idx="14"/>
          </p:nvPr>
        </p:nvSpPr>
        <p:spPr/>
        <p:txBody>
          <a:bodyPr/>
          <a:lstStyle/>
          <a:p>
            <a:pPr marL="0" indent="0">
              <a:buNone/>
            </a:pPr>
            <a:r>
              <a:rPr lang="en-US" b="1" dirty="0"/>
              <a:t>Named Entity Recognition (NER)</a:t>
            </a:r>
          </a:p>
          <a:p>
            <a:pPr lvl="2"/>
            <a:r>
              <a:rPr lang="en-US" dirty="0"/>
              <a:t>BRONCO150</a:t>
            </a:r>
          </a:p>
          <a:p>
            <a:pPr lvl="3"/>
            <a:r>
              <a:rPr lang="en-US" dirty="0"/>
              <a:t>150 oncology discharge letters</a:t>
            </a:r>
          </a:p>
          <a:p>
            <a:pPr lvl="3"/>
            <a:r>
              <a:rPr lang="en-US" dirty="0"/>
              <a:t>3 entity types ∑ 13077 tags</a:t>
            </a:r>
          </a:p>
          <a:p>
            <a:pPr lvl="2"/>
            <a:r>
              <a:rPr lang="en-US" dirty="0"/>
              <a:t>CARDIO:DE </a:t>
            </a:r>
          </a:p>
          <a:p>
            <a:pPr lvl="3"/>
            <a:r>
              <a:rPr lang="en-US" dirty="0"/>
              <a:t>500 cardiovascular discharge letters</a:t>
            </a:r>
          </a:p>
          <a:p>
            <a:pPr lvl="3"/>
            <a:r>
              <a:rPr lang="en-US" dirty="0"/>
              <a:t>6 entity types ∑ 26860 tags</a:t>
            </a:r>
          </a:p>
          <a:p>
            <a:pPr lvl="2"/>
            <a:r>
              <a:rPr lang="en-US" dirty="0"/>
              <a:t>GGPONC</a:t>
            </a:r>
          </a:p>
          <a:p>
            <a:pPr lvl="3"/>
            <a:r>
              <a:rPr lang="en-US" dirty="0"/>
              <a:t>10k medical guidelines for oncology</a:t>
            </a:r>
          </a:p>
          <a:p>
            <a:pPr lvl="3"/>
            <a:r>
              <a:rPr lang="en-US" dirty="0"/>
              <a:t>8 entity types ∑ 442047 tags</a:t>
            </a:r>
            <a:br>
              <a:rPr lang="en-US" dirty="0"/>
            </a:br>
            <a:endParaRPr lang="en-US" dirty="0"/>
          </a:p>
        </p:txBody>
      </p:sp>
      <p:sp>
        <p:nvSpPr>
          <p:cNvPr id="3" name="Content Placeholder 2">
            <a:extLst>
              <a:ext uri="{FF2B5EF4-FFF2-40B4-BE49-F238E27FC236}">
                <a16:creationId xmlns:a16="http://schemas.microsoft.com/office/drawing/2014/main" id="{EE707B9F-6455-D30A-C27A-7710099D3A8B}"/>
              </a:ext>
            </a:extLst>
          </p:cNvPr>
          <p:cNvSpPr>
            <a:spLocks noGrp="1"/>
          </p:cNvSpPr>
          <p:nvPr>
            <p:ph idx="15"/>
          </p:nvPr>
        </p:nvSpPr>
        <p:spPr/>
        <p:txBody>
          <a:bodyPr/>
          <a:lstStyle/>
          <a:p>
            <a:pPr marL="176213" lvl="2" indent="0">
              <a:buNone/>
            </a:pPr>
            <a:r>
              <a:rPr lang="en-US" b="1" dirty="0"/>
              <a:t>Multi-Label Classification </a:t>
            </a:r>
          </a:p>
          <a:p>
            <a:pPr lvl="2"/>
            <a:r>
              <a:rPr lang="en-US" dirty="0"/>
              <a:t>CLEF eHealth 2019</a:t>
            </a:r>
          </a:p>
          <a:p>
            <a:pPr lvl="3"/>
            <a:r>
              <a:rPr lang="en-US" dirty="0"/>
              <a:t>5688 non-technical summaries of animal experiments</a:t>
            </a:r>
          </a:p>
          <a:p>
            <a:pPr lvl="3"/>
            <a:r>
              <a:rPr lang="en-US" dirty="0"/>
              <a:t>Labeled ICD-10 GM codes (reduced to 230)</a:t>
            </a:r>
          </a:p>
          <a:p>
            <a:pPr lvl="3"/>
            <a:r>
              <a:rPr lang="en-US" dirty="0"/>
              <a:t>∑ 14632 labels</a:t>
            </a:r>
          </a:p>
          <a:p>
            <a:pPr lvl="2"/>
            <a:r>
              <a:rPr lang="en-US" dirty="0" err="1"/>
              <a:t>JSynCC</a:t>
            </a:r>
            <a:endParaRPr lang="en-US" dirty="0"/>
          </a:p>
          <a:p>
            <a:pPr lvl="3"/>
            <a:r>
              <a:rPr lang="en-US" dirty="0"/>
              <a:t>534 case reports from medical textbooks</a:t>
            </a:r>
          </a:p>
          <a:p>
            <a:pPr lvl="3"/>
            <a:r>
              <a:rPr lang="en-US" dirty="0"/>
              <a:t>Labeled with medical subarea (reduced to 6)</a:t>
            </a:r>
          </a:p>
          <a:p>
            <a:pPr lvl="3"/>
            <a:r>
              <a:rPr lang="en-US" dirty="0"/>
              <a:t>∑ 745 labels</a:t>
            </a:r>
          </a:p>
          <a:p>
            <a:pPr marL="0" lvl="1" indent="0">
              <a:buNone/>
            </a:pPr>
            <a:endParaRPr lang="en-US" dirty="0"/>
          </a:p>
          <a:p>
            <a:endParaRPr lang="en-US" dirty="0"/>
          </a:p>
        </p:txBody>
      </p:sp>
      <p:sp>
        <p:nvSpPr>
          <p:cNvPr id="4" name="Title 3">
            <a:extLst>
              <a:ext uri="{FF2B5EF4-FFF2-40B4-BE49-F238E27FC236}">
                <a16:creationId xmlns:a16="http://schemas.microsoft.com/office/drawing/2014/main" id="{62A7D626-FEA7-0E0B-5D54-6A0E0126E7E3}"/>
              </a:ext>
            </a:extLst>
          </p:cNvPr>
          <p:cNvSpPr>
            <a:spLocks noGrp="1"/>
          </p:cNvSpPr>
          <p:nvPr>
            <p:ph type="title"/>
          </p:nvPr>
        </p:nvSpPr>
        <p:spPr>
          <a:xfrm>
            <a:off x="319090" y="972000"/>
            <a:ext cx="8508999" cy="380745"/>
          </a:xfrm>
        </p:spPr>
        <p:txBody>
          <a:bodyPr/>
          <a:lstStyle/>
          <a:p>
            <a:r>
              <a:rPr lang="en-US" dirty="0"/>
              <a:t>Downstream Tasks</a:t>
            </a:r>
          </a:p>
        </p:txBody>
      </p:sp>
      <p:sp>
        <p:nvSpPr>
          <p:cNvPr id="5" name="Slide Number Placeholder 4">
            <a:extLst>
              <a:ext uri="{FF2B5EF4-FFF2-40B4-BE49-F238E27FC236}">
                <a16:creationId xmlns:a16="http://schemas.microsoft.com/office/drawing/2014/main" id="{212E9ED8-F04D-DB05-CBA0-44A038144928}"/>
              </a:ext>
            </a:extLst>
          </p:cNvPr>
          <p:cNvSpPr>
            <a:spLocks noGrp="1"/>
          </p:cNvSpPr>
          <p:nvPr>
            <p:ph type="sldNum" sz="quarter" idx="16"/>
          </p:nvPr>
        </p:nvSpPr>
        <p:spPr/>
        <p:txBody>
          <a:bodyPr/>
          <a:lstStyle/>
          <a:p>
            <a:fld id="{CE58CB1E-F828-4F11-99E0-327109AF9DA4}" type="slidenum">
              <a:rPr lang="de-DE" smtClean="0"/>
              <a:pPr/>
              <a:t>14</a:t>
            </a:fld>
            <a:endParaRPr lang="de-DE" dirty="0"/>
          </a:p>
        </p:txBody>
      </p:sp>
      <p:sp>
        <p:nvSpPr>
          <p:cNvPr id="6" name="Footer Placeholder 5">
            <a:extLst>
              <a:ext uri="{FF2B5EF4-FFF2-40B4-BE49-F238E27FC236}">
                <a16:creationId xmlns:a16="http://schemas.microsoft.com/office/drawing/2014/main" id="{2382D2DA-F74E-6145-D3B8-B057BDF6A4C2}"/>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Tree>
    <p:extLst>
      <p:ext uri="{BB962C8B-B14F-4D97-AF65-F5344CB8AC3E}">
        <p14:creationId xmlns:p14="http://schemas.microsoft.com/office/powerpoint/2010/main" val="35949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B6E6673-CAE8-0E31-7CD0-A25F5FE927CB}"/>
              </a:ext>
            </a:extLst>
          </p:cNvPr>
          <p:cNvPicPr>
            <a:picLocks noGrp="1" noChangeAspect="1"/>
          </p:cNvPicPr>
          <p:nvPr>
            <p:ph idx="15"/>
          </p:nvPr>
        </p:nvPicPr>
        <p:blipFill>
          <a:blip r:embed="rId3"/>
          <a:stretch>
            <a:fillRect/>
          </a:stretch>
        </p:blipFill>
        <p:spPr>
          <a:xfrm>
            <a:off x="4684196" y="2148062"/>
            <a:ext cx="4181475" cy="2131413"/>
          </a:xfrm>
          <a:prstGeom prst="rect">
            <a:avLst/>
          </a:prstGeom>
        </p:spPr>
      </p:pic>
      <p:sp>
        <p:nvSpPr>
          <p:cNvPr id="8" name="Content Placeholder 1">
            <a:extLst>
              <a:ext uri="{FF2B5EF4-FFF2-40B4-BE49-F238E27FC236}">
                <a16:creationId xmlns:a16="http://schemas.microsoft.com/office/drawing/2014/main" id="{0EAF59B9-3A8A-7EDE-8F10-AE66E6A84446}"/>
              </a:ext>
            </a:extLst>
          </p:cNvPr>
          <p:cNvSpPr txBox="1">
            <a:spLocks/>
          </p:cNvSpPr>
          <p:nvPr/>
        </p:nvSpPr>
        <p:spPr>
          <a:xfrm>
            <a:off x="4572000" y="1601787"/>
            <a:ext cx="4180910" cy="7774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85750" indent="-285750" algn="l" rtl="0" eaLnBrk="1" fontAlgn="base" hangingPunct="1">
              <a:lnSpc>
                <a:spcPct val="114000"/>
              </a:lnSpc>
              <a:spcBef>
                <a:spcPct val="0"/>
              </a:spcBef>
              <a:spcAft>
                <a:spcPct val="0"/>
              </a:spcAft>
              <a:buClr>
                <a:srgbClr val="005293"/>
              </a:buClr>
              <a:buFont typeface="Wingdings" pitchFamily="2" charset="2"/>
              <a:buChar char="§"/>
              <a:defRPr lang="de-DE" sz="14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Clr>
                <a:srgbClr val="005293"/>
              </a:buClr>
              <a:buFont typeface="Wingdings" pitchFamily="2" charset="2"/>
              <a:buChar char="§"/>
              <a:defRPr lang="de-DE" sz="1400" kern="1200" noProof="0" dirty="0" smtClean="0">
                <a:solidFill>
                  <a:schemeClr val="tx1"/>
                </a:solidFill>
                <a:latin typeface="+mn-lt"/>
                <a:ea typeface="+mn-ea"/>
                <a:cs typeface="+mn-cs"/>
              </a:defRPr>
            </a:lvl2pPr>
            <a:lvl3pPr marL="461963" indent="-285750" algn="l" rtl="0" eaLnBrk="1" fontAlgn="base" hangingPunct="1">
              <a:lnSpc>
                <a:spcPct val="125000"/>
              </a:lnSpc>
              <a:spcBef>
                <a:spcPct val="0"/>
              </a:spcBef>
              <a:spcAft>
                <a:spcPct val="0"/>
              </a:spcAft>
              <a:buClr>
                <a:srgbClr val="005293"/>
              </a:buClr>
              <a:buFont typeface="Wingdings" pitchFamily="2" charset="2"/>
              <a:buChar char="§"/>
              <a:defRPr sz="1400" kern="1200" baseline="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Compare performance with other biomedical and general language models</a:t>
            </a:r>
          </a:p>
          <a:p>
            <a:endParaRPr lang="en-US" dirty="0"/>
          </a:p>
        </p:txBody>
      </p:sp>
      <p:sp>
        <p:nvSpPr>
          <p:cNvPr id="9" name="Content Placeholder 2">
            <a:extLst>
              <a:ext uri="{FF2B5EF4-FFF2-40B4-BE49-F238E27FC236}">
                <a16:creationId xmlns:a16="http://schemas.microsoft.com/office/drawing/2014/main" id="{77A75563-4F4D-E04C-778A-2A5E0DAD72DD}"/>
              </a:ext>
            </a:extLst>
          </p:cNvPr>
          <p:cNvSpPr txBox="1">
            <a:spLocks/>
          </p:cNvSpPr>
          <p:nvPr/>
        </p:nvSpPr>
        <p:spPr>
          <a:xfrm>
            <a:off x="319090"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285750" indent="-285750" algn="l" rtl="0" eaLnBrk="1" fontAlgn="base" hangingPunct="1">
              <a:lnSpc>
                <a:spcPct val="114000"/>
              </a:lnSpc>
              <a:spcBef>
                <a:spcPct val="0"/>
              </a:spcBef>
              <a:spcAft>
                <a:spcPct val="0"/>
              </a:spcAft>
              <a:buClr>
                <a:srgbClr val="005293"/>
              </a:buClr>
              <a:buFont typeface="Wingdings" pitchFamily="2" charset="2"/>
              <a:buChar char="§"/>
              <a:defRPr lang="de-DE" sz="1400" kern="1200" noProof="0" dirty="0" smtClean="0">
                <a:solidFill>
                  <a:schemeClr val="tx1"/>
                </a:solidFill>
                <a:latin typeface="+mn-lt"/>
                <a:ea typeface="+mn-ea"/>
                <a:cs typeface="+mn-cs"/>
              </a:defRPr>
            </a:lvl1pPr>
            <a:lvl2pPr marL="176213" indent="-176213" algn="l" rtl="0" eaLnBrk="1" fontAlgn="base" hangingPunct="1">
              <a:lnSpc>
                <a:spcPct val="114000"/>
              </a:lnSpc>
              <a:spcBef>
                <a:spcPct val="0"/>
              </a:spcBef>
              <a:spcAft>
                <a:spcPct val="0"/>
              </a:spcAft>
              <a:buClr>
                <a:srgbClr val="005293"/>
              </a:buClr>
              <a:buFont typeface="Wingdings" pitchFamily="2" charset="2"/>
              <a:buChar char="§"/>
              <a:defRPr lang="de-DE" sz="1400" kern="1200" noProof="0" dirty="0" smtClean="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Clr>
                <a:srgbClr val="005293"/>
              </a:buClr>
              <a:buFont typeface="Wingdings" pitchFamily="2" charset="2"/>
              <a:buChar char="§"/>
              <a:defRPr sz="1400" kern="1200" baseline="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dirty="0"/>
              <a:t>Performance metric for NER and classification</a:t>
            </a:r>
          </a:p>
          <a:p>
            <a:pPr lvl="2"/>
            <a:r>
              <a:rPr lang="en-US" dirty="0"/>
              <a:t>Micro-averaged F1 score (Recall, Precision)</a:t>
            </a:r>
          </a:p>
          <a:p>
            <a:pPr lvl="1"/>
            <a:endParaRPr lang="en-US" dirty="0"/>
          </a:p>
          <a:p>
            <a:pPr lvl="1"/>
            <a:r>
              <a:rPr lang="en-US" dirty="0"/>
              <a:t>Hyperparameters:</a:t>
            </a:r>
          </a:p>
          <a:p>
            <a:pPr lvl="2"/>
            <a:r>
              <a:rPr lang="en-US" dirty="0"/>
              <a:t>Grid search over learning rate and batch size for 30 epochs</a:t>
            </a:r>
          </a:p>
          <a:p>
            <a:pPr lvl="2"/>
            <a:r>
              <a:rPr lang="en-US" dirty="0"/>
              <a:t>Best model selection based on validation set</a:t>
            </a:r>
          </a:p>
          <a:p>
            <a:endParaRPr lang="en-US" dirty="0"/>
          </a:p>
        </p:txBody>
      </p:sp>
      <p:pic>
        <p:nvPicPr>
          <p:cNvPr id="10" name="Picture 9">
            <a:extLst>
              <a:ext uri="{FF2B5EF4-FFF2-40B4-BE49-F238E27FC236}">
                <a16:creationId xmlns:a16="http://schemas.microsoft.com/office/drawing/2014/main" id="{944809BD-DF91-14DE-45C6-5E2F52BB85D1}"/>
              </a:ext>
            </a:extLst>
          </p:cNvPr>
          <p:cNvPicPr>
            <a:picLocks noChangeAspect="1"/>
          </p:cNvPicPr>
          <p:nvPr/>
        </p:nvPicPr>
        <p:blipFill>
          <a:blip r:embed="rId4"/>
          <a:stretch>
            <a:fillRect/>
          </a:stretch>
        </p:blipFill>
        <p:spPr>
          <a:xfrm>
            <a:off x="319090" y="3518040"/>
            <a:ext cx="4184564" cy="938676"/>
          </a:xfrm>
          <a:prstGeom prst="rect">
            <a:avLst/>
          </a:prstGeom>
        </p:spPr>
      </p:pic>
      <p:sp>
        <p:nvSpPr>
          <p:cNvPr id="4" name="Title 3">
            <a:extLst>
              <a:ext uri="{FF2B5EF4-FFF2-40B4-BE49-F238E27FC236}">
                <a16:creationId xmlns:a16="http://schemas.microsoft.com/office/drawing/2014/main" id="{0551FD33-E576-5696-3B3E-AA9A1919F515}"/>
              </a:ext>
            </a:extLst>
          </p:cNvPr>
          <p:cNvSpPr>
            <a:spLocks noGrp="1"/>
          </p:cNvSpPr>
          <p:nvPr>
            <p:ph type="title"/>
          </p:nvPr>
        </p:nvSpPr>
        <p:spPr>
          <a:xfrm>
            <a:off x="323101" y="972000"/>
            <a:ext cx="8508999" cy="380745"/>
          </a:xfrm>
        </p:spPr>
        <p:txBody>
          <a:bodyPr/>
          <a:lstStyle/>
          <a:p>
            <a:r>
              <a:rPr lang="en-US" dirty="0"/>
              <a:t>Fine-Tuning</a:t>
            </a:r>
          </a:p>
        </p:txBody>
      </p:sp>
      <p:sp>
        <p:nvSpPr>
          <p:cNvPr id="5" name="Slide Number Placeholder 4">
            <a:extLst>
              <a:ext uri="{FF2B5EF4-FFF2-40B4-BE49-F238E27FC236}">
                <a16:creationId xmlns:a16="http://schemas.microsoft.com/office/drawing/2014/main" id="{D7E109B8-D52E-3A1A-2132-8FDC35EFEB3D}"/>
              </a:ext>
            </a:extLst>
          </p:cNvPr>
          <p:cNvSpPr>
            <a:spLocks noGrp="1"/>
          </p:cNvSpPr>
          <p:nvPr>
            <p:ph type="sldNum" sz="quarter" idx="16"/>
          </p:nvPr>
        </p:nvSpPr>
        <p:spPr/>
        <p:txBody>
          <a:bodyPr/>
          <a:lstStyle/>
          <a:p>
            <a:fld id="{CE58CB1E-F828-4F11-99E0-327109AF9DA4}" type="slidenum">
              <a:rPr lang="de-DE" smtClean="0"/>
              <a:pPr/>
              <a:t>15</a:t>
            </a:fld>
            <a:endParaRPr lang="de-DE" dirty="0"/>
          </a:p>
        </p:txBody>
      </p:sp>
      <p:sp>
        <p:nvSpPr>
          <p:cNvPr id="6" name="Footer Placeholder 5">
            <a:extLst>
              <a:ext uri="{FF2B5EF4-FFF2-40B4-BE49-F238E27FC236}">
                <a16:creationId xmlns:a16="http://schemas.microsoft.com/office/drawing/2014/main" id="{EE7BC1E2-6735-63D2-29CE-8239E7432821}"/>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
        <p:nvSpPr>
          <p:cNvPr id="2" name="TextBox 1">
            <a:extLst>
              <a:ext uri="{FF2B5EF4-FFF2-40B4-BE49-F238E27FC236}">
                <a16:creationId xmlns:a16="http://schemas.microsoft.com/office/drawing/2014/main" id="{EFAA4AEA-B244-5575-B7EC-FF93A14994DC}"/>
              </a:ext>
            </a:extLst>
          </p:cNvPr>
          <p:cNvSpPr txBox="1"/>
          <p:nvPr/>
        </p:nvSpPr>
        <p:spPr>
          <a:xfrm>
            <a:off x="4211053" y="850232"/>
            <a:ext cx="65" cy="257250"/>
          </a:xfrm>
          <a:prstGeom prst="rect">
            <a:avLst/>
          </a:prstGeom>
          <a:noFill/>
        </p:spPr>
        <p:txBody>
          <a:bodyPr wrap="none" lIns="0" tIns="0" rIns="0" bIns="0" rtlCol="0">
            <a:spAutoFit/>
          </a:bodyPr>
          <a:lstStyle/>
          <a:p>
            <a:pPr>
              <a:lnSpc>
                <a:spcPct val="114000"/>
              </a:lnSpc>
            </a:pPr>
            <a:endParaRPr lang="en-US" sz="1600" dirty="0" err="1">
              <a:latin typeface="+mn-lt"/>
            </a:endParaRPr>
          </a:p>
        </p:txBody>
      </p:sp>
      <p:sp>
        <p:nvSpPr>
          <p:cNvPr id="3" name="Frame 2">
            <a:extLst>
              <a:ext uri="{FF2B5EF4-FFF2-40B4-BE49-F238E27FC236}">
                <a16:creationId xmlns:a16="http://schemas.microsoft.com/office/drawing/2014/main" id="{F153B557-F502-D4D9-2584-0154BE03CE3D}"/>
              </a:ext>
            </a:extLst>
          </p:cNvPr>
          <p:cNvSpPr/>
          <p:nvPr/>
        </p:nvSpPr>
        <p:spPr>
          <a:xfrm>
            <a:off x="4772526" y="3368842"/>
            <a:ext cx="4054408" cy="417095"/>
          </a:xfrm>
          <a:prstGeom prst="frame">
            <a:avLst>
              <a:gd name="adj1" fmla="val 48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11" name="Frame 10">
            <a:extLst>
              <a:ext uri="{FF2B5EF4-FFF2-40B4-BE49-F238E27FC236}">
                <a16:creationId xmlns:a16="http://schemas.microsoft.com/office/drawing/2014/main" id="{D5D0D340-DE3E-15B2-D683-0D7303743E60}"/>
              </a:ext>
            </a:extLst>
          </p:cNvPr>
          <p:cNvSpPr/>
          <p:nvPr/>
        </p:nvSpPr>
        <p:spPr>
          <a:xfrm>
            <a:off x="4772526" y="3763909"/>
            <a:ext cx="4054408" cy="417095"/>
          </a:xfrm>
          <a:prstGeom prst="frame">
            <a:avLst>
              <a:gd name="adj1" fmla="val 480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Tree>
    <p:extLst>
      <p:ext uri="{BB962C8B-B14F-4D97-AF65-F5344CB8AC3E}">
        <p14:creationId xmlns:p14="http://schemas.microsoft.com/office/powerpoint/2010/main" val="270198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B70C5-8E9E-9215-D252-E575DAE52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A435A-6BD5-EDAF-7DA9-ADCBA815A7F3}"/>
              </a:ext>
            </a:extLst>
          </p:cNvPr>
          <p:cNvSpPr>
            <a:spLocks noGrp="1"/>
          </p:cNvSpPr>
          <p:nvPr>
            <p:ph type="title"/>
          </p:nvPr>
        </p:nvSpPr>
        <p:spPr>
          <a:xfrm>
            <a:off x="317500" y="2347810"/>
            <a:ext cx="8508999" cy="447880"/>
          </a:xfrm>
        </p:spPr>
        <p:txBody>
          <a:bodyPr/>
          <a:lstStyle/>
          <a:p>
            <a:pPr algn="ctr"/>
            <a:r>
              <a:rPr lang="en-US" sz="4800" dirty="0"/>
              <a:t>Evaluation</a:t>
            </a:r>
          </a:p>
        </p:txBody>
      </p:sp>
    </p:spTree>
    <p:extLst>
      <p:ext uri="{BB962C8B-B14F-4D97-AF65-F5344CB8AC3E}">
        <p14:creationId xmlns:p14="http://schemas.microsoft.com/office/powerpoint/2010/main" val="1461705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E04A531-58C4-656A-E793-658E1B81FF2D}"/>
              </a:ext>
            </a:extLst>
          </p:cNvPr>
          <p:cNvPicPr>
            <a:picLocks noGrp="1" noChangeAspect="1"/>
          </p:cNvPicPr>
          <p:nvPr>
            <p:ph idx="1"/>
          </p:nvPr>
        </p:nvPicPr>
        <p:blipFill>
          <a:blip r:embed="rId3"/>
          <a:stretch>
            <a:fillRect/>
          </a:stretch>
        </p:blipFill>
        <p:spPr>
          <a:xfrm>
            <a:off x="319088" y="1657800"/>
            <a:ext cx="8509000" cy="2980425"/>
          </a:xfrm>
          <a:prstGeom prst="rect">
            <a:avLst/>
          </a:prstGeom>
        </p:spPr>
      </p:pic>
      <p:sp>
        <p:nvSpPr>
          <p:cNvPr id="8" name="Rectangle 7">
            <a:extLst>
              <a:ext uri="{FF2B5EF4-FFF2-40B4-BE49-F238E27FC236}">
                <a16:creationId xmlns:a16="http://schemas.microsoft.com/office/drawing/2014/main" id="{1CCAEAD8-C5AF-28C5-228A-DCA2D5482306}"/>
              </a:ext>
            </a:extLst>
          </p:cNvPr>
          <p:cNvSpPr/>
          <p:nvPr/>
        </p:nvSpPr>
        <p:spPr>
          <a:xfrm>
            <a:off x="6619122" y="1704222"/>
            <a:ext cx="2205790" cy="2934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2" name="Rectangle 1">
            <a:extLst>
              <a:ext uri="{FF2B5EF4-FFF2-40B4-BE49-F238E27FC236}">
                <a16:creationId xmlns:a16="http://schemas.microsoft.com/office/drawing/2014/main" id="{1A8C603E-1521-A6BE-CB17-AABA2B9F92F7}"/>
              </a:ext>
            </a:extLst>
          </p:cNvPr>
          <p:cNvSpPr/>
          <p:nvPr/>
        </p:nvSpPr>
        <p:spPr>
          <a:xfrm>
            <a:off x="4443663" y="1704222"/>
            <a:ext cx="2205790" cy="29340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9" name="Frame 8">
            <a:extLst>
              <a:ext uri="{FF2B5EF4-FFF2-40B4-BE49-F238E27FC236}">
                <a16:creationId xmlns:a16="http://schemas.microsoft.com/office/drawing/2014/main" id="{FAD71F49-CC28-3859-3AF1-4ADD6CCCCAB5}"/>
              </a:ext>
            </a:extLst>
          </p:cNvPr>
          <p:cNvSpPr/>
          <p:nvPr/>
        </p:nvSpPr>
        <p:spPr>
          <a:xfrm>
            <a:off x="2305176" y="2571750"/>
            <a:ext cx="2101516" cy="857250"/>
          </a:xfrm>
          <a:prstGeom prst="frame">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10" name="Frame 9">
            <a:extLst>
              <a:ext uri="{FF2B5EF4-FFF2-40B4-BE49-F238E27FC236}">
                <a16:creationId xmlns:a16="http://schemas.microsoft.com/office/drawing/2014/main" id="{06EFA8BD-9B3F-5D78-2BBE-1D1C5D1B994B}"/>
              </a:ext>
            </a:extLst>
          </p:cNvPr>
          <p:cNvSpPr/>
          <p:nvPr/>
        </p:nvSpPr>
        <p:spPr>
          <a:xfrm>
            <a:off x="6665955" y="2571750"/>
            <a:ext cx="2101516" cy="857250"/>
          </a:xfrm>
          <a:prstGeom prst="frame">
            <a:avLst>
              <a:gd name="adj1" fmla="val 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3" name="Title 2">
            <a:extLst>
              <a:ext uri="{FF2B5EF4-FFF2-40B4-BE49-F238E27FC236}">
                <a16:creationId xmlns:a16="http://schemas.microsoft.com/office/drawing/2014/main" id="{27E2636E-496F-44F1-C153-8AFE8D5C6DE9}"/>
              </a:ext>
            </a:extLst>
          </p:cNvPr>
          <p:cNvSpPr>
            <a:spLocks noGrp="1"/>
          </p:cNvSpPr>
          <p:nvPr>
            <p:ph type="title"/>
          </p:nvPr>
        </p:nvSpPr>
        <p:spPr>
          <a:xfrm>
            <a:off x="319090" y="972000"/>
            <a:ext cx="8508999" cy="380745"/>
          </a:xfrm>
        </p:spPr>
        <p:txBody>
          <a:bodyPr/>
          <a:lstStyle/>
          <a:p>
            <a:r>
              <a:rPr lang="en-US" dirty="0"/>
              <a:t>Performance on NER</a:t>
            </a:r>
          </a:p>
        </p:txBody>
      </p:sp>
      <p:sp>
        <p:nvSpPr>
          <p:cNvPr id="4" name="Slide Number Placeholder 3">
            <a:extLst>
              <a:ext uri="{FF2B5EF4-FFF2-40B4-BE49-F238E27FC236}">
                <a16:creationId xmlns:a16="http://schemas.microsoft.com/office/drawing/2014/main" id="{03E518A0-8B81-ABB2-DD14-A37C1CFAFD4C}"/>
              </a:ext>
            </a:extLst>
          </p:cNvPr>
          <p:cNvSpPr>
            <a:spLocks noGrp="1"/>
          </p:cNvSpPr>
          <p:nvPr>
            <p:ph type="sldNum" sz="quarter" idx="11"/>
          </p:nvPr>
        </p:nvSpPr>
        <p:spPr/>
        <p:txBody>
          <a:bodyPr/>
          <a:lstStyle/>
          <a:p>
            <a:fld id="{CE58CB1E-F828-4F11-99E0-327109AF9DA4}" type="slidenum">
              <a:rPr lang="de-DE" smtClean="0"/>
              <a:pPr/>
              <a:t>17</a:t>
            </a:fld>
            <a:endParaRPr lang="de-DE" dirty="0"/>
          </a:p>
        </p:txBody>
      </p:sp>
      <p:sp>
        <p:nvSpPr>
          <p:cNvPr id="5" name="Footer Placeholder 4">
            <a:extLst>
              <a:ext uri="{FF2B5EF4-FFF2-40B4-BE49-F238E27FC236}">
                <a16:creationId xmlns:a16="http://schemas.microsoft.com/office/drawing/2014/main" id="{10DA8A97-91E2-FDA1-2D14-E0411A763B0F}"/>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
        <p:nvSpPr>
          <p:cNvPr id="7" name="TextBox 6">
            <a:extLst>
              <a:ext uri="{FF2B5EF4-FFF2-40B4-BE49-F238E27FC236}">
                <a16:creationId xmlns:a16="http://schemas.microsoft.com/office/drawing/2014/main" id="{3D80DDF5-6901-51F8-67BB-B2D2F9885874}"/>
              </a:ext>
            </a:extLst>
          </p:cNvPr>
          <p:cNvSpPr txBox="1"/>
          <p:nvPr/>
        </p:nvSpPr>
        <p:spPr>
          <a:xfrm>
            <a:off x="6986797" y="1037532"/>
            <a:ext cx="1780674" cy="403508"/>
          </a:xfrm>
          <a:prstGeom prst="rect">
            <a:avLst/>
          </a:prstGeom>
          <a:noFill/>
        </p:spPr>
        <p:txBody>
          <a:bodyPr wrap="square" lIns="0" tIns="0" rIns="0" bIns="0" rtlCol="0">
            <a:spAutoFit/>
          </a:bodyPr>
          <a:lstStyle/>
          <a:p>
            <a:pPr algn="r">
              <a:lnSpc>
                <a:spcPct val="114000"/>
              </a:lnSpc>
            </a:pPr>
            <a:r>
              <a:rPr lang="en-US" sz="1200" b="1" dirty="0">
                <a:latin typeface="+mn-lt"/>
              </a:rPr>
              <a:t>Best</a:t>
            </a:r>
          </a:p>
          <a:p>
            <a:pPr algn="r">
              <a:lnSpc>
                <a:spcPct val="114000"/>
              </a:lnSpc>
            </a:pPr>
            <a:r>
              <a:rPr lang="en-US" sz="1200" u="sng" dirty="0">
                <a:latin typeface="+mn-lt"/>
              </a:rPr>
              <a:t>Second best</a:t>
            </a:r>
          </a:p>
        </p:txBody>
      </p:sp>
      <p:sp>
        <p:nvSpPr>
          <p:cNvPr id="11" name="Frame 10">
            <a:extLst>
              <a:ext uri="{FF2B5EF4-FFF2-40B4-BE49-F238E27FC236}">
                <a16:creationId xmlns:a16="http://schemas.microsoft.com/office/drawing/2014/main" id="{FD44337F-CBC9-39CD-3461-DE23A3D01E16}"/>
              </a:ext>
            </a:extLst>
          </p:cNvPr>
          <p:cNvSpPr/>
          <p:nvPr/>
        </p:nvSpPr>
        <p:spPr>
          <a:xfrm>
            <a:off x="461211" y="3951563"/>
            <a:ext cx="8306260" cy="308810"/>
          </a:xfrm>
          <a:prstGeom prst="fram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12" name="Frame 11">
            <a:extLst>
              <a:ext uri="{FF2B5EF4-FFF2-40B4-BE49-F238E27FC236}">
                <a16:creationId xmlns:a16="http://schemas.microsoft.com/office/drawing/2014/main" id="{82F634C6-7A6E-255F-4D0D-300A63F1A358}"/>
              </a:ext>
            </a:extLst>
          </p:cNvPr>
          <p:cNvSpPr/>
          <p:nvPr/>
        </p:nvSpPr>
        <p:spPr>
          <a:xfrm>
            <a:off x="418870" y="2557078"/>
            <a:ext cx="8306260" cy="857249"/>
          </a:xfrm>
          <a:prstGeom prst="frame">
            <a:avLst>
              <a:gd name="adj1" fmla="val 40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Tree>
    <p:extLst>
      <p:ext uri="{BB962C8B-B14F-4D97-AF65-F5344CB8AC3E}">
        <p14:creationId xmlns:p14="http://schemas.microsoft.com/office/powerpoint/2010/main" val="3019432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P spid="9" grpId="0" animBg="1"/>
      <p:bldP spid="9" grpId="1" animBg="1"/>
      <p:bldP spid="10" grpId="1" animBg="1"/>
      <p:bldP spid="10" grpId="2"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CD0BDA-306F-A1AA-5623-6E0FEA08FBA1}"/>
              </a:ext>
            </a:extLst>
          </p:cNvPr>
          <p:cNvPicPr>
            <a:picLocks noGrp="1" noChangeAspect="1"/>
          </p:cNvPicPr>
          <p:nvPr>
            <p:ph idx="1"/>
          </p:nvPr>
        </p:nvPicPr>
        <p:blipFill>
          <a:blip r:embed="rId3"/>
          <a:stretch>
            <a:fillRect/>
          </a:stretch>
        </p:blipFill>
        <p:spPr>
          <a:xfrm>
            <a:off x="1319664" y="1600200"/>
            <a:ext cx="6507848" cy="3095625"/>
          </a:xfrm>
          <a:prstGeom prst="rect">
            <a:avLst/>
          </a:prstGeom>
        </p:spPr>
      </p:pic>
      <p:sp>
        <p:nvSpPr>
          <p:cNvPr id="2" name="Rectangle 1">
            <a:extLst>
              <a:ext uri="{FF2B5EF4-FFF2-40B4-BE49-F238E27FC236}">
                <a16:creationId xmlns:a16="http://schemas.microsoft.com/office/drawing/2014/main" id="{D1B61C14-5D53-E35A-25C2-920301654A14}"/>
              </a:ext>
            </a:extLst>
          </p:cNvPr>
          <p:cNvSpPr/>
          <p:nvPr/>
        </p:nvSpPr>
        <p:spPr>
          <a:xfrm>
            <a:off x="5514472" y="1681010"/>
            <a:ext cx="2309863" cy="3014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
        <p:nvSpPr>
          <p:cNvPr id="8" name="Frame 7">
            <a:extLst>
              <a:ext uri="{FF2B5EF4-FFF2-40B4-BE49-F238E27FC236}">
                <a16:creationId xmlns:a16="http://schemas.microsoft.com/office/drawing/2014/main" id="{B51E2B51-0BC8-72E3-3DC4-99E1924722A9}"/>
              </a:ext>
            </a:extLst>
          </p:cNvPr>
          <p:cNvSpPr/>
          <p:nvPr/>
        </p:nvSpPr>
        <p:spPr>
          <a:xfrm>
            <a:off x="1415716" y="2564732"/>
            <a:ext cx="4142872" cy="255671"/>
          </a:xfrm>
          <a:prstGeom prst="frame">
            <a:avLst>
              <a:gd name="adj1" fmla="val 152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9" name="Frame 8">
            <a:extLst>
              <a:ext uri="{FF2B5EF4-FFF2-40B4-BE49-F238E27FC236}">
                <a16:creationId xmlns:a16="http://schemas.microsoft.com/office/drawing/2014/main" id="{7C7F4657-9298-ABB1-DDE1-6FB1B9CB6B99}"/>
              </a:ext>
            </a:extLst>
          </p:cNvPr>
          <p:cNvSpPr/>
          <p:nvPr/>
        </p:nvSpPr>
        <p:spPr>
          <a:xfrm>
            <a:off x="1415716" y="4043664"/>
            <a:ext cx="4142872" cy="255671"/>
          </a:xfrm>
          <a:prstGeom prst="frame">
            <a:avLst>
              <a:gd name="adj1" fmla="val 1520"/>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10" name="Frame 9">
            <a:extLst>
              <a:ext uri="{FF2B5EF4-FFF2-40B4-BE49-F238E27FC236}">
                <a16:creationId xmlns:a16="http://schemas.microsoft.com/office/drawing/2014/main" id="{3F1858E5-1378-442E-0A8F-CF1A411FE02F}"/>
              </a:ext>
            </a:extLst>
          </p:cNvPr>
          <p:cNvSpPr/>
          <p:nvPr/>
        </p:nvSpPr>
        <p:spPr>
          <a:xfrm>
            <a:off x="5614737" y="2564732"/>
            <a:ext cx="2133601" cy="583280"/>
          </a:xfrm>
          <a:prstGeom prst="frame">
            <a:avLst>
              <a:gd name="adj1" fmla="val 4937"/>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
        <p:nvSpPr>
          <p:cNvPr id="3" name="Title 2">
            <a:extLst>
              <a:ext uri="{FF2B5EF4-FFF2-40B4-BE49-F238E27FC236}">
                <a16:creationId xmlns:a16="http://schemas.microsoft.com/office/drawing/2014/main" id="{20AE6B52-013A-BAAE-7633-5C02B427E70D}"/>
              </a:ext>
            </a:extLst>
          </p:cNvPr>
          <p:cNvSpPr>
            <a:spLocks noGrp="1"/>
          </p:cNvSpPr>
          <p:nvPr>
            <p:ph type="title"/>
          </p:nvPr>
        </p:nvSpPr>
        <p:spPr>
          <a:xfrm>
            <a:off x="319090" y="972000"/>
            <a:ext cx="8508999" cy="380745"/>
          </a:xfrm>
        </p:spPr>
        <p:txBody>
          <a:bodyPr/>
          <a:lstStyle/>
          <a:p>
            <a:r>
              <a:rPr lang="en-US" dirty="0"/>
              <a:t>Performance on Text Classification</a:t>
            </a:r>
          </a:p>
        </p:txBody>
      </p:sp>
      <p:sp>
        <p:nvSpPr>
          <p:cNvPr id="4" name="Slide Number Placeholder 3">
            <a:extLst>
              <a:ext uri="{FF2B5EF4-FFF2-40B4-BE49-F238E27FC236}">
                <a16:creationId xmlns:a16="http://schemas.microsoft.com/office/drawing/2014/main" id="{F67E130B-1E75-E0D2-CA64-445C04D06BD0}"/>
              </a:ext>
            </a:extLst>
          </p:cNvPr>
          <p:cNvSpPr>
            <a:spLocks noGrp="1"/>
          </p:cNvSpPr>
          <p:nvPr>
            <p:ph type="sldNum" sz="quarter" idx="11"/>
          </p:nvPr>
        </p:nvSpPr>
        <p:spPr/>
        <p:txBody>
          <a:bodyPr/>
          <a:lstStyle/>
          <a:p>
            <a:fld id="{CE58CB1E-F828-4F11-99E0-327109AF9DA4}" type="slidenum">
              <a:rPr lang="de-DE" smtClean="0"/>
              <a:pPr/>
              <a:t>18</a:t>
            </a:fld>
            <a:endParaRPr lang="de-DE" dirty="0"/>
          </a:p>
        </p:txBody>
      </p:sp>
      <p:sp>
        <p:nvSpPr>
          <p:cNvPr id="5" name="Footer Placeholder 4">
            <a:extLst>
              <a:ext uri="{FF2B5EF4-FFF2-40B4-BE49-F238E27FC236}">
                <a16:creationId xmlns:a16="http://schemas.microsoft.com/office/drawing/2014/main" id="{5A3D312A-8356-2697-22D1-C3E37F229684}"/>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
        <p:nvSpPr>
          <p:cNvPr id="7" name="TextBox 6">
            <a:extLst>
              <a:ext uri="{FF2B5EF4-FFF2-40B4-BE49-F238E27FC236}">
                <a16:creationId xmlns:a16="http://schemas.microsoft.com/office/drawing/2014/main" id="{60085EFE-4E29-D82A-A616-8539A5DE4BBE}"/>
              </a:ext>
            </a:extLst>
          </p:cNvPr>
          <p:cNvSpPr txBox="1"/>
          <p:nvPr/>
        </p:nvSpPr>
        <p:spPr>
          <a:xfrm>
            <a:off x="5967664" y="1072965"/>
            <a:ext cx="1780674" cy="403508"/>
          </a:xfrm>
          <a:prstGeom prst="rect">
            <a:avLst/>
          </a:prstGeom>
          <a:noFill/>
        </p:spPr>
        <p:txBody>
          <a:bodyPr wrap="square" lIns="0" tIns="0" rIns="0" bIns="0" rtlCol="0">
            <a:spAutoFit/>
          </a:bodyPr>
          <a:lstStyle/>
          <a:p>
            <a:pPr algn="r">
              <a:lnSpc>
                <a:spcPct val="114000"/>
              </a:lnSpc>
            </a:pPr>
            <a:r>
              <a:rPr lang="en-US" sz="1200" b="1" dirty="0">
                <a:latin typeface="+mn-lt"/>
              </a:rPr>
              <a:t>Best</a:t>
            </a:r>
          </a:p>
          <a:p>
            <a:pPr algn="r">
              <a:lnSpc>
                <a:spcPct val="114000"/>
              </a:lnSpc>
            </a:pPr>
            <a:r>
              <a:rPr lang="en-US" sz="1200" u="sng" dirty="0">
                <a:latin typeface="+mn-lt"/>
              </a:rPr>
              <a:t>Second best</a:t>
            </a:r>
          </a:p>
        </p:txBody>
      </p:sp>
    </p:spTree>
    <p:extLst>
      <p:ext uri="{BB962C8B-B14F-4D97-AF65-F5344CB8AC3E}">
        <p14:creationId xmlns:p14="http://schemas.microsoft.com/office/powerpoint/2010/main" val="93231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8" grpId="1" animBg="1"/>
      <p:bldP spid="9" grpId="0" animBg="1"/>
      <p:bldP spid="9" grpId="1"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F595BB-6C78-4FAA-BC68-2C0C91BAD32D}"/>
              </a:ext>
            </a:extLst>
          </p:cNvPr>
          <p:cNvSpPr>
            <a:spLocks noGrp="1"/>
          </p:cNvSpPr>
          <p:nvPr>
            <p:ph idx="1"/>
          </p:nvPr>
        </p:nvSpPr>
        <p:spPr/>
        <p:txBody>
          <a:bodyPr/>
          <a:lstStyle/>
          <a:p>
            <a:pPr marL="285750" indent="-285750">
              <a:buClr>
                <a:srgbClr val="005293"/>
              </a:buClr>
              <a:buFont typeface="Wingdings" pitchFamily="2" charset="2"/>
              <a:buChar char="§"/>
            </a:pPr>
            <a:r>
              <a:rPr lang="en-US" dirty="0"/>
              <a:t>Continued pre-training did not perform as expected</a:t>
            </a:r>
          </a:p>
          <a:p>
            <a:pPr marL="285750" indent="-285750">
              <a:buClr>
                <a:srgbClr val="005293"/>
              </a:buClr>
              <a:buFont typeface="Wingdings" pitchFamily="2" charset="2"/>
              <a:buChar char="§"/>
            </a:pPr>
            <a:r>
              <a:rPr lang="en-US" dirty="0"/>
              <a:t>Pre-training from scratch with general BPE robust performance on classification - second best on CLEF</a:t>
            </a:r>
          </a:p>
          <a:p>
            <a:pPr marL="285750" indent="-285750">
              <a:buClr>
                <a:srgbClr val="005293"/>
              </a:buClr>
              <a:buFont typeface="Wingdings" pitchFamily="2" charset="2"/>
              <a:buChar char="§"/>
            </a:pPr>
            <a:r>
              <a:rPr lang="en-US" dirty="0"/>
              <a:t>Additional vocabulary adaptation performs best on NER tasks – best on BRONCO</a:t>
            </a:r>
          </a:p>
          <a:p>
            <a:pPr marL="285750" indent="-285750">
              <a:buClr>
                <a:srgbClr val="005293"/>
              </a:buClr>
              <a:buFont typeface="Wingdings" pitchFamily="2" charset="2"/>
              <a:buChar char="§"/>
            </a:pPr>
            <a:endParaRPr lang="en-US" dirty="0"/>
          </a:p>
          <a:p>
            <a:pPr marL="285750" indent="-285750">
              <a:buClr>
                <a:srgbClr val="005293"/>
              </a:buClr>
              <a:buFont typeface="Wingdings" pitchFamily="2" charset="2"/>
              <a:buChar char="§"/>
            </a:pPr>
            <a:r>
              <a:rPr lang="en-US" dirty="0"/>
              <a:t>Performance dependent on task</a:t>
            </a:r>
          </a:p>
          <a:p>
            <a:pPr marL="285750" indent="-285750">
              <a:buClr>
                <a:srgbClr val="005293"/>
              </a:buClr>
              <a:buFont typeface="Wingdings" pitchFamily="2" charset="2"/>
              <a:buChar char="§"/>
            </a:pPr>
            <a:r>
              <a:rPr lang="en-US" dirty="0"/>
              <a:t>General-domain knowledge useful for texts written in more common language e.g. GGPONC</a:t>
            </a:r>
          </a:p>
          <a:p>
            <a:pPr marL="285750" indent="-285750">
              <a:buClr>
                <a:srgbClr val="005293"/>
              </a:buClr>
              <a:buFont typeface="Wingdings" pitchFamily="2" charset="2"/>
              <a:buChar char="§"/>
            </a:pPr>
            <a:r>
              <a:rPr lang="en-US" dirty="0"/>
              <a:t>Pre-training only on medical corpus useful for highly specialized clinical texts</a:t>
            </a:r>
          </a:p>
          <a:p>
            <a:pPr marL="285750" indent="-285750">
              <a:buClr>
                <a:srgbClr val="005293"/>
              </a:buClr>
              <a:buFont typeface="Wingdings" pitchFamily="2" charset="2"/>
              <a:buChar char="§"/>
            </a:pPr>
            <a:r>
              <a:rPr lang="en-US" dirty="0"/>
              <a:t>Mixed domain corpus could be a trade off</a:t>
            </a:r>
          </a:p>
          <a:p>
            <a:pPr marL="285750" indent="-285750">
              <a:buClr>
                <a:srgbClr val="005293"/>
              </a:buClr>
              <a:buFont typeface="Wingdings" pitchFamily="2" charset="2"/>
              <a:buChar char="§"/>
            </a:pPr>
            <a:endParaRPr lang="en-US" dirty="0"/>
          </a:p>
          <a:p>
            <a:pPr marL="285750" indent="-285750">
              <a:buClr>
                <a:srgbClr val="005293"/>
              </a:buClr>
              <a:buFont typeface="Wingdings" pitchFamily="2" charset="2"/>
              <a:buChar char="§"/>
            </a:pPr>
            <a:r>
              <a:rPr lang="en-US" dirty="0"/>
              <a:t>Domain adaptation is crucial, all </a:t>
            </a:r>
            <a:r>
              <a:rPr lang="en-US" dirty="0" err="1"/>
              <a:t>ChristBERT</a:t>
            </a:r>
            <a:r>
              <a:rPr lang="en-US" dirty="0"/>
              <a:t> variants outperform general models in specialized tasks </a:t>
            </a:r>
          </a:p>
          <a:p>
            <a:pPr>
              <a:buClr>
                <a:srgbClr val="005293"/>
              </a:buClr>
            </a:pPr>
            <a:r>
              <a:rPr lang="en-US" dirty="0">
                <a:solidFill>
                  <a:schemeClr val="bg1"/>
                </a:solidFill>
              </a:rPr>
              <a:t>Large pre-training corpus for domain-adaptation matters when comparing with </a:t>
            </a:r>
            <a:r>
              <a:rPr lang="en-US" dirty="0" err="1">
                <a:solidFill>
                  <a:schemeClr val="bg1"/>
                </a:solidFill>
              </a:rPr>
              <a:t>BioGottBERT</a:t>
            </a:r>
            <a:endParaRPr lang="en-US" dirty="0">
              <a:solidFill>
                <a:schemeClr val="bg1"/>
              </a:solidFill>
            </a:endParaRPr>
          </a:p>
          <a:p>
            <a:pPr marL="285750"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7A9A6DC9-22BD-4CC3-2621-31F2181C0842}"/>
              </a:ext>
            </a:extLst>
          </p:cNvPr>
          <p:cNvSpPr>
            <a:spLocks noGrp="1"/>
          </p:cNvSpPr>
          <p:nvPr>
            <p:ph type="title"/>
          </p:nvPr>
        </p:nvSpPr>
        <p:spPr/>
        <p:txBody>
          <a:bodyPr/>
          <a:lstStyle/>
          <a:p>
            <a:r>
              <a:rPr lang="en-US" dirty="0"/>
              <a:t>Discussion</a:t>
            </a:r>
          </a:p>
        </p:txBody>
      </p:sp>
      <p:sp>
        <p:nvSpPr>
          <p:cNvPr id="4" name="Slide Number Placeholder 3">
            <a:extLst>
              <a:ext uri="{FF2B5EF4-FFF2-40B4-BE49-F238E27FC236}">
                <a16:creationId xmlns:a16="http://schemas.microsoft.com/office/drawing/2014/main" id="{7341473D-64B1-9692-C24D-12A4B582F3FA}"/>
              </a:ext>
            </a:extLst>
          </p:cNvPr>
          <p:cNvSpPr>
            <a:spLocks noGrp="1"/>
          </p:cNvSpPr>
          <p:nvPr>
            <p:ph type="sldNum" sz="quarter" idx="11"/>
          </p:nvPr>
        </p:nvSpPr>
        <p:spPr/>
        <p:txBody>
          <a:bodyPr/>
          <a:lstStyle/>
          <a:p>
            <a:fld id="{CE58CB1E-F828-4F11-99E0-327109AF9DA4}" type="slidenum">
              <a:rPr lang="de-DE" smtClean="0"/>
              <a:pPr/>
              <a:t>19</a:t>
            </a:fld>
            <a:endParaRPr lang="de-DE" dirty="0"/>
          </a:p>
        </p:txBody>
      </p:sp>
      <p:sp>
        <p:nvSpPr>
          <p:cNvPr id="5" name="Footer Placeholder 4">
            <a:extLst>
              <a:ext uri="{FF2B5EF4-FFF2-40B4-BE49-F238E27FC236}">
                <a16:creationId xmlns:a16="http://schemas.microsoft.com/office/drawing/2014/main" id="{1DDD5240-92E2-7066-8D1A-D576F5CB68E5}"/>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Tree>
    <p:extLst>
      <p:ext uri="{BB962C8B-B14F-4D97-AF65-F5344CB8AC3E}">
        <p14:creationId xmlns:p14="http://schemas.microsoft.com/office/powerpoint/2010/main" val="29595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0C06DB-FAB9-F3A8-00EC-DB48398186BB}"/>
              </a:ext>
            </a:extLst>
          </p:cNvPr>
          <p:cNvSpPr>
            <a:spLocks noGrp="1"/>
          </p:cNvSpPr>
          <p:nvPr>
            <p:ph idx="14"/>
          </p:nvPr>
        </p:nvSpPr>
        <p:spPr/>
        <p:txBody>
          <a:bodyPr/>
          <a:lstStyle/>
          <a:p>
            <a:pPr marL="285750" indent="-285750">
              <a:buFont typeface="Wingdings" pitchFamily="2" charset="2"/>
              <a:buChar char="§"/>
            </a:pPr>
            <a:r>
              <a:rPr lang="en-US" b="1" dirty="0"/>
              <a:t>Challenge </a:t>
            </a:r>
            <a:br>
              <a:rPr lang="en-US" b="1" dirty="0"/>
            </a:br>
            <a:r>
              <a:rPr lang="en-US" dirty="0"/>
              <a:t>Clinical texts valuable but unstructured – hard for AI in healthcare</a:t>
            </a:r>
          </a:p>
          <a:p>
            <a:pPr marL="285750" indent="-285750">
              <a:buFont typeface="Wingdings" pitchFamily="2" charset="2"/>
              <a:buChar char="§"/>
            </a:pPr>
            <a:r>
              <a:rPr lang="en-US" b="1" dirty="0"/>
              <a:t>Solution </a:t>
            </a:r>
            <a:br>
              <a:rPr lang="en-US" b="1" dirty="0"/>
            </a:br>
            <a:r>
              <a:rPr lang="en-US" dirty="0"/>
              <a:t>Modern NLP with pre-trained </a:t>
            </a:r>
            <a:r>
              <a:rPr lang="en-US" dirty="0" err="1"/>
              <a:t>RoBERTa</a:t>
            </a:r>
            <a:r>
              <a:rPr lang="en-US" dirty="0"/>
              <a:t> Transformer and domain adaptation</a:t>
            </a:r>
          </a:p>
          <a:p>
            <a:pPr marL="285750" indent="-285750">
              <a:buFont typeface="Wingdings" pitchFamily="2" charset="2"/>
              <a:buChar char="§"/>
            </a:pPr>
            <a:r>
              <a:rPr lang="en-US" b="1" dirty="0"/>
              <a:t>Limitation </a:t>
            </a:r>
            <a:br>
              <a:rPr lang="en-US" b="1" dirty="0"/>
            </a:br>
            <a:r>
              <a:rPr lang="en-US" dirty="0"/>
              <a:t>Few large corpora due to privacy laws</a:t>
            </a:r>
          </a:p>
          <a:p>
            <a:pPr marL="285750" indent="-285750">
              <a:buFont typeface="Wingdings" pitchFamily="2" charset="2"/>
              <a:buChar char="§"/>
            </a:pPr>
            <a:r>
              <a:rPr lang="en-US" b="1" dirty="0"/>
              <a:t>Research Gap</a:t>
            </a:r>
            <a:r>
              <a:rPr lang="en-US" dirty="0"/>
              <a:t> </a:t>
            </a:r>
            <a:br>
              <a:rPr lang="en-US" dirty="0"/>
            </a:br>
            <a:r>
              <a:rPr lang="en-US" dirty="0"/>
              <a:t>Existing specialized models either use outdated architecture or adapted with insufficient data</a:t>
            </a:r>
            <a:br>
              <a:rPr lang="en-US" dirty="0"/>
            </a:br>
            <a:endParaRPr lang="en-US" dirty="0"/>
          </a:p>
          <a:p>
            <a:pPr marL="285750" indent="-285750">
              <a:buFont typeface="Wingdings" pitchFamily="2" charset="2"/>
              <a:buChar char="§"/>
            </a:pPr>
            <a:endParaRPr lang="en-US" b="1" dirty="0"/>
          </a:p>
        </p:txBody>
      </p:sp>
      <p:sp>
        <p:nvSpPr>
          <p:cNvPr id="3" name="Content Placeholder 2">
            <a:extLst>
              <a:ext uri="{FF2B5EF4-FFF2-40B4-BE49-F238E27FC236}">
                <a16:creationId xmlns:a16="http://schemas.microsoft.com/office/drawing/2014/main" id="{EA0449C7-3817-911A-E212-FE04C0D4D887}"/>
              </a:ext>
            </a:extLst>
          </p:cNvPr>
          <p:cNvSpPr>
            <a:spLocks noGrp="1"/>
          </p:cNvSpPr>
          <p:nvPr>
            <p:ph idx="15"/>
          </p:nvPr>
        </p:nvSpPr>
        <p:spPr/>
        <p:txBody>
          <a:bodyPr/>
          <a:lstStyle/>
          <a:p>
            <a:pPr marL="285750" indent="-285750">
              <a:buClr>
                <a:srgbClr val="005293"/>
              </a:buClr>
              <a:buFont typeface="Wingdings" pitchFamily="2" charset="2"/>
              <a:buChar char="§"/>
            </a:pPr>
            <a:r>
              <a:rPr lang="en-US" b="1" dirty="0"/>
              <a:t>Objective</a:t>
            </a:r>
          </a:p>
          <a:p>
            <a:pPr lvl="2"/>
            <a:r>
              <a:rPr lang="en-US" dirty="0"/>
              <a:t>Create medical corpus including translated texts</a:t>
            </a:r>
          </a:p>
          <a:p>
            <a:pPr lvl="2"/>
            <a:r>
              <a:rPr lang="en-US" dirty="0"/>
              <a:t>Pre-train and evaluate German medical LMs:</a:t>
            </a:r>
          </a:p>
          <a:p>
            <a:pPr lvl="3"/>
            <a:r>
              <a:rPr lang="en-US" b="1" dirty="0"/>
              <a:t>C</a:t>
            </a:r>
            <a:r>
              <a:rPr lang="en-US" dirty="0"/>
              <a:t>linical- and </a:t>
            </a:r>
            <a:r>
              <a:rPr lang="en-US" b="1" dirty="0"/>
              <a:t>H</a:t>
            </a:r>
            <a:r>
              <a:rPr lang="en-US" dirty="0"/>
              <a:t>ealthcare-</a:t>
            </a:r>
            <a:r>
              <a:rPr lang="en-US" b="1" dirty="0"/>
              <a:t>R</a:t>
            </a:r>
            <a:r>
              <a:rPr lang="en-US" dirty="0"/>
              <a:t>elated </a:t>
            </a:r>
            <a:r>
              <a:rPr lang="en-US" b="1" dirty="0"/>
              <a:t>I</a:t>
            </a:r>
            <a:r>
              <a:rPr lang="en-US" dirty="0"/>
              <a:t>ssues and </a:t>
            </a:r>
            <a:r>
              <a:rPr lang="en-US" b="1" dirty="0"/>
              <a:t>S</a:t>
            </a:r>
            <a:r>
              <a:rPr lang="en-US" dirty="0"/>
              <a:t>ubjects </a:t>
            </a:r>
            <a:r>
              <a:rPr lang="en-US" b="1" dirty="0"/>
              <a:t>T</a:t>
            </a:r>
            <a:r>
              <a:rPr lang="en-US" dirty="0"/>
              <a:t>uned </a:t>
            </a:r>
            <a:r>
              <a:rPr lang="en-US" b="1" dirty="0"/>
              <a:t>BERT</a:t>
            </a:r>
            <a:endParaRPr lang="en-US" dirty="0"/>
          </a:p>
          <a:p>
            <a:pPr lvl="2"/>
            <a:r>
              <a:rPr lang="en-US" dirty="0"/>
              <a:t>Explore effect of different domain adaptation strategies</a:t>
            </a:r>
            <a:br>
              <a:rPr lang="en-US" dirty="0"/>
            </a:br>
            <a:endParaRPr lang="en-US" dirty="0"/>
          </a:p>
          <a:p>
            <a:endParaRPr lang="en-US" dirty="0"/>
          </a:p>
        </p:txBody>
      </p:sp>
      <p:sp>
        <p:nvSpPr>
          <p:cNvPr id="4" name="Title 3">
            <a:extLst>
              <a:ext uri="{FF2B5EF4-FFF2-40B4-BE49-F238E27FC236}">
                <a16:creationId xmlns:a16="http://schemas.microsoft.com/office/drawing/2014/main" id="{A4DDE6E3-ECBA-0A9A-586C-45C052D6047F}"/>
              </a:ext>
            </a:extLst>
          </p:cNvPr>
          <p:cNvSpPr>
            <a:spLocks noGrp="1"/>
          </p:cNvSpPr>
          <p:nvPr>
            <p:ph type="title"/>
          </p:nvPr>
        </p:nvSpPr>
        <p:spPr/>
        <p:txBody>
          <a:bodyPr/>
          <a:lstStyle/>
          <a:p>
            <a:r>
              <a:rPr lang="en-US" dirty="0"/>
              <a:t>Why German Medical NLP Needs a New Approach</a:t>
            </a:r>
          </a:p>
        </p:txBody>
      </p:sp>
      <p:sp>
        <p:nvSpPr>
          <p:cNvPr id="5" name="Slide Number Placeholder 4">
            <a:extLst>
              <a:ext uri="{FF2B5EF4-FFF2-40B4-BE49-F238E27FC236}">
                <a16:creationId xmlns:a16="http://schemas.microsoft.com/office/drawing/2014/main" id="{6DD97757-D06A-89DA-FB24-A19B7C7B0D55}"/>
              </a:ext>
            </a:extLst>
          </p:cNvPr>
          <p:cNvSpPr>
            <a:spLocks noGrp="1"/>
          </p:cNvSpPr>
          <p:nvPr>
            <p:ph type="sldNum" sz="quarter" idx="16"/>
          </p:nvPr>
        </p:nvSpPr>
        <p:spPr/>
        <p:txBody>
          <a:bodyPr/>
          <a:lstStyle/>
          <a:p>
            <a:fld id="{CE58CB1E-F828-4F11-99E0-327109AF9DA4}" type="slidenum">
              <a:rPr lang="de-DE" smtClean="0"/>
              <a:pPr/>
              <a:t>2</a:t>
            </a:fld>
            <a:endParaRPr lang="de-DE" dirty="0"/>
          </a:p>
        </p:txBody>
      </p:sp>
      <p:sp>
        <p:nvSpPr>
          <p:cNvPr id="6" name="Footer Placeholder 5">
            <a:extLst>
              <a:ext uri="{FF2B5EF4-FFF2-40B4-BE49-F238E27FC236}">
                <a16:creationId xmlns:a16="http://schemas.microsoft.com/office/drawing/2014/main" id="{86395BA1-9D89-7B39-A6A8-499474759349}"/>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Tree>
    <p:extLst>
      <p:ext uri="{BB962C8B-B14F-4D97-AF65-F5344CB8AC3E}">
        <p14:creationId xmlns:p14="http://schemas.microsoft.com/office/powerpoint/2010/main" val="295075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3B7BF-F991-B9BB-4CDC-1AD511E26A83}"/>
              </a:ext>
            </a:extLst>
          </p:cNvPr>
          <p:cNvSpPr>
            <a:spLocks noGrp="1"/>
          </p:cNvSpPr>
          <p:nvPr>
            <p:ph idx="1"/>
          </p:nvPr>
        </p:nvSpPr>
        <p:spPr/>
        <p:txBody>
          <a:bodyPr/>
          <a:lstStyle/>
          <a:p>
            <a:pPr marL="285750" indent="-285750">
              <a:buClr>
                <a:srgbClr val="005293"/>
              </a:buClr>
              <a:buFont typeface="Wingdings" pitchFamily="2" charset="2"/>
              <a:buChar char="§"/>
            </a:pPr>
            <a:r>
              <a:rPr lang="en-US" dirty="0"/>
              <a:t>Limited maximum input length of </a:t>
            </a:r>
            <a:r>
              <a:rPr lang="en-US" dirty="0" err="1"/>
              <a:t>RoBERTa</a:t>
            </a:r>
            <a:r>
              <a:rPr lang="en-US" dirty="0"/>
              <a:t> (512 tokens)</a:t>
            </a:r>
          </a:p>
          <a:p>
            <a:pPr marL="285750" indent="-285750">
              <a:buClr>
                <a:srgbClr val="005293"/>
              </a:buClr>
              <a:buFont typeface="Wingdings" pitchFamily="2" charset="2"/>
              <a:buChar char="§"/>
            </a:pPr>
            <a:r>
              <a:rPr lang="en-US" dirty="0"/>
              <a:t>Investigate effects of other architectures e.g. </a:t>
            </a:r>
            <a:r>
              <a:rPr lang="en-US" dirty="0" err="1"/>
              <a:t>ModernBERT</a:t>
            </a:r>
            <a:r>
              <a:rPr lang="en-US" dirty="0"/>
              <a:t>, </a:t>
            </a:r>
            <a:r>
              <a:rPr lang="en-US" dirty="0" err="1"/>
              <a:t>DeBERTa</a:t>
            </a:r>
            <a:r>
              <a:rPr lang="en-US" dirty="0"/>
              <a:t>, </a:t>
            </a:r>
            <a:r>
              <a:rPr lang="en-US" dirty="0" err="1"/>
              <a:t>Longformer</a:t>
            </a:r>
            <a:r>
              <a:rPr lang="en-US" dirty="0"/>
              <a:t>, </a:t>
            </a:r>
            <a:r>
              <a:rPr lang="en-US" dirty="0" err="1"/>
              <a:t>Nyströmformer</a:t>
            </a:r>
            <a:endParaRPr lang="en-US" dirty="0"/>
          </a:p>
          <a:p>
            <a:pPr marL="285750" indent="-285750">
              <a:buClr>
                <a:srgbClr val="005293"/>
              </a:buClr>
              <a:buFont typeface="Wingdings" pitchFamily="2" charset="2"/>
              <a:buChar char="§"/>
            </a:pPr>
            <a:r>
              <a:rPr lang="en-US" dirty="0"/>
              <a:t>Investigate effects of mixed pre-training corpus design</a:t>
            </a:r>
          </a:p>
          <a:p>
            <a:pPr marL="285750" indent="-285750">
              <a:buClr>
                <a:srgbClr val="005293"/>
              </a:buClr>
              <a:buFont typeface="Wingdings" pitchFamily="2" charset="2"/>
              <a:buChar char="§"/>
            </a:pPr>
            <a:r>
              <a:rPr lang="en-US" dirty="0"/>
              <a:t>Limited range of benchmarks</a:t>
            </a:r>
          </a:p>
          <a:p>
            <a:pPr marL="285750" indent="-285750">
              <a:buClr>
                <a:srgbClr val="005293"/>
              </a:buClr>
              <a:buFont typeface="Wingdings" pitchFamily="2" charset="2"/>
              <a:buChar char="§"/>
            </a:pPr>
            <a:endParaRPr lang="en-US" dirty="0"/>
          </a:p>
          <a:p>
            <a:pPr marL="285750" indent="-285750">
              <a:buClr>
                <a:srgbClr val="005293"/>
              </a:buClr>
              <a:buFont typeface="Wingdings" pitchFamily="2" charset="2"/>
              <a:buChar char="§"/>
            </a:pPr>
            <a:r>
              <a:rPr lang="en-US" dirty="0"/>
              <a:t>Translation quality and effect on downstream task performance</a:t>
            </a:r>
          </a:p>
          <a:p>
            <a:pPr marL="285750" indent="-285750">
              <a:buClr>
                <a:srgbClr val="005293"/>
              </a:buClr>
              <a:buFont typeface="Wingdings" pitchFamily="2" charset="2"/>
              <a:buChar char="§"/>
            </a:pPr>
            <a:r>
              <a:rPr lang="en-US" dirty="0"/>
              <a:t>Utilize created bilingual corpus to develop specialized medical translation models</a:t>
            </a:r>
          </a:p>
        </p:txBody>
      </p:sp>
      <p:sp>
        <p:nvSpPr>
          <p:cNvPr id="3" name="Title 2">
            <a:extLst>
              <a:ext uri="{FF2B5EF4-FFF2-40B4-BE49-F238E27FC236}">
                <a16:creationId xmlns:a16="http://schemas.microsoft.com/office/drawing/2014/main" id="{F850CAB3-6435-C200-2A4B-6188337C4E42}"/>
              </a:ext>
            </a:extLst>
          </p:cNvPr>
          <p:cNvSpPr>
            <a:spLocks noGrp="1"/>
          </p:cNvSpPr>
          <p:nvPr>
            <p:ph type="title"/>
          </p:nvPr>
        </p:nvSpPr>
        <p:spPr>
          <a:xfrm>
            <a:off x="319090" y="972000"/>
            <a:ext cx="8508999" cy="380745"/>
          </a:xfrm>
        </p:spPr>
        <p:txBody>
          <a:bodyPr/>
          <a:lstStyle/>
          <a:p>
            <a:r>
              <a:rPr lang="en-US" dirty="0"/>
              <a:t>Limitations and Future Work</a:t>
            </a:r>
          </a:p>
        </p:txBody>
      </p:sp>
      <p:sp>
        <p:nvSpPr>
          <p:cNvPr id="4" name="Slide Number Placeholder 3">
            <a:extLst>
              <a:ext uri="{FF2B5EF4-FFF2-40B4-BE49-F238E27FC236}">
                <a16:creationId xmlns:a16="http://schemas.microsoft.com/office/drawing/2014/main" id="{5F4D637E-9422-5EB8-CB3E-100576AA25B3}"/>
              </a:ext>
            </a:extLst>
          </p:cNvPr>
          <p:cNvSpPr>
            <a:spLocks noGrp="1"/>
          </p:cNvSpPr>
          <p:nvPr>
            <p:ph type="sldNum" sz="quarter" idx="11"/>
          </p:nvPr>
        </p:nvSpPr>
        <p:spPr/>
        <p:txBody>
          <a:bodyPr/>
          <a:lstStyle/>
          <a:p>
            <a:fld id="{CE58CB1E-F828-4F11-99E0-327109AF9DA4}" type="slidenum">
              <a:rPr lang="de-DE" smtClean="0"/>
              <a:pPr/>
              <a:t>20</a:t>
            </a:fld>
            <a:endParaRPr lang="de-DE" dirty="0"/>
          </a:p>
        </p:txBody>
      </p:sp>
      <p:sp>
        <p:nvSpPr>
          <p:cNvPr id="5" name="Footer Placeholder 4">
            <a:extLst>
              <a:ext uri="{FF2B5EF4-FFF2-40B4-BE49-F238E27FC236}">
                <a16:creationId xmlns:a16="http://schemas.microsoft.com/office/drawing/2014/main" id="{DB32F95E-E458-F53D-18B1-9087AA7AB0A4}"/>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Tree>
    <p:extLst>
      <p:ext uri="{BB962C8B-B14F-4D97-AF65-F5344CB8AC3E}">
        <p14:creationId xmlns:p14="http://schemas.microsoft.com/office/powerpoint/2010/main" val="262911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E4C85E-90BE-612B-2034-800F27F4F60C}"/>
              </a:ext>
            </a:extLst>
          </p:cNvPr>
          <p:cNvSpPr>
            <a:spLocks noGrp="1"/>
          </p:cNvSpPr>
          <p:nvPr>
            <p:ph idx="1"/>
          </p:nvPr>
        </p:nvSpPr>
        <p:spPr/>
        <p:txBody>
          <a:bodyPr/>
          <a:lstStyle/>
          <a:p>
            <a:pPr marL="285750" indent="-285750">
              <a:buClr>
                <a:srgbClr val="005293"/>
              </a:buClr>
              <a:buFont typeface="Wingdings" pitchFamily="2" charset="2"/>
              <a:buChar char="§"/>
            </a:pPr>
            <a:r>
              <a:rPr lang="en-US" dirty="0"/>
              <a:t>No clear best domain adaptation strategy</a:t>
            </a:r>
          </a:p>
          <a:p>
            <a:pPr marL="285750" indent="-285750">
              <a:buClr>
                <a:srgbClr val="005293"/>
              </a:buClr>
              <a:buFont typeface="Wingdings" pitchFamily="2" charset="2"/>
              <a:buChar char="§"/>
            </a:pPr>
            <a:r>
              <a:rPr lang="en-US" dirty="0"/>
              <a:t>Optimal approach is task dependent</a:t>
            </a:r>
          </a:p>
          <a:p>
            <a:pPr marL="285750" indent="-285750">
              <a:buClr>
                <a:srgbClr val="005293"/>
              </a:buClr>
              <a:buFont typeface="Wingdings" pitchFamily="2" charset="2"/>
              <a:buChar char="§"/>
            </a:pPr>
            <a:r>
              <a:rPr lang="en-US" dirty="0"/>
              <a:t>Recommendations based on our experiments:</a:t>
            </a:r>
          </a:p>
          <a:p>
            <a:pPr marL="461963" lvl="1" indent="-285750"/>
            <a:r>
              <a:rPr lang="en-US" dirty="0"/>
              <a:t>Pre-training from scratch performs best for specialized domain texts i.e. clinical texts</a:t>
            </a:r>
          </a:p>
          <a:p>
            <a:pPr marL="461963" lvl="1" indent="-285750"/>
            <a:r>
              <a:rPr lang="en-US" dirty="0"/>
              <a:t>Continued pre-training suited for more commonly written texts e.g. medical guidelines</a:t>
            </a:r>
          </a:p>
          <a:p>
            <a:pPr marL="285750" indent="-285750">
              <a:buClr>
                <a:srgbClr val="005293"/>
              </a:buClr>
              <a:buFont typeface="Wingdings" pitchFamily="2" charset="2"/>
              <a:buChar char="§"/>
            </a:pPr>
            <a:r>
              <a:rPr lang="en-US" dirty="0"/>
              <a:t>Domain adaption is crucial, consistently outperformed general LMs in our experiments</a:t>
            </a:r>
          </a:p>
          <a:p>
            <a:pPr marL="285750" indent="-285750">
              <a:buClr>
                <a:srgbClr val="005293"/>
              </a:buClr>
              <a:buFont typeface="Wingdings" pitchFamily="2" charset="2"/>
              <a:buChar char="§"/>
            </a:pPr>
            <a:r>
              <a:rPr lang="en-US" dirty="0"/>
              <a:t>Produced state-of-the-art German medical BERT</a:t>
            </a:r>
          </a:p>
        </p:txBody>
      </p:sp>
      <p:sp>
        <p:nvSpPr>
          <p:cNvPr id="3" name="Title 2">
            <a:extLst>
              <a:ext uri="{FF2B5EF4-FFF2-40B4-BE49-F238E27FC236}">
                <a16:creationId xmlns:a16="http://schemas.microsoft.com/office/drawing/2014/main" id="{39465EFD-C176-28E9-E7A5-12241EEC2C10}"/>
              </a:ext>
            </a:extLst>
          </p:cNvPr>
          <p:cNvSpPr>
            <a:spLocks noGrp="1"/>
          </p:cNvSpPr>
          <p:nvPr>
            <p:ph type="title"/>
          </p:nvPr>
        </p:nvSpPr>
        <p:spPr>
          <a:xfrm>
            <a:off x="319090" y="972000"/>
            <a:ext cx="8508999" cy="380745"/>
          </a:xfrm>
        </p:spPr>
        <p:txBody>
          <a:bodyPr/>
          <a:lstStyle/>
          <a:p>
            <a:r>
              <a:rPr lang="en-US" dirty="0"/>
              <a:t>Conclusion</a:t>
            </a:r>
          </a:p>
        </p:txBody>
      </p:sp>
      <p:sp>
        <p:nvSpPr>
          <p:cNvPr id="4" name="Slide Number Placeholder 3">
            <a:extLst>
              <a:ext uri="{FF2B5EF4-FFF2-40B4-BE49-F238E27FC236}">
                <a16:creationId xmlns:a16="http://schemas.microsoft.com/office/drawing/2014/main" id="{134F6D18-B79F-B703-F147-B3683178900B}"/>
              </a:ext>
            </a:extLst>
          </p:cNvPr>
          <p:cNvSpPr>
            <a:spLocks noGrp="1"/>
          </p:cNvSpPr>
          <p:nvPr>
            <p:ph type="sldNum" sz="quarter" idx="11"/>
          </p:nvPr>
        </p:nvSpPr>
        <p:spPr/>
        <p:txBody>
          <a:bodyPr/>
          <a:lstStyle/>
          <a:p>
            <a:fld id="{CE58CB1E-F828-4F11-99E0-327109AF9DA4}" type="slidenum">
              <a:rPr lang="de-DE" smtClean="0"/>
              <a:pPr/>
              <a:t>21</a:t>
            </a:fld>
            <a:endParaRPr lang="de-DE" dirty="0"/>
          </a:p>
        </p:txBody>
      </p:sp>
      <p:sp>
        <p:nvSpPr>
          <p:cNvPr id="5" name="Footer Placeholder 4">
            <a:extLst>
              <a:ext uri="{FF2B5EF4-FFF2-40B4-BE49-F238E27FC236}">
                <a16:creationId xmlns:a16="http://schemas.microsoft.com/office/drawing/2014/main" id="{4C89889D-856F-9700-E95A-B979DC65793B}"/>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Tree>
    <p:extLst>
      <p:ext uri="{BB962C8B-B14F-4D97-AF65-F5344CB8AC3E}">
        <p14:creationId xmlns:p14="http://schemas.microsoft.com/office/powerpoint/2010/main" val="2441034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1C27E-F44D-57F4-3244-04AFC371CCAC}"/>
              </a:ext>
            </a:extLst>
          </p:cNvPr>
          <p:cNvSpPr>
            <a:spLocks noGrp="1"/>
          </p:cNvSpPr>
          <p:nvPr>
            <p:ph type="title"/>
          </p:nvPr>
        </p:nvSpPr>
        <p:spPr/>
        <p:txBody>
          <a:bodyPr/>
          <a:lstStyle/>
          <a:p>
            <a:endParaRPr lang="en-US"/>
          </a:p>
        </p:txBody>
      </p:sp>
      <p:pic>
        <p:nvPicPr>
          <p:cNvPr id="4" name="Grafik 3">
            <a:extLst>
              <a:ext uri="{FF2B5EF4-FFF2-40B4-BE49-F238E27FC236}">
                <a16:creationId xmlns:a16="http://schemas.microsoft.com/office/drawing/2014/main" id="{12395B73-D76B-37BF-FA1F-A1DC790460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358" y="972000"/>
            <a:ext cx="3789432" cy="3789432"/>
          </a:xfrm>
          <a:prstGeom prst="rect">
            <a:avLst/>
          </a:prstGeom>
        </p:spPr>
      </p:pic>
      <p:sp>
        <p:nvSpPr>
          <p:cNvPr id="3" name="Content Placeholder 2">
            <a:extLst>
              <a:ext uri="{FF2B5EF4-FFF2-40B4-BE49-F238E27FC236}">
                <a16:creationId xmlns:a16="http://schemas.microsoft.com/office/drawing/2014/main" id="{5261DB3F-94A0-B86B-BB28-E1F042EF5DEF}"/>
              </a:ext>
            </a:extLst>
          </p:cNvPr>
          <p:cNvSpPr>
            <a:spLocks noGrp="1"/>
          </p:cNvSpPr>
          <p:nvPr>
            <p:ph idx="10"/>
          </p:nvPr>
        </p:nvSpPr>
        <p:spPr/>
        <p:txBody>
          <a:bodyPr/>
          <a:lstStyle/>
          <a:p>
            <a:pPr algn="ctr"/>
            <a:r>
              <a:rPr lang="en-US" sz="4800" dirty="0">
                <a:latin typeface="+mj-lt"/>
              </a:rPr>
              <a:t>Questions?</a:t>
            </a:r>
          </a:p>
        </p:txBody>
      </p:sp>
    </p:spTree>
    <p:extLst>
      <p:ext uri="{BB962C8B-B14F-4D97-AF65-F5344CB8AC3E}">
        <p14:creationId xmlns:p14="http://schemas.microsoft.com/office/powerpoint/2010/main" val="3832280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6C53E-741A-690C-DD2B-C770EBF1B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F898D3-9119-D065-276B-EEBC1F646426}"/>
              </a:ext>
            </a:extLst>
          </p:cNvPr>
          <p:cNvSpPr>
            <a:spLocks noGrp="1"/>
          </p:cNvSpPr>
          <p:nvPr>
            <p:ph type="title"/>
          </p:nvPr>
        </p:nvSpPr>
        <p:spPr>
          <a:xfrm>
            <a:off x="317500" y="2347810"/>
            <a:ext cx="8508999" cy="447880"/>
          </a:xfrm>
        </p:spPr>
        <p:txBody>
          <a:bodyPr/>
          <a:lstStyle/>
          <a:p>
            <a:pPr algn="ctr"/>
            <a:r>
              <a:rPr lang="en-US" sz="4800" dirty="0"/>
              <a:t>Appendix</a:t>
            </a:r>
          </a:p>
        </p:txBody>
      </p:sp>
    </p:spTree>
    <p:extLst>
      <p:ext uri="{BB962C8B-B14F-4D97-AF65-F5344CB8AC3E}">
        <p14:creationId xmlns:p14="http://schemas.microsoft.com/office/powerpoint/2010/main" val="2704579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6C26C46-A03B-742A-EEE6-9AAD155567D4}"/>
              </a:ext>
            </a:extLst>
          </p:cNvPr>
          <p:cNvPicPr>
            <a:picLocks noGrp="1" noChangeAspect="1"/>
          </p:cNvPicPr>
          <p:nvPr>
            <p:ph idx="1"/>
          </p:nvPr>
        </p:nvPicPr>
        <p:blipFill>
          <a:blip r:embed="rId3"/>
          <a:stretch>
            <a:fillRect/>
          </a:stretch>
        </p:blipFill>
        <p:spPr>
          <a:xfrm>
            <a:off x="221246" y="1352745"/>
            <a:ext cx="5679583" cy="3407750"/>
          </a:xfrm>
        </p:spPr>
      </p:pic>
      <p:sp>
        <p:nvSpPr>
          <p:cNvPr id="3" name="Title 2">
            <a:extLst>
              <a:ext uri="{FF2B5EF4-FFF2-40B4-BE49-F238E27FC236}">
                <a16:creationId xmlns:a16="http://schemas.microsoft.com/office/drawing/2014/main" id="{014EC43A-D890-A183-CF53-F6355224CF88}"/>
              </a:ext>
            </a:extLst>
          </p:cNvPr>
          <p:cNvSpPr>
            <a:spLocks noGrp="1"/>
          </p:cNvSpPr>
          <p:nvPr>
            <p:ph type="title"/>
          </p:nvPr>
        </p:nvSpPr>
        <p:spPr>
          <a:xfrm>
            <a:off x="319090" y="972000"/>
            <a:ext cx="8508999" cy="380745"/>
          </a:xfrm>
        </p:spPr>
        <p:txBody>
          <a:bodyPr/>
          <a:lstStyle/>
          <a:p>
            <a:r>
              <a:rPr lang="en-US" dirty="0"/>
              <a:t>Pre-Training Performance</a:t>
            </a:r>
          </a:p>
        </p:txBody>
      </p:sp>
      <p:sp>
        <p:nvSpPr>
          <p:cNvPr id="4" name="Slide Number Placeholder 3">
            <a:extLst>
              <a:ext uri="{FF2B5EF4-FFF2-40B4-BE49-F238E27FC236}">
                <a16:creationId xmlns:a16="http://schemas.microsoft.com/office/drawing/2014/main" id="{7299F8F7-D405-44EA-EE51-4672A3597780}"/>
              </a:ext>
            </a:extLst>
          </p:cNvPr>
          <p:cNvSpPr>
            <a:spLocks noGrp="1"/>
          </p:cNvSpPr>
          <p:nvPr>
            <p:ph type="sldNum" sz="quarter" idx="11"/>
          </p:nvPr>
        </p:nvSpPr>
        <p:spPr/>
        <p:txBody>
          <a:bodyPr/>
          <a:lstStyle/>
          <a:p>
            <a:fld id="{CE58CB1E-F828-4F11-99E0-327109AF9DA4}" type="slidenum">
              <a:rPr lang="de-DE" smtClean="0"/>
              <a:pPr/>
              <a:t>24</a:t>
            </a:fld>
            <a:endParaRPr lang="de-DE" dirty="0"/>
          </a:p>
        </p:txBody>
      </p:sp>
      <p:sp>
        <p:nvSpPr>
          <p:cNvPr id="5" name="Footer Placeholder 4">
            <a:extLst>
              <a:ext uri="{FF2B5EF4-FFF2-40B4-BE49-F238E27FC236}">
                <a16:creationId xmlns:a16="http://schemas.microsoft.com/office/drawing/2014/main" id="{815758C9-4C0C-02EE-69A9-2160482AA9B3}"/>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cxnSp>
        <p:nvCxnSpPr>
          <p:cNvPr id="8" name="Straight Arrow Connector 7">
            <a:extLst>
              <a:ext uri="{FF2B5EF4-FFF2-40B4-BE49-F238E27FC236}">
                <a16:creationId xmlns:a16="http://schemas.microsoft.com/office/drawing/2014/main" id="{8C27132C-FBAA-03AE-85C6-527D9876BEB0}"/>
              </a:ext>
            </a:extLst>
          </p:cNvPr>
          <p:cNvCxnSpPr/>
          <p:nvPr/>
        </p:nvCxnSpPr>
        <p:spPr>
          <a:xfrm>
            <a:off x="523707" y="3533272"/>
            <a:ext cx="260685" cy="3850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CCD6B46-0408-011D-B5C7-2891D86444FF}"/>
              </a:ext>
            </a:extLst>
          </p:cNvPr>
          <p:cNvCxnSpPr>
            <a:cxnSpLocks/>
          </p:cNvCxnSpPr>
          <p:nvPr/>
        </p:nvCxnSpPr>
        <p:spPr>
          <a:xfrm>
            <a:off x="1303422" y="3449051"/>
            <a:ext cx="0" cy="4010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7">
            <a:extLst>
              <a:ext uri="{FF2B5EF4-FFF2-40B4-BE49-F238E27FC236}">
                <a16:creationId xmlns:a16="http://schemas.microsoft.com/office/drawing/2014/main" id="{DB5A2E73-5A45-D488-7BE4-99AE05065B42}"/>
              </a:ext>
            </a:extLst>
          </p:cNvPr>
          <p:cNvSpPr txBox="1">
            <a:spLocks/>
          </p:cNvSpPr>
          <p:nvPr/>
        </p:nvSpPr>
        <p:spPr>
          <a:xfrm>
            <a:off x="6006798" y="1662165"/>
            <a:ext cx="2653601" cy="2509335"/>
          </a:xfrm>
          <a:prstGeom prst="rect">
            <a:avLst/>
          </a:prstGeom>
        </p:spPr>
        <p:txBody>
          <a:bodyPr/>
          <a:lst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dirty="0"/>
              <a:t>Assess via perplexity on hold-out validation set</a:t>
            </a:r>
          </a:p>
        </p:txBody>
      </p:sp>
      <p:pic>
        <p:nvPicPr>
          <p:cNvPr id="12" name="Picture 11">
            <a:extLst>
              <a:ext uri="{FF2B5EF4-FFF2-40B4-BE49-F238E27FC236}">
                <a16:creationId xmlns:a16="http://schemas.microsoft.com/office/drawing/2014/main" id="{B19491A5-B793-B8D1-E10D-93ACD7F83664}"/>
              </a:ext>
            </a:extLst>
          </p:cNvPr>
          <p:cNvPicPr>
            <a:picLocks noChangeAspect="1"/>
          </p:cNvPicPr>
          <p:nvPr/>
        </p:nvPicPr>
        <p:blipFill>
          <a:blip r:embed="rId4"/>
          <a:stretch>
            <a:fillRect/>
          </a:stretch>
        </p:blipFill>
        <p:spPr>
          <a:xfrm>
            <a:off x="6006798" y="2463905"/>
            <a:ext cx="2647502" cy="639959"/>
          </a:xfrm>
          <a:prstGeom prst="rect">
            <a:avLst/>
          </a:prstGeom>
        </p:spPr>
      </p:pic>
    </p:spTree>
    <p:extLst>
      <p:ext uri="{BB962C8B-B14F-4D97-AF65-F5344CB8AC3E}">
        <p14:creationId xmlns:p14="http://schemas.microsoft.com/office/powerpoint/2010/main" val="19014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D4AB7-0183-BB9B-E51C-A10FD44671D3}"/>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1088F553-D175-3319-15E5-9EC6AC40F678}"/>
              </a:ext>
            </a:extLst>
          </p:cNvPr>
          <p:cNvSpPr txBox="1">
            <a:spLocks/>
          </p:cNvSpPr>
          <p:nvPr/>
        </p:nvSpPr>
        <p:spPr>
          <a:xfrm>
            <a:off x="311162"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0" fontAlgn="base" hangingPunct="0">
              <a:lnSpc>
                <a:spcPct val="114000"/>
              </a:lnSpc>
              <a:spcBef>
                <a:spcPct val="0"/>
              </a:spcBef>
              <a:spcAft>
                <a:spcPct val="0"/>
              </a:spcAft>
              <a:defRPr lang="de-DE" sz="1400" kern="1200" noProof="0" dirty="0" smtClean="0">
                <a:solidFill>
                  <a:schemeClr val="tx1"/>
                </a:solidFill>
                <a:latin typeface="+mn-lt"/>
                <a:ea typeface="+mn-ea"/>
                <a:cs typeface="+mn-cs"/>
              </a:defRPr>
            </a:lvl1pPr>
            <a:lvl2pPr marL="176213" indent="-176213" algn="l" rtl="0" eaLnBrk="0" fontAlgn="base" hangingPunct="0">
              <a:lnSpc>
                <a:spcPct val="114000"/>
              </a:lnSpc>
              <a:spcBef>
                <a:spcPct val="0"/>
              </a:spcBef>
              <a:spcAft>
                <a:spcPct val="0"/>
              </a:spcAft>
              <a:buClr>
                <a:srgbClr val="005293"/>
              </a:buClr>
              <a:buFont typeface="Wingdings" pitchFamily="2" charset="2"/>
              <a:buChar char="§"/>
              <a:defRPr lang="de-DE" sz="1400" kern="1200" noProof="0" dirty="0" smtClean="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Clr>
                <a:srgbClr val="005293"/>
              </a:buClr>
              <a:buFont typeface="Wingdings" pitchFamily="2" charset="2"/>
              <a:buChar char="§"/>
              <a:defRPr sz="1400" kern="1200" baseline="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Overall, recurrence of symptoms and high reintervention rates post‐LAMS removal reinforce the difficulty in managing benign gastrointestinal strictures but also argue for LAMS as a definitive therapy in select cases.</a:t>
            </a:r>
          </a:p>
          <a:p>
            <a:endParaRPr lang="en-US" dirty="0"/>
          </a:p>
          <a:p>
            <a:r>
              <a:rPr lang="en-US" i="1" dirty="0" err="1"/>
              <a:t>Insgesamt</a:t>
            </a:r>
            <a:r>
              <a:rPr lang="en-US" i="1" dirty="0"/>
              <a:t> </a:t>
            </a:r>
            <a:r>
              <a:rPr lang="en-US" i="1" dirty="0" err="1"/>
              <a:t>verstärken</a:t>
            </a:r>
            <a:r>
              <a:rPr lang="en-US" i="1" dirty="0"/>
              <a:t> die </a:t>
            </a:r>
            <a:r>
              <a:rPr lang="en-US" i="1" dirty="0" err="1"/>
              <a:t>Symptome</a:t>
            </a:r>
            <a:r>
              <a:rPr lang="en-US" i="1" dirty="0"/>
              <a:t> </a:t>
            </a:r>
            <a:r>
              <a:rPr lang="en-US" i="1" dirty="0" err="1"/>
              <a:t>nach</a:t>
            </a:r>
            <a:r>
              <a:rPr lang="en-US" i="1" dirty="0"/>
              <a:t> der </a:t>
            </a:r>
            <a:r>
              <a:rPr lang="en-US" i="1" dirty="0" err="1"/>
              <a:t>Entfernung</a:t>
            </a:r>
            <a:r>
              <a:rPr lang="en-US" i="1" dirty="0"/>
              <a:t> von LAMS </a:t>
            </a:r>
            <a:r>
              <a:rPr lang="en-US" i="1" dirty="0" err="1"/>
              <a:t>durch</a:t>
            </a:r>
            <a:r>
              <a:rPr lang="en-US" i="1" dirty="0"/>
              <a:t> </a:t>
            </a:r>
            <a:r>
              <a:rPr lang="en-US" i="1" dirty="0" err="1"/>
              <a:t>ein</a:t>
            </a:r>
            <a:r>
              <a:rPr lang="en-US" i="1" dirty="0"/>
              <a:t> </a:t>
            </a:r>
            <a:r>
              <a:rPr lang="en-US" i="1" dirty="0" err="1"/>
              <a:t>Wiederauftreten</a:t>
            </a:r>
            <a:r>
              <a:rPr lang="en-US" i="1" dirty="0"/>
              <a:t> und </a:t>
            </a:r>
            <a:r>
              <a:rPr lang="en-US" i="1" dirty="0" err="1"/>
              <a:t>hohe</a:t>
            </a:r>
            <a:r>
              <a:rPr lang="en-US" i="1" dirty="0"/>
              <a:t> </a:t>
            </a:r>
            <a:r>
              <a:rPr lang="en-US" i="1" dirty="0" err="1"/>
              <a:t>Wiederinterventionsraten</a:t>
            </a:r>
            <a:r>
              <a:rPr lang="en-US" i="1" dirty="0"/>
              <a:t> die </a:t>
            </a:r>
            <a:r>
              <a:rPr lang="en-US" i="1" dirty="0" err="1"/>
              <a:t>Schwierigkeit</a:t>
            </a:r>
            <a:r>
              <a:rPr lang="en-US" i="1" dirty="0"/>
              <a:t> </a:t>
            </a:r>
            <a:r>
              <a:rPr lang="en-US" i="1" dirty="0" err="1"/>
              <a:t>bei</a:t>
            </a:r>
            <a:r>
              <a:rPr lang="en-US" i="1" dirty="0"/>
              <a:t> der </a:t>
            </a:r>
            <a:r>
              <a:rPr lang="en-US" i="1" dirty="0" err="1"/>
              <a:t>Behandlung</a:t>
            </a:r>
            <a:r>
              <a:rPr lang="en-US" i="1" dirty="0"/>
              <a:t> von </a:t>
            </a:r>
            <a:r>
              <a:rPr lang="en-US" i="1" dirty="0" err="1"/>
              <a:t>gutartigen</a:t>
            </a:r>
            <a:r>
              <a:rPr lang="en-US" i="1" dirty="0"/>
              <a:t> Magen-Darm-</a:t>
            </a:r>
            <a:r>
              <a:rPr lang="en-US" i="1" dirty="0" err="1"/>
              <a:t>Strichturen</a:t>
            </a:r>
            <a:r>
              <a:rPr lang="en-US" i="1" dirty="0"/>
              <a:t>, </a:t>
            </a:r>
            <a:r>
              <a:rPr lang="en-US" i="1" dirty="0" err="1"/>
              <a:t>aber</a:t>
            </a:r>
            <a:r>
              <a:rPr lang="en-US" i="1" dirty="0"/>
              <a:t> </a:t>
            </a:r>
            <a:r>
              <a:rPr lang="en-US" i="1" dirty="0" err="1"/>
              <a:t>sie</a:t>
            </a:r>
            <a:r>
              <a:rPr lang="en-US" i="1" dirty="0"/>
              <a:t> </a:t>
            </a:r>
            <a:r>
              <a:rPr lang="en-US" i="1" dirty="0" err="1"/>
              <a:t>sprechen</a:t>
            </a:r>
            <a:r>
              <a:rPr lang="en-US" i="1" dirty="0"/>
              <a:t> </a:t>
            </a:r>
            <a:r>
              <a:rPr lang="en-US" i="1" dirty="0" err="1"/>
              <a:t>auch</a:t>
            </a:r>
            <a:r>
              <a:rPr lang="en-US" i="1" dirty="0"/>
              <a:t> für </a:t>
            </a:r>
            <a:r>
              <a:rPr lang="en-US" i="1" dirty="0" err="1"/>
              <a:t>eine</a:t>
            </a:r>
            <a:r>
              <a:rPr lang="en-US" i="1" dirty="0"/>
              <a:t> </a:t>
            </a:r>
            <a:r>
              <a:rPr lang="en-US" i="1" dirty="0" err="1"/>
              <a:t>endgültige</a:t>
            </a:r>
            <a:r>
              <a:rPr lang="en-US" i="1" dirty="0"/>
              <a:t> </a:t>
            </a:r>
            <a:r>
              <a:rPr lang="en-US" i="1" dirty="0" err="1"/>
              <a:t>Therapie</a:t>
            </a:r>
            <a:r>
              <a:rPr lang="en-US" i="1" dirty="0"/>
              <a:t> von LAMS in </a:t>
            </a:r>
            <a:r>
              <a:rPr lang="en-US" i="1" dirty="0" err="1"/>
              <a:t>ausgewählten</a:t>
            </a:r>
            <a:r>
              <a:rPr lang="en-US" i="1" dirty="0"/>
              <a:t> </a:t>
            </a:r>
            <a:r>
              <a:rPr lang="en-US" i="1" dirty="0" err="1"/>
              <a:t>Fällen</a:t>
            </a:r>
            <a:r>
              <a:rPr lang="en-US" i="1" dirty="0"/>
              <a:t>.</a:t>
            </a:r>
          </a:p>
        </p:txBody>
      </p:sp>
      <p:sp>
        <p:nvSpPr>
          <p:cNvPr id="4" name="Title 3">
            <a:extLst>
              <a:ext uri="{FF2B5EF4-FFF2-40B4-BE49-F238E27FC236}">
                <a16:creationId xmlns:a16="http://schemas.microsoft.com/office/drawing/2014/main" id="{720BC1C1-9EFF-2BCB-105A-16C98CB31BCB}"/>
              </a:ext>
            </a:extLst>
          </p:cNvPr>
          <p:cNvSpPr>
            <a:spLocks noGrp="1"/>
          </p:cNvSpPr>
          <p:nvPr>
            <p:ph type="title"/>
          </p:nvPr>
        </p:nvSpPr>
        <p:spPr>
          <a:xfrm>
            <a:off x="319090" y="972000"/>
            <a:ext cx="8508999" cy="380745"/>
          </a:xfrm>
        </p:spPr>
        <p:txBody>
          <a:bodyPr/>
          <a:lstStyle/>
          <a:p>
            <a:r>
              <a:rPr lang="en-US" dirty="0"/>
              <a:t>Translation Example</a:t>
            </a:r>
          </a:p>
        </p:txBody>
      </p:sp>
      <p:sp>
        <p:nvSpPr>
          <p:cNvPr id="5" name="Slide Number Placeholder 4">
            <a:extLst>
              <a:ext uri="{FF2B5EF4-FFF2-40B4-BE49-F238E27FC236}">
                <a16:creationId xmlns:a16="http://schemas.microsoft.com/office/drawing/2014/main" id="{5160C1A7-0F51-1DE2-5CAC-0AA98CC15DA5}"/>
              </a:ext>
            </a:extLst>
          </p:cNvPr>
          <p:cNvSpPr>
            <a:spLocks noGrp="1"/>
          </p:cNvSpPr>
          <p:nvPr>
            <p:ph type="sldNum" sz="quarter" idx="16"/>
          </p:nvPr>
        </p:nvSpPr>
        <p:spPr/>
        <p:txBody>
          <a:bodyPr/>
          <a:lstStyle/>
          <a:p>
            <a:fld id="{CE58CB1E-F828-4F11-99E0-327109AF9DA4}" type="slidenum">
              <a:rPr lang="de-DE" smtClean="0"/>
              <a:pPr/>
              <a:t>25</a:t>
            </a:fld>
            <a:endParaRPr lang="de-DE" dirty="0"/>
          </a:p>
        </p:txBody>
      </p:sp>
      <p:sp>
        <p:nvSpPr>
          <p:cNvPr id="6" name="Footer Placeholder 5">
            <a:extLst>
              <a:ext uri="{FF2B5EF4-FFF2-40B4-BE49-F238E27FC236}">
                <a16:creationId xmlns:a16="http://schemas.microsoft.com/office/drawing/2014/main" id="{4903AFC2-945F-72D7-FC72-A55EDFA8FF58}"/>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
        <p:nvSpPr>
          <p:cNvPr id="8" name="Down Arrow 7">
            <a:extLst>
              <a:ext uri="{FF2B5EF4-FFF2-40B4-BE49-F238E27FC236}">
                <a16:creationId xmlns:a16="http://schemas.microsoft.com/office/drawing/2014/main" id="{CB858E57-E044-C626-1A29-E0967E1B60D4}"/>
              </a:ext>
            </a:extLst>
          </p:cNvPr>
          <p:cNvSpPr/>
          <p:nvPr/>
        </p:nvSpPr>
        <p:spPr>
          <a:xfrm>
            <a:off x="2280146" y="2675021"/>
            <a:ext cx="121471" cy="248653"/>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p>
        </p:txBody>
      </p:sp>
    </p:spTree>
    <p:extLst>
      <p:ext uri="{BB962C8B-B14F-4D97-AF65-F5344CB8AC3E}">
        <p14:creationId xmlns:p14="http://schemas.microsoft.com/office/powerpoint/2010/main" val="3965802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diagram of a data flow&#10;&#10;AI-generated content may be incorrect.">
            <a:extLst>
              <a:ext uri="{FF2B5EF4-FFF2-40B4-BE49-F238E27FC236}">
                <a16:creationId xmlns:a16="http://schemas.microsoft.com/office/drawing/2014/main" id="{348E853B-665C-13DF-6D0A-A787B009CDA2}"/>
              </a:ext>
            </a:extLst>
          </p:cNvPr>
          <p:cNvPicPr>
            <a:picLocks noChangeAspect="1"/>
          </p:cNvPicPr>
          <p:nvPr/>
        </p:nvPicPr>
        <p:blipFill>
          <a:blip r:embed="rId2"/>
          <a:stretch>
            <a:fillRect/>
          </a:stretch>
        </p:blipFill>
        <p:spPr>
          <a:xfrm>
            <a:off x="4496822" y="1130970"/>
            <a:ext cx="4984959" cy="3447046"/>
          </a:xfrm>
          <a:prstGeom prst="rect">
            <a:avLst/>
          </a:prstGeom>
        </p:spPr>
      </p:pic>
      <p:sp>
        <p:nvSpPr>
          <p:cNvPr id="3" name="Content Placeholder 2">
            <a:extLst>
              <a:ext uri="{FF2B5EF4-FFF2-40B4-BE49-F238E27FC236}">
                <a16:creationId xmlns:a16="http://schemas.microsoft.com/office/drawing/2014/main" id="{8939C44A-B31E-660F-751E-8BA43DEBB132}"/>
              </a:ext>
            </a:extLst>
          </p:cNvPr>
          <p:cNvSpPr>
            <a:spLocks noGrp="1"/>
          </p:cNvSpPr>
          <p:nvPr>
            <p:ph idx="15"/>
          </p:nvPr>
        </p:nvSpPr>
        <p:spPr/>
        <p:txBody>
          <a:bodyPr/>
          <a:lstStyle/>
          <a:p>
            <a:r>
              <a:rPr lang="en-US" dirty="0"/>
              <a:t>Flowchart</a:t>
            </a:r>
          </a:p>
          <a:p>
            <a:endParaRPr lang="en-US" dirty="0"/>
          </a:p>
        </p:txBody>
      </p:sp>
      <p:sp>
        <p:nvSpPr>
          <p:cNvPr id="4" name="Title 3">
            <a:extLst>
              <a:ext uri="{FF2B5EF4-FFF2-40B4-BE49-F238E27FC236}">
                <a16:creationId xmlns:a16="http://schemas.microsoft.com/office/drawing/2014/main" id="{C6F61484-558D-86C5-4687-3052633E0DBC}"/>
              </a:ext>
            </a:extLst>
          </p:cNvPr>
          <p:cNvSpPr>
            <a:spLocks noGrp="1"/>
          </p:cNvSpPr>
          <p:nvPr>
            <p:ph type="title"/>
          </p:nvPr>
        </p:nvSpPr>
        <p:spPr>
          <a:xfrm>
            <a:off x="319090" y="972000"/>
            <a:ext cx="8508999" cy="380745"/>
          </a:xfrm>
        </p:spPr>
        <p:txBody>
          <a:bodyPr/>
          <a:lstStyle/>
          <a:p>
            <a:r>
              <a:rPr lang="en-US" dirty="0"/>
              <a:t>PubMed Central Translation</a:t>
            </a:r>
          </a:p>
        </p:txBody>
      </p:sp>
      <p:sp>
        <p:nvSpPr>
          <p:cNvPr id="2" name="Content Placeholder 1">
            <a:extLst>
              <a:ext uri="{FF2B5EF4-FFF2-40B4-BE49-F238E27FC236}">
                <a16:creationId xmlns:a16="http://schemas.microsoft.com/office/drawing/2014/main" id="{550525D1-4A7B-9B3B-B1BB-DC41B3B57CB5}"/>
              </a:ext>
            </a:extLst>
          </p:cNvPr>
          <p:cNvSpPr>
            <a:spLocks noGrp="1"/>
          </p:cNvSpPr>
          <p:nvPr>
            <p:ph idx="14"/>
          </p:nvPr>
        </p:nvSpPr>
        <p:spPr/>
        <p:txBody>
          <a:bodyPr/>
          <a:lstStyle/>
          <a:p>
            <a:r>
              <a:rPr lang="en-US" dirty="0"/>
              <a:t>PostgreSQL Entity Relationship diagram</a:t>
            </a:r>
          </a:p>
        </p:txBody>
      </p:sp>
      <p:sp>
        <p:nvSpPr>
          <p:cNvPr id="5" name="Slide Number Placeholder 4">
            <a:extLst>
              <a:ext uri="{FF2B5EF4-FFF2-40B4-BE49-F238E27FC236}">
                <a16:creationId xmlns:a16="http://schemas.microsoft.com/office/drawing/2014/main" id="{26DF7544-EF5D-E1E6-6D83-C3D0B60BECA5}"/>
              </a:ext>
            </a:extLst>
          </p:cNvPr>
          <p:cNvSpPr>
            <a:spLocks noGrp="1"/>
          </p:cNvSpPr>
          <p:nvPr>
            <p:ph type="sldNum" sz="quarter" idx="16"/>
          </p:nvPr>
        </p:nvSpPr>
        <p:spPr/>
        <p:txBody>
          <a:bodyPr/>
          <a:lstStyle/>
          <a:p>
            <a:fld id="{CE58CB1E-F828-4F11-99E0-327109AF9DA4}" type="slidenum">
              <a:rPr lang="de-DE" smtClean="0"/>
              <a:pPr/>
              <a:t>26</a:t>
            </a:fld>
            <a:endParaRPr lang="de-DE" dirty="0"/>
          </a:p>
        </p:txBody>
      </p:sp>
      <p:sp>
        <p:nvSpPr>
          <p:cNvPr id="6" name="Footer Placeholder 5">
            <a:extLst>
              <a:ext uri="{FF2B5EF4-FFF2-40B4-BE49-F238E27FC236}">
                <a16:creationId xmlns:a16="http://schemas.microsoft.com/office/drawing/2014/main" id="{1CF53682-637A-AAC9-2892-2C574370A63B}"/>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pic>
        <p:nvPicPr>
          <p:cNvPr id="12" name="Picture 11" descr="A screenshot of a computer&#10;&#10;AI-generated content may be incorrect.">
            <a:extLst>
              <a:ext uri="{FF2B5EF4-FFF2-40B4-BE49-F238E27FC236}">
                <a16:creationId xmlns:a16="http://schemas.microsoft.com/office/drawing/2014/main" id="{6AC0461B-2EFE-910C-2713-0898F9D472A6}"/>
              </a:ext>
            </a:extLst>
          </p:cNvPr>
          <p:cNvPicPr>
            <a:picLocks noChangeAspect="1"/>
          </p:cNvPicPr>
          <p:nvPr/>
        </p:nvPicPr>
        <p:blipFill>
          <a:blip r:embed="rId3"/>
          <a:stretch>
            <a:fillRect/>
          </a:stretch>
        </p:blipFill>
        <p:spPr>
          <a:xfrm>
            <a:off x="1231695" y="1965704"/>
            <a:ext cx="2093031" cy="2372793"/>
          </a:xfrm>
          <a:prstGeom prst="rect">
            <a:avLst/>
          </a:prstGeom>
        </p:spPr>
      </p:pic>
    </p:spTree>
    <p:extLst>
      <p:ext uri="{BB962C8B-B14F-4D97-AF65-F5344CB8AC3E}">
        <p14:creationId xmlns:p14="http://schemas.microsoft.com/office/powerpoint/2010/main" val="823498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CEC692-011D-FB88-95D3-E90143C5AA81}"/>
              </a:ext>
            </a:extLst>
          </p:cNvPr>
          <p:cNvSpPr>
            <a:spLocks noGrp="1"/>
          </p:cNvSpPr>
          <p:nvPr>
            <p:ph idx="1"/>
          </p:nvPr>
        </p:nvSpPr>
        <p:spPr/>
        <p:txBody>
          <a:bodyPr/>
          <a:lstStyle/>
          <a:p>
            <a:pPr marL="342900" indent="-342900">
              <a:buClr>
                <a:schemeClr val="bg2"/>
              </a:buClr>
              <a:buFont typeface="Wingdings" pitchFamily="2" charset="2"/>
              <a:buChar char="§"/>
            </a:pPr>
            <a:r>
              <a:rPr lang="en-US" dirty="0"/>
              <a:t>Preliminaries</a:t>
            </a:r>
          </a:p>
          <a:p>
            <a:pPr marL="519113" lvl="1" indent="-342900">
              <a:buClr>
                <a:schemeClr val="bg2"/>
              </a:buClr>
              <a:buFont typeface="Wingdings" pitchFamily="2" charset="2"/>
              <a:buChar char="§"/>
            </a:pPr>
            <a:r>
              <a:rPr lang="en-US" dirty="0"/>
              <a:t>Transformers</a:t>
            </a:r>
          </a:p>
          <a:p>
            <a:pPr marL="519113" lvl="1" indent="-342900">
              <a:buClr>
                <a:schemeClr val="bg2"/>
              </a:buClr>
              <a:buFont typeface="Wingdings" pitchFamily="2" charset="2"/>
              <a:buChar char="§"/>
            </a:pPr>
            <a:r>
              <a:rPr lang="en-US" dirty="0" err="1"/>
              <a:t>GeistBERT</a:t>
            </a:r>
            <a:endParaRPr lang="en-US" dirty="0"/>
          </a:p>
          <a:p>
            <a:pPr marL="342900" indent="-342900">
              <a:buClr>
                <a:schemeClr val="bg2"/>
              </a:buClr>
              <a:buFont typeface="Wingdings" pitchFamily="2" charset="2"/>
              <a:buChar char="§"/>
            </a:pPr>
            <a:r>
              <a:rPr lang="en-US" dirty="0"/>
              <a:t>Methods</a:t>
            </a:r>
          </a:p>
          <a:p>
            <a:pPr marL="519113" lvl="1" indent="-342900">
              <a:buClr>
                <a:schemeClr val="bg2"/>
              </a:buClr>
              <a:buFont typeface="Wingdings" pitchFamily="2" charset="2"/>
              <a:buChar char="§"/>
            </a:pPr>
            <a:r>
              <a:rPr lang="en-US" dirty="0"/>
              <a:t>Corpus Creation</a:t>
            </a:r>
          </a:p>
          <a:p>
            <a:pPr marL="519113" lvl="1" indent="-342900">
              <a:buClr>
                <a:schemeClr val="bg2"/>
              </a:buClr>
              <a:buFont typeface="Wingdings" pitchFamily="2" charset="2"/>
              <a:buChar char="§"/>
            </a:pPr>
            <a:r>
              <a:rPr lang="en-US" dirty="0"/>
              <a:t>Pre-Training</a:t>
            </a:r>
          </a:p>
          <a:p>
            <a:pPr marL="519113" lvl="1" indent="-342900">
              <a:buClr>
                <a:schemeClr val="bg2"/>
              </a:buClr>
              <a:buFont typeface="Wingdings" pitchFamily="2" charset="2"/>
              <a:buChar char="§"/>
            </a:pPr>
            <a:r>
              <a:rPr lang="en-US" dirty="0"/>
              <a:t>Experimental Setup</a:t>
            </a:r>
          </a:p>
          <a:p>
            <a:pPr marL="342900" indent="-342900">
              <a:buClr>
                <a:schemeClr val="bg2"/>
              </a:buClr>
              <a:buFont typeface="Wingdings" pitchFamily="2" charset="2"/>
              <a:buChar char="§"/>
            </a:pPr>
            <a:r>
              <a:rPr lang="en-US" dirty="0"/>
              <a:t>Results</a:t>
            </a:r>
          </a:p>
          <a:p>
            <a:pPr marL="519113" lvl="1" indent="-342900">
              <a:buClr>
                <a:schemeClr val="bg2"/>
              </a:buClr>
              <a:buFont typeface="Wingdings" pitchFamily="2" charset="2"/>
              <a:buChar char="§"/>
            </a:pPr>
            <a:r>
              <a:rPr lang="en-US" dirty="0"/>
              <a:t>Language Modeling Performance</a:t>
            </a:r>
          </a:p>
          <a:p>
            <a:pPr marL="519113" lvl="1" indent="-342900">
              <a:buClr>
                <a:schemeClr val="bg2"/>
              </a:buClr>
              <a:buFont typeface="Wingdings" pitchFamily="2" charset="2"/>
              <a:buChar char="§"/>
            </a:pPr>
            <a:r>
              <a:rPr lang="en-US" dirty="0"/>
              <a:t>Downstream Task Performance</a:t>
            </a:r>
          </a:p>
          <a:p>
            <a:pPr marL="519113" lvl="1" indent="-342900">
              <a:buClr>
                <a:schemeClr val="bg2"/>
              </a:buClr>
              <a:buFont typeface="Wingdings" pitchFamily="2" charset="2"/>
              <a:buChar char="§"/>
            </a:pPr>
            <a:r>
              <a:rPr lang="en-US" dirty="0"/>
              <a:t>Limitations</a:t>
            </a:r>
          </a:p>
          <a:p>
            <a:pPr marL="342900" indent="-342900">
              <a:buClr>
                <a:schemeClr val="bg2"/>
              </a:buClr>
              <a:buFont typeface="Wingdings" pitchFamily="2" charset="2"/>
              <a:buChar char="§"/>
            </a:pPr>
            <a:r>
              <a:rPr lang="en-US" dirty="0"/>
              <a:t>Conclusion</a:t>
            </a:r>
          </a:p>
          <a:p>
            <a:pPr marL="342900" indent="-342900">
              <a:buClr>
                <a:schemeClr val="bg2"/>
              </a:buClr>
              <a:buFont typeface="Wingdings" pitchFamily="2" charset="2"/>
              <a:buChar char="§"/>
            </a:pPr>
            <a:endParaRPr lang="en-US" sz="2000" dirty="0"/>
          </a:p>
          <a:p>
            <a:pPr>
              <a:buClr>
                <a:schemeClr val="bg2"/>
              </a:buClr>
            </a:pPr>
            <a:endParaRPr lang="en-US" sz="2000" dirty="0"/>
          </a:p>
          <a:p>
            <a:pPr marL="342900" indent="-342900">
              <a:buClr>
                <a:schemeClr val="bg2"/>
              </a:buClr>
              <a:buFont typeface="Wingdings" pitchFamily="2" charset="2"/>
              <a:buChar char="§"/>
            </a:pPr>
            <a:endParaRPr lang="en-US" sz="2000" dirty="0"/>
          </a:p>
          <a:p>
            <a:pPr marL="342900" indent="-342900">
              <a:buClr>
                <a:schemeClr val="bg2"/>
              </a:buClr>
              <a:buFont typeface="Wingdings" pitchFamily="2" charset="2"/>
              <a:buChar char="§"/>
            </a:pPr>
            <a:endParaRPr lang="en-US" sz="2000" dirty="0"/>
          </a:p>
        </p:txBody>
      </p:sp>
      <p:sp>
        <p:nvSpPr>
          <p:cNvPr id="3" name="Title 2">
            <a:extLst>
              <a:ext uri="{FF2B5EF4-FFF2-40B4-BE49-F238E27FC236}">
                <a16:creationId xmlns:a16="http://schemas.microsoft.com/office/drawing/2014/main" id="{8971B410-ADE8-6F85-9509-BCC8BEC3A97E}"/>
              </a:ext>
            </a:extLst>
          </p:cNvPr>
          <p:cNvSpPr>
            <a:spLocks noGrp="1"/>
          </p:cNvSpPr>
          <p:nvPr>
            <p:ph type="title"/>
          </p:nvPr>
        </p:nvSpPr>
        <p:spPr>
          <a:xfrm>
            <a:off x="319090" y="972000"/>
            <a:ext cx="8508999" cy="380810"/>
          </a:xfrm>
        </p:spPr>
        <p:txBody>
          <a:bodyPr/>
          <a:lstStyle/>
          <a:p>
            <a:r>
              <a:rPr lang="en-US" dirty="0"/>
              <a:t>Agenda</a:t>
            </a:r>
          </a:p>
        </p:txBody>
      </p:sp>
      <p:sp>
        <p:nvSpPr>
          <p:cNvPr id="4" name="Slide Number Placeholder 3">
            <a:extLst>
              <a:ext uri="{FF2B5EF4-FFF2-40B4-BE49-F238E27FC236}">
                <a16:creationId xmlns:a16="http://schemas.microsoft.com/office/drawing/2014/main" id="{0A3E5E1C-A44E-D39F-F7CE-F355F68A2FD3}"/>
              </a:ext>
            </a:extLst>
          </p:cNvPr>
          <p:cNvSpPr>
            <a:spLocks noGrp="1"/>
          </p:cNvSpPr>
          <p:nvPr>
            <p:ph type="sldNum" sz="quarter" idx="11"/>
          </p:nvPr>
        </p:nvSpPr>
        <p:spPr/>
        <p:txBody>
          <a:bodyPr/>
          <a:lstStyle/>
          <a:p>
            <a:fld id="{CE58CB1E-F828-4F11-99E0-327109AF9DA4}" type="slidenum">
              <a:rPr lang="de-DE" smtClean="0"/>
              <a:pPr/>
              <a:t>3</a:t>
            </a:fld>
            <a:endParaRPr lang="de-DE" dirty="0"/>
          </a:p>
        </p:txBody>
      </p:sp>
      <p:sp>
        <p:nvSpPr>
          <p:cNvPr id="5" name="Footer Placeholder 4">
            <a:extLst>
              <a:ext uri="{FF2B5EF4-FFF2-40B4-BE49-F238E27FC236}">
                <a16:creationId xmlns:a16="http://schemas.microsoft.com/office/drawing/2014/main" id="{333EAD06-E54C-322E-ADC8-4D2E54E946D7}"/>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Tree>
    <p:extLst>
      <p:ext uri="{BB962C8B-B14F-4D97-AF65-F5344CB8AC3E}">
        <p14:creationId xmlns:p14="http://schemas.microsoft.com/office/powerpoint/2010/main" val="646573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0FB8-D824-90CF-17F2-AE01CA552A52}"/>
              </a:ext>
            </a:extLst>
          </p:cNvPr>
          <p:cNvSpPr>
            <a:spLocks noGrp="1"/>
          </p:cNvSpPr>
          <p:nvPr>
            <p:ph type="title"/>
          </p:nvPr>
        </p:nvSpPr>
        <p:spPr>
          <a:xfrm>
            <a:off x="317500" y="2347810"/>
            <a:ext cx="8508999" cy="447880"/>
          </a:xfrm>
        </p:spPr>
        <p:txBody>
          <a:bodyPr/>
          <a:lstStyle/>
          <a:p>
            <a:pPr algn="ctr"/>
            <a:r>
              <a:rPr lang="en-US" sz="4800" dirty="0"/>
              <a:t>Background</a:t>
            </a:r>
          </a:p>
        </p:txBody>
      </p:sp>
    </p:spTree>
    <p:extLst>
      <p:ext uri="{BB962C8B-B14F-4D97-AF65-F5344CB8AC3E}">
        <p14:creationId xmlns:p14="http://schemas.microsoft.com/office/powerpoint/2010/main" val="2775195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E5177E2-9CF2-84C5-36D6-5C84CAAA908C}"/>
              </a:ext>
            </a:extLst>
          </p:cNvPr>
          <p:cNvPicPr>
            <a:picLocks noGrp="1" noChangeAspect="1"/>
          </p:cNvPicPr>
          <p:nvPr>
            <p:ph idx="14"/>
          </p:nvPr>
        </p:nvPicPr>
        <p:blipFill>
          <a:blip r:embed="rId3"/>
          <a:stretch>
            <a:fillRect/>
          </a:stretch>
        </p:blipFill>
        <p:spPr>
          <a:xfrm>
            <a:off x="2971372" y="1069592"/>
            <a:ext cx="2567894" cy="3628034"/>
          </a:xfrm>
          <a:prstGeom prst="rect">
            <a:avLst/>
          </a:prstGeom>
        </p:spPr>
      </p:pic>
      <p:pic>
        <p:nvPicPr>
          <p:cNvPr id="9" name="Content Placeholder 8">
            <a:extLst>
              <a:ext uri="{FF2B5EF4-FFF2-40B4-BE49-F238E27FC236}">
                <a16:creationId xmlns:a16="http://schemas.microsoft.com/office/drawing/2014/main" id="{2E518B2B-19C4-0A21-3BD8-EB297910FCC7}"/>
              </a:ext>
            </a:extLst>
          </p:cNvPr>
          <p:cNvPicPr>
            <a:picLocks noGrp="1" noChangeAspect="1"/>
          </p:cNvPicPr>
          <p:nvPr>
            <p:ph idx="15"/>
          </p:nvPr>
        </p:nvPicPr>
        <p:blipFill>
          <a:blip r:embed="rId4"/>
          <a:stretch>
            <a:fillRect/>
          </a:stretch>
        </p:blipFill>
        <p:spPr>
          <a:xfrm>
            <a:off x="5697015" y="1602001"/>
            <a:ext cx="3129919" cy="3095625"/>
          </a:xfrm>
        </p:spPr>
      </p:pic>
      <p:sp>
        <p:nvSpPr>
          <p:cNvPr id="4" name="Title 3">
            <a:extLst>
              <a:ext uri="{FF2B5EF4-FFF2-40B4-BE49-F238E27FC236}">
                <a16:creationId xmlns:a16="http://schemas.microsoft.com/office/drawing/2014/main" id="{5D979D06-F715-1098-A4A8-318D7FB17502}"/>
              </a:ext>
            </a:extLst>
          </p:cNvPr>
          <p:cNvSpPr>
            <a:spLocks noGrp="1"/>
          </p:cNvSpPr>
          <p:nvPr>
            <p:ph type="title"/>
          </p:nvPr>
        </p:nvSpPr>
        <p:spPr>
          <a:xfrm>
            <a:off x="319090" y="972000"/>
            <a:ext cx="8508999" cy="380745"/>
          </a:xfrm>
        </p:spPr>
        <p:txBody>
          <a:bodyPr/>
          <a:lstStyle/>
          <a:p>
            <a:r>
              <a:rPr lang="en-US" dirty="0"/>
              <a:t>Transformers</a:t>
            </a:r>
          </a:p>
        </p:txBody>
      </p:sp>
      <p:sp>
        <p:nvSpPr>
          <p:cNvPr id="5" name="Slide Number Placeholder 4">
            <a:extLst>
              <a:ext uri="{FF2B5EF4-FFF2-40B4-BE49-F238E27FC236}">
                <a16:creationId xmlns:a16="http://schemas.microsoft.com/office/drawing/2014/main" id="{A8F88878-E1EA-5926-9104-C0AC64B1FE48}"/>
              </a:ext>
            </a:extLst>
          </p:cNvPr>
          <p:cNvSpPr>
            <a:spLocks noGrp="1"/>
          </p:cNvSpPr>
          <p:nvPr>
            <p:ph type="sldNum" sz="quarter" idx="16"/>
          </p:nvPr>
        </p:nvSpPr>
        <p:spPr/>
        <p:txBody>
          <a:bodyPr/>
          <a:lstStyle/>
          <a:p>
            <a:fld id="{CE58CB1E-F828-4F11-99E0-327109AF9DA4}" type="slidenum">
              <a:rPr lang="de-DE" smtClean="0"/>
              <a:pPr/>
              <a:t>5</a:t>
            </a:fld>
            <a:endParaRPr lang="de-DE" dirty="0"/>
          </a:p>
        </p:txBody>
      </p:sp>
      <p:sp>
        <p:nvSpPr>
          <p:cNvPr id="6" name="Footer Placeholder 5">
            <a:extLst>
              <a:ext uri="{FF2B5EF4-FFF2-40B4-BE49-F238E27FC236}">
                <a16:creationId xmlns:a16="http://schemas.microsoft.com/office/drawing/2014/main" id="{7A8CFD63-63D4-FCC5-BE04-CB0C103BBF75}"/>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pic>
        <p:nvPicPr>
          <p:cNvPr id="10" name="Picture 9">
            <a:extLst>
              <a:ext uri="{FF2B5EF4-FFF2-40B4-BE49-F238E27FC236}">
                <a16:creationId xmlns:a16="http://schemas.microsoft.com/office/drawing/2014/main" id="{BCE58CC0-426D-FC36-8C19-5B000888837D}"/>
              </a:ext>
            </a:extLst>
          </p:cNvPr>
          <p:cNvPicPr>
            <a:picLocks noChangeAspect="1"/>
          </p:cNvPicPr>
          <p:nvPr/>
        </p:nvPicPr>
        <p:blipFill>
          <a:blip r:embed="rId5"/>
          <a:stretch>
            <a:fillRect/>
          </a:stretch>
        </p:blipFill>
        <p:spPr>
          <a:xfrm>
            <a:off x="212557" y="2571750"/>
            <a:ext cx="2758815" cy="1063857"/>
          </a:xfrm>
          <a:prstGeom prst="rect">
            <a:avLst/>
          </a:prstGeom>
        </p:spPr>
      </p:pic>
      <p:pic>
        <p:nvPicPr>
          <p:cNvPr id="11" name="Picture 10">
            <a:extLst>
              <a:ext uri="{FF2B5EF4-FFF2-40B4-BE49-F238E27FC236}">
                <a16:creationId xmlns:a16="http://schemas.microsoft.com/office/drawing/2014/main" id="{40F1EF29-4AD5-8E2D-E22D-B8EEF80B6782}"/>
              </a:ext>
            </a:extLst>
          </p:cNvPr>
          <p:cNvPicPr>
            <a:picLocks noChangeAspect="1"/>
          </p:cNvPicPr>
          <p:nvPr/>
        </p:nvPicPr>
        <p:blipFill>
          <a:blip r:embed="rId6"/>
          <a:stretch>
            <a:fillRect/>
          </a:stretch>
        </p:blipFill>
        <p:spPr>
          <a:xfrm>
            <a:off x="212557" y="2617884"/>
            <a:ext cx="2758815" cy="1063857"/>
          </a:xfrm>
          <a:prstGeom prst="rect">
            <a:avLst/>
          </a:prstGeom>
        </p:spPr>
      </p:pic>
      <p:sp>
        <p:nvSpPr>
          <p:cNvPr id="19" name="Frame 18">
            <a:extLst>
              <a:ext uri="{FF2B5EF4-FFF2-40B4-BE49-F238E27FC236}">
                <a16:creationId xmlns:a16="http://schemas.microsoft.com/office/drawing/2014/main" id="{FEDDF483-C6C3-93DB-0C83-381B1931608A}"/>
              </a:ext>
            </a:extLst>
          </p:cNvPr>
          <p:cNvSpPr/>
          <p:nvPr/>
        </p:nvSpPr>
        <p:spPr>
          <a:xfrm>
            <a:off x="2971372" y="2302171"/>
            <a:ext cx="1319892" cy="2342018"/>
          </a:xfrm>
          <a:prstGeom prst="frame">
            <a:avLst>
              <a:gd name="adj1" fmla="val 363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en-US" dirty="0">
              <a:solidFill>
                <a:schemeClr val="tx1"/>
              </a:solidFill>
            </a:endParaRPr>
          </a:p>
        </p:txBody>
      </p:sp>
    </p:spTree>
    <p:extLst>
      <p:ext uri="{BB962C8B-B14F-4D97-AF65-F5344CB8AC3E}">
        <p14:creationId xmlns:p14="http://schemas.microsoft.com/office/powerpoint/2010/main" val="417216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CCA18E-6B26-9E56-F5F0-812C7FE59785}"/>
              </a:ext>
            </a:extLst>
          </p:cNvPr>
          <p:cNvSpPr>
            <a:spLocks noGrp="1"/>
          </p:cNvSpPr>
          <p:nvPr>
            <p:ph idx="1"/>
          </p:nvPr>
        </p:nvSpPr>
        <p:spPr/>
        <p:txBody>
          <a:bodyPr/>
          <a:lstStyle/>
          <a:p>
            <a:pPr marL="285750" indent="-285750">
              <a:buClr>
                <a:srgbClr val="005293"/>
              </a:buClr>
              <a:buFont typeface="Wingdings" pitchFamily="2" charset="2"/>
              <a:buChar char="§"/>
            </a:pPr>
            <a:r>
              <a:rPr lang="en-US" dirty="0"/>
              <a:t>Architectural basis for developed medical language models</a:t>
            </a:r>
          </a:p>
          <a:p>
            <a:pPr marL="285750" indent="-285750">
              <a:buClr>
                <a:srgbClr val="005293"/>
              </a:buClr>
              <a:buFont typeface="Wingdings" pitchFamily="2" charset="2"/>
              <a:buChar char="§"/>
            </a:pPr>
            <a:r>
              <a:rPr lang="en-US" dirty="0"/>
              <a:t>Successor of GottBERT – First pure German </a:t>
            </a:r>
            <a:r>
              <a:rPr lang="en-US" dirty="0" err="1"/>
              <a:t>RoBERTa</a:t>
            </a:r>
            <a:r>
              <a:rPr lang="en-US" dirty="0"/>
              <a:t> model</a:t>
            </a:r>
          </a:p>
          <a:p>
            <a:pPr marL="285750" indent="-285750">
              <a:buClr>
                <a:srgbClr val="005293"/>
              </a:buClr>
              <a:buFont typeface="Wingdings" pitchFamily="2" charset="2"/>
              <a:buChar char="§"/>
            </a:pPr>
            <a:r>
              <a:rPr lang="en-US" dirty="0"/>
              <a:t>Byte-Pair Encoding Vocabulary of size 52k</a:t>
            </a:r>
          </a:p>
          <a:p>
            <a:pPr marL="285750" indent="-285750">
              <a:buClr>
                <a:srgbClr val="005293"/>
              </a:buClr>
              <a:buFont typeface="Wingdings" pitchFamily="2" charset="2"/>
              <a:buChar char="§"/>
            </a:pPr>
            <a:r>
              <a:rPr lang="en-US" dirty="0"/>
              <a:t>Whole Word Masking (WWM) amended Masked LM</a:t>
            </a:r>
          </a:p>
          <a:p>
            <a:pPr marL="285750" indent="-285750">
              <a:buClr>
                <a:srgbClr val="005293"/>
              </a:buClr>
              <a:buFont typeface="Wingdings" pitchFamily="2" charset="2"/>
              <a:buChar char="§"/>
            </a:pPr>
            <a:r>
              <a:rPr lang="en-US" dirty="0"/>
              <a:t>Continued pre-training on 1.3 TB contemporary German corpora for 195k (95k + 100k) steps</a:t>
            </a:r>
          </a:p>
          <a:p>
            <a:pPr marL="285750" indent="-285750">
              <a:buClr>
                <a:srgbClr val="005293"/>
              </a:buClr>
              <a:buFont typeface="Wingdings" pitchFamily="2" charset="2"/>
              <a:buChar char="§"/>
            </a:pPr>
            <a:r>
              <a:rPr lang="en-US" dirty="0"/>
              <a:t>Pre-training settings adapted from original </a:t>
            </a:r>
            <a:r>
              <a:rPr lang="en-US" dirty="0" err="1"/>
              <a:t>RoBERTa</a:t>
            </a:r>
            <a:endParaRPr lang="en-US" dirty="0"/>
          </a:p>
        </p:txBody>
      </p:sp>
      <p:sp>
        <p:nvSpPr>
          <p:cNvPr id="3" name="Title 2">
            <a:extLst>
              <a:ext uri="{FF2B5EF4-FFF2-40B4-BE49-F238E27FC236}">
                <a16:creationId xmlns:a16="http://schemas.microsoft.com/office/drawing/2014/main" id="{60128A3D-F7E3-2A23-2A43-B34DE255DF21}"/>
              </a:ext>
            </a:extLst>
          </p:cNvPr>
          <p:cNvSpPr>
            <a:spLocks noGrp="1"/>
          </p:cNvSpPr>
          <p:nvPr>
            <p:ph type="title"/>
          </p:nvPr>
        </p:nvSpPr>
        <p:spPr/>
        <p:txBody>
          <a:bodyPr/>
          <a:lstStyle/>
          <a:p>
            <a:r>
              <a:rPr lang="en-US" dirty="0" err="1"/>
              <a:t>GeistBERT</a:t>
            </a:r>
            <a:r>
              <a:rPr lang="en-US" dirty="0"/>
              <a:t>: State-of-the-Art German language model</a:t>
            </a:r>
          </a:p>
        </p:txBody>
      </p:sp>
      <p:sp>
        <p:nvSpPr>
          <p:cNvPr id="4" name="Slide Number Placeholder 3">
            <a:extLst>
              <a:ext uri="{FF2B5EF4-FFF2-40B4-BE49-F238E27FC236}">
                <a16:creationId xmlns:a16="http://schemas.microsoft.com/office/drawing/2014/main" id="{18124634-E748-72E4-ADDD-541A682F177F}"/>
              </a:ext>
            </a:extLst>
          </p:cNvPr>
          <p:cNvSpPr>
            <a:spLocks noGrp="1"/>
          </p:cNvSpPr>
          <p:nvPr>
            <p:ph type="sldNum" sz="quarter" idx="11"/>
          </p:nvPr>
        </p:nvSpPr>
        <p:spPr/>
        <p:txBody>
          <a:bodyPr/>
          <a:lstStyle/>
          <a:p>
            <a:fld id="{CE58CB1E-F828-4F11-99E0-327109AF9DA4}" type="slidenum">
              <a:rPr lang="de-DE" smtClean="0"/>
              <a:pPr/>
              <a:t>6</a:t>
            </a:fld>
            <a:endParaRPr lang="de-DE" dirty="0"/>
          </a:p>
        </p:txBody>
      </p:sp>
      <p:sp>
        <p:nvSpPr>
          <p:cNvPr id="5" name="Footer Placeholder 4">
            <a:extLst>
              <a:ext uri="{FF2B5EF4-FFF2-40B4-BE49-F238E27FC236}">
                <a16:creationId xmlns:a16="http://schemas.microsoft.com/office/drawing/2014/main" id="{C60B88AB-B580-BDA7-9C09-08DA724A2D93}"/>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Tree>
    <p:extLst>
      <p:ext uri="{BB962C8B-B14F-4D97-AF65-F5344CB8AC3E}">
        <p14:creationId xmlns:p14="http://schemas.microsoft.com/office/powerpoint/2010/main" val="2476542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001C0-4B13-9F33-767D-63CA679D1D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FD7E4-FFAF-0216-E900-B285C12FD767}"/>
              </a:ext>
            </a:extLst>
          </p:cNvPr>
          <p:cNvSpPr>
            <a:spLocks noGrp="1"/>
          </p:cNvSpPr>
          <p:nvPr>
            <p:ph type="title"/>
          </p:nvPr>
        </p:nvSpPr>
        <p:spPr>
          <a:xfrm>
            <a:off x="317500" y="2347810"/>
            <a:ext cx="8508999" cy="447880"/>
          </a:xfrm>
        </p:spPr>
        <p:txBody>
          <a:bodyPr/>
          <a:lstStyle/>
          <a:p>
            <a:pPr algn="ctr"/>
            <a:r>
              <a:rPr lang="en-US" sz="4800" dirty="0"/>
              <a:t>Methodology</a:t>
            </a:r>
          </a:p>
        </p:txBody>
      </p:sp>
    </p:spTree>
    <p:extLst>
      <p:ext uri="{BB962C8B-B14F-4D97-AF65-F5344CB8AC3E}">
        <p14:creationId xmlns:p14="http://schemas.microsoft.com/office/powerpoint/2010/main" val="321420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136A432-BB9A-8BA3-DE1D-B002784CA93D}"/>
              </a:ext>
            </a:extLst>
          </p:cNvPr>
          <p:cNvSpPr>
            <a:spLocks noGrp="1"/>
          </p:cNvSpPr>
          <p:nvPr>
            <p:ph idx="14"/>
          </p:nvPr>
        </p:nvSpPr>
        <p:spPr>
          <a:xfrm>
            <a:off x="319090" y="1602000"/>
            <a:ext cx="4252909" cy="3095626"/>
          </a:xfrm>
        </p:spPr>
        <p:txBody>
          <a:bodyPr/>
          <a:lstStyle/>
          <a:p>
            <a:r>
              <a:rPr lang="en-US" dirty="0"/>
              <a:t>Mainly public data sources</a:t>
            </a:r>
          </a:p>
          <a:p>
            <a:r>
              <a:rPr lang="en-US" dirty="0"/>
              <a:t>Prioritizing data quantity and variety</a:t>
            </a:r>
          </a:p>
          <a:p>
            <a:r>
              <a:rPr lang="en-US" dirty="0"/>
              <a:t>Textbooks for healthcare professionals</a:t>
            </a:r>
          </a:p>
          <a:p>
            <a:r>
              <a:rPr lang="en-US" dirty="0"/>
              <a:t>Scientific literature (original + translated)</a:t>
            </a:r>
          </a:p>
          <a:p>
            <a:r>
              <a:rPr lang="en-US" dirty="0"/>
              <a:t>Clinical data (translated)</a:t>
            </a:r>
          </a:p>
          <a:p>
            <a:r>
              <a:rPr lang="en-US" dirty="0"/>
              <a:t>German health web</a:t>
            </a:r>
          </a:p>
          <a:p>
            <a:pPr lvl="2"/>
            <a:r>
              <a:rPr lang="en-US" dirty="0" err="1"/>
              <a:t>sGHW</a:t>
            </a:r>
            <a:r>
              <a:rPr lang="en-US" dirty="0"/>
              <a:t> &amp; tala-med search as seed for web crawl</a:t>
            </a:r>
          </a:p>
          <a:p>
            <a:pPr lvl="2"/>
            <a:r>
              <a:rPr lang="en-US" dirty="0"/>
              <a:t>Removed unsuitable content using fine-tuned </a:t>
            </a:r>
            <a:r>
              <a:rPr lang="en-US" dirty="0" err="1"/>
              <a:t>GeistBERT</a:t>
            </a:r>
            <a:r>
              <a:rPr lang="en-US" dirty="0"/>
              <a:t> classifier</a:t>
            </a:r>
          </a:p>
        </p:txBody>
      </p:sp>
      <p:pic>
        <p:nvPicPr>
          <p:cNvPr id="8" name="Content Placeholder 7">
            <a:extLst>
              <a:ext uri="{FF2B5EF4-FFF2-40B4-BE49-F238E27FC236}">
                <a16:creationId xmlns:a16="http://schemas.microsoft.com/office/drawing/2014/main" id="{48F4B334-08D5-674A-9DBC-D126B3BB3AF6}"/>
              </a:ext>
            </a:extLst>
          </p:cNvPr>
          <p:cNvPicPr>
            <a:picLocks noGrp="1" noChangeAspect="1"/>
          </p:cNvPicPr>
          <p:nvPr>
            <p:ph idx="15"/>
          </p:nvPr>
        </p:nvPicPr>
        <p:blipFill>
          <a:blip r:embed="rId3"/>
          <a:stretch>
            <a:fillRect/>
          </a:stretch>
        </p:blipFill>
        <p:spPr>
          <a:xfrm>
            <a:off x="4643434" y="1770655"/>
            <a:ext cx="4181475" cy="1602190"/>
          </a:xfrm>
          <a:prstGeom prst="rect">
            <a:avLst/>
          </a:prstGeom>
        </p:spPr>
      </p:pic>
      <p:sp>
        <p:nvSpPr>
          <p:cNvPr id="3" name="Title 2">
            <a:extLst>
              <a:ext uri="{FF2B5EF4-FFF2-40B4-BE49-F238E27FC236}">
                <a16:creationId xmlns:a16="http://schemas.microsoft.com/office/drawing/2014/main" id="{97136AE0-3AE1-A2D5-C18C-AC0DE090A02A}"/>
              </a:ext>
            </a:extLst>
          </p:cNvPr>
          <p:cNvSpPr>
            <a:spLocks noGrp="1"/>
          </p:cNvSpPr>
          <p:nvPr>
            <p:ph type="title"/>
          </p:nvPr>
        </p:nvSpPr>
        <p:spPr>
          <a:xfrm>
            <a:off x="319090" y="972000"/>
            <a:ext cx="8508999" cy="380745"/>
          </a:xfrm>
        </p:spPr>
        <p:txBody>
          <a:bodyPr/>
          <a:lstStyle/>
          <a:p>
            <a:r>
              <a:rPr lang="en-US" dirty="0"/>
              <a:t>Corpus Creation</a:t>
            </a:r>
          </a:p>
        </p:txBody>
      </p:sp>
      <p:sp>
        <p:nvSpPr>
          <p:cNvPr id="4" name="Slide Number Placeholder 3">
            <a:extLst>
              <a:ext uri="{FF2B5EF4-FFF2-40B4-BE49-F238E27FC236}">
                <a16:creationId xmlns:a16="http://schemas.microsoft.com/office/drawing/2014/main" id="{DB8E0FAF-88EA-5C7E-AC1B-E6DCEADEF732}"/>
              </a:ext>
            </a:extLst>
          </p:cNvPr>
          <p:cNvSpPr>
            <a:spLocks noGrp="1"/>
          </p:cNvSpPr>
          <p:nvPr>
            <p:ph type="sldNum" sz="quarter" idx="16"/>
          </p:nvPr>
        </p:nvSpPr>
        <p:spPr/>
        <p:txBody>
          <a:bodyPr/>
          <a:lstStyle/>
          <a:p>
            <a:fld id="{CE58CB1E-F828-4F11-99E0-327109AF9DA4}" type="slidenum">
              <a:rPr lang="de-DE" smtClean="0"/>
              <a:pPr/>
              <a:t>8</a:t>
            </a:fld>
            <a:endParaRPr lang="de-DE" dirty="0"/>
          </a:p>
        </p:txBody>
      </p:sp>
      <p:sp>
        <p:nvSpPr>
          <p:cNvPr id="5" name="Footer Placeholder 4">
            <a:extLst>
              <a:ext uri="{FF2B5EF4-FFF2-40B4-BE49-F238E27FC236}">
                <a16:creationId xmlns:a16="http://schemas.microsoft.com/office/drawing/2014/main" id="{FA3D966E-05DE-9FFD-F32B-A5CBAB30144C}"/>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spTree>
    <p:extLst>
      <p:ext uri="{BB962C8B-B14F-4D97-AF65-F5344CB8AC3E}">
        <p14:creationId xmlns:p14="http://schemas.microsoft.com/office/powerpoint/2010/main" val="317643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13F4ED-80AD-4C00-F078-CDE9E074D873}"/>
              </a:ext>
            </a:extLst>
          </p:cNvPr>
          <p:cNvSpPr>
            <a:spLocks noGrp="1"/>
          </p:cNvSpPr>
          <p:nvPr>
            <p:ph idx="14"/>
          </p:nvPr>
        </p:nvSpPr>
        <p:spPr/>
        <p:txBody>
          <a:bodyPr/>
          <a:lstStyle/>
          <a:p>
            <a:pPr marL="0" indent="0">
              <a:buNone/>
            </a:pPr>
            <a:r>
              <a:rPr lang="en-US" dirty="0"/>
              <a:t>PubMed Central (PMC) Open Access Subset</a:t>
            </a:r>
          </a:p>
          <a:p>
            <a:r>
              <a:rPr lang="en-US" dirty="0"/>
              <a:t>Largest repository of free full-text scientific literature in biomedicine and life science</a:t>
            </a:r>
          </a:p>
          <a:p>
            <a:r>
              <a:rPr lang="en-US" dirty="0"/>
              <a:t>Used the export from Dec. 2024</a:t>
            </a:r>
          </a:p>
          <a:p>
            <a:r>
              <a:rPr lang="en-US" dirty="0"/>
              <a:t>Translated using NLLB 200 neural machine translation model</a:t>
            </a:r>
          </a:p>
          <a:p>
            <a:r>
              <a:rPr lang="en-US" dirty="0"/>
              <a:t>Selected articles from Q3 and Q4 2020</a:t>
            </a:r>
            <a:br>
              <a:rPr lang="en-US" dirty="0"/>
            </a:br>
            <a:r>
              <a:rPr lang="en-US" dirty="0"/>
              <a:t>∑ 87,641 documents</a:t>
            </a:r>
          </a:p>
        </p:txBody>
      </p:sp>
      <p:sp>
        <p:nvSpPr>
          <p:cNvPr id="4" name="Title 3">
            <a:extLst>
              <a:ext uri="{FF2B5EF4-FFF2-40B4-BE49-F238E27FC236}">
                <a16:creationId xmlns:a16="http://schemas.microsoft.com/office/drawing/2014/main" id="{21B09171-845D-D9A4-1BDA-54EE12085EAF}"/>
              </a:ext>
            </a:extLst>
          </p:cNvPr>
          <p:cNvSpPr>
            <a:spLocks noGrp="1"/>
          </p:cNvSpPr>
          <p:nvPr>
            <p:ph type="title"/>
          </p:nvPr>
        </p:nvSpPr>
        <p:spPr/>
        <p:txBody>
          <a:bodyPr/>
          <a:lstStyle/>
          <a:p>
            <a:r>
              <a:rPr lang="en-US" dirty="0"/>
              <a:t>Corpus Creation: Translation</a:t>
            </a:r>
          </a:p>
        </p:txBody>
      </p:sp>
      <p:sp>
        <p:nvSpPr>
          <p:cNvPr id="5" name="Slide Number Placeholder 4">
            <a:extLst>
              <a:ext uri="{FF2B5EF4-FFF2-40B4-BE49-F238E27FC236}">
                <a16:creationId xmlns:a16="http://schemas.microsoft.com/office/drawing/2014/main" id="{B83EBF13-AFC2-1097-2FDC-A6A8FF9794B7}"/>
              </a:ext>
            </a:extLst>
          </p:cNvPr>
          <p:cNvSpPr>
            <a:spLocks noGrp="1"/>
          </p:cNvSpPr>
          <p:nvPr>
            <p:ph type="sldNum" sz="quarter" idx="16"/>
          </p:nvPr>
        </p:nvSpPr>
        <p:spPr/>
        <p:txBody>
          <a:bodyPr/>
          <a:lstStyle/>
          <a:p>
            <a:fld id="{CE58CB1E-F828-4F11-99E0-327109AF9DA4}" type="slidenum">
              <a:rPr lang="de-DE" smtClean="0"/>
              <a:pPr/>
              <a:t>9</a:t>
            </a:fld>
            <a:endParaRPr lang="de-DE" dirty="0"/>
          </a:p>
        </p:txBody>
      </p:sp>
      <p:sp>
        <p:nvSpPr>
          <p:cNvPr id="6" name="Footer Placeholder 5">
            <a:extLst>
              <a:ext uri="{FF2B5EF4-FFF2-40B4-BE49-F238E27FC236}">
                <a16:creationId xmlns:a16="http://schemas.microsoft.com/office/drawing/2014/main" id="{12815C21-C881-AB1B-098D-3495336FD7BD}"/>
              </a:ext>
            </a:extLst>
          </p:cNvPr>
          <p:cNvSpPr>
            <a:spLocks noGrp="1"/>
          </p:cNvSpPr>
          <p:nvPr>
            <p:ph type="ftr" sz="quarter" idx="3"/>
          </p:nvPr>
        </p:nvSpPr>
        <p:spPr/>
        <p:txBody>
          <a:bodyPr/>
          <a:lstStyle/>
          <a:p>
            <a:r>
              <a:rPr lang="de-DE"/>
              <a:t>Henry He | Master Thesis | Final Presentation | </a:t>
            </a:r>
            <a:r>
              <a:rPr lang="en-US" noProof="0"/>
              <a:t>Development of a Language Model for the German Medical Domain</a:t>
            </a:r>
            <a:endParaRPr lang="en-US" dirty="0"/>
          </a:p>
        </p:txBody>
      </p:sp>
      <p:pic>
        <p:nvPicPr>
          <p:cNvPr id="15" name="Content Placeholder 14">
            <a:extLst>
              <a:ext uri="{FF2B5EF4-FFF2-40B4-BE49-F238E27FC236}">
                <a16:creationId xmlns:a16="http://schemas.microsoft.com/office/drawing/2014/main" id="{A8B4EB06-B28C-978E-B943-5238795EC922}"/>
              </a:ext>
            </a:extLst>
          </p:cNvPr>
          <p:cNvPicPr>
            <a:picLocks noGrp="1" noChangeAspect="1"/>
          </p:cNvPicPr>
          <p:nvPr>
            <p:ph idx="15"/>
          </p:nvPr>
        </p:nvPicPr>
        <p:blipFill>
          <a:blip r:embed="rId3"/>
          <a:stretch>
            <a:fillRect/>
          </a:stretch>
        </p:blipFill>
        <p:spPr>
          <a:xfrm>
            <a:off x="4500002" y="1578606"/>
            <a:ext cx="4221580" cy="2462588"/>
          </a:xfrm>
        </p:spPr>
      </p:pic>
      <p:pic>
        <p:nvPicPr>
          <p:cNvPr id="17" name="Picture 16">
            <a:extLst>
              <a:ext uri="{FF2B5EF4-FFF2-40B4-BE49-F238E27FC236}">
                <a16:creationId xmlns:a16="http://schemas.microsoft.com/office/drawing/2014/main" id="{B9A1745F-F03C-6839-48F6-3655BFCEB638}"/>
              </a:ext>
            </a:extLst>
          </p:cNvPr>
          <p:cNvPicPr>
            <a:picLocks noChangeAspect="1"/>
          </p:cNvPicPr>
          <p:nvPr/>
        </p:nvPicPr>
        <p:blipFill>
          <a:blip r:embed="rId4"/>
          <a:stretch>
            <a:fillRect/>
          </a:stretch>
        </p:blipFill>
        <p:spPr>
          <a:xfrm>
            <a:off x="4500002" y="1602000"/>
            <a:ext cx="4221580" cy="2532948"/>
          </a:xfrm>
          <a:prstGeom prst="rect">
            <a:avLst/>
          </a:prstGeom>
        </p:spPr>
      </p:pic>
    </p:spTree>
    <p:extLst>
      <p:ext uri="{BB962C8B-B14F-4D97-AF65-F5344CB8AC3E}">
        <p14:creationId xmlns:p14="http://schemas.microsoft.com/office/powerpoint/2010/main" val="15743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1E03A00F-5A34-475F-BA84-E2EBED434790}"/>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008B5212-AD15-4DA8-AB6C-182350FFA4EA}"/>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CFAC8027-78A3-4001-93FE-AE371D2D92B1}"/>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94C99F27-547F-408F-8FEB-51CB360826DB}"/>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D62E0DEB-27C1-4887-9BB6-4AC5FC555B7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D4175650-7EAE-421A-870A-005CB3789E30}"/>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Titel 1</Template>
  <TotalTime>2611</TotalTime>
  <Words>2637</Words>
  <Application>Microsoft Macintosh PowerPoint</Application>
  <PresentationFormat>On-screen Show (16:9)</PresentationFormat>
  <Paragraphs>276</Paragraphs>
  <Slides>26</Slides>
  <Notes>20</Notes>
  <HiddenSlides>1</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26</vt:i4>
      </vt:variant>
    </vt:vector>
  </HeadingPairs>
  <TitlesOfParts>
    <vt:vector size="38" baseType="lpstr">
      <vt:lpstr>-apple-system</vt:lpstr>
      <vt:lpstr>Arial</vt:lpstr>
      <vt:lpstr>Calibri</vt:lpstr>
      <vt:lpstr>Courier New</vt:lpstr>
      <vt:lpstr>Symbol</vt:lpstr>
      <vt:lpstr>Wingdings</vt:lpstr>
      <vt:lpstr>Titel 1</vt:lpstr>
      <vt:lpstr>Titel 2</vt:lpstr>
      <vt:lpstr>Titel 3</vt:lpstr>
      <vt:lpstr>Inhalt</vt:lpstr>
      <vt:lpstr>Kapiteltrenner blau</vt:lpstr>
      <vt:lpstr>Kapiteltrenner schwarz</vt:lpstr>
      <vt:lpstr>Development of a Language Model for the German Medical Domain</vt:lpstr>
      <vt:lpstr>Why German Medical NLP Needs a New Approach</vt:lpstr>
      <vt:lpstr>Agenda</vt:lpstr>
      <vt:lpstr>Background</vt:lpstr>
      <vt:lpstr>Transformers</vt:lpstr>
      <vt:lpstr>GeistBERT: State-of-the-Art German language model</vt:lpstr>
      <vt:lpstr>Methodology</vt:lpstr>
      <vt:lpstr>Corpus Creation</vt:lpstr>
      <vt:lpstr>Corpus Creation: Translation</vt:lpstr>
      <vt:lpstr>Translation Challenges</vt:lpstr>
      <vt:lpstr>Corpus Creation: Translation</vt:lpstr>
      <vt:lpstr>Model Pre-Training</vt:lpstr>
      <vt:lpstr>Experimental Setup</vt:lpstr>
      <vt:lpstr>Downstream Tasks</vt:lpstr>
      <vt:lpstr>Fine-Tuning</vt:lpstr>
      <vt:lpstr>Evaluation</vt:lpstr>
      <vt:lpstr>Performance on NER</vt:lpstr>
      <vt:lpstr>Performance on Text Classification</vt:lpstr>
      <vt:lpstr>Discussion</vt:lpstr>
      <vt:lpstr>Limitations and Future Work</vt:lpstr>
      <vt:lpstr>Conclusion</vt:lpstr>
      <vt:lpstr>PowerPoint Presentation</vt:lpstr>
      <vt:lpstr>Appendix</vt:lpstr>
      <vt:lpstr>Pre-Training Performance</vt:lpstr>
      <vt:lpstr>Translation Example</vt:lpstr>
      <vt:lpstr>PubMed Central Translation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 Henry</dc:creator>
  <cp:lastModifiedBy>He, Henry</cp:lastModifiedBy>
  <cp:revision>36</cp:revision>
  <cp:lastPrinted>2015-07-30T14:04:45Z</cp:lastPrinted>
  <dcterms:created xsi:type="dcterms:W3CDTF">2025-05-04T19:38:45Z</dcterms:created>
  <dcterms:modified xsi:type="dcterms:W3CDTF">2025-05-09T12:06:28Z</dcterms:modified>
</cp:coreProperties>
</file>