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Bitter Bold" panose="020B0604020202020204" charset="0"/>
      <p:regular r:id="rId9"/>
    </p:embeddedFont>
    <p:embeddedFont>
      <p:font typeface="Futura Ultra-Bold" panose="020B0604020202020204" charset="0"/>
      <p:regular r:id="rId10"/>
    </p:embeddedFont>
    <p:embeddedFont>
      <p:font typeface="Garet Bold" panose="020B0604020202020204" charset="0"/>
      <p:regular r:id="rId11"/>
    </p:embeddedFont>
    <p:embeddedFont>
      <p:font typeface="Montserrat" panose="00000500000000000000" pitchFamily="2" charset="0"/>
      <p:regular r:id="rId12"/>
    </p:embeddedFont>
    <p:embeddedFont>
      <p:font typeface="Sunborn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380" y="4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9.jpeg"/><Relationship Id="rId7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6.sv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9.jpe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9.jpe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9.jpe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9.jpe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3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9.jpe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492303" y="2791853"/>
            <a:ext cx="1227593" cy="1207505"/>
          </a:xfrm>
          <a:custGeom>
            <a:avLst/>
            <a:gdLst/>
            <a:ahLst/>
            <a:cxnLst/>
            <a:rect l="l" t="t" r="r" b="b"/>
            <a:pathLst>
              <a:path w="1227593" h="1207505">
                <a:moveTo>
                  <a:pt x="0" y="0"/>
                </a:moveTo>
                <a:lnTo>
                  <a:pt x="1227593" y="0"/>
                </a:lnTo>
                <a:lnTo>
                  <a:pt x="1227593" y="1207505"/>
                </a:lnTo>
                <a:lnTo>
                  <a:pt x="0" y="12075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634534" y="2260041"/>
            <a:ext cx="6832368" cy="21930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51"/>
              </a:lnSpc>
              <a:spcBef>
                <a:spcPct val="0"/>
              </a:spcBef>
            </a:pPr>
            <a:r>
              <a:rPr lang="en-US" sz="13036" b="1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PITCHN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719896" y="2239337"/>
            <a:ext cx="2511152" cy="2225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51"/>
              </a:lnSpc>
              <a:spcBef>
                <a:spcPct val="0"/>
              </a:spcBef>
            </a:pPr>
            <a:r>
              <a:rPr lang="en-US" sz="13036" b="1" dirty="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VA</a:t>
            </a:r>
          </a:p>
        </p:txBody>
      </p:sp>
      <p:sp>
        <p:nvSpPr>
          <p:cNvPr id="6" name="Freeform 6"/>
          <p:cNvSpPr/>
          <p:nvPr/>
        </p:nvSpPr>
        <p:spPr>
          <a:xfrm>
            <a:off x="4550919" y="598101"/>
            <a:ext cx="1311183" cy="1311183"/>
          </a:xfrm>
          <a:custGeom>
            <a:avLst/>
            <a:gdLst/>
            <a:ahLst/>
            <a:cxnLst/>
            <a:rect l="l" t="t" r="r" b="b"/>
            <a:pathLst>
              <a:path w="1311183" h="1311183">
                <a:moveTo>
                  <a:pt x="0" y="0"/>
                </a:moveTo>
                <a:lnTo>
                  <a:pt x="1311184" y="0"/>
                </a:lnTo>
                <a:lnTo>
                  <a:pt x="1311184" y="1311183"/>
                </a:lnTo>
                <a:lnTo>
                  <a:pt x="0" y="13111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041369" y="4216161"/>
            <a:ext cx="347298" cy="268722"/>
          </a:xfrm>
          <a:custGeom>
            <a:avLst/>
            <a:gdLst/>
            <a:ahLst/>
            <a:cxnLst/>
            <a:rect l="l" t="t" r="r" b="b"/>
            <a:pathLst>
              <a:path w="347298" h="268722">
                <a:moveTo>
                  <a:pt x="0" y="0"/>
                </a:moveTo>
                <a:lnTo>
                  <a:pt x="347298" y="0"/>
                </a:lnTo>
                <a:lnTo>
                  <a:pt x="347298" y="268722"/>
                </a:lnTo>
                <a:lnTo>
                  <a:pt x="0" y="2687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899333" y="4216161"/>
            <a:ext cx="347298" cy="268722"/>
          </a:xfrm>
          <a:custGeom>
            <a:avLst/>
            <a:gdLst/>
            <a:ahLst/>
            <a:cxnLst/>
            <a:rect l="l" t="t" r="r" b="b"/>
            <a:pathLst>
              <a:path w="347298" h="268722">
                <a:moveTo>
                  <a:pt x="0" y="0"/>
                </a:moveTo>
                <a:lnTo>
                  <a:pt x="347298" y="0"/>
                </a:lnTo>
                <a:lnTo>
                  <a:pt x="347298" y="268722"/>
                </a:lnTo>
                <a:lnTo>
                  <a:pt x="0" y="2687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AutoShape 9"/>
          <p:cNvSpPr/>
          <p:nvPr/>
        </p:nvSpPr>
        <p:spPr>
          <a:xfrm>
            <a:off x="4267362" y="4361617"/>
            <a:ext cx="1282666" cy="0"/>
          </a:xfrm>
          <a:prstGeom prst="line">
            <a:avLst/>
          </a:prstGeom>
          <a:ln w="38100" cap="flat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12560117" y="4331472"/>
            <a:ext cx="1221831" cy="0"/>
          </a:xfrm>
          <a:prstGeom prst="line">
            <a:avLst/>
          </a:prstGeom>
          <a:ln w="38100" cap="flat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Freeform 11"/>
          <p:cNvSpPr/>
          <p:nvPr/>
        </p:nvSpPr>
        <p:spPr>
          <a:xfrm>
            <a:off x="12692910" y="598101"/>
            <a:ext cx="1411438" cy="1411438"/>
          </a:xfrm>
          <a:custGeom>
            <a:avLst/>
            <a:gdLst/>
            <a:ahLst/>
            <a:cxnLst/>
            <a:rect l="l" t="t" r="r" b="b"/>
            <a:pathLst>
              <a:path w="1411438" h="1411438">
                <a:moveTo>
                  <a:pt x="0" y="0"/>
                </a:moveTo>
                <a:lnTo>
                  <a:pt x="1411438" y="0"/>
                </a:lnTo>
                <a:lnTo>
                  <a:pt x="1411438" y="1411438"/>
                </a:lnTo>
                <a:lnTo>
                  <a:pt x="0" y="141143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65937" y="674575"/>
            <a:ext cx="2952470" cy="1258490"/>
          </a:xfrm>
          <a:custGeom>
            <a:avLst/>
            <a:gdLst/>
            <a:ahLst/>
            <a:cxnLst/>
            <a:rect l="l" t="t" r="r" b="b"/>
            <a:pathLst>
              <a:path w="2952470" h="1258490">
                <a:moveTo>
                  <a:pt x="0" y="0"/>
                </a:moveTo>
                <a:lnTo>
                  <a:pt x="2952470" y="0"/>
                </a:lnTo>
                <a:lnTo>
                  <a:pt x="2952470" y="1258490"/>
                </a:lnTo>
                <a:lnTo>
                  <a:pt x="0" y="125849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0" y="5154531"/>
            <a:ext cx="18288000" cy="5132469"/>
          </a:xfrm>
          <a:custGeom>
            <a:avLst/>
            <a:gdLst/>
            <a:ahLst/>
            <a:cxnLst/>
            <a:rect l="l" t="t" r="r" b="b"/>
            <a:pathLst>
              <a:path w="18288000" h="5132469">
                <a:moveTo>
                  <a:pt x="0" y="0"/>
                </a:moveTo>
                <a:lnTo>
                  <a:pt x="18288000" y="0"/>
                </a:lnTo>
                <a:lnTo>
                  <a:pt x="18288000" y="5132469"/>
                </a:lnTo>
                <a:lnTo>
                  <a:pt x="0" y="513246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26723" b="-87067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3580677" y="5531324"/>
            <a:ext cx="4053078" cy="4114800"/>
          </a:xfrm>
          <a:custGeom>
            <a:avLst/>
            <a:gdLst/>
            <a:ahLst/>
            <a:cxnLst/>
            <a:rect l="l" t="t" r="r" b="b"/>
            <a:pathLst>
              <a:path w="4053078" h="4114800">
                <a:moveTo>
                  <a:pt x="0" y="0"/>
                </a:moveTo>
                <a:lnTo>
                  <a:pt x="4053078" y="0"/>
                </a:lnTo>
                <a:lnTo>
                  <a:pt x="405307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6336019" y="4048900"/>
            <a:ext cx="5615961" cy="546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0"/>
              </a:lnSpc>
              <a:spcBef>
                <a:spcPct val="0"/>
              </a:spcBef>
            </a:pPr>
            <a:r>
              <a:rPr lang="en-US" sz="3250">
                <a:solidFill>
                  <a:srgbClr val="FF9F6B"/>
                </a:solidFill>
                <a:latin typeface="Sunborn"/>
                <a:ea typeface="Sunborn"/>
                <a:cs typeface="Sunborn"/>
                <a:sym typeface="Sunborn"/>
              </a:rPr>
              <a:t>IDEAS MEET OPPORTUNITY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231049" y="2330495"/>
            <a:ext cx="1780089" cy="1444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04"/>
              </a:lnSpc>
              <a:spcBef>
                <a:spcPct val="0"/>
              </a:spcBef>
            </a:pPr>
            <a:r>
              <a:rPr lang="en-US" sz="8431" b="1">
                <a:solidFill>
                  <a:srgbClr val="31DECD"/>
                </a:solidFill>
                <a:latin typeface="Garet Bold"/>
                <a:ea typeface="Garet Bold"/>
                <a:cs typeface="Garet Bold"/>
                <a:sym typeface="Garet Bold"/>
              </a:rPr>
              <a:t>‘25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120653" y="729271"/>
            <a:ext cx="6313706" cy="574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6"/>
              </a:lnSpc>
              <a:spcBef>
                <a:spcPct val="0"/>
              </a:spcBef>
            </a:pPr>
            <a:r>
              <a:rPr lang="en-US" sz="3254" b="1">
                <a:solidFill>
                  <a:srgbClr val="E0E3FF"/>
                </a:solidFill>
                <a:latin typeface="Bitter Bold"/>
                <a:ea typeface="Bitter Bold"/>
                <a:cs typeface="Bitter Bold"/>
                <a:sym typeface="Bitter Bold"/>
              </a:rPr>
              <a:t>AGNEL POLYTECHNIC , VASHI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5832652"/>
            <a:ext cx="1547543" cy="578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6"/>
              </a:lnSpc>
              <a:spcBef>
                <a:spcPct val="0"/>
              </a:spcBef>
            </a:pPr>
            <a:r>
              <a:rPr lang="en-US" sz="3254" b="1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TOPIC: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7428903"/>
            <a:ext cx="2831105" cy="580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6"/>
              </a:lnSpc>
              <a:spcBef>
                <a:spcPct val="0"/>
              </a:spcBef>
            </a:pPr>
            <a:r>
              <a:rPr lang="en-US" sz="3254" b="1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TEAM NAME: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28700" y="6619578"/>
            <a:ext cx="2589707" cy="574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6"/>
              </a:lnSpc>
              <a:spcBef>
                <a:spcPct val="0"/>
              </a:spcBef>
            </a:pPr>
            <a:r>
              <a:rPr lang="en-US" sz="3254" b="1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EUREKA ID: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848223" y="1246670"/>
            <a:ext cx="2591553" cy="495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7"/>
              </a:lnSpc>
              <a:spcBef>
                <a:spcPct val="0"/>
              </a:spcBef>
            </a:pPr>
            <a:r>
              <a:rPr lang="en-US" sz="2748" b="1">
                <a:solidFill>
                  <a:srgbClr val="E0E3FF"/>
                </a:solidFill>
                <a:latin typeface="Bitter Bold"/>
                <a:ea typeface="Bitter Bold"/>
                <a:cs typeface="Bitter Bold"/>
                <a:sym typeface="Bitter Bold"/>
              </a:rPr>
              <a:t>NAVI MUMBAI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8244577"/>
            <a:ext cx="3238662" cy="574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6"/>
              </a:lnSpc>
              <a:spcBef>
                <a:spcPct val="0"/>
              </a:spcBef>
            </a:pPr>
            <a:r>
              <a:rPr lang="en-US" sz="3254" b="1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TEAM LEADER: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4254623"/>
            <a:ext cx="18288000" cy="6032377"/>
          </a:xfrm>
          <a:custGeom>
            <a:avLst/>
            <a:gdLst/>
            <a:ahLst/>
            <a:cxnLst/>
            <a:rect l="l" t="t" r="r" b="b"/>
            <a:pathLst>
              <a:path w="18288000" h="6032377">
                <a:moveTo>
                  <a:pt x="0" y="0"/>
                </a:moveTo>
                <a:lnTo>
                  <a:pt x="18288000" y="0"/>
                </a:lnTo>
                <a:lnTo>
                  <a:pt x="18288000" y="6032377"/>
                </a:lnTo>
                <a:lnTo>
                  <a:pt x="0" y="60323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819" b="-74079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64329" y="4511798"/>
            <a:ext cx="2567358" cy="2716149"/>
            <a:chOff x="0" y="0"/>
            <a:chExt cx="676148" cy="7153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76148" cy="715391"/>
            </a:xfrm>
            <a:custGeom>
              <a:avLst/>
              <a:gdLst/>
              <a:ahLst/>
              <a:cxnLst/>
              <a:rect l="l" t="t" r="r" b="b"/>
              <a:pathLst>
                <a:path w="676148" h="715391">
                  <a:moveTo>
                    <a:pt x="676148" y="0"/>
                  </a:moveTo>
                  <a:lnTo>
                    <a:pt x="676148" y="715391"/>
                  </a:lnTo>
                  <a:lnTo>
                    <a:pt x="0" y="7153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676148" cy="7534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4645078" y="279114"/>
            <a:ext cx="1657255" cy="1657255"/>
          </a:xfrm>
          <a:custGeom>
            <a:avLst/>
            <a:gdLst/>
            <a:ahLst/>
            <a:cxnLst/>
            <a:rect l="l" t="t" r="r" b="b"/>
            <a:pathLst>
              <a:path w="1657255" h="1657255">
                <a:moveTo>
                  <a:pt x="0" y="0"/>
                </a:moveTo>
                <a:lnTo>
                  <a:pt x="1657254" y="0"/>
                </a:lnTo>
                <a:lnTo>
                  <a:pt x="1657254" y="1657255"/>
                </a:lnTo>
                <a:lnTo>
                  <a:pt x="0" y="16572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298548" y="368348"/>
            <a:ext cx="1657255" cy="1657255"/>
          </a:xfrm>
          <a:custGeom>
            <a:avLst/>
            <a:gdLst/>
            <a:ahLst/>
            <a:cxnLst/>
            <a:rect l="l" t="t" r="r" b="b"/>
            <a:pathLst>
              <a:path w="1657255" h="1657255">
                <a:moveTo>
                  <a:pt x="0" y="0"/>
                </a:moveTo>
                <a:lnTo>
                  <a:pt x="1657254" y="0"/>
                </a:lnTo>
                <a:lnTo>
                  <a:pt x="1657254" y="1657255"/>
                </a:lnTo>
                <a:lnTo>
                  <a:pt x="0" y="16572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71708" y="563209"/>
            <a:ext cx="2973686" cy="1267533"/>
          </a:xfrm>
          <a:custGeom>
            <a:avLst/>
            <a:gdLst/>
            <a:ahLst/>
            <a:cxnLst/>
            <a:rect l="l" t="t" r="r" b="b"/>
            <a:pathLst>
              <a:path w="2973686" h="1267533">
                <a:moveTo>
                  <a:pt x="0" y="0"/>
                </a:moveTo>
                <a:lnTo>
                  <a:pt x="2973686" y="0"/>
                </a:lnTo>
                <a:lnTo>
                  <a:pt x="2973686" y="1267533"/>
                </a:lnTo>
                <a:lnTo>
                  <a:pt x="0" y="12675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3355939" y="1936369"/>
            <a:ext cx="12481781" cy="2194429"/>
            <a:chOff x="0" y="0"/>
            <a:chExt cx="16642375" cy="2925906"/>
          </a:xfrm>
        </p:grpSpPr>
        <p:sp>
          <p:nvSpPr>
            <p:cNvPr id="11" name="Freeform 11"/>
            <p:cNvSpPr/>
            <p:nvPr/>
          </p:nvSpPr>
          <p:spPr>
            <a:xfrm>
              <a:off x="9231053" y="504443"/>
              <a:ext cx="1648552" cy="1621575"/>
            </a:xfrm>
            <a:custGeom>
              <a:avLst/>
              <a:gdLst/>
              <a:ahLst/>
              <a:cxnLst/>
              <a:rect l="l" t="t" r="r" b="b"/>
              <a:pathLst>
                <a:path w="1648552" h="1621575">
                  <a:moveTo>
                    <a:pt x="0" y="0"/>
                  </a:moveTo>
                  <a:lnTo>
                    <a:pt x="1648552" y="0"/>
                  </a:lnTo>
                  <a:lnTo>
                    <a:pt x="1648552" y="1621576"/>
                  </a:lnTo>
                  <a:lnTo>
                    <a:pt x="0" y="16215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0" y="-247650"/>
              <a:ext cx="9175285" cy="28601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382"/>
                </a:lnSpc>
                <a:spcBef>
                  <a:spcPct val="0"/>
                </a:spcBef>
              </a:pPr>
              <a:r>
                <a:rPr lang="en-US" sz="13130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PITCHN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0879605" y="-247650"/>
              <a:ext cx="3372262" cy="29036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382"/>
                </a:lnSpc>
                <a:spcBef>
                  <a:spcPct val="0"/>
                </a:spcBef>
              </a:pPr>
              <a:r>
                <a:rPr lang="en-US" sz="13130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VA</a:t>
              </a:r>
            </a:p>
          </p:txBody>
        </p:sp>
        <p:sp>
          <p:nvSpPr>
            <p:cNvPr id="14" name="Freeform 14"/>
            <p:cNvSpPr/>
            <p:nvPr/>
          </p:nvSpPr>
          <p:spPr>
            <a:xfrm>
              <a:off x="11311315" y="2417166"/>
              <a:ext cx="466392" cy="360871"/>
            </a:xfrm>
            <a:custGeom>
              <a:avLst/>
              <a:gdLst/>
              <a:ahLst/>
              <a:cxnLst/>
              <a:rect l="l" t="t" r="r" b="b"/>
              <a:pathLst>
                <a:path w="466392" h="360871">
                  <a:moveTo>
                    <a:pt x="0" y="0"/>
                  </a:moveTo>
                  <a:lnTo>
                    <a:pt x="466392" y="0"/>
                  </a:lnTo>
                  <a:lnTo>
                    <a:pt x="466392" y="360871"/>
                  </a:lnTo>
                  <a:lnTo>
                    <a:pt x="0" y="3608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>
              <a:off x="3063088" y="2417166"/>
              <a:ext cx="466392" cy="360871"/>
            </a:xfrm>
            <a:custGeom>
              <a:avLst/>
              <a:gdLst/>
              <a:ahLst/>
              <a:cxnLst/>
              <a:rect l="l" t="t" r="r" b="b"/>
              <a:pathLst>
                <a:path w="466392" h="360871">
                  <a:moveTo>
                    <a:pt x="0" y="0"/>
                  </a:moveTo>
                  <a:lnTo>
                    <a:pt x="466392" y="0"/>
                  </a:lnTo>
                  <a:lnTo>
                    <a:pt x="466392" y="360871"/>
                  </a:lnTo>
                  <a:lnTo>
                    <a:pt x="0" y="3608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AutoShape 16"/>
            <p:cNvSpPr/>
            <p:nvPr/>
          </p:nvSpPr>
          <p:spPr>
            <a:xfrm>
              <a:off x="871491" y="2612503"/>
              <a:ext cx="1722510" cy="0"/>
            </a:xfrm>
            <a:prstGeom prst="line">
              <a:avLst/>
            </a:prstGeom>
            <a:ln w="50800" cap="flat">
              <a:solidFill>
                <a:srgbClr val="FF914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7" name="AutoShape 17"/>
            <p:cNvSpPr/>
            <p:nvPr/>
          </p:nvSpPr>
          <p:spPr>
            <a:xfrm>
              <a:off x="12007950" y="2572019"/>
              <a:ext cx="1640814" cy="0"/>
            </a:xfrm>
            <a:prstGeom prst="line">
              <a:avLst/>
            </a:prstGeom>
            <a:ln w="50800" cap="flat">
              <a:solidFill>
                <a:srgbClr val="FF914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3649520" y="2212148"/>
              <a:ext cx="7541754" cy="713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83"/>
                </a:lnSpc>
                <a:spcBef>
                  <a:spcPct val="0"/>
                </a:spcBef>
              </a:pPr>
              <a:r>
                <a:rPr lang="en-US" sz="3273">
                  <a:solidFill>
                    <a:srgbClr val="FF9F6B"/>
                  </a:solidFill>
                  <a:latin typeface="Sunborn"/>
                  <a:ea typeface="Sunborn"/>
                  <a:cs typeface="Sunborn"/>
                  <a:sym typeface="Sunborn"/>
                </a:rPr>
                <a:t>IDEAS MEET OPPORTUNITY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4251868" y="-59595"/>
              <a:ext cx="2390507" cy="1884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889"/>
                </a:lnSpc>
                <a:spcBef>
                  <a:spcPct val="0"/>
                </a:spcBef>
              </a:pPr>
              <a:r>
                <a:rPr lang="en-US" sz="8492" b="1">
                  <a:solidFill>
                    <a:srgbClr val="31DECD"/>
                  </a:solidFill>
                  <a:latin typeface="Garet Bold"/>
                  <a:ea typeface="Garet Bold"/>
                  <a:cs typeface="Garet Bold"/>
                  <a:sym typeface="Garet Bold"/>
                </a:rPr>
                <a:t>‘25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6955899" y="798883"/>
            <a:ext cx="7058647" cy="1058395"/>
            <a:chOff x="0" y="0"/>
            <a:chExt cx="9411530" cy="1411193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66675"/>
              <a:ext cx="9411530" cy="8237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94"/>
                </a:lnSpc>
                <a:spcBef>
                  <a:spcPct val="0"/>
                </a:spcBef>
              </a:pPr>
              <a:r>
                <a:rPr lang="en-US" sz="3639" b="1">
                  <a:solidFill>
                    <a:srgbClr val="E0E3FF"/>
                  </a:solidFill>
                  <a:latin typeface="Bitter Bold"/>
                  <a:ea typeface="Bitter Bold"/>
                  <a:cs typeface="Bitter Bold"/>
                  <a:sym typeface="Bitter Bold"/>
                </a:rPr>
                <a:t>AGNEL POLYTECHNIC , VASHI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2575203" y="699913"/>
              <a:ext cx="3863101" cy="7112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01"/>
                </a:lnSpc>
                <a:spcBef>
                  <a:spcPct val="0"/>
                </a:spcBef>
              </a:pPr>
              <a:r>
                <a:rPr lang="en-US" sz="3072" b="1">
                  <a:solidFill>
                    <a:srgbClr val="E0E3FF"/>
                  </a:solidFill>
                  <a:latin typeface="Bitter Bold"/>
                  <a:ea typeface="Bitter Bold"/>
                  <a:cs typeface="Bitter Bold"/>
                  <a:sym typeface="Bitter Bold"/>
                </a:rPr>
                <a:t>NAVI MUMBAI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433583" y="7529592"/>
            <a:ext cx="2428849" cy="889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17"/>
              </a:lnSpc>
              <a:spcBef>
                <a:spcPct val="0"/>
              </a:spcBef>
            </a:pPr>
            <a:r>
              <a:rPr lang="en-US" sz="2441" b="1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Team Leader:</a:t>
            </a:r>
          </a:p>
          <a:p>
            <a:pPr algn="ctr">
              <a:lnSpc>
                <a:spcPts val="3417"/>
              </a:lnSpc>
              <a:spcBef>
                <a:spcPct val="0"/>
              </a:spcBef>
            </a:pPr>
            <a:r>
              <a:rPr lang="en-US" sz="2441" b="1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Name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11501" y="9128325"/>
            <a:ext cx="7601699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3"/>
              </a:lnSpc>
              <a:spcBef>
                <a:spcPct val="0"/>
              </a:spcBef>
            </a:pPr>
            <a:r>
              <a:rPr lang="en-US" sz="2702" b="1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Remove the notes before uploading ppt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194788" y="9666453"/>
            <a:ext cx="5864775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maximum 2 slides allowed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3361399" y="4492748"/>
            <a:ext cx="2567358" cy="2716110"/>
            <a:chOff x="0" y="0"/>
            <a:chExt cx="676177" cy="71535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76177" cy="715354"/>
            </a:xfrm>
            <a:custGeom>
              <a:avLst/>
              <a:gdLst/>
              <a:ahLst/>
              <a:cxnLst/>
              <a:rect l="l" t="t" r="r" b="b"/>
              <a:pathLst>
                <a:path w="676177" h="715354">
                  <a:moveTo>
                    <a:pt x="0" y="0"/>
                  </a:moveTo>
                  <a:lnTo>
                    <a:pt x="676177" y="0"/>
                  </a:lnTo>
                  <a:lnTo>
                    <a:pt x="676177" y="715354"/>
                  </a:lnTo>
                  <a:lnTo>
                    <a:pt x="0" y="715354"/>
                  </a:ln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676177" cy="7534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2370318" y="4511798"/>
            <a:ext cx="2567358" cy="2716110"/>
            <a:chOff x="0" y="0"/>
            <a:chExt cx="676177" cy="715354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76177" cy="715354"/>
            </a:xfrm>
            <a:custGeom>
              <a:avLst/>
              <a:gdLst/>
              <a:ahLst/>
              <a:cxnLst/>
              <a:rect l="l" t="t" r="r" b="b"/>
              <a:pathLst>
                <a:path w="676177" h="715354">
                  <a:moveTo>
                    <a:pt x="0" y="0"/>
                  </a:moveTo>
                  <a:lnTo>
                    <a:pt x="676177" y="0"/>
                  </a:lnTo>
                  <a:lnTo>
                    <a:pt x="676177" y="715354"/>
                  </a:lnTo>
                  <a:lnTo>
                    <a:pt x="0" y="715354"/>
                  </a:ln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676177" cy="7534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9436101" y="4511798"/>
            <a:ext cx="2567358" cy="2716110"/>
            <a:chOff x="0" y="0"/>
            <a:chExt cx="676177" cy="715354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76177" cy="715354"/>
            </a:xfrm>
            <a:custGeom>
              <a:avLst/>
              <a:gdLst/>
              <a:ahLst/>
              <a:cxnLst/>
              <a:rect l="l" t="t" r="r" b="b"/>
              <a:pathLst>
                <a:path w="676177" h="715354">
                  <a:moveTo>
                    <a:pt x="0" y="0"/>
                  </a:moveTo>
                  <a:lnTo>
                    <a:pt x="676177" y="0"/>
                  </a:lnTo>
                  <a:lnTo>
                    <a:pt x="676177" y="715354"/>
                  </a:lnTo>
                  <a:lnTo>
                    <a:pt x="0" y="715354"/>
                  </a:ln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676177" cy="7534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459167" y="4511798"/>
            <a:ext cx="2567358" cy="2716110"/>
            <a:chOff x="0" y="0"/>
            <a:chExt cx="676177" cy="715354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76177" cy="715354"/>
            </a:xfrm>
            <a:custGeom>
              <a:avLst/>
              <a:gdLst/>
              <a:ahLst/>
              <a:cxnLst/>
              <a:rect l="l" t="t" r="r" b="b"/>
              <a:pathLst>
                <a:path w="676177" h="715354">
                  <a:moveTo>
                    <a:pt x="0" y="0"/>
                  </a:moveTo>
                  <a:lnTo>
                    <a:pt x="676177" y="0"/>
                  </a:lnTo>
                  <a:lnTo>
                    <a:pt x="676177" y="715354"/>
                  </a:lnTo>
                  <a:lnTo>
                    <a:pt x="0" y="715354"/>
                  </a:ln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676177" cy="7534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5309152" y="4511798"/>
            <a:ext cx="2567358" cy="2716110"/>
            <a:chOff x="0" y="0"/>
            <a:chExt cx="676177" cy="71535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676177" cy="715354"/>
            </a:xfrm>
            <a:custGeom>
              <a:avLst/>
              <a:gdLst/>
              <a:ahLst/>
              <a:cxnLst/>
              <a:rect l="l" t="t" r="r" b="b"/>
              <a:pathLst>
                <a:path w="676177" h="715354">
                  <a:moveTo>
                    <a:pt x="0" y="0"/>
                  </a:moveTo>
                  <a:lnTo>
                    <a:pt x="676177" y="0"/>
                  </a:lnTo>
                  <a:lnTo>
                    <a:pt x="676177" y="715354"/>
                  </a:lnTo>
                  <a:lnTo>
                    <a:pt x="0" y="715354"/>
                  </a:lnTo>
                  <a:close/>
                </a:path>
              </a:pathLst>
            </a:custGeom>
            <a:solidFill>
              <a:srgbClr val="000000">
                <a:alpha val="80000"/>
              </a:srgbClr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38100"/>
              <a:ext cx="676177" cy="7534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4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2148826" y="7589858"/>
            <a:ext cx="2962425" cy="831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4"/>
              </a:lnSpc>
              <a:spcBef>
                <a:spcPct val="0"/>
              </a:spcBef>
            </a:pPr>
            <a:r>
              <a:rPr lang="en-US" sz="2302" b="1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Team Participant 4:</a:t>
            </a:r>
          </a:p>
          <a:p>
            <a:pPr algn="ctr">
              <a:lnSpc>
                <a:spcPts val="3224"/>
              </a:lnSpc>
              <a:spcBef>
                <a:spcPct val="0"/>
              </a:spcBef>
            </a:pPr>
            <a:r>
              <a:rPr lang="en-US" sz="2302" b="1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Name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5101725" y="7589858"/>
            <a:ext cx="2958166" cy="830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 b="1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Team Participant 5: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sz="2299" b="1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Name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010877" y="7570808"/>
            <a:ext cx="2962425" cy="831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4"/>
              </a:lnSpc>
              <a:spcBef>
                <a:spcPct val="0"/>
              </a:spcBef>
            </a:pPr>
            <a:r>
              <a:rPr lang="en-US" sz="2302" b="1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Team Participant 1:</a:t>
            </a:r>
          </a:p>
          <a:p>
            <a:pPr algn="ctr">
              <a:lnSpc>
                <a:spcPts val="3224"/>
              </a:lnSpc>
              <a:spcBef>
                <a:spcPct val="0"/>
              </a:spcBef>
            </a:pPr>
            <a:r>
              <a:rPr lang="en-US" sz="2302" b="1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Name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6192377" y="7562934"/>
            <a:ext cx="2962425" cy="831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4"/>
              </a:lnSpc>
              <a:spcBef>
                <a:spcPct val="0"/>
              </a:spcBef>
            </a:pPr>
            <a:r>
              <a:rPr lang="en-US" sz="2302" b="1" dirty="0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Team Participant 2:</a:t>
            </a:r>
          </a:p>
          <a:p>
            <a:pPr algn="ctr">
              <a:lnSpc>
                <a:spcPts val="3224"/>
              </a:lnSpc>
              <a:spcBef>
                <a:spcPct val="0"/>
              </a:spcBef>
            </a:pPr>
            <a:r>
              <a:rPr lang="en-US" sz="2302" b="1" dirty="0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Name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9200467" y="7562934"/>
            <a:ext cx="2962425" cy="831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4"/>
              </a:lnSpc>
              <a:spcBef>
                <a:spcPct val="0"/>
              </a:spcBef>
            </a:pPr>
            <a:r>
              <a:rPr lang="en-US" sz="2302" b="1" dirty="0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Team Participant 3:</a:t>
            </a:r>
          </a:p>
          <a:p>
            <a:pPr algn="ctr">
              <a:lnSpc>
                <a:spcPts val="3224"/>
              </a:lnSpc>
              <a:spcBef>
                <a:spcPct val="0"/>
              </a:spcBef>
            </a:pPr>
            <a:r>
              <a:rPr lang="en-US" sz="2302" b="1" dirty="0">
                <a:solidFill>
                  <a:srgbClr val="000000"/>
                </a:solidFill>
                <a:latin typeface="Bitter Bold"/>
                <a:ea typeface="Bitter Bold"/>
                <a:cs typeface="Bitter Bold"/>
                <a:sym typeface="Bitter Bold"/>
              </a:rPr>
              <a:t>Name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311501" y="9666453"/>
            <a:ext cx="10173722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Add the photos of the team member in the blank boxes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5937" y="399455"/>
            <a:ext cx="2952470" cy="1258490"/>
          </a:xfrm>
          <a:custGeom>
            <a:avLst/>
            <a:gdLst/>
            <a:ahLst/>
            <a:cxnLst/>
            <a:rect l="l" t="t" r="r" b="b"/>
            <a:pathLst>
              <a:path w="2952470" h="1258490">
                <a:moveTo>
                  <a:pt x="0" y="0"/>
                </a:moveTo>
                <a:lnTo>
                  <a:pt x="2952470" y="0"/>
                </a:lnTo>
                <a:lnTo>
                  <a:pt x="2952470" y="1258490"/>
                </a:lnTo>
                <a:lnTo>
                  <a:pt x="0" y="12584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9001188"/>
            <a:ext cx="18288000" cy="1285812"/>
          </a:xfrm>
          <a:custGeom>
            <a:avLst/>
            <a:gdLst/>
            <a:ahLst/>
            <a:cxnLst/>
            <a:rect l="l" t="t" r="r" b="b"/>
            <a:pathLst>
              <a:path w="18288000" h="1285812">
                <a:moveTo>
                  <a:pt x="0" y="0"/>
                </a:moveTo>
                <a:lnTo>
                  <a:pt x="18288000" y="0"/>
                </a:lnTo>
                <a:lnTo>
                  <a:pt x="18288000" y="1285812"/>
                </a:lnTo>
                <a:lnTo>
                  <a:pt x="0" y="1285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05833" b="-347541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3531832" y="353038"/>
            <a:ext cx="4434853" cy="1901563"/>
            <a:chOff x="0" y="0"/>
            <a:chExt cx="5913137" cy="2535417"/>
          </a:xfrm>
        </p:grpSpPr>
        <p:sp>
          <p:nvSpPr>
            <p:cNvPr id="6" name="Freeform 6"/>
            <p:cNvSpPr/>
            <p:nvPr/>
          </p:nvSpPr>
          <p:spPr>
            <a:xfrm>
              <a:off x="2549821" y="0"/>
              <a:ext cx="1420427" cy="1420427"/>
            </a:xfrm>
            <a:custGeom>
              <a:avLst/>
              <a:gdLst/>
              <a:ahLst/>
              <a:cxnLst/>
              <a:rect l="l" t="t" r="r" b="b"/>
              <a:pathLst>
                <a:path w="1420427" h="1420427">
                  <a:moveTo>
                    <a:pt x="0" y="0"/>
                  </a:moveTo>
                  <a:lnTo>
                    <a:pt x="1420427" y="0"/>
                  </a:lnTo>
                  <a:lnTo>
                    <a:pt x="1420427" y="1420427"/>
                  </a:lnTo>
                  <a:lnTo>
                    <a:pt x="0" y="14204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3260034" y="1671866"/>
              <a:ext cx="585740" cy="576156"/>
            </a:xfrm>
            <a:custGeom>
              <a:avLst/>
              <a:gdLst/>
              <a:ahLst/>
              <a:cxnLst/>
              <a:rect l="l" t="t" r="r" b="b"/>
              <a:pathLst>
                <a:path w="585740" h="576156">
                  <a:moveTo>
                    <a:pt x="0" y="0"/>
                  </a:moveTo>
                  <a:lnTo>
                    <a:pt x="585741" y="0"/>
                  </a:lnTo>
                  <a:lnTo>
                    <a:pt x="585741" y="576156"/>
                  </a:lnTo>
                  <a:lnTo>
                    <a:pt x="0" y="5761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0" y="1400575"/>
              <a:ext cx="3260034" cy="1023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531"/>
                </a:lnSpc>
                <a:spcBef>
                  <a:spcPct val="0"/>
                </a:spcBef>
              </a:pPr>
              <a:r>
                <a:rPr lang="en-US" sz="4665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PITCHN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874679" y="1400575"/>
              <a:ext cx="1189096" cy="10389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531"/>
                </a:lnSpc>
                <a:spcBef>
                  <a:spcPct val="0"/>
                </a:spcBef>
              </a:pPr>
              <a:r>
                <a:rPr lang="en-US" sz="4665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VA</a:t>
              </a:r>
            </a:p>
          </p:txBody>
        </p:sp>
        <p:sp>
          <p:nvSpPr>
            <p:cNvPr id="10" name="Freeform 10"/>
            <p:cNvSpPr/>
            <p:nvPr/>
          </p:nvSpPr>
          <p:spPr>
            <a:xfrm>
              <a:off x="4018979" y="2354659"/>
              <a:ext cx="165712" cy="128220"/>
            </a:xfrm>
            <a:custGeom>
              <a:avLst/>
              <a:gdLst/>
              <a:ahLst/>
              <a:cxnLst/>
              <a:rect l="l" t="t" r="r" b="b"/>
              <a:pathLst>
                <a:path w="165712" h="128220">
                  <a:moveTo>
                    <a:pt x="0" y="0"/>
                  </a:moveTo>
                  <a:lnTo>
                    <a:pt x="165712" y="0"/>
                  </a:lnTo>
                  <a:lnTo>
                    <a:pt x="165712" y="128220"/>
                  </a:lnTo>
                  <a:lnTo>
                    <a:pt x="0" y="1282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1088334" y="2354659"/>
              <a:ext cx="165712" cy="128220"/>
            </a:xfrm>
            <a:custGeom>
              <a:avLst/>
              <a:gdLst/>
              <a:ahLst/>
              <a:cxnLst/>
              <a:rect l="l" t="t" r="r" b="b"/>
              <a:pathLst>
                <a:path w="165712" h="128220">
                  <a:moveTo>
                    <a:pt x="0" y="0"/>
                  </a:moveTo>
                  <a:lnTo>
                    <a:pt x="165712" y="0"/>
                  </a:lnTo>
                  <a:lnTo>
                    <a:pt x="165712" y="128220"/>
                  </a:lnTo>
                  <a:lnTo>
                    <a:pt x="0" y="1282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AutoShape 12"/>
            <p:cNvSpPr/>
            <p:nvPr/>
          </p:nvSpPr>
          <p:spPr>
            <a:xfrm>
              <a:off x="309646" y="2424063"/>
              <a:ext cx="612018" cy="0"/>
            </a:xfrm>
            <a:prstGeom prst="line">
              <a:avLst/>
            </a:prstGeom>
            <a:ln w="24059" cap="flat">
              <a:solidFill>
                <a:srgbClr val="FF914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4266497" y="2409679"/>
              <a:ext cx="582991" cy="0"/>
            </a:xfrm>
            <a:prstGeom prst="line">
              <a:avLst/>
            </a:prstGeom>
            <a:ln w="24059" cap="flat">
              <a:solidFill>
                <a:srgbClr val="FF914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1296697" y="2273546"/>
              <a:ext cx="2679631" cy="261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28"/>
                </a:lnSpc>
                <a:spcBef>
                  <a:spcPct val="0"/>
                </a:spcBef>
              </a:pPr>
              <a:r>
                <a:rPr lang="en-US" sz="1163">
                  <a:solidFill>
                    <a:srgbClr val="FF9F6B"/>
                  </a:solidFill>
                  <a:latin typeface="Sunborn"/>
                  <a:ea typeface="Sunborn"/>
                  <a:cs typeface="Sunborn"/>
                  <a:sym typeface="Sunborn"/>
                </a:rPr>
                <a:t>IDEAS MEET OPPORTUNITY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5063775" y="1475034"/>
              <a:ext cx="849362" cy="669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24"/>
                </a:lnSpc>
                <a:spcBef>
                  <a:spcPct val="0"/>
                </a:spcBef>
              </a:pPr>
              <a:r>
                <a:rPr lang="en-US" sz="3017" b="1">
                  <a:solidFill>
                    <a:srgbClr val="CCFF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‘25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2254601"/>
            <a:ext cx="8336491" cy="1136417"/>
            <a:chOff x="0" y="0"/>
            <a:chExt cx="11115322" cy="1515223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0349608" cy="1515223"/>
              <a:chOff x="0" y="0"/>
              <a:chExt cx="11352116" cy="1661994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1352149" cy="1662049"/>
              </a:xfrm>
              <a:custGeom>
                <a:avLst/>
                <a:gdLst/>
                <a:ahLst/>
                <a:cxnLst/>
                <a:rect l="l" t="t" r="r" b="b"/>
                <a:pathLst>
                  <a:path w="11352149" h="1662049">
                    <a:moveTo>
                      <a:pt x="0" y="0"/>
                    </a:moveTo>
                    <a:lnTo>
                      <a:pt x="11352149" y="0"/>
                    </a:lnTo>
                    <a:lnTo>
                      <a:pt x="11352149" y="1662049"/>
                    </a:lnTo>
                    <a:lnTo>
                      <a:pt x="0" y="1662049"/>
                    </a:lnTo>
                    <a:close/>
                  </a:path>
                </a:pathLst>
              </a:custGeom>
              <a:solidFill>
                <a:srgbClr val="E0E3FF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9600099" y="0"/>
              <a:ext cx="1515223" cy="1515223"/>
              <a:chOff x="0" y="0"/>
              <a:chExt cx="1661994" cy="1661994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661922" cy="1661922"/>
              </a:xfrm>
              <a:custGeom>
                <a:avLst/>
                <a:gdLst/>
                <a:ahLst/>
                <a:cxnLst/>
                <a:rect l="l" t="t" r="r" b="b"/>
                <a:pathLst>
                  <a:path w="1661922" h="1661922">
                    <a:moveTo>
                      <a:pt x="0" y="830961"/>
                    </a:moveTo>
                    <a:cubicBezTo>
                      <a:pt x="0" y="1289939"/>
                      <a:pt x="372110" y="1661922"/>
                      <a:pt x="830961" y="1661922"/>
                    </a:cubicBezTo>
                    <a:cubicBezTo>
                      <a:pt x="1289812" y="1661922"/>
                      <a:pt x="1661922" y="1289812"/>
                      <a:pt x="1661922" y="830961"/>
                    </a:cubicBezTo>
                    <a:cubicBezTo>
                      <a:pt x="1661922" y="372110"/>
                      <a:pt x="1289939" y="0"/>
                      <a:pt x="830961" y="0"/>
                    </a:cubicBezTo>
                    <a:cubicBezTo>
                      <a:pt x="371983" y="0"/>
                      <a:pt x="0" y="372110"/>
                      <a:pt x="0" y="830961"/>
                    </a:cubicBezTo>
                    <a:close/>
                  </a:path>
                </a:pathLst>
              </a:custGeom>
              <a:solidFill>
                <a:srgbClr val="E0E3FF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9700168" y="100070"/>
              <a:ext cx="1315087" cy="1315083"/>
              <a:chOff x="0" y="0"/>
              <a:chExt cx="1442472" cy="1442468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442466" cy="1442466"/>
              </a:xfrm>
              <a:custGeom>
                <a:avLst/>
                <a:gdLst/>
                <a:ahLst/>
                <a:cxnLst/>
                <a:rect l="l" t="t" r="r" b="b"/>
                <a:pathLst>
                  <a:path w="1442466" h="1442466">
                    <a:moveTo>
                      <a:pt x="0" y="721233"/>
                    </a:moveTo>
                    <a:cubicBezTo>
                      <a:pt x="0" y="1119505"/>
                      <a:pt x="322961" y="1442466"/>
                      <a:pt x="721233" y="1442466"/>
                    </a:cubicBezTo>
                    <a:cubicBezTo>
                      <a:pt x="1119505" y="1442466"/>
                      <a:pt x="1442466" y="1119505"/>
                      <a:pt x="1442466" y="721233"/>
                    </a:cubicBezTo>
                    <a:cubicBezTo>
                      <a:pt x="1442466" y="322961"/>
                      <a:pt x="1119505" y="0"/>
                      <a:pt x="721233" y="0"/>
                    </a:cubicBezTo>
                    <a:cubicBezTo>
                      <a:pt x="322961" y="0"/>
                      <a:pt x="0" y="322961"/>
                      <a:pt x="0" y="721233"/>
                    </a:cubicBezTo>
                    <a:close/>
                  </a:path>
                </a:pathLst>
              </a:custGeom>
              <a:solidFill>
                <a:srgbClr val="5F6281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1250474" y="360950"/>
              <a:ext cx="7749464" cy="7266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38"/>
                </a:lnSpc>
              </a:pPr>
              <a:r>
                <a:rPr lang="en-US" sz="3282" b="1">
                  <a:solidFill>
                    <a:srgbClr val="000000"/>
                  </a:solidFill>
                  <a:latin typeface="Futura Ultra-Bold"/>
                  <a:ea typeface="Futura Ultra-Bold"/>
                  <a:cs typeface="Futura Ultra-Bold"/>
                  <a:sym typeface="Futura Ultra-Bold"/>
                </a:rPr>
                <a:t>Problem Statement 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0041029" y="360950"/>
              <a:ext cx="633365" cy="7266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38"/>
                </a:lnSpc>
              </a:pPr>
              <a:r>
                <a:rPr lang="en-US" sz="3282" b="1">
                  <a:solidFill>
                    <a:srgbClr val="FFFFFF"/>
                  </a:solidFill>
                  <a:latin typeface="Futura Ultra-Bold"/>
                  <a:ea typeface="Futura Ultra-Bold"/>
                  <a:cs typeface="Futura Ultra-Bold"/>
                  <a:sym typeface="Futura Ultra-Bold"/>
                </a:rPr>
                <a:t>1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665937" y="3924418"/>
            <a:ext cx="13989801" cy="36996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4546" lvl="1" indent="-377273" algn="l">
              <a:lnSpc>
                <a:spcPts val="4892"/>
              </a:lnSpc>
              <a:buFont typeface="Arial"/>
              <a:buChar char="•"/>
            </a:pPr>
            <a:r>
              <a:rPr lang="en-US" sz="349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can add multiple slides as per need</a:t>
            </a:r>
          </a:p>
          <a:p>
            <a:pPr marL="754546" lvl="1" indent="-377273" algn="l">
              <a:lnSpc>
                <a:spcPts val="4892"/>
              </a:lnSpc>
              <a:buFont typeface="Arial"/>
              <a:buChar char="•"/>
            </a:pPr>
            <a:r>
              <a:rPr lang="en-US" sz="349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Maximum of 2 slides can be added for problem statement</a:t>
            </a:r>
          </a:p>
          <a:p>
            <a:pPr marL="754546" lvl="1" indent="-377273" algn="l">
              <a:lnSpc>
                <a:spcPts val="4892"/>
              </a:lnSpc>
              <a:buFont typeface="Arial"/>
              <a:buChar char="•"/>
            </a:pPr>
            <a:r>
              <a:rPr lang="en-US" sz="349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Briefly state the real-world problem or pain point you are addressing.</a:t>
            </a:r>
          </a:p>
          <a:p>
            <a:pPr marL="754546" lvl="1" indent="-377273" algn="l">
              <a:lnSpc>
                <a:spcPts val="4892"/>
              </a:lnSpc>
              <a:buFont typeface="Arial"/>
              <a:buChar char="•"/>
            </a:pPr>
            <a:r>
              <a:rPr lang="en-US" sz="349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a compelling fact or anecdote to grab attention.</a:t>
            </a:r>
          </a:p>
          <a:p>
            <a:pPr marL="754546" lvl="1" indent="-377273" algn="l">
              <a:lnSpc>
                <a:spcPts val="4892"/>
              </a:lnSpc>
              <a:buFont typeface="Arial"/>
              <a:buChar char="•"/>
            </a:pPr>
            <a:r>
              <a:rPr lang="en-US" sz="3494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 not change or remove any logo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08362" y="9296432"/>
            <a:ext cx="10124833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 b="1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Remove the notes before uploading ppt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5937" y="399455"/>
            <a:ext cx="2952470" cy="1258490"/>
          </a:xfrm>
          <a:custGeom>
            <a:avLst/>
            <a:gdLst/>
            <a:ahLst/>
            <a:cxnLst/>
            <a:rect l="l" t="t" r="r" b="b"/>
            <a:pathLst>
              <a:path w="2952470" h="1258490">
                <a:moveTo>
                  <a:pt x="0" y="0"/>
                </a:moveTo>
                <a:lnTo>
                  <a:pt x="2952470" y="0"/>
                </a:lnTo>
                <a:lnTo>
                  <a:pt x="2952470" y="1258490"/>
                </a:lnTo>
                <a:lnTo>
                  <a:pt x="0" y="12584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9001188"/>
            <a:ext cx="18288000" cy="1285812"/>
          </a:xfrm>
          <a:custGeom>
            <a:avLst/>
            <a:gdLst/>
            <a:ahLst/>
            <a:cxnLst/>
            <a:rect l="l" t="t" r="r" b="b"/>
            <a:pathLst>
              <a:path w="18288000" h="1285812">
                <a:moveTo>
                  <a:pt x="0" y="0"/>
                </a:moveTo>
                <a:lnTo>
                  <a:pt x="18288000" y="0"/>
                </a:lnTo>
                <a:lnTo>
                  <a:pt x="18288000" y="1285812"/>
                </a:lnTo>
                <a:lnTo>
                  <a:pt x="0" y="1285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05833" b="-347541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3531832" y="353038"/>
            <a:ext cx="4434853" cy="1901563"/>
            <a:chOff x="0" y="0"/>
            <a:chExt cx="5913137" cy="2535417"/>
          </a:xfrm>
        </p:grpSpPr>
        <p:sp>
          <p:nvSpPr>
            <p:cNvPr id="6" name="Freeform 6"/>
            <p:cNvSpPr/>
            <p:nvPr/>
          </p:nvSpPr>
          <p:spPr>
            <a:xfrm>
              <a:off x="2549821" y="0"/>
              <a:ext cx="1420427" cy="1420427"/>
            </a:xfrm>
            <a:custGeom>
              <a:avLst/>
              <a:gdLst/>
              <a:ahLst/>
              <a:cxnLst/>
              <a:rect l="l" t="t" r="r" b="b"/>
              <a:pathLst>
                <a:path w="1420427" h="1420427">
                  <a:moveTo>
                    <a:pt x="0" y="0"/>
                  </a:moveTo>
                  <a:lnTo>
                    <a:pt x="1420427" y="0"/>
                  </a:lnTo>
                  <a:lnTo>
                    <a:pt x="1420427" y="1420427"/>
                  </a:lnTo>
                  <a:lnTo>
                    <a:pt x="0" y="14204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3260034" y="1671866"/>
              <a:ext cx="585740" cy="576156"/>
            </a:xfrm>
            <a:custGeom>
              <a:avLst/>
              <a:gdLst/>
              <a:ahLst/>
              <a:cxnLst/>
              <a:rect l="l" t="t" r="r" b="b"/>
              <a:pathLst>
                <a:path w="585740" h="576156">
                  <a:moveTo>
                    <a:pt x="0" y="0"/>
                  </a:moveTo>
                  <a:lnTo>
                    <a:pt x="585741" y="0"/>
                  </a:lnTo>
                  <a:lnTo>
                    <a:pt x="585741" y="576156"/>
                  </a:lnTo>
                  <a:lnTo>
                    <a:pt x="0" y="5761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0" y="1400575"/>
              <a:ext cx="3260034" cy="1023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531"/>
                </a:lnSpc>
                <a:spcBef>
                  <a:spcPct val="0"/>
                </a:spcBef>
              </a:pPr>
              <a:r>
                <a:rPr lang="en-US" sz="4665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PITCHN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874679" y="1400575"/>
              <a:ext cx="1189096" cy="10389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531"/>
                </a:lnSpc>
                <a:spcBef>
                  <a:spcPct val="0"/>
                </a:spcBef>
              </a:pPr>
              <a:r>
                <a:rPr lang="en-US" sz="4665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VA</a:t>
              </a:r>
            </a:p>
          </p:txBody>
        </p:sp>
        <p:sp>
          <p:nvSpPr>
            <p:cNvPr id="10" name="Freeform 10"/>
            <p:cNvSpPr/>
            <p:nvPr/>
          </p:nvSpPr>
          <p:spPr>
            <a:xfrm>
              <a:off x="4018979" y="2354659"/>
              <a:ext cx="165712" cy="128220"/>
            </a:xfrm>
            <a:custGeom>
              <a:avLst/>
              <a:gdLst/>
              <a:ahLst/>
              <a:cxnLst/>
              <a:rect l="l" t="t" r="r" b="b"/>
              <a:pathLst>
                <a:path w="165712" h="128220">
                  <a:moveTo>
                    <a:pt x="0" y="0"/>
                  </a:moveTo>
                  <a:lnTo>
                    <a:pt x="165712" y="0"/>
                  </a:lnTo>
                  <a:lnTo>
                    <a:pt x="165712" y="128220"/>
                  </a:lnTo>
                  <a:lnTo>
                    <a:pt x="0" y="1282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1088334" y="2354659"/>
              <a:ext cx="165712" cy="128220"/>
            </a:xfrm>
            <a:custGeom>
              <a:avLst/>
              <a:gdLst/>
              <a:ahLst/>
              <a:cxnLst/>
              <a:rect l="l" t="t" r="r" b="b"/>
              <a:pathLst>
                <a:path w="165712" h="128220">
                  <a:moveTo>
                    <a:pt x="0" y="0"/>
                  </a:moveTo>
                  <a:lnTo>
                    <a:pt x="165712" y="0"/>
                  </a:lnTo>
                  <a:lnTo>
                    <a:pt x="165712" y="128220"/>
                  </a:lnTo>
                  <a:lnTo>
                    <a:pt x="0" y="1282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AutoShape 12"/>
            <p:cNvSpPr/>
            <p:nvPr/>
          </p:nvSpPr>
          <p:spPr>
            <a:xfrm>
              <a:off x="309646" y="2424063"/>
              <a:ext cx="612018" cy="0"/>
            </a:xfrm>
            <a:prstGeom prst="line">
              <a:avLst/>
            </a:prstGeom>
            <a:ln w="24059" cap="flat">
              <a:solidFill>
                <a:srgbClr val="FF914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4266497" y="2409679"/>
              <a:ext cx="582991" cy="0"/>
            </a:xfrm>
            <a:prstGeom prst="line">
              <a:avLst/>
            </a:prstGeom>
            <a:ln w="24059" cap="flat">
              <a:solidFill>
                <a:srgbClr val="FF914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1296697" y="2273546"/>
              <a:ext cx="2679631" cy="261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28"/>
                </a:lnSpc>
                <a:spcBef>
                  <a:spcPct val="0"/>
                </a:spcBef>
              </a:pPr>
              <a:r>
                <a:rPr lang="en-US" sz="1163">
                  <a:solidFill>
                    <a:srgbClr val="FF9F6B"/>
                  </a:solidFill>
                  <a:latin typeface="Sunborn"/>
                  <a:ea typeface="Sunborn"/>
                  <a:cs typeface="Sunborn"/>
                  <a:sym typeface="Sunborn"/>
                </a:rPr>
                <a:t>IDEAS MEET OPPORTUNITY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5063775" y="1475034"/>
              <a:ext cx="849362" cy="669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24"/>
                </a:lnSpc>
                <a:spcBef>
                  <a:spcPct val="0"/>
                </a:spcBef>
              </a:pPr>
              <a:r>
                <a:rPr lang="en-US" sz="3017" b="1">
                  <a:solidFill>
                    <a:srgbClr val="CCFF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‘25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2254601"/>
            <a:ext cx="8336491" cy="1136417"/>
            <a:chOff x="0" y="0"/>
            <a:chExt cx="11115322" cy="1515223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0349608" cy="1515223"/>
              <a:chOff x="0" y="0"/>
              <a:chExt cx="11352116" cy="1661994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1352149" cy="1662049"/>
              </a:xfrm>
              <a:custGeom>
                <a:avLst/>
                <a:gdLst/>
                <a:ahLst/>
                <a:cxnLst/>
                <a:rect l="l" t="t" r="r" b="b"/>
                <a:pathLst>
                  <a:path w="11352149" h="1662049">
                    <a:moveTo>
                      <a:pt x="0" y="0"/>
                    </a:moveTo>
                    <a:lnTo>
                      <a:pt x="11352149" y="0"/>
                    </a:lnTo>
                    <a:lnTo>
                      <a:pt x="11352149" y="1662049"/>
                    </a:lnTo>
                    <a:lnTo>
                      <a:pt x="0" y="1662049"/>
                    </a:lnTo>
                    <a:close/>
                  </a:path>
                </a:pathLst>
              </a:custGeom>
              <a:solidFill>
                <a:srgbClr val="E0E3FF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9600099" y="0"/>
              <a:ext cx="1515223" cy="1515223"/>
              <a:chOff x="0" y="0"/>
              <a:chExt cx="1661994" cy="1661994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661922" cy="1661922"/>
              </a:xfrm>
              <a:custGeom>
                <a:avLst/>
                <a:gdLst/>
                <a:ahLst/>
                <a:cxnLst/>
                <a:rect l="l" t="t" r="r" b="b"/>
                <a:pathLst>
                  <a:path w="1661922" h="1661922">
                    <a:moveTo>
                      <a:pt x="0" y="830961"/>
                    </a:moveTo>
                    <a:cubicBezTo>
                      <a:pt x="0" y="1289939"/>
                      <a:pt x="372110" y="1661922"/>
                      <a:pt x="830961" y="1661922"/>
                    </a:cubicBezTo>
                    <a:cubicBezTo>
                      <a:pt x="1289812" y="1661922"/>
                      <a:pt x="1661922" y="1289812"/>
                      <a:pt x="1661922" y="830961"/>
                    </a:cubicBezTo>
                    <a:cubicBezTo>
                      <a:pt x="1661922" y="372110"/>
                      <a:pt x="1289939" y="0"/>
                      <a:pt x="830961" y="0"/>
                    </a:cubicBezTo>
                    <a:cubicBezTo>
                      <a:pt x="371983" y="0"/>
                      <a:pt x="0" y="372110"/>
                      <a:pt x="0" y="830961"/>
                    </a:cubicBezTo>
                    <a:close/>
                  </a:path>
                </a:pathLst>
              </a:custGeom>
              <a:solidFill>
                <a:srgbClr val="E0E3FF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9700168" y="100070"/>
              <a:ext cx="1315087" cy="1315083"/>
              <a:chOff x="0" y="0"/>
              <a:chExt cx="1442472" cy="1442468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442466" cy="1442466"/>
              </a:xfrm>
              <a:custGeom>
                <a:avLst/>
                <a:gdLst/>
                <a:ahLst/>
                <a:cxnLst/>
                <a:rect l="l" t="t" r="r" b="b"/>
                <a:pathLst>
                  <a:path w="1442466" h="1442466">
                    <a:moveTo>
                      <a:pt x="0" y="721233"/>
                    </a:moveTo>
                    <a:cubicBezTo>
                      <a:pt x="0" y="1119505"/>
                      <a:pt x="322961" y="1442466"/>
                      <a:pt x="721233" y="1442466"/>
                    </a:cubicBezTo>
                    <a:cubicBezTo>
                      <a:pt x="1119505" y="1442466"/>
                      <a:pt x="1442466" y="1119505"/>
                      <a:pt x="1442466" y="721233"/>
                    </a:cubicBezTo>
                    <a:cubicBezTo>
                      <a:pt x="1442466" y="322961"/>
                      <a:pt x="1119505" y="0"/>
                      <a:pt x="721233" y="0"/>
                    </a:cubicBezTo>
                    <a:cubicBezTo>
                      <a:pt x="322961" y="0"/>
                      <a:pt x="0" y="322961"/>
                      <a:pt x="0" y="721233"/>
                    </a:cubicBezTo>
                    <a:close/>
                  </a:path>
                </a:pathLst>
              </a:custGeom>
              <a:solidFill>
                <a:srgbClr val="5F6281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1250474" y="360950"/>
              <a:ext cx="7749464" cy="7266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38"/>
                </a:lnSpc>
              </a:pPr>
              <a:r>
                <a:rPr lang="en-US" sz="3282" b="1">
                  <a:solidFill>
                    <a:srgbClr val="000000"/>
                  </a:solidFill>
                  <a:latin typeface="Futura Ultra-Bold"/>
                  <a:ea typeface="Futura Ultra-Bold"/>
                  <a:cs typeface="Futura Ultra-Bold"/>
                  <a:sym typeface="Futura Ultra-Bold"/>
                </a:rPr>
                <a:t>The Solution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0041029" y="360950"/>
              <a:ext cx="633365" cy="7266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38"/>
                </a:lnSpc>
              </a:pPr>
              <a:r>
                <a:rPr lang="en-US" sz="3282" b="1">
                  <a:solidFill>
                    <a:srgbClr val="FFFFFF"/>
                  </a:solidFill>
                  <a:latin typeface="Futura Ultra-Bold"/>
                  <a:ea typeface="Futura Ultra-Bold"/>
                  <a:cs typeface="Futura Ultra-Bold"/>
                  <a:sym typeface="Futura Ultra-Bold"/>
                </a:rPr>
                <a:t>2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665937" y="4060955"/>
            <a:ext cx="14542489" cy="3670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8571" lvl="1" indent="-374286" algn="l">
              <a:lnSpc>
                <a:spcPts val="4854"/>
              </a:lnSpc>
              <a:buFont typeface="Arial"/>
              <a:buChar char="•"/>
            </a:pPr>
            <a:r>
              <a:rPr lang="en-US" sz="34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You can add multiple slides as per need</a:t>
            </a:r>
          </a:p>
          <a:p>
            <a:pPr marL="748571" lvl="1" indent="-374286" algn="l">
              <a:lnSpc>
                <a:spcPts val="4854"/>
              </a:lnSpc>
              <a:buFont typeface="Arial"/>
              <a:buChar char="•"/>
            </a:pPr>
            <a:r>
              <a:rPr lang="en-US" sz="34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Maximum of 2 slides can be added for solution</a:t>
            </a:r>
          </a:p>
          <a:p>
            <a:pPr marL="748571" lvl="1" indent="-374286" algn="l">
              <a:lnSpc>
                <a:spcPts val="4854"/>
              </a:lnSpc>
              <a:buFont typeface="Arial"/>
              <a:buChar char="•"/>
            </a:pPr>
            <a:r>
              <a:rPr lang="en-US" sz="34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Summarize your product, service, or innovation.</a:t>
            </a:r>
          </a:p>
          <a:p>
            <a:pPr marL="748571" lvl="1" indent="-374286" algn="l">
              <a:lnSpc>
                <a:spcPts val="4854"/>
              </a:lnSpc>
              <a:buFont typeface="Arial"/>
              <a:buChar char="•"/>
            </a:pPr>
            <a:r>
              <a:rPr lang="en-US" sz="34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 exactly are you offering, and how does it solve the problem?</a:t>
            </a:r>
          </a:p>
          <a:p>
            <a:pPr marL="748571" lvl="1" indent="-374286" algn="l">
              <a:lnSpc>
                <a:spcPts val="4854"/>
              </a:lnSpc>
              <a:buFont typeface="Arial"/>
              <a:buChar char="•"/>
            </a:pPr>
            <a:r>
              <a:rPr lang="en-US" sz="34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 not change or remove any logo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08362" y="9296432"/>
            <a:ext cx="10124833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 b="1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Remove the notes before uploading ppt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5937" y="399455"/>
            <a:ext cx="2952470" cy="1258490"/>
          </a:xfrm>
          <a:custGeom>
            <a:avLst/>
            <a:gdLst/>
            <a:ahLst/>
            <a:cxnLst/>
            <a:rect l="l" t="t" r="r" b="b"/>
            <a:pathLst>
              <a:path w="2952470" h="1258490">
                <a:moveTo>
                  <a:pt x="0" y="0"/>
                </a:moveTo>
                <a:lnTo>
                  <a:pt x="2952470" y="0"/>
                </a:lnTo>
                <a:lnTo>
                  <a:pt x="2952470" y="1258490"/>
                </a:lnTo>
                <a:lnTo>
                  <a:pt x="0" y="12584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9001188"/>
            <a:ext cx="18288000" cy="1285812"/>
          </a:xfrm>
          <a:custGeom>
            <a:avLst/>
            <a:gdLst/>
            <a:ahLst/>
            <a:cxnLst/>
            <a:rect l="l" t="t" r="r" b="b"/>
            <a:pathLst>
              <a:path w="18288000" h="1285812">
                <a:moveTo>
                  <a:pt x="0" y="0"/>
                </a:moveTo>
                <a:lnTo>
                  <a:pt x="18288000" y="0"/>
                </a:lnTo>
                <a:lnTo>
                  <a:pt x="18288000" y="1285812"/>
                </a:lnTo>
                <a:lnTo>
                  <a:pt x="0" y="1285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05833" b="-347541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3531832" y="353038"/>
            <a:ext cx="4434853" cy="1901563"/>
            <a:chOff x="0" y="0"/>
            <a:chExt cx="5913137" cy="2535417"/>
          </a:xfrm>
        </p:grpSpPr>
        <p:sp>
          <p:nvSpPr>
            <p:cNvPr id="6" name="Freeform 6"/>
            <p:cNvSpPr/>
            <p:nvPr/>
          </p:nvSpPr>
          <p:spPr>
            <a:xfrm>
              <a:off x="2549821" y="0"/>
              <a:ext cx="1420427" cy="1420427"/>
            </a:xfrm>
            <a:custGeom>
              <a:avLst/>
              <a:gdLst/>
              <a:ahLst/>
              <a:cxnLst/>
              <a:rect l="l" t="t" r="r" b="b"/>
              <a:pathLst>
                <a:path w="1420427" h="1420427">
                  <a:moveTo>
                    <a:pt x="0" y="0"/>
                  </a:moveTo>
                  <a:lnTo>
                    <a:pt x="1420427" y="0"/>
                  </a:lnTo>
                  <a:lnTo>
                    <a:pt x="1420427" y="1420427"/>
                  </a:lnTo>
                  <a:lnTo>
                    <a:pt x="0" y="14204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3260034" y="1671866"/>
              <a:ext cx="585740" cy="576156"/>
            </a:xfrm>
            <a:custGeom>
              <a:avLst/>
              <a:gdLst/>
              <a:ahLst/>
              <a:cxnLst/>
              <a:rect l="l" t="t" r="r" b="b"/>
              <a:pathLst>
                <a:path w="585740" h="576156">
                  <a:moveTo>
                    <a:pt x="0" y="0"/>
                  </a:moveTo>
                  <a:lnTo>
                    <a:pt x="585741" y="0"/>
                  </a:lnTo>
                  <a:lnTo>
                    <a:pt x="585741" y="576156"/>
                  </a:lnTo>
                  <a:lnTo>
                    <a:pt x="0" y="5761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0" y="1400575"/>
              <a:ext cx="3260034" cy="1023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531"/>
                </a:lnSpc>
                <a:spcBef>
                  <a:spcPct val="0"/>
                </a:spcBef>
              </a:pPr>
              <a:r>
                <a:rPr lang="en-US" sz="4665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PITCHN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874679" y="1400575"/>
              <a:ext cx="1189096" cy="10389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531"/>
                </a:lnSpc>
                <a:spcBef>
                  <a:spcPct val="0"/>
                </a:spcBef>
              </a:pPr>
              <a:r>
                <a:rPr lang="en-US" sz="4665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VA</a:t>
              </a:r>
            </a:p>
          </p:txBody>
        </p:sp>
        <p:sp>
          <p:nvSpPr>
            <p:cNvPr id="10" name="Freeform 10"/>
            <p:cNvSpPr/>
            <p:nvPr/>
          </p:nvSpPr>
          <p:spPr>
            <a:xfrm>
              <a:off x="4018979" y="2354659"/>
              <a:ext cx="165712" cy="128220"/>
            </a:xfrm>
            <a:custGeom>
              <a:avLst/>
              <a:gdLst/>
              <a:ahLst/>
              <a:cxnLst/>
              <a:rect l="l" t="t" r="r" b="b"/>
              <a:pathLst>
                <a:path w="165712" h="128220">
                  <a:moveTo>
                    <a:pt x="0" y="0"/>
                  </a:moveTo>
                  <a:lnTo>
                    <a:pt x="165712" y="0"/>
                  </a:lnTo>
                  <a:lnTo>
                    <a:pt x="165712" y="128220"/>
                  </a:lnTo>
                  <a:lnTo>
                    <a:pt x="0" y="1282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1088334" y="2354659"/>
              <a:ext cx="165712" cy="128220"/>
            </a:xfrm>
            <a:custGeom>
              <a:avLst/>
              <a:gdLst/>
              <a:ahLst/>
              <a:cxnLst/>
              <a:rect l="l" t="t" r="r" b="b"/>
              <a:pathLst>
                <a:path w="165712" h="128220">
                  <a:moveTo>
                    <a:pt x="0" y="0"/>
                  </a:moveTo>
                  <a:lnTo>
                    <a:pt x="165712" y="0"/>
                  </a:lnTo>
                  <a:lnTo>
                    <a:pt x="165712" y="128220"/>
                  </a:lnTo>
                  <a:lnTo>
                    <a:pt x="0" y="1282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AutoShape 12"/>
            <p:cNvSpPr/>
            <p:nvPr/>
          </p:nvSpPr>
          <p:spPr>
            <a:xfrm>
              <a:off x="309646" y="2424063"/>
              <a:ext cx="612018" cy="0"/>
            </a:xfrm>
            <a:prstGeom prst="line">
              <a:avLst/>
            </a:prstGeom>
            <a:ln w="24059" cap="flat">
              <a:solidFill>
                <a:srgbClr val="FF914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4266497" y="2409679"/>
              <a:ext cx="582991" cy="0"/>
            </a:xfrm>
            <a:prstGeom prst="line">
              <a:avLst/>
            </a:prstGeom>
            <a:ln w="24059" cap="flat">
              <a:solidFill>
                <a:srgbClr val="FF914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1296697" y="2273546"/>
              <a:ext cx="2679631" cy="261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28"/>
                </a:lnSpc>
                <a:spcBef>
                  <a:spcPct val="0"/>
                </a:spcBef>
              </a:pPr>
              <a:r>
                <a:rPr lang="en-US" sz="1163">
                  <a:solidFill>
                    <a:srgbClr val="FF9F6B"/>
                  </a:solidFill>
                  <a:latin typeface="Sunborn"/>
                  <a:ea typeface="Sunborn"/>
                  <a:cs typeface="Sunborn"/>
                  <a:sym typeface="Sunborn"/>
                </a:rPr>
                <a:t>IDEAS MEET OPPORTUNITY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5063775" y="1475034"/>
              <a:ext cx="849362" cy="669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24"/>
                </a:lnSpc>
                <a:spcBef>
                  <a:spcPct val="0"/>
                </a:spcBef>
              </a:pPr>
              <a:r>
                <a:rPr lang="en-US" sz="3017" b="1">
                  <a:solidFill>
                    <a:srgbClr val="CCFF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‘25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2254601"/>
            <a:ext cx="8336491" cy="1136417"/>
            <a:chOff x="0" y="0"/>
            <a:chExt cx="11115322" cy="1515223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0349608" cy="1515223"/>
              <a:chOff x="0" y="0"/>
              <a:chExt cx="11352116" cy="1661994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1352149" cy="1662049"/>
              </a:xfrm>
              <a:custGeom>
                <a:avLst/>
                <a:gdLst/>
                <a:ahLst/>
                <a:cxnLst/>
                <a:rect l="l" t="t" r="r" b="b"/>
                <a:pathLst>
                  <a:path w="11352149" h="1662049">
                    <a:moveTo>
                      <a:pt x="0" y="0"/>
                    </a:moveTo>
                    <a:lnTo>
                      <a:pt x="11352149" y="0"/>
                    </a:lnTo>
                    <a:lnTo>
                      <a:pt x="11352149" y="1662049"/>
                    </a:lnTo>
                    <a:lnTo>
                      <a:pt x="0" y="1662049"/>
                    </a:lnTo>
                    <a:close/>
                  </a:path>
                </a:pathLst>
              </a:custGeom>
              <a:solidFill>
                <a:srgbClr val="E0E3FF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9600099" y="0"/>
              <a:ext cx="1515223" cy="1515223"/>
              <a:chOff x="0" y="0"/>
              <a:chExt cx="1661994" cy="1661994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661922" cy="1661922"/>
              </a:xfrm>
              <a:custGeom>
                <a:avLst/>
                <a:gdLst/>
                <a:ahLst/>
                <a:cxnLst/>
                <a:rect l="l" t="t" r="r" b="b"/>
                <a:pathLst>
                  <a:path w="1661922" h="1661922">
                    <a:moveTo>
                      <a:pt x="0" y="830961"/>
                    </a:moveTo>
                    <a:cubicBezTo>
                      <a:pt x="0" y="1289939"/>
                      <a:pt x="372110" y="1661922"/>
                      <a:pt x="830961" y="1661922"/>
                    </a:cubicBezTo>
                    <a:cubicBezTo>
                      <a:pt x="1289812" y="1661922"/>
                      <a:pt x="1661922" y="1289812"/>
                      <a:pt x="1661922" y="830961"/>
                    </a:cubicBezTo>
                    <a:cubicBezTo>
                      <a:pt x="1661922" y="372110"/>
                      <a:pt x="1289939" y="0"/>
                      <a:pt x="830961" y="0"/>
                    </a:cubicBezTo>
                    <a:cubicBezTo>
                      <a:pt x="371983" y="0"/>
                      <a:pt x="0" y="372110"/>
                      <a:pt x="0" y="830961"/>
                    </a:cubicBezTo>
                    <a:close/>
                  </a:path>
                </a:pathLst>
              </a:custGeom>
              <a:solidFill>
                <a:srgbClr val="E0E3FF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9700168" y="100070"/>
              <a:ext cx="1315087" cy="1315083"/>
              <a:chOff x="0" y="0"/>
              <a:chExt cx="1442472" cy="1442468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442466" cy="1442466"/>
              </a:xfrm>
              <a:custGeom>
                <a:avLst/>
                <a:gdLst/>
                <a:ahLst/>
                <a:cxnLst/>
                <a:rect l="l" t="t" r="r" b="b"/>
                <a:pathLst>
                  <a:path w="1442466" h="1442466">
                    <a:moveTo>
                      <a:pt x="0" y="721233"/>
                    </a:moveTo>
                    <a:cubicBezTo>
                      <a:pt x="0" y="1119505"/>
                      <a:pt x="322961" y="1442466"/>
                      <a:pt x="721233" y="1442466"/>
                    </a:cubicBezTo>
                    <a:cubicBezTo>
                      <a:pt x="1119505" y="1442466"/>
                      <a:pt x="1442466" y="1119505"/>
                      <a:pt x="1442466" y="721233"/>
                    </a:cubicBezTo>
                    <a:cubicBezTo>
                      <a:pt x="1442466" y="322961"/>
                      <a:pt x="1119505" y="0"/>
                      <a:pt x="721233" y="0"/>
                    </a:cubicBezTo>
                    <a:cubicBezTo>
                      <a:pt x="322961" y="0"/>
                      <a:pt x="0" y="322961"/>
                      <a:pt x="0" y="721233"/>
                    </a:cubicBezTo>
                    <a:close/>
                  </a:path>
                </a:pathLst>
              </a:custGeom>
              <a:solidFill>
                <a:srgbClr val="5F6281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1250474" y="360950"/>
              <a:ext cx="7749464" cy="7266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38"/>
                </a:lnSpc>
              </a:pPr>
              <a:r>
                <a:rPr lang="en-US" sz="3282" b="1">
                  <a:solidFill>
                    <a:srgbClr val="000000"/>
                  </a:solidFill>
                  <a:latin typeface="Futura Ultra-Bold"/>
                  <a:ea typeface="Futura Ultra-Bold"/>
                  <a:cs typeface="Futura Ultra-Bold"/>
                  <a:sym typeface="Futura Ultra-Bold"/>
                </a:rPr>
                <a:t>Unique Value Proposition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0041029" y="360950"/>
              <a:ext cx="633365" cy="7266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38"/>
                </a:lnSpc>
              </a:pPr>
              <a:r>
                <a:rPr lang="en-US" sz="3282" b="1">
                  <a:solidFill>
                    <a:srgbClr val="FFFFFF"/>
                  </a:solidFill>
                  <a:latin typeface="Futura Ultra-Bold"/>
                  <a:ea typeface="Futura Ultra-Bold"/>
                  <a:cs typeface="Futura Ultra-Bold"/>
                  <a:sym typeface="Futura Ultra-Bold"/>
                </a:rPr>
                <a:t>3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665937" y="4060955"/>
            <a:ext cx="14542489" cy="2440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8571" lvl="1" indent="-374286" algn="l">
              <a:lnSpc>
                <a:spcPts val="4854"/>
              </a:lnSpc>
              <a:buFont typeface="Arial"/>
              <a:buChar char="•"/>
            </a:pPr>
            <a:r>
              <a:rPr lang="en-US" sz="34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Maximum of 1 slide can be added.</a:t>
            </a:r>
          </a:p>
          <a:p>
            <a:pPr marL="748571" lvl="1" indent="-374286" algn="l">
              <a:lnSpc>
                <a:spcPts val="4854"/>
              </a:lnSpc>
              <a:buFont typeface="Arial"/>
              <a:buChar char="•"/>
            </a:pPr>
            <a:r>
              <a:rPr lang="en-US" sz="34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What makes your solution unique or better than what’s out there?</a:t>
            </a:r>
          </a:p>
          <a:p>
            <a:pPr marL="748571" lvl="1" indent="-374286" algn="l">
              <a:lnSpc>
                <a:spcPts val="4854"/>
              </a:lnSpc>
              <a:buFont typeface="Arial"/>
              <a:buChar char="•"/>
            </a:pPr>
            <a:r>
              <a:rPr lang="en-US" sz="34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 not change or remove any logo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08362" y="9296432"/>
            <a:ext cx="10124833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 b="1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Remove the notes before uploading ppt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5937" y="399455"/>
            <a:ext cx="2952470" cy="1258490"/>
          </a:xfrm>
          <a:custGeom>
            <a:avLst/>
            <a:gdLst/>
            <a:ahLst/>
            <a:cxnLst/>
            <a:rect l="l" t="t" r="r" b="b"/>
            <a:pathLst>
              <a:path w="2952470" h="1258490">
                <a:moveTo>
                  <a:pt x="0" y="0"/>
                </a:moveTo>
                <a:lnTo>
                  <a:pt x="2952470" y="0"/>
                </a:lnTo>
                <a:lnTo>
                  <a:pt x="2952470" y="1258490"/>
                </a:lnTo>
                <a:lnTo>
                  <a:pt x="0" y="12584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9001188"/>
            <a:ext cx="18288000" cy="1285812"/>
          </a:xfrm>
          <a:custGeom>
            <a:avLst/>
            <a:gdLst/>
            <a:ahLst/>
            <a:cxnLst/>
            <a:rect l="l" t="t" r="r" b="b"/>
            <a:pathLst>
              <a:path w="18288000" h="1285812">
                <a:moveTo>
                  <a:pt x="0" y="0"/>
                </a:moveTo>
                <a:lnTo>
                  <a:pt x="18288000" y="0"/>
                </a:lnTo>
                <a:lnTo>
                  <a:pt x="18288000" y="1285812"/>
                </a:lnTo>
                <a:lnTo>
                  <a:pt x="0" y="1285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05833" b="-347541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3531832" y="353038"/>
            <a:ext cx="4434853" cy="1901563"/>
            <a:chOff x="0" y="0"/>
            <a:chExt cx="5913137" cy="2535417"/>
          </a:xfrm>
        </p:grpSpPr>
        <p:sp>
          <p:nvSpPr>
            <p:cNvPr id="6" name="Freeform 6"/>
            <p:cNvSpPr/>
            <p:nvPr/>
          </p:nvSpPr>
          <p:spPr>
            <a:xfrm>
              <a:off x="2549821" y="0"/>
              <a:ext cx="1420427" cy="1420427"/>
            </a:xfrm>
            <a:custGeom>
              <a:avLst/>
              <a:gdLst/>
              <a:ahLst/>
              <a:cxnLst/>
              <a:rect l="l" t="t" r="r" b="b"/>
              <a:pathLst>
                <a:path w="1420427" h="1420427">
                  <a:moveTo>
                    <a:pt x="0" y="0"/>
                  </a:moveTo>
                  <a:lnTo>
                    <a:pt x="1420427" y="0"/>
                  </a:lnTo>
                  <a:lnTo>
                    <a:pt x="1420427" y="1420427"/>
                  </a:lnTo>
                  <a:lnTo>
                    <a:pt x="0" y="14204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3260034" y="1671866"/>
              <a:ext cx="585740" cy="576156"/>
            </a:xfrm>
            <a:custGeom>
              <a:avLst/>
              <a:gdLst/>
              <a:ahLst/>
              <a:cxnLst/>
              <a:rect l="l" t="t" r="r" b="b"/>
              <a:pathLst>
                <a:path w="585740" h="576156">
                  <a:moveTo>
                    <a:pt x="0" y="0"/>
                  </a:moveTo>
                  <a:lnTo>
                    <a:pt x="585741" y="0"/>
                  </a:lnTo>
                  <a:lnTo>
                    <a:pt x="585741" y="576156"/>
                  </a:lnTo>
                  <a:lnTo>
                    <a:pt x="0" y="5761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0" y="1400575"/>
              <a:ext cx="3260034" cy="1023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531"/>
                </a:lnSpc>
                <a:spcBef>
                  <a:spcPct val="0"/>
                </a:spcBef>
              </a:pPr>
              <a:r>
                <a:rPr lang="en-US" sz="4665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PITCHN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874679" y="1400575"/>
              <a:ext cx="1189096" cy="10389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531"/>
                </a:lnSpc>
                <a:spcBef>
                  <a:spcPct val="0"/>
                </a:spcBef>
              </a:pPr>
              <a:r>
                <a:rPr lang="en-US" sz="4665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VA</a:t>
              </a:r>
            </a:p>
          </p:txBody>
        </p:sp>
        <p:sp>
          <p:nvSpPr>
            <p:cNvPr id="10" name="Freeform 10"/>
            <p:cNvSpPr/>
            <p:nvPr/>
          </p:nvSpPr>
          <p:spPr>
            <a:xfrm>
              <a:off x="4018979" y="2354659"/>
              <a:ext cx="165712" cy="128220"/>
            </a:xfrm>
            <a:custGeom>
              <a:avLst/>
              <a:gdLst/>
              <a:ahLst/>
              <a:cxnLst/>
              <a:rect l="l" t="t" r="r" b="b"/>
              <a:pathLst>
                <a:path w="165712" h="128220">
                  <a:moveTo>
                    <a:pt x="0" y="0"/>
                  </a:moveTo>
                  <a:lnTo>
                    <a:pt x="165712" y="0"/>
                  </a:lnTo>
                  <a:lnTo>
                    <a:pt x="165712" y="128220"/>
                  </a:lnTo>
                  <a:lnTo>
                    <a:pt x="0" y="1282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1088334" y="2354659"/>
              <a:ext cx="165712" cy="128220"/>
            </a:xfrm>
            <a:custGeom>
              <a:avLst/>
              <a:gdLst/>
              <a:ahLst/>
              <a:cxnLst/>
              <a:rect l="l" t="t" r="r" b="b"/>
              <a:pathLst>
                <a:path w="165712" h="128220">
                  <a:moveTo>
                    <a:pt x="0" y="0"/>
                  </a:moveTo>
                  <a:lnTo>
                    <a:pt x="165712" y="0"/>
                  </a:lnTo>
                  <a:lnTo>
                    <a:pt x="165712" y="128220"/>
                  </a:lnTo>
                  <a:lnTo>
                    <a:pt x="0" y="1282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AutoShape 12"/>
            <p:cNvSpPr/>
            <p:nvPr/>
          </p:nvSpPr>
          <p:spPr>
            <a:xfrm>
              <a:off x="309646" y="2424063"/>
              <a:ext cx="612018" cy="0"/>
            </a:xfrm>
            <a:prstGeom prst="line">
              <a:avLst/>
            </a:prstGeom>
            <a:ln w="24059" cap="flat">
              <a:solidFill>
                <a:srgbClr val="FF914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4266497" y="2409679"/>
              <a:ext cx="582991" cy="0"/>
            </a:xfrm>
            <a:prstGeom prst="line">
              <a:avLst/>
            </a:prstGeom>
            <a:ln w="24059" cap="flat">
              <a:solidFill>
                <a:srgbClr val="FF914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1296697" y="2273546"/>
              <a:ext cx="2679631" cy="261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28"/>
                </a:lnSpc>
                <a:spcBef>
                  <a:spcPct val="0"/>
                </a:spcBef>
              </a:pPr>
              <a:r>
                <a:rPr lang="en-US" sz="1163">
                  <a:solidFill>
                    <a:srgbClr val="FF9F6B"/>
                  </a:solidFill>
                  <a:latin typeface="Sunborn"/>
                  <a:ea typeface="Sunborn"/>
                  <a:cs typeface="Sunborn"/>
                  <a:sym typeface="Sunborn"/>
                </a:rPr>
                <a:t>IDEAS MEET OPPORTUNITY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5063775" y="1475034"/>
              <a:ext cx="849362" cy="669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24"/>
                </a:lnSpc>
                <a:spcBef>
                  <a:spcPct val="0"/>
                </a:spcBef>
              </a:pPr>
              <a:r>
                <a:rPr lang="en-US" sz="3017" b="1">
                  <a:solidFill>
                    <a:srgbClr val="CCFF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‘25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2254601"/>
            <a:ext cx="8336491" cy="1136417"/>
            <a:chOff x="0" y="0"/>
            <a:chExt cx="11115322" cy="1515223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0349608" cy="1515223"/>
              <a:chOff x="0" y="0"/>
              <a:chExt cx="11352116" cy="1661994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1352149" cy="1662049"/>
              </a:xfrm>
              <a:custGeom>
                <a:avLst/>
                <a:gdLst/>
                <a:ahLst/>
                <a:cxnLst/>
                <a:rect l="l" t="t" r="r" b="b"/>
                <a:pathLst>
                  <a:path w="11352149" h="1662049">
                    <a:moveTo>
                      <a:pt x="0" y="0"/>
                    </a:moveTo>
                    <a:lnTo>
                      <a:pt x="11352149" y="0"/>
                    </a:lnTo>
                    <a:lnTo>
                      <a:pt x="11352149" y="1662049"/>
                    </a:lnTo>
                    <a:lnTo>
                      <a:pt x="0" y="1662049"/>
                    </a:lnTo>
                    <a:close/>
                  </a:path>
                </a:pathLst>
              </a:custGeom>
              <a:solidFill>
                <a:srgbClr val="E0E3FF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9600099" y="0"/>
              <a:ext cx="1515223" cy="1515223"/>
              <a:chOff x="0" y="0"/>
              <a:chExt cx="1661994" cy="1661994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661922" cy="1661922"/>
              </a:xfrm>
              <a:custGeom>
                <a:avLst/>
                <a:gdLst/>
                <a:ahLst/>
                <a:cxnLst/>
                <a:rect l="l" t="t" r="r" b="b"/>
                <a:pathLst>
                  <a:path w="1661922" h="1661922">
                    <a:moveTo>
                      <a:pt x="0" y="830961"/>
                    </a:moveTo>
                    <a:cubicBezTo>
                      <a:pt x="0" y="1289939"/>
                      <a:pt x="372110" y="1661922"/>
                      <a:pt x="830961" y="1661922"/>
                    </a:cubicBezTo>
                    <a:cubicBezTo>
                      <a:pt x="1289812" y="1661922"/>
                      <a:pt x="1661922" y="1289812"/>
                      <a:pt x="1661922" y="830961"/>
                    </a:cubicBezTo>
                    <a:cubicBezTo>
                      <a:pt x="1661922" y="372110"/>
                      <a:pt x="1289939" y="0"/>
                      <a:pt x="830961" y="0"/>
                    </a:cubicBezTo>
                    <a:cubicBezTo>
                      <a:pt x="371983" y="0"/>
                      <a:pt x="0" y="372110"/>
                      <a:pt x="0" y="830961"/>
                    </a:cubicBezTo>
                    <a:close/>
                  </a:path>
                </a:pathLst>
              </a:custGeom>
              <a:solidFill>
                <a:srgbClr val="E0E3FF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9700168" y="100070"/>
              <a:ext cx="1315087" cy="1315083"/>
              <a:chOff x="0" y="0"/>
              <a:chExt cx="1442472" cy="1442468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442466" cy="1442466"/>
              </a:xfrm>
              <a:custGeom>
                <a:avLst/>
                <a:gdLst/>
                <a:ahLst/>
                <a:cxnLst/>
                <a:rect l="l" t="t" r="r" b="b"/>
                <a:pathLst>
                  <a:path w="1442466" h="1442466">
                    <a:moveTo>
                      <a:pt x="0" y="721233"/>
                    </a:moveTo>
                    <a:cubicBezTo>
                      <a:pt x="0" y="1119505"/>
                      <a:pt x="322961" y="1442466"/>
                      <a:pt x="721233" y="1442466"/>
                    </a:cubicBezTo>
                    <a:cubicBezTo>
                      <a:pt x="1119505" y="1442466"/>
                      <a:pt x="1442466" y="1119505"/>
                      <a:pt x="1442466" y="721233"/>
                    </a:cubicBezTo>
                    <a:cubicBezTo>
                      <a:pt x="1442466" y="322961"/>
                      <a:pt x="1119505" y="0"/>
                      <a:pt x="721233" y="0"/>
                    </a:cubicBezTo>
                    <a:cubicBezTo>
                      <a:pt x="322961" y="0"/>
                      <a:pt x="0" y="322961"/>
                      <a:pt x="0" y="721233"/>
                    </a:cubicBezTo>
                    <a:close/>
                  </a:path>
                </a:pathLst>
              </a:custGeom>
              <a:solidFill>
                <a:srgbClr val="5F6281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1250474" y="360950"/>
              <a:ext cx="7749464" cy="7266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38"/>
                </a:lnSpc>
              </a:pPr>
              <a:r>
                <a:rPr lang="en-US" sz="3282" b="1">
                  <a:solidFill>
                    <a:srgbClr val="000000"/>
                  </a:solidFill>
                  <a:latin typeface="Futura Ultra-Bold"/>
                  <a:ea typeface="Futura Ultra-Bold"/>
                  <a:cs typeface="Futura Ultra-Bold"/>
                  <a:sym typeface="Futura Ultra-Bold"/>
                </a:rPr>
                <a:t>Market Opportunity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0041029" y="360950"/>
              <a:ext cx="633365" cy="7266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38"/>
                </a:lnSpc>
              </a:pPr>
              <a:r>
                <a:rPr lang="en-US" sz="3282" b="1">
                  <a:solidFill>
                    <a:srgbClr val="FFFFFF"/>
                  </a:solidFill>
                  <a:latin typeface="Futura Ultra-Bold"/>
                  <a:ea typeface="Futura Ultra-Bold"/>
                  <a:cs typeface="Futura Ultra-Bold"/>
                  <a:sym typeface="Futura Ultra-Bold"/>
                </a:rPr>
                <a:t>4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665937" y="4060955"/>
            <a:ext cx="14542489" cy="2440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8571" lvl="1" indent="-374286" algn="l">
              <a:lnSpc>
                <a:spcPts val="4854"/>
              </a:lnSpc>
              <a:buFont typeface="Arial"/>
              <a:buChar char="•"/>
            </a:pPr>
            <a:r>
              <a:rPr lang="en-US" sz="34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Maximum of 1 slide can be added.</a:t>
            </a:r>
          </a:p>
          <a:p>
            <a:pPr marL="748571" lvl="1" indent="-374286" algn="l">
              <a:lnSpc>
                <a:spcPts val="4854"/>
              </a:lnSpc>
              <a:buFont typeface="Arial"/>
              <a:buChar char="•"/>
            </a:pPr>
            <a:r>
              <a:rPr lang="en-US" sz="34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Explain about how you are going to make your presence in the market and breakthrough it.</a:t>
            </a:r>
          </a:p>
          <a:p>
            <a:pPr marL="748571" lvl="1" indent="-374286" algn="l">
              <a:lnSpc>
                <a:spcPts val="4854"/>
              </a:lnSpc>
              <a:buFont typeface="Arial"/>
              <a:buChar char="•"/>
            </a:pPr>
            <a:r>
              <a:rPr lang="en-US" sz="34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 not change or remove any logo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08362" y="9296432"/>
            <a:ext cx="10124833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 b="1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Remove the notes before uploading ppt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5937" y="399455"/>
            <a:ext cx="2952470" cy="1258490"/>
          </a:xfrm>
          <a:custGeom>
            <a:avLst/>
            <a:gdLst/>
            <a:ahLst/>
            <a:cxnLst/>
            <a:rect l="l" t="t" r="r" b="b"/>
            <a:pathLst>
              <a:path w="2952470" h="1258490">
                <a:moveTo>
                  <a:pt x="0" y="0"/>
                </a:moveTo>
                <a:lnTo>
                  <a:pt x="2952470" y="0"/>
                </a:lnTo>
                <a:lnTo>
                  <a:pt x="2952470" y="1258490"/>
                </a:lnTo>
                <a:lnTo>
                  <a:pt x="0" y="12584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9001188"/>
            <a:ext cx="18288000" cy="1285812"/>
          </a:xfrm>
          <a:custGeom>
            <a:avLst/>
            <a:gdLst/>
            <a:ahLst/>
            <a:cxnLst/>
            <a:rect l="l" t="t" r="r" b="b"/>
            <a:pathLst>
              <a:path w="18288000" h="1285812">
                <a:moveTo>
                  <a:pt x="0" y="0"/>
                </a:moveTo>
                <a:lnTo>
                  <a:pt x="18288000" y="0"/>
                </a:lnTo>
                <a:lnTo>
                  <a:pt x="18288000" y="1285812"/>
                </a:lnTo>
                <a:lnTo>
                  <a:pt x="0" y="1285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05833" b="-347541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3531832" y="353038"/>
            <a:ext cx="4434853" cy="1901563"/>
            <a:chOff x="0" y="0"/>
            <a:chExt cx="5913137" cy="2535417"/>
          </a:xfrm>
        </p:grpSpPr>
        <p:sp>
          <p:nvSpPr>
            <p:cNvPr id="6" name="Freeform 6"/>
            <p:cNvSpPr/>
            <p:nvPr/>
          </p:nvSpPr>
          <p:spPr>
            <a:xfrm>
              <a:off x="2549821" y="0"/>
              <a:ext cx="1420427" cy="1420427"/>
            </a:xfrm>
            <a:custGeom>
              <a:avLst/>
              <a:gdLst/>
              <a:ahLst/>
              <a:cxnLst/>
              <a:rect l="l" t="t" r="r" b="b"/>
              <a:pathLst>
                <a:path w="1420427" h="1420427">
                  <a:moveTo>
                    <a:pt x="0" y="0"/>
                  </a:moveTo>
                  <a:lnTo>
                    <a:pt x="1420427" y="0"/>
                  </a:lnTo>
                  <a:lnTo>
                    <a:pt x="1420427" y="1420427"/>
                  </a:lnTo>
                  <a:lnTo>
                    <a:pt x="0" y="14204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3260034" y="1671866"/>
              <a:ext cx="585740" cy="576156"/>
            </a:xfrm>
            <a:custGeom>
              <a:avLst/>
              <a:gdLst/>
              <a:ahLst/>
              <a:cxnLst/>
              <a:rect l="l" t="t" r="r" b="b"/>
              <a:pathLst>
                <a:path w="585740" h="576156">
                  <a:moveTo>
                    <a:pt x="0" y="0"/>
                  </a:moveTo>
                  <a:lnTo>
                    <a:pt x="585741" y="0"/>
                  </a:lnTo>
                  <a:lnTo>
                    <a:pt x="585741" y="576156"/>
                  </a:lnTo>
                  <a:lnTo>
                    <a:pt x="0" y="5761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0" y="1400575"/>
              <a:ext cx="3260034" cy="1023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531"/>
                </a:lnSpc>
                <a:spcBef>
                  <a:spcPct val="0"/>
                </a:spcBef>
              </a:pPr>
              <a:r>
                <a:rPr lang="en-US" sz="4665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PITCHN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874679" y="1400575"/>
              <a:ext cx="1189096" cy="10389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531"/>
                </a:lnSpc>
                <a:spcBef>
                  <a:spcPct val="0"/>
                </a:spcBef>
              </a:pPr>
              <a:r>
                <a:rPr lang="en-US" sz="4665" b="1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VA</a:t>
              </a:r>
            </a:p>
          </p:txBody>
        </p:sp>
        <p:sp>
          <p:nvSpPr>
            <p:cNvPr id="10" name="Freeform 10"/>
            <p:cNvSpPr/>
            <p:nvPr/>
          </p:nvSpPr>
          <p:spPr>
            <a:xfrm>
              <a:off x="4018979" y="2354659"/>
              <a:ext cx="165712" cy="128220"/>
            </a:xfrm>
            <a:custGeom>
              <a:avLst/>
              <a:gdLst/>
              <a:ahLst/>
              <a:cxnLst/>
              <a:rect l="l" t="t" r="r" b="b"/>
              <a:pathLst>
                <a:path w="165712" h="128220">
                  <a:moveTo>
                    <a:pt x="0" y="0"/>
                  </a:moveTo>
                  <a:lnTo>
                    <a:pt x="165712" y="0"/>
                  </a:lnTo>
                  <a:lnTo>
                    <a:pt x="165712" y="128220"/>
                  </a:lnTo>
                  <a:lnTo>
                    <a:pt x="0" y="1282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1088334" y="2354659"/>
              <a:ext cx="165712" cy="128220"/>
            </a:xfrm>
            <a:custGeom>
              <a:avLst/>
              <a:gdLst/>
              <a:ahLst/>
              <a:cxnLst/>
              <a:rect l="l" t="t" r="r" b="b"/>
              <a:pathLst>
                <a:path w="165712" h="128220">
                  <a:moveTo>
                    <a:pt x="0" y="0"/>
                  </a:moveTo>
                  <a:lnTo>
                    <a:pt x="165712" y="0"/>
                  </a:lnTo>
                  <a:lnTo>
                    <a:pt x="165712" y="128220"/>
                  </a:lnTo>
                  <a:lnTo>
                    <a:pt x="0" y="1282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AutoShape 12"/>
            <p:cNvSpPr/>
            <p:nvPr/>
          </p:nvSpPr>
          <p:spPr>
            <a:xfrm>
              <a:off x="309646" y="2424063"/>
              <a:ext cx="612018" cy="0"/>
            </a:xfrm>
            <a:prstGeom prst="line">
              <a:avLst/>
            </a:prstGeom>
            <a:ln w="24059" cap="flat">
              <a:solidFill>
                <a:srgbClr val="FF914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AutoShape 13"/>
            <p:cNvSpPr/>
            <p:nvPr/>
          </p:nvSpPr>
          <p:spPr>
            <a:xfrm>
              <a:off x="4266497" y="2409679"/>
              <a:ext cx="582991" cy="0"/>
            </a:xfrm>
            <a:prstGeom prst="line">
              <a:avLst/>
            </a:prstGeom>
            <a:ln w="24059" cap="flat">
              <a:solidFill>
                <a:srgbClr val="FF914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1296697" y="2273546"/>
              <a:ext cx="2679631" cy="261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628"/>
                </a:lnSpc>
                <a:spcBef>
                  <a:spcPct val="0"/>
                </a:spcBef>
              </a:pPr>
              <a:r>
                <a:rPr lang="en-US" sz="1163">
                  <a:solidFill>
                    <a:srgbClr val="FF9F6B"/>
                  </a:solidFill>
                  <a:latin typeface="Sunborn"/>
                  <a:ea typeface="Sunborn"/>
                  <a:cs typeface="Sunborn"/>
                  <a:sym typeface="Sunborn"/>
                </a:rPr>
                <a:t>IDEAS MEET OPPORTUNITY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5063775" y="1475034"/>
              <a:ext cx="849362" cy="6691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24"/>
                </a:lnSpc>
                <a:spcBef>
                  <a:spcPct val="0"/>
                </a:spcBef>
              </a:pPr>
              <a:r>
                <a:rPr lang="en-US" sz="3017" b="1">
                  <a:solidFill>
                    <a:srgbClr val="CCFF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‘25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0" y="2254601"/>
            <a:ext cx="8336491" cy="1136417"/>
            <a:chOff x="0" y="0"/>
            <a:chExt cx="11115322" cy="1515223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0349608" cy="1515223"/>
              <a:chOff x="0" y="0"/>
              <a:chExt cx="11352116" cy="1661994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1352149" cy="1662049"/>
              </a:xfrm>
              <a:custGeom>
                <a:avLst/>
                <a:gdLst/>
                <a:ahLst/>
                <a:cxnLst/>
                <a:rect l="l" t="t" r="r" b="b"/>
                <a:pathLst>
                  <a:path w="11352149" h="1662049">
                    <a:moveTo>
                      <a:pt x="0" y="0"/>
                    </a:moveTo>
                    <a:lnTo>
                      <a:pt x="11352149" y="0"/>
                    </a:lnTo>
                    <a:lnTo>
                      <a:pt x="11352149" y="1662049"/>
                    </a:lnTo>
                    <a:lnTo>
                      <a:pt x="0" y="1662049"/>
                    </a:lnTo>
                    <a:close/>
                  </a:path>
                </a:pathLst>
              </a:custGeom>
              <a:solidFill>
                <a:srgbClr val="E0E3FF"/>
              </a:solidFill>
            </p:spPr>
          </p:sp>
        </p:grpSp>
        <p:grpSp>
          <p:nvGrpSpPr>
            <p:cNvPr id="19" name="Group 19"/>
            <p:cNvGrpSpPr/>
            <p:nvPr/>
          </p:nvGrpSpPr>
          <p:grpSpPr>
            <a:xfrm>
              <a:off x="9600099" y="0"/>
              <a:ext cx="1515223" cy="1515223"/>
              <a:chOff x="0" y="0"/>
              <a:chExt cx="1661994" cy="1661994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661922" cy="1661922"/>
              </a:xfrm>
              <a:custGeom>
                <a:avLst/>
                <a:gdLst/>
                <a:ahLst/>
                <a:cxnLst/>
                <a:rect l="l" t="t" r="r" b="b"/>
                <a:pathLst>
                  <a:path w="1661922" h="1661922">
                    <a:moveTo>
                      <a:pt x="0" y="830961"/>
                    </a:moveTo>
                    <a:cubicBezTo>
                      <a:pt x="0" y="1289939"/>
                      <a:pt x="372110" y="1661922"/>
                      <a:pt x="830961" y="1661922"/>
                    </a:cubicBezTo>
                    <a:cubicBezTo>
                      <a:pt x="1289812" y="1661922"/>
                      <a:pt x="1661922" y="1289812"/>
                      <a:pt x="1661922" y="830961"/>
                    </a:cubicBezTo>
                    <a:cubicBezTo>
                      <a:pt x="1661922" y="372110"/>
                      <a:pt x="1289939" y="0"/>
                      <a:pt x="830961" y="0"/>
                    </a:cubicBezTo>
                    <a:cubicBezTo>
                      <a:pt x="371983" y="0"/>
                      <a:pt x="0" y="372110"/>
                      <a:pt x="0" y="830961"/>
                    </a:cubicBezTo>
                    <a:close/>
                  </a:path>
                </a:pathLst>
              </a:custGeom>
              <a:solidFill>
                <a:srgbClr val="E0E3FF"/>
              </a:solidFill>
            </p:spPr>
          </p:sp>
        </p:grpSp>
        <p:grpSp>
          <p:nvGrpSpPr>
            <p:cNvPr id="21" name="Group 21"/>
            <p:cNvGrpSpPr/>
            <p:nvPr/>
          </p:nvGrpSpPr>
          <p:grpSpPr>
            <a:xfrm>
              <a:off x="9700168" y="100070"/>
              <a:ext cx="1315087" cy="1315083"/>
              <a:chOff x="0" y="0"/>
              <a:chExt cx="1442472" cy="1442468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442466" cy="1442466"/>
              </a:xfrm>
              <a:custGeom>
                <a:avLst/>
                <a:gdLst/>
                <a:ahLst/>
                <a:cxnLst/>
                <a:rect l="l" t="t" r="r" b="b"/>
                <a:pathLst>
                  <a:path w="1442466" h="1442466">
                    <a:moveTo>
                      <a:pt x="0" y="721233"/>
                    </a:moveTo>
                    <a:cubicBezTo>
                      <a:pt x="0" y="1119505"/>
                      <a:pt x="322961" y="1442466"/>
                      <a:pt x="721233" y="1442466"/>
                    </a:cubicBezTo>
                    <a:cubicBezTo>
                      <a:pt x="1119505" y="1442466"/>
                      <a:pt x="1442466" y="1119505"/>
                      <a:pt x="1442466" y="721233"/>
                    </a:cubicBezTo>
                    <a:cubicBezTo>
                      <a:pt x="1442466" y="322961"/>
                      <a:pt x="1119505" y="0"/>
                      <a:pt x="721233" y="0"/>
                    </a:cubicBezTo>
                    <a:cubicBezTo>
                      <a:pt x="322961" y="0"/>
                      <a:pt x="0" y="322961"/>
                      <a:pt x="0" y="721233"/>
                    </a:cubicBezTo>
                    <a:close/>
                  </a:path>
                </a:pathLst>
              </a:custGeom>
              <a:solidFill>
                <a:srgbClr val="5F6281"/>
              </a:solidFill>
            </p:spPr>
          </p:sp>
        </p:grpSp>
        <p:sp>
          <p:nvSpPr>
            <p:cNvPr id="23" name="TextBox 23"/>
            <p:cNvSpPr txBox="1"/>
            <p:nvPr/>
          </p:nvSpPr>
          <p:spPr>
            <a:xfrm>
              <a:off x="1250474" y="360950"/>
              <a:ext cx="7749464" cy="7266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938"/>
                </a:lnSpc>
              </a:pPr>
              <a:r>
                <a:rPr lang="en-US" sz="3282" b="1">
                  <a:solidFill>
                    <a:srgbClr val="000000"/>
                  </a:solidFill>
                  <a:latin typeface="Futura Ultra-Bold"/>
                  <a:ea typeface="Futura Ultra-Bold"/>
                  <a:cs typeface="Futura Ultra-Bold"/>
                  <a:sym typeface="Futura Ultra-Bold"/>
                </a:rPr>
                <a:t>Exit Strategy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0041029" y="360950"/>
              <a:ext cx="633365" cy="7266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38"/>
                </a:lnSpc>
              </a:pPr>
              <a:r>
                <a:rPr lang="en-US" sz="3282" b="1">
                  <a:solidFill>
                    <a:srgbClr val="FFFFFF"/>
                  </a:solidFill>
                  <a:latin typeface="Futura Ultra-Bold"/>
                  <a:ea typeface="Futura Ultra-Bold"/>
                  <a:cs typeface="Futura Ultra-Bold"/>
                  <a:sym typeface="Futura Ultra-Bold"/>
                </a:rPr>
                <a:t>5</a:t>
              </a: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665937" y="4060955"/>
            <a:ext cx="14542489" cy="3670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8571" lvl="1" indent="-374286" algn="l">
              <a:lnSpc>
                <a:spcPts val="4854"/>
              </a:lnSpc>
              <a:buFont typeface="Arial"/>
              <a:buChar char="•"/>
            </a:pPr>
            <a:r>
              <a:rPr lang="en-US" sz="34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Maximum of 1 slide can be added.</a:t>
            </a:r>
          </a:p>
          <a:p>
            <a:pPr marL="748571" lvl="1" indent="-374286" algn="l">
              <a:lnSpc>
                <a:spcPts val="4854"/>
              </a:lnSpc>
              <a:buFont typeface="Arial"/>
              <a:buChar char="•"/>
            </a:pPr>
            <a:r>
              <a:rPr lang="en-US" sz="34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Selling the company to a larger business</a:t>
            </a:r>
          </a:p>
          <a:p>
            <a:pPr marL="748571" lvl="1" indent="-374286" algn="l">
              <a:lnSpc>
                <a:spcPts val="4854"/>
              </a:lnSpc>
              <a:buFont typeface="Arial"/>
              <a:buChar char="•"/>
            </a:pPr>
            <a:r>
              <a:rPr lang="en-US" sz="34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Merging with another company</a:t>
            </a:r>
          </a:p>
          <a:p>
            <a:pPr marL="748571" lvl="1" indent="-374286" algn="l">
              <a:lnSpc>
                <a:spcPts val="4854"/>
              </a:lnSpc>
              <a:buFont typeface="Arial"/>
              <a:buChar char="•"/>
            </a:pPr>
            <a:r>
              <a:rPr lang="en-US" sz="34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Launching an IPO (going public)</a:t>
            </a:r>
          </a:p>
          <a:p>
            <a:pPr marL="748571" lvl="1" indent="-374286" algn="l">
              <a:lnSpc>
                <a:spcPts val="4854"/>
              </a:lnSpc>
              <a:buFont typeface="Arial"/>
              <a:buChar char="•"/>
            </a:pPr>
            <a:r>
              <a:rPr lang="en-US" sz="34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Buyback of shares by founders or management</a:t>
            </a:r>
          </a:p>
          <a:p>
            <a:pPr marL="748571" lvl="1" indent="-374286" algn="l">
              <a:lnSpc>
                <a:spcPts val="4854"/>
              </a:lnSpc>
              <a:buFont typeface="Arial"/>
              <a:buChar char="•"/>
            </a:pPr>
            <a:r>
              <a:rPr lang="en-US" sz="346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 not change or remove any logo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08362" y="9296432"/>
            <a:ext cx="10124833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 b="1">
                <a:solidFill>
                  <a:srgbClr val="00000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Remove the notes before uploading ppt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</Words>
  <Application>Microsoft Office PowerPoint</Application>
  <PresentationFormat>Custom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Bitter Bold</vt:lpstr>
      <vt:lpstr>Futura Ultra-Bold</vt:lpstr>
      <vt:lpstr>Garet Bold</vt:lpstr>
      <vt:lpstr>Sunborn</vt:lpstr>
      <vt:lpstr>Montserrat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PitchNova Ppt</dc:title>
  <cp:lastModifiedBy>Soham Dhanokar</cp:lastModifiedBy>
  <cp:revision>2</cp:revision>
  <dcterms:created xsi:type="dcterms:W3CDTF">2006-08-16T00:00:00Z</dcterms:created>
  <dcterms:modified xsi:type="dcterms:W3CDTF">2025-08-14T19:01:55Z</dcterms:modified>
  <dc:identifier>DAGvS5YaGoI</dc:identifier>
</cp:coreProperties>
</file>