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EA829-268E-4A50-AEFD-D8C55DDE0AE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6F0F-5DEE-4971-8C53-577BD60F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6F0F-5DEE-4971-8C53-577BD60F4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A6F0F-5DEE-4971-8C53-577BD60F4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4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A5DD26-C72A-46C2-8BF8-36F01101559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92AE947-D465-4CF0-A1DB-53F28CB11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174" y="1819564"/>
            <a:ext cx="11523841" cy="2525376"/>
          </a:xfrm>
        </p:spPr>
        <p:txBody>
          <a:bodyPr/>
          <a:lstStyle/>
          <a:p>
            <a:pPr algn="ctr"/>
            <a:r>
              <a:rPr lang="uk-UA" sz="5400" dirty="0"/>
              <a:t>Утворення відходів, їх характеристика та класифікація. Методи утилізації та знешкодження відходів. Полігони.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755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Методи утилізації твердих відходів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748" y="2087420"/>
            <a:ext cx="10753725" cy="409326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 </a:t>
            </a:r>
            <a:r>
              <a:rPr lang="uk-UA" b="1" dirty="0" smtClean="0"/>
              <a:t>Органічних</a:t>
            </a:r>
          </a:p>
          <a:p>
            <a:pPr marL="0" indent="0">
              <a:buNone/>
            </a:pPr>
            <a:r>
              <a:rPr lang="uk-UA" b="1" dirty="0" err="1" smtClean="0"/>
              <a:t>Біотермічний</a:t>
            </a:r>
            <a:r>
              <a:rPr lang="uk-UA" b="1" dirty="0" smtClean="0"/>
              <a:t> метод - </a:t>
            </a:r>
            <a:r>
              <a:rPr lang="ru-RU" dirty="0" err="1" smtClean="0"/>
              <a:t>заснований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спроможності</a:t>
            </a:r>
            <a:r>
              <a:rPr lang="ru-RU" dirty="0"/>
              <a:t> </a:t>
            </a:r>
            <a:r>
              <a:rPr lang="ru-RU" dirty="0" err="1"/>
              <a:t>твердих</a:t>
            </a:r>
            <a:r>
              <a:rPr lang="ru-RU" dirty="0"/>
              <a:t> </a:t>
            </a:r>
            <a:r>
              <a:rPr lang="ru-RU" dirty="0" err="1"/>
              <a:t>відходів</a:t>
            </a:r>
            <a:r>
              <a:rPr lang="ru-RU" dirty="0"/>
              <a:t> до </a:t>
            </a:r>
            <a:r>
              <a:rPr lang="ru-RU" dirty="0" err="1"/>
              <a:t>самозаймання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впливом</a:t>
            </a:r>
            <a:r>
              <a:rPr lang="ru-RU" dirty="0"/>
              <a:t> </a:t>
            </a:r>
            <a:r>
              <a:rPr lang="ru-RU" dirty="0" err="1"/>
              <a:t>особливих</a:t>
            </a:r>
            <a:r>
              <a:rPr lang="ru-RU" dirty="0"/>
              <a:t> </a:t>
            </a:r>
            <a:r>
              <a:rPr lang="ru-RU" dirty="0" err="1"/>
              <a:t>мікроорганізмів</a:t>
            </a:r>
            <a:r>
              <a:rPr lang="ru-RU" dirty="0"/>
              <a:t> - </a:t>
            </a:r>
            <a:r>
              <a:rPr lang="ru-RU" dirty="0" err="1"/>
              <a:t>термофільних</a:t>
            </a:r>
            <a:r>
              <a:rPr lang="ru-RU" dirty="0"/>
              <a:t> </a:t>
            </a:r>
            <a:r>
              <a:rPr lang="ru-RU" dirty="0" err="1"/>
              <a:t>бактерій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uk-UA" b="1" dirty="0"/>
              <a:t>Компостування (</a:t>
            </a:r>
            <a:r>
              <a:rPr lang="uk-UA" b="1" dirty="0" err="1"/>
              <a:t>гниїння</a:t>
            </a:r>
            <a:r>
              <a:rPr lang="uk-UA" dirty="0"/>
              <a:t>) - біологічний процес розкладання органічних речовин за допомогою мікроорганізмів. Тепло, що виділяється при цьому, має </a:t>
            </a:r>
            <a:r>
              <a:rPr lang="uk-UA" dirty="0" err="1"/>
              <a:t>дезинфікуючу</a:t>
            </a:r>
            <a:r>
              <a:rPr lang="uk-UA" dirty="0"/>
              <a:t> властивість, завдяки чому утворюється цінне добриво для </a:t>
            </a:r>
            <a:r>
              <a:rPr lang="uk-UA" dirty="0" err="1"/>
              <a:t>грунту</a:t>
            </a:r>
            <a:r>
              <a:rPr lang="uk-UA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b="1" dirty="0" smtClean="0"/>
              <a:t>Неорганічних та змішаних</a:t>
            </a:r>
            <a:endParaRPr lang="uk-UA" dirty="0" smtClean="0"/>
          </a:p>
          <a:p>
            <a:pPr marL="0" indent="0">
              <a:buNone/>
            </a:pPr>
            <a:r>
              <a:rPr lang="uk-UA" b="1" dirty="0"/>
              <a:t>Спалювання</a:t>
            </a:r>
            <a:r>
              <a:rPr lang="uk-UA" dirty="0"/>
              <a:t> - один із кращих методів ліквідації відходів, використовуваних як промислова сировина. При цьому потрібно враховувати те, що спалювання відходів на сміттєспалювальних </a:t>
            </a:r>
            <a:r>
              <a:rPr lang="uk-UA" dirty="0" err="1"/>
              <a:t>фабриках</a:t>
            </a:r>
            <a:r>
              <a:rPr lang="uk-UA" dirty="0"/>
              <a:t> спричиняє забруднення атмосфери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ru-RU" b="1" dirty="0" err="1"/>
              <a:t>Поховання</a:t>
            </a:r>
            <a:r>
              <a:rPr lang="ru-RU" b="1" dirty="0"/>
              <a:t> </a:t>
            </a:r>
            <a:r>
              <a:rPr lang="ru-RU" b="1" dirty="0" err="1"/>
              <a:t>відходів</a:t>
            </a:r>
            <a:r>
              <a:rPr lang="ru-RU" dirty="0"/>
              <a:t> </a:t>
            </a:r>
            <a:r>
              <a:rPr lang="ru-RU" dirty="0" smtClean="0"/>
              <a:t>-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поширений</a:t>
            </a:r>
            <a:r>
              <a:rPr lang="ru-RU" dirty="0" smtClean="0"/>
              <a:t> </a:t>
            </a:r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утилізації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відходів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Методи утилізації рідких відходів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r>
              <a:rPr lang="uk-UA" b="1" dirty="0"/>
              <a:t>Механічне очищення</a:t>
            </a:r>
            <a:r>
              <a:rPr lang="uk-UA" dirty="0"/>
              <a:t> - </a:t>
            </a:r>
            <a:r>
              <a:rPr lang="uk-UA" dirty="0" smtClean="0"/>
              <a:t>проціджування</a:t>
            </a:r>
            <a:r>
              <a:rPr lang="uk-UA" dirty="0"/>
              <a:t>, відстоювання, фільтрування, центрифугування. Частки, у залежності від розмірів, </a:t>
            </a:r>
            <a:r>
              <a:rPr lang="uk-UA" dirty="0" err="1"/>
              <a:t>вловлюються</a:t>
            </a:r>
            <a:r>
              <a:rPr lang="uk-UA" dirty="0"/>
              <a:t> решітками, сітками і ситами різноманітних конструкцій</a:t>
            </a:r>
            <a:r>
              <a:rPr lang="uk-UA" dirty="0" smtClean="0"/>
              <a:t>.</a:t>
            </a:r>
          </a:p>
          <a:p>
            <a:r>
              <a:rPr lang="uk-UA" b="1" dirty="0"/>
              <a:t>Фізико-хімічне очищення </a:t>
            </a:r>
            <a:r>
              <a:rPr lang="uk-UA" dirty="0"/>
              <a:t>провадиться шляхом кристалізації, випару, аерації, </a:t>
            </a:r>
            <a:r>
              <a:rPr lang="uk-UA" dirty="0" smtClean="0"/>
              <a:t>флотації</a:t>
            </a:r>
            <a:r>
              <a:rPr lang="uk-UA" dirty="0"/>
              <a:t>, сорбції, іонного </a:t>
            </a:r>
            <a:r>
              <a:rPr lang="uk-UA" dirty="0" smtClean="0"/>
              <a:t>обміну. </a:t>
            </a:r>
          </a:p>
          <a:p>
            <a:r>
              <a:rPr lang="uk-UA" b="1" dirty="0"/>
              <a:t>Окисний метод очищення</a:t>
            </a:r>
            <a:r>
              <a:rPr lang="uk-UA" dirty="0"/>
              <a:t> застосовується для знешкодження виробничих стічних вод, що містять токсичні домішки</a:t>
            </a:r>
            <a:r>
              <a:rPr lang="uk-UA" dirty="0" smtClean="0"/>
              <a:t>.</a:t>
            </a:r>
          </a:p>
          <a:p>
            <a:r>
              <a:rPr lang="uk-UA" b="1" dirty="0"/>
              <a:t>Термічний метод очищення</a:t>
            </a:r>
            <a:r>
              <a:rPr lang="uk-UA" dirty="0"/>
              <a:t> стічних вод найбільш ефективний, але і є найбільш дорогим. Стоки спалюють, одержуючи нетоксичні газоподібні продукти горіння і твердий осад.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5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Методи утилізації газоподібних відходів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274" y="2224116"/>
            <a:ext cx="10753725" cy="3766185"/>
          </a:xfrm>
        </p:spPr>
        <p:txBody>
          <a:bodyPr/>
          <a:lstStyle/>
          <a:p>
            <a:r>
              <a:rPr lang="uk-UA" b="1" dirty="0"/>
              <a:t>Абсорбційний</a:t>
            </a:r>
            <a:r>
              <a:rPr lang="uk-UA" dirty="0"/>
              <a:t> - заснований на властивостях розчинності газоподібної суміші в рідині - воді, аміачній воді, розчинах лугів. Речовина переходить із газу в рідину і при цьому </a:t>
            </a:r>
            <a:r>
              <a:rPr lang="uk-UA" dirty="0" err="1" smtClean="0"/>
              <a:t>вловлюються</a:t>
            </a:r>
            <a:r>
              <a:rPr lang="uk-UA" dirty="0"/>
              <a:t> </a:t>
            </a:r>
            <a:r>
              <a:rPr lang="uk-UA" dirty="0" smtClean="0"/>
              <a:t>шкідливі частки.</a:t>
            </a:r>
          </a:p>
          <a:p>
            <a:r>
              <a:rPr lang="ru-RU" b="1" dirty="0" err="1"/>
              <a:t>Адсорбційний</a:t>
            </a:r>
            <a:r>
              <a:rPr lang="ru-RU" dirty="0"/>
              <a:t> - </a:t>
            </a:r>
            <a:r>
              <a:rPr lang="ru-RU" dirty="0" err="1"/>
              <a:t>заснований</a:t>
            </a:r>
            <a:r>
              <a:rPr lang="ru-RU" dirty="0"/>
              <a:t> на </a:t>
            </a:r>
            <a:r>
              <a:rPr lang="ru-RU" dirty="0" err="1"/>
              <a:t>витягу</a:t>
            </a:r>
            <a:r>
              <a:rPr lang="ru-RU" dirty="0"/>
              <a:t> </a:t>
            </a:r>
            <a:r>
              <a:rPr lang="ru-RU" dirty="0" err="1"/>
              <a:t>домішок</a:t>
            </a:r>
            <a:r>
              <a:rPr lang="ru-RU" dirty="0"/>
              <a:t> </a:t>
            </a:r>
            <a:r>
              <a:rPr lang="ru-RU" dirty="0" err="1"/>
              <a:t>твердими</a:t>
            </a:r>
            <a:r>
              <a:rPr lang="ru-RU" dirty="0"/>
              <a:t> </a:t>
            </a:r>
            <a:r>
              <a:rPr lang="ru-RU" dirty="0" err="1"/>
              <a:t>поглиначами</a:t>
            </a:r>
            <a:r>
              <a:rPr lang="ru-RU" dirty="0"/>
              <a:t> - </a:t>
            </a:r>
            <a:r>
              <a:rPr lang="ru-RU" dirty="0" err="1"/>
              <a:t>активованим</a:t>
            </a:r>
            <a:r>
              <a:rPr lang="ru-RU" dirty="0"/>
              <a:t> </a:t>
            </a:r>
            <a:r>
              <a:rPr lang="ru-RU" dirty="0" err="1"/>
              <a:t>вугіллям</a:t>
            </a:r>
            <a:r>
              <a:rPr lang="ru-RU" dirty="0"/>
              <a:t>, </a:t>
            </a:r>
            <a:r>
              <a:rPr lang="ru-RU" dirty="0" err="1"/>
              <a:t>синтетичними</a:t>
            </a:r>
            <a:r>
              <a:rPr lang="ru-RU" dirty="0"/>
              <a:t> і </a:t>
            </a:r>
            <a:r>
              <a:rPr lang="ru-RU" dirty="0" err="1"/>
              <a:t>природними</a:t>
            </a:r>
            <a:r>
              <a:rPr lang="ru-RU" dirty="0"/>
              <a:t> </a:t>
            </a:r>
            <a:r>
              <a:rPr lang="ru-RU" dirty="0" err="1"/>
              <a:t>цеолітами</a:t>
            </a:r>
            <a:r>
              <a:rPr lang="ru-RU" dirty="0" smtClean="0"/>
              <a:t>.</a:t>
            </a:r>
            <a:r>
              <a:rPr lang="uk-UA" dirty="0"/>
              <a:t> Правда, адсорбційний матеріал має межу насичення, після чого він </a:t>
            </a:r>
            <a:r>
              <a:rPr lang="uk-UA" dirty="0" smtClean="0"/>
              <a:t>сам </a:t>
            </a:r>
            <a:r>
              <a:rPr lang="uk-UA" dirty="0"/>
              <a:t>стає джерелом забруднення і потребує регулярної заміни</a:t>
            </a:r>
            <a:r>
              <a:rPr lang="uk-UA" dirty="0" smtClean="0"/>
              <a:t>.</a:t>
            </a:r>
          </a:p>
          <a:p>
            <a:r>
              <a:rPr lang="uk-UA" b="1" dirty="0"/>
              <a:t>Каталітичний</a:t>
            </a:r>
            <a:r>
              <a:rPr lang="uk-UA" dirty="0"/>
              <a:t> </a:t>
            </a:r>
            <a:r>
              <a:rPr lang="uk-UA" dirty="0" smtClean="0"/>
              <a:t>- заснований </a:t>
            </a:r>
            <a:r>
              <a:rPr lang="uk-UA" dirty="0"/>
              <a:t>на хімічній взаємодії домішок на твердих каталізаторах, що містять платину, паладій, родій, нікель, хром, мідь, цинк, ванадій або інші елементи.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Полігони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Полігони (сміттєзвалища) – спеціально обладнані місця для тимчасового або постійного зберігання твердих промислових і побутових відходів.</a:t>
            </a:r>
          </a:p>
          <a:p>
            <a:pPr algn="just"/>
            <a:endParaRPr lang="uk-UA" dirty="0"/>
          </a:p>
          <a:p>
            <a:pPr algn="just"/>
            <a:endParaRPr lang="en-US" dirty="0"/>
          </a:p>
        </p:txBody>
      </p:sp>
      <p:pic>
        <p:nvPicPr>
          <p:cNvPr id="6146" name="Picture 2" descr="ТРАГЕДІЯ УКРАЇНСЬКИХ ЗВАЛИЩ - VTORMA 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53" y="3017325"/>
            <a:ext cx="6319116" cy="327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76656" y="3669878"/>
            <a:ext cx="421399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dirty="0" smtClean="0"/>
              <a:t>Уявити все накопичене в Україні сміття можна так - це 14 тисяч футбольних полів, на яких стоять 500 пірамід </a:t>
            </a:r>
            <a:r>
              <a:rPr lang="uk-UA" dirty="0" err="1" smtClean="0"/>
              <a:t>Хеопса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883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Проблеми полігонів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747" y="2344189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переважна кількість полігонів працює в режимі перевантаження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половина полігонів побутових відходів приймає і промислові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є джерелами інтенсивного забруднення атмосфери та підземних вод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є місцями розповсюдження гризунів, шкідливих комах та джерелом небезпечних інфекцій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є місцями проживання </a:t>
            </a:r>
            <a:r>
              <a:rPr lang="uk-UA" dirty="0" err="1" smtClean="0"/>
              <a:t>волоцюг</a:t>
            </a:r>
            <a:r>
              <a:rPr lang="uk-UA" dirty="0" smtClean="0"/>
              <a:t> та місцями дрібного промислу маргінальних елементів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355" y="1366982"/>
            <a:ext cx="11523841" cy="2525376"/>
          </a:xfrm>
        </p:spPr>
        <p:txBody>
          <a:bodyPr/>
          <a:lstStyle/>
          <a:p>
            <a:pPr algn="ctr"/>
            <a:r>
              <a:rPr lang="uk-UA" sz="5400" dirty="0" smtClean="0"/>
              <a:t>Дякую за увагу!</a:t>
            </a:r>
            <a:endParaRPr lang="en-US" sz="54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462481" y="3892358"/>
            <a:ext cx="9325590" cy="2055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 smtClean="0"/>
              <a:t>Підготував студент групи </a:t>
            </a:r>
            <a:r>
              <a:rPr lang="uk-UA" sz="3200" dirty="0" smtClean="0"/>
              <a:t>ДА-92</a:t>
            </a:r>
            <a:endParaRPr lang="uk-UA" sz="3200" dirty="0" smtClean="0"/>
          </a:p>
        </p:txBody>
      </p:sp>
    </p:spTree>
    <p:extLst>
      <p:ext uri="{BB962C8B-B14F-4D97-AF65-F5344CB8AC3E}">
        <p14:creationId xmlns:p14="http://schemas.microsoft.com/office/powerpoint/2010/main" val="27288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658198"/>
          </a:xfrm>
        </p:spPr>
        <p:txBody>
          <a:bodyPr/>
          <a:lstStyle/>
          <a:p>
            <a:pPr algn="ctr"/>
            <a:r>
              <a:rPr lang="uk-UA" dirty="0" smtClean="0"/>
              <a:t>Що таке відходи?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547" y="2011680"/>
            <a:ext cx="10753725" cy="3766185"/>
          </a:xfrm>
        </p:spPr>
        <p:txBody>
          <a:bodyPr/>
          <a:lstStyle/>
          <a:p>
            <a:pPr algn="just"/>
            <a:r>
              <a:rPr lang="uk-UA" i="1" dirty="0"/>
              <a:t>Відходи </a:t>
            </a:r>
            <a:r>
              <a:rPr lang="uk-UA" dirty="0"/>
              <a:t>- будь-які речовини, матеріали і предмети, які утворюються у процесі людської діяльності і не мають подальшого використання за місцем </a:t>
            </a:r>
            <a:r>
              <a:rPr lang="uk-UA" dirty="0" smtClean="0"/>
              <a:t>утворення. Іншими </a:t>
            </a:r>
            <a:r>
              <a:rPr lang="uk-UA" dirty="0"/>
              <a:t>словами, відходи - це всі види залишків виробництва та споживання, залишки, що виникають внаслідок техногенних чи природних катастроф.</a:t>
            </a:r>
            <a:endParaRPr lang="en-US" dirty="0"/>
          </a:p>
        </p:txBody>
      </p:sp>
      <p:pic>
        <p:nvPicPr>
          <p:cNvPr id="1026" name="Picture 2" descr="Відходи - Аналітика - енергозбереження та енергоефективност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" y="3644669"/>
            <a:ext cx="3200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оли запрацює Закон України «Про відходи»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17" y="3669878"/>
            <a:ext cx="3239627" cy="18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Малайзія надішле контейнери пластикових відходів країнам, які їх присла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13" y="3669878"/>
            <a:ext cx="3287623" cy="185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1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Класифікація відходів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Відходи класифікують за:</a:t>
            </a:r>
          </a:p>
          <a:p>
            <a:endParaRPr lang="uk-UA" dirty="0" smtClean="0"/>
          </a:p>
          <a:p>
            <a:pPr lvl="1"/>
            <a:r>
              <a:rPr lang="uk-UA" dirty="0" smtClean="0"/>
              <a:t>1) Способом утворення</a:t>
            </a:r>
          </a:p>
          <a:p>
            <a:pPr lvl="1"/>
            <a:r>
              <a:rPr lang="uk-UA" dirty="0" smtClean="0"/>
              <a:t>2) Ступенем безпечності</a:t>
            </a:r>
          </a:p>
          <a:p>
            <a:pPr lvl="1"/>
            <a:r>
              <a:rPr lang="uk-UA" dirty="0" smtClean="0"/>
              <a:t>3) Можливістю переробки або утилізації</a:t>
            </a:r>
          </a:p>
          <a:p>
            <a:pPr lvl="1"/>
            <a:r>
              <a:rPr lang="uk-UA" dirty="0" smtClean="0"/>
              <a:t>4) Агрегатним станом перебування</a:t>
            </a:r>
          </a:p>
          <a:p>
            <a:pPr lvl="1"/>
            <a:r>
              <a:rPr lang="uk-UA" dirty="0" smtClean="0"/>
              <a:t>5) За нормами утворення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 способом утворення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7187" y="2551632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Побутові </a:t>
            </a:r>
            <a:r>
              <a:rPr lang="uk-UA" dirty="0" smtClean="0"/>
              <a:t>відходи		Промислові відходи (відходи від виробництва)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 descr="Садовому принесли у мерію пакет зі сміття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3537528"/>
            <a:ext cx="4493741" cy="25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лада надала подробиці скидання промислових відходів на Харківщині/ Фото,  Смирнівка | Справжня Варт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92" y="3537528"/>
            <a:ext cx="3363480" cy="25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 </a:t>
            </a:r>
            <a:r>
              <a:rPr lang="uk-UA" dirty="0" smtClean="0"/>
              <a:t>ступенем</a:t>
            </a:r>
            <a:r>
              <a:rPr lang="ru-RU" dirty="0" smtClean="0"/>
              <a:t> </a:t>
            </a:r>
            <a:r>
              <a:rPr lang="uk-UA" dirty="0" smtClean="0"/>
              <a:t>безпечності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3611" y="3863571"/>
            <a:ext cx="4763562" cy="3766185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За природою небезпеки: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 smtClean="0"/>
              <a:t>Токсичні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 smtClean="0"/>
              <a:t>Вибухові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 smtClean="0"/>
              <a:t>Вогненебезпечні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 smtClean="0"/>
              <a:t>Радіоактивні</a:t>
            </a:r>
          </a:p>
          <a:p>
            <a:pPr marL="4572" lvl="1" indent="0">
              <a:buNone/>
            </a:pPr>
            <a:endParaRPr lang="uk-UA" dirty="0"/>
          </a:p>
          <a:p>
            <a:pPr marL="4572" lvl="1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29057" y="2164080"/>
            <a:ext cx="4763562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Поділяються на класи:</a:t>
            </a:r>
          </a:p>
          <a:p>
            <a:pPr>
              <a:buFont typeface="Arial" pitchFamily="34" charset="0"/>
              <a:buChar char="•"/>
            </a:pPr>
            <a:r>
              <a:rPr lang="uk-UA" dirty="0" smtClean="0"/>
              <a:t>    Надзвичайно небезпечні(1 клас)</a:t>
            </a:r>
          </a:p>
          <a:p>
            <a:pPr lvl="1">
              <a:buFont typeface="Arial" pitchFamily="34" charset="0"/>
              <a:buChar char="•"/>
            </a:pPr>
            <a:r>
              <a:rPr lang="uk-UA" dirty="0" err="1" smtClean="0"/>
              <a:t>Високонебезпечні</a:t>
            </a:r>
            <a:r>
              <a:rPr lang="uk-UA" dirty="0" smtClean="0"/>
              <a:t> (2 клас)</a:t>
            </a:r>
          </a:p>
          <a:p>
            <a:pPr lvl="1">
              <a:buFont typeface="Arial" pitchFamily="34" charset="0"/>
              <a:buChar char="•"/>
            </a:pPr>
            <a:r>
              <a:rPr lang="uk-UA" dirty="0" err="1" smtClean="0"/>
              <a:t>Помірно</a:t>
            </a:r>
            <a:r>
              <a:rPr lang="uk-UA" dirty="0" smtClean="0"/>
              <a:t> небезпечні (3 клас)</a:t>
            </a:r>
          </a:p>
          <a:p>
            <a:pPr lvl="1">
              <a:buFont typeface="Arial" pitchFamily="34" charset="0"/>
              <a:buChar char="•"/>
            </a:pPr>
            <a:r>
              <a:rPr lang="uk-UA" dirty="0" err="1" smtClean="0"/>
              <a:t>Малонебезпечні</a:t>
            </a:r>
            <a:r>
              <a:rPr lang="uk-UA" dirty="0" smtClean="0"/>
              <a:t> (4 клас)</a:t>
            </a:r>
          </a:p>
          <a:p>
            <a:pPr marL="4572" lvl="1" indent="0">
              <a:buFont typeface="Arial" pitchFamily="34" charset="0"/>
              <a:buNone/>
            </a:pPr>
            <a:endParaRPr lang="uk-UA" dirty="0" smtClean="0"/>
          </a:p>
          <a:p>
            <a:pPr marL="4572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 можливістю переробки або утилізації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491971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Зворотні</a:t>
            </a:r>
          </a:p>
          <a:p>
            <a:pPr marL="4572" lvl="1" indent="0">
              <a:buNone/>
            </a:pPr>
            <a:r>
              <a:rPr lang="uk-UA" dirty="0" smtClean="0"/>
              <a:t>	- можна переробити	</a:t>
            </a:r>
            <a:r>
              <a:rPr lang="uk-UA" dirty="0"/>
              <a:t>	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Незворотні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можна утилізувати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- не можна утилізувати</a:t>
            </a:r>
            <a:endParaRPr lang="en-US" dirty="0"/>
          </a:p>
        </p:txBody>
      </p:sp>
      <p:pic>
        <p:nvPicPr>
          <p:cNvPr id="3074" name="Picture 2" descr="Ціни на утилізацію відходів - &quot;ЕКО Утилізаці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39" y="2491971"/>
            <a:ext cx="29146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 агрегатним станом перебування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4977" y="1799720"/>
            <a:ext cx="4781750" cy="3766185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Тверді</a:t>
            </a:r>
          </a:p>
        </p:txBody>
      </p:sp>
      <p:pic>
        <p:nvPicPr>
          <p:cNvPr id="4" name="Picture 2" descr="Відходи - Аналітика - енергозбереження та енергоефективност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50" y="3452513"/>
            <a:ext cx="3200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Позбуватись своїх рідких побутових відходів тернополянам потрібно через  укладання угод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02" y="3452513"/>
            <a:ext cx="2522292" cy="18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Вчені: викиди вуглекислого газу несуть непоправну шкоду екосистемі  світового океану | УНІА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346" y="3440388"/>
            <a:ext cx="3114098" cy="18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215377" y="1799720"/>
            <a:ext cx="1819296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uk-UA" dirty="0" smtClean="0"/>
          </a:p>
          <a:p>
            <a:pPr marL="0" indent="0">
              <a:buFont typeface="Arial" pitchFamily="34" charset="0"/>
              <a:buNone/>
            </a:pPr>
            <a:endParaRPr lang="uk-UA" dirty="0" smtClean="0"/>
          </a:p>
          <a:p>
            <a:pPr marL="0" indent="0">
              <a:buFont typeface="Arial" pitchFamily="34" charset="0"/>
              <a:buNone/>
            </a:pPr>
            <a:r>
              <a:rPr lang="uk-UA" dirty="0" smtClean="0"/>
              <a:t>Рідкі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406967" y="1817774"/>
            <a:ext cx="2921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uk-UA" dirty="0" smtClean="0"/>
          </a:p>
          <a:p>
            <a:pPr marL="0" indent="0">
              <a:buFont typeface="Arial" pitchFamily="34" charset="0"/>
              <a:buNone/>
            </a:pPr>
            <a:endParaRPr lang="uk-UA" dirty="0" smtClean="0"/>
          </a:p>
          <a:p>
            <a:pPr marL="0" indent="0">
              <a:buFont typeface="Arial" pitchFamily="34" charset="0"/>
              <a:buNone/>
            </a:pPr>
            <a:r>
              <a:rPr lang="uk-UA" dirty="0" smtClean="0"/>
              <a:t>Газоподібні</a:t>
            </a:r>
          </a:p>
        </p:txBody>
      </p:sp>
    </p:spTree>
    <p:extLst>
      <p:ext uri="{BB962C8B-B14F-4D97-AF65-F5344CB8AC3E}">
        <p14:creationId xmlns:p14="http://schemas.microsoft.com/office/powerpoint/2010/main" val="341266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 нормами утворення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765" y="2787535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Нормативні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Утворюються в обсягах, що передбачені встановленими правовими нормами.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Понаднормативні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Утворюються в обсягах, що не передбачені нормами.</a:t>
            </a:r>
          </a:p>
        </p:txBody>
      </p:sp>
    </p:spTree>
    <p:extLst>
      <p:ext uri="{BB962C8B-B14F-4D97-AF65-F5344CB8AC3E}">
        <p14:creationId xmlns:p14="http://schemas.microsoft.com/office/powerpoint/2010/main" val="391847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Принципи реформи управління відходами. Статті компанії «Адмін-Експерт -  сервіс отримання ліцензій та дозволів в Україні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5" y="519235"/>
            <a:ext cx="10757656" cy="58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1499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1623</TotalTime>
  <Words>286</Words>
  <Application>Microsoft Office PowerPoint</Application>
  <PresentationFormat>Широкоэкранный</PresentationFormat>
  <Paragraphs>74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Метрополия</vt:lpstr>
      <vt:lpstr>Утворення відходів, їх характеристика та класифікація. Методи утилізації та знешкодження відходів. Полігони.</vt:lpstr>
      <vt:lpstr>Що таке відходи?</vt:lpstr>
      <vt:lpstr>Класифікація відходів</vt:lpstr>
      <vt:lpstr>За способом утворення</vt:lpstr>
      <vt:lpstr>За ступенем безпечності</vt:lpstr>
      <vt:lpstr>За можливістю переробки або утилізації</vt:lpstr>
      <vt:lpstr>За агрегатним станом перебування</vt:lpstr>
      <vt:lpstr>За нормами утворення</vt:lpstr>
      <vt:lpstr>Презентация PowerPoint</vt:lpstr>
      <vt:lpstr>Методи утилізації твердих відходів</vt:lpstr>
      <vt:lpstr>Методи утилізації рідких відходів</vt:lpstr>
      <vt:lpstr>Методи утилізації газоподібних відходів</vt:lpstr>
      <vt:lpstr>Полігони</vt:lpstr>
      <vt:lpstr>Проблеми полігонів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Утворення відходів, їх характеристика та класифікація. Методи утилізації та знешкодження відходів. Полігони.</dc:title>
  <dc:creator>DIMA</dc:creator>
  <cp:lastModifiedBy>DIMA</cp:lastModifiedBy>
  <cp:revision>22</cp:revision>
  <dcterms:created xsi:type="dcterms:W3CDTF">2020-10-03T11:42:57Z</dcterms:created>
  <dcterms:modified xsi:type="dcterms:W3CDTF">2021-01-12T20:50:57Z</dcterms:modified>
</cp:coreProperties>
</file>