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0B44-E2AB-4950-AA9A-BC3F3897673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1DBA-F5C9-4DC4-8D20-55FB3FCF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38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0B44-E2AB-4950-AA9A-BC3F3897673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1DBA-F5C9-4DC4-8D20-55FB3FCF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0B44-E2AB-4950-AA9A-BC3F3897673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1DBA-F5C9-4DC4-8D20-55FB3FCF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6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0B44-E2AB-4950-AA9A-BC3F3897673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1DBA-F5C9-4DC4-8D20-55FB3FCF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0B44-E2AB-4950-AA9A-BC3F3897673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1DBA-F5C9-4DC4-8D20-55FB3FCF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85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0B44-E2AB-4950-AA9A-BC3F3897673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1DBA-F5C9-4DC4-8D20-55FB3FCF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0B44-E2AB-4950-AA9A-BC3F3897673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1DBA-F5C9-4DC4-8D20-55FB3FCFC6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3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0B44-E2AB-4950-AA9A-BC3F3897673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1DBA-F5C9-4DC4-8D20-55FB3FCF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6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0B44-E2AB-4950-AA9A-BC3F3897673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1DBA-F5C9-4DC4-8D20-55FB3FCF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3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0B44-E2AB-4950-AA9A-BC3F3897673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1DBA-F5C9-4DC4-8D20-55FB3FCF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6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1DD0B44-E2AB-4950-AA9A-BC3F3897673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1DBA-F5C9-4DC4-8D20-55FB3FCF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1DD0B44-E2AB-4950-AA9A-BC3F3897673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A4B1DBA-F5C9-4DC4-8D20-55FB3FCF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Переваги та недоліки ТРАДИЦІЙНИХ ДЖЕРЕЛ ЕНЕРГІЇ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5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Нафта</a:t>
            </a:r>
            <a:br>
              <a:rPr lang="uk-UA" dirty="0" smtClean="0"/>
            </a:br>
            <a:r>
              <a:rPr lang="uk-UA" dirty="0" smtClean="0"/>
              <a:t>переваги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3081390"/>
            <a:ext cx="7729728" cy="3101983"/>
          </a:xfrm>
        </p:spPr>
        <p:txBody>
          <a:bodyPr/>
          <a:lstStyle/>
          <a:p>
            <a:r>
              <a:rPr lang="ru-RU" dirty="0" smtClean="0"/>
              <a:t>Висока </a:t>
            </a:r>
            <a:r>
              <a:rPr lang="uk-UA" dirty="0" smtClean="0"/>
              <a:t>тепловіддача</a:t>
            </a:r>
          </a:p>
          <a:p>
            <a:pPr marL="0" indent="0">
              <a:buNone/>
            </a:pPr>
            <a:r>
              <a:rPr lang="uk-UA" dirty="0" smtClean="0"/>
              <a:t>Дає на третину більше тепла, ніж та сама кількість вугілля.</a:t>
            </a:r>
          </a:p>
          <a:p>
            <a:r>
              <a:rPr lang="uk-UA" dirty="0" smtClean="0"/>
              <a:t>Широкий спектр використання</a:t>
            </a:r>
          </a:p>
          <a:p>
            <a:pPr marL="0" indent="0">
              <a:buNone/>
            </a:pPr>
            <a:r>
              <a:rPr lang="uk-UA" dirty="0" smtClean="0"/>
              <a:t>Продукти нафтопереробки використовуються у виробництві багатьох продуктів, від палива до косметики.</a:t>
            </a:r>
          </a:p>
          <a:p>
            <a:r>
              <a:rPr lang="uk-UA" dirty="0" smtClean="0"/>
              <a:t>Надійність та доступність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7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НАФТА</a:t>
            </a:r>
            <a:br>
              <a:rPr lang="uk-UA" dirty="0" smtClean="0"/>
            </a:br>
            <a:r>
              <a:rPr lang="uk-UA" dirty="0" smtClean="0"/>
              <a:t>НЕДОЛІКИ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4760791" cy="3101983"/>
          </a:xfrm>
        </p:spPr>
        <p:txBody>
          <a:bodyPr>
            <a:normAutofit fontScale="92500"/>
          </a:bodyPr>
          <a:lstStyle/>
          <a:p>
            <a:r>
              <a:rPr lang="uk-UA" dirty="0" smtClean="0"/>
              <a:t>Відходи при нафтопереробці</a:t>
            </a:r>
          </a:p>
          <a:p>
            <a:r>
              <a:rPr lang="uk-UA" dirty="0" smtClean="0"/>
              <a:t>Відходи при спалюванні нафтовмісних палив</a:t>
            </a:r>
          </a:p>
          <a:p>
            <a:pPr marL="0" indent="0">
              <a:buNone/>
            </a:pPr>
            <a:r>
              <a:rPr lang="uk-UA" dirty="0" smtClean="0"/>
              <a:t>Один пасажирський автомобіль викидає 4,6 тон СО2 на рік.</a:t>
            </a:r>
            <a:endParaRPr lang="en-US" dirty="0" smtClean="0"/>
          </a:p>
          <a:p>
            <a:r>
              <a:rPr lang="uk-UA" dirty="0" smtClean="0"/>
              <a:t>Масштабність забруднень при аваріях на підприємствах</a:t>
            </a:r>
          </a:p>
          <a:p>
            <a:r>
              <a:rPr lang="uk-UA" dirty="0" smtClean="0"/>
              <a:t>Вичерпність </a:t>
            </a:r>
          </a:p>
          <a:p>
            <a:pPr marL="0" indent="0">
              <a:buNone/>
            </a:pPr>
            <a:r>
              <a:rPr lang="uk-UA" dirty="0" smtClean="0"/>
              <a:t>За оцінками вчених</a:t>
            </a:r>
            <a:r>
              <a:rPr lang="en-US" dirty="0" smtClean="0"/>
              <a:t>,</a:t>
            </a:r>
            <a:r>
              <a:rPr lang="uk-UA" dirty="0" smtClean="0"/>
              <a:t> світових запасів нафти вистачить приблизно на 50 років.</a:t>
            </a:r>
            <a:endParaRPr lang="en-US" dirty="0"/>
          </a:p>
        </p:txBody>
      </p:sp>
      <p:pic>
        <p:nvPicPr>
          <p:cNvPr id="5124" name="Picture 4" descr="Euro 1 to Euro 6 – find out your vehicle's emissions standard | RAC Dr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27" y="2553700"/>
            <a:ext cx="4518025" cy="29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4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Радіоактивні руди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3127572"/>
            <a:ext cx="3772500" cy="310198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Радіоактивні руди - це корисні копалини, що, через їх нестабільність, використовуються для створення ядерного палива, яке, у свою чергу, споживають атомні електростанції для виробництва електроенергії.</a:t>
            </a:r>
          </a:p>
        </p:txBody>
      </p:sp>
      <p:pic>
        <p:nvPicPr>
          <p:cNvPr id="6146" name="Picture 2" descr="Ядерне паливо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595" y="2706254"/>
            <a:ext cx="4313231" cy="280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6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РАДІОАКТИВНІ РУДИ</a:t>
            </a:r>
            <a:br>
              <a:rPr lang="uk-UA" dirty="0" smtClean="0"/>
            </a:br>
            <a:r>
              <a:rPr lang="uk-UA" dirty="0" smtClean="0"/>
              <a:t>ПЕРЕВАГИ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582626"/>
            <a:ext cx="7729728" cy="3101983"/>
          </a:xfrm>
        </p:spPr>
        <p:txBody>
          <a:bodyPr/>
          <a:lstStyle/>
          <a:p>
            <a:r>
              <a:rPr lang="uk-UA" dirty="0" smtClean="0"/>
              <a:t>Велика теплотворна здатність як палива</a:t>
            </a:r>
          </a:p>
          <a:p>
            <a:pPr marL="0" indent="0">
              <a:buNone/>
            </a:pPr>
            <a:r>
              <a:rPr lang="uk-UA" dirty="0" smtClean="0"/>
              <a:t>Продукує у 3 млн разів більше енергії, ніж така сама кількість вугілля</a:t>
            </a:r>
          </a:p>
          <a:p>
            <a:r>
              <a:rPr lang="uk-UA" dirty="0" smtClean="0"/>
              <a:t>Низька вартість</a:t>
            </a:r>
          </a:p>
          <a:p>
            <a:r>
              <a:rPr lang="uk-UA" dirty="0" smtClean="0"/>
              <a:t>При виробництві електроенергії не використовується кисень</a:t>
            </a:r>
          </a:p>
          <a:p>
            <a:r>
              <a:rPr lang="uk-UA" dirty="0" smtClean="0"/>
              <a:t>Значна кількість запасів</a:t>
            </a:r>
          </a:p>
          <a:p>
            <a:pPr marL="0" indent="0">
              <a:buNone/>
            </a:pPr>
            <a:r>
              <a:rPr lang="uk-UA" dirty="0" smtClean="0"/>
              <a:t>У 20 разів більше, ніж запасів органічного палива усіх видів.</a:t>
            </a:r>
            <a:endParaRPr lang="en-US" dirty="0"/>
          </a:p>
        </p:txBody>
      </p:sp>
      <p:pic>
        <p:nvPicPr>
          <p:cNvPr id="7170" name="Picture 2" descr="Реактор большой мощности канальный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4" y="4014774"/>
            <a:ext cx="3040207" cy="209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8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РАДІОАКТИВНІ РУДИ</a:t>
            </a:r>
            <a:br>
              <a:rPr lang="uk-UA" dirty="0" smtClean="0"/>
            </a:br>
            <a:r>
              <a:rPr lang="uk-UA" dirty="0" smtClean="0"/>
              <a:t>НЕДОЛІКИ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0772" y="3127571"/>
            <a:ext cx="5121009" cy="3101983"/>
          </a:xfrm>
        </p:spPr>
        <p:txBody>
          <a:bodyPr/>
          <a:lstStyle/>
          <a:p>
            <a:r>
              <a:rPr lang="uk-UA" dirty="0" smtClean="0"/>
              <a:t>Значний негативний вплив радіоактивних відходів на довкілля</a:t>
            </a:r>
          </a:p>
          <a:p>
            <a:r>
              <a:rPr lang="uk-UA" dirty="0" smtClean="0"/>
              <a:t>Катастрофічні наслідки аварій на АЕС</a:t>
            </a:r>
          </a:p>
          <a:p>
            <a:r>
              <a:rPr lang="uk-UA" dirty="0" smtClean="0"/>
              <a:t>Висока вартість та інженерна складність будівництва й ремонту АЕС</a:t>
            </a:r>
            <a:endParaRPr lang="en-US" dirty="0"/>
          </a:p>
        </p:txBody>
      </p:sp>
      <p:pic>
        <p:nvPicPr>
          <p:cNvPr id="8194" name="Picture 2" descr="Main - Nuclear Waste Shipping Containers at the Waste Isolation Pilot Plant  - Jim West Photograp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83" y="2795062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3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ГІДРОЕНЕРГЕТИКА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760285"/>
            <a:ext cx="3107482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Гідроенергетика </a:t>
            </a:r>
            <a:r>
              <a:rPr lang="uk-UA" dirty="0"/>
              <a:t>— галузь відновлюваної енергетики, що вивчає використання потенціальної та кінетичної енергії води шляхом перетворення її в електричну</a:t>
            </a:r>
            <a:r>
              <a:rPr lang="uk-UA" dirty="0" smtClean="0"/>
              <a:t>.</a:t>
            </a:r>
            <a:br>
              <a:rPr lang="uk-UA" dirty="0" smtClean="0"/>
            </a:br>
            <a:endParaRPr lang="uk-UA" dirty="0" smtClean="0"/>
          </a:p>
          <a:p>
            <a:pPr marL="0" indent="0">
              <a:buNone/>
            </a:pPr>
            <a:r>
              <a:rPr lang="ru-RU" dirty="0" smtClean="0"/>
              <a:t>Забезпечує </a:t>
            </a:r>
            <a:r>
              <a:rPr lang="ru-RU" dirty="0"/>
              <a:t>близько 20 % світового виробітку електроенергії.</a:t>
            </a:r>
            <a:endParaRPr lang="en-US" dirty="0"/>
          </a:p>
        </p:txBody>
      </p:sp>
      <p:pic>
        <p:nvPicPr>
          <p:cNvPr id="9218" name="Picture 2" descr="Юго-Восточная Европа: гидроэнергетика против природы - Bankw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957" y="2760285"/>
            <a:ext cx="3238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ГІДРОЕНЕРГЕТИКА</a:t>
            </a:r>
            <a:br>
              <a:rPr lang="uk-UA" dirty="0" smtClean="0"/>
            </a:br>
            <a:r>
              <a:rPr lang="uk-UA" dirty="0" smtClean="0"/>
              <a:t>ПЕРЕВАГИ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97754" y="3229170"/>
            <a:ext cx="7729728" cy="3101983"/>
          </a:xfrm>
        </p:spPr>
        <p:txBody>
          <a:bodyPr/>
          <a:lstStyle/>
          <a:p>
            <a:r>
              <a:rPr lang="uk-UA" dirty="0" smtClean="0"/>
              <a:t>Кінетична енергія річок невичерпна</a:t>
            </a:r>
          </a:p>
          <a:p>
            <a:r>
              <a:rPr lang="uk-UA" dirty="0" smtClean="0"/>
              <a:t>Дешева вартість виробництва</a:t>
            </a:r>
          </a:p>
          <a:p>
            <a:r>
              <a:rPr lang="ru-RU" dirty="0"/>
              <a:t>З</a:t>
            </a:r>
            <a:r>
              <a:rPr lang="ru-RU" dirty="0" smtClean="0"/>
              <a:t>начний </a:t>
            </a:r>
            <a:r>
              <a:rPr lang="ru-RU" dirty="0"/>
              <a:t>термін служби та висока надійність експлуатації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2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ГІДРОЕНЕРГЕТИКА</a:t>
            </a:r>
            <a:br>
              <a:rPr lang="uk-UA" dirty="0" smtClean="0"/>
            </a:br>
            <a:r>
              <a:rPr lang="uk-UA" dirty="0" smtClean="0"/>
              <a:t>НЕДОЛІКИ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397898"/>
            <a:ext cx="7729728" cy="3101983"/>
          </a:xfrm>
        </p:spPr>
        <p:txBody>
          <a:bodyPr/>
          <a:lstStyle/>
          <a:p>
            <a:r>
              <a:rPr lang="uk-UA" dirty="0" smtClean="0"/>
              <a:t>Руйнування ландшафтів</a:t>
            </a:r>
          </a:p>
          <a:p>
            <a:r>
              <a:rPr lang="uk-UA" dirty="0" smtClean="0"/>
              <a:t>Залежність від водних ресурсів</a:t>
            </a:r>
          </a:p>
          <a:p>
            <a:r>
              <a:rPr lang="ru-RU" dirty="0"/>
              <a:t>Неможливість регулювати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/>
              <a:t>води в дамбі (навесні — паводки, улітку — посуха)</a:t>
            </a:r>
            <a:endParaRPr lang="uk-UA" dirty="0" smtClean="0"/>
          </a:p>
        </p:txBody>
      </p:sp>
      <p:pic>
        <p:nvPicPr>
          <p:cNvPr id="10242" name="Picture 2" descr="Igor Melika: ПОДОРОЖІ УКРАЇНОЮ: БАКОТА – МІСЦЕ, ЯКОГО НЕМАЄ НА КАРТ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713" y="4043228"/>
            <a:ext cx="5617151" cy="22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5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ДЕРЕВИНА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3144428" cy="310198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Деревина – найперше досліджене людиною та найдоступніше джерело енергії.</a:t>
            </a:r>
          </a:p>
          <a:p>
            <a:pPr marL="0" indent="0">
              <a:buNone/>
            </a:pPr>
            <a:r>
              <a:rPr lang="uk-UA" dirty="0" smtClean="0"/>
              <a:t>Використовується для опалення будинків.</a:t>
            </a:r>
          </a:p>
          <a:p>
            <a:pPr marL="0" indent="0">
              <a:buNone/>
            </a:pPr>
            <a:r>
              <a:rPr lang="uk-UA" dirty="0" smtClean="0"/>
              <a:t>Загалом застаріле, але люди все частіше повертаються до його використання через його низьку вартість.</a:t>
            </a:r>
            <a:endParaRPr lang="en-US" dirty="0"/>
          </a:p>
        </p:txBody>
      </p:sp>
      <p:pic>
        <p:nvPicPr>
          <p:cNvPr id="11266" name="Picture 2" descr="Дрова колоты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33" y="2638044"/>
            <a:ext cx="4111931" cy="310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2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Деревина</a:t>
            </a:r>
            <a:br>
              <a:rPr lang="ru-RU" dirty="0" smtClean="0"/>
            </a:br>
            <a:r>
              <a:rPr lang="ru-RU" dirty="0" smtClean="0"/>
              <a:t>переваги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8226" y="2407135"/>
            <a:ext cx="7729728" cy="3101983"/>
          </a:xfrm>
        </p:spPr>
        <p:txBody>
          <a:bodyPr/>
          <a:lstStyle/>
          <a:p>
            <a:r>
              <a:rPr lang="ru-RU" dirty="0" smtClean="0"/>
              <a:t>Дос</a:t>
            </a:r>
            <a:r>
              <a:rPr lang="uk-UA" dirty="0" smtClean="0"/>
              <a:t>тупність</a:t>
            </a:r>
          </a:p>
          <a:p>
            <a:r>
              <a:rPr lang="uk-UA" dirty="0" smtClean="0"/>
              <a:t>Низька ціна</a:t>
            </a:r>
          </a:p>
        </p:txBody>
      </p:sp>
      <p:pic>
        <p:nvPicPr>
          <p:cNvPr id="13314" name="Picture 2" descr="Какими дровами лучше топить печь - советы по выбору и хранени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42" y="3543623"/>
            <a:ext cx="4147849" cy="3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0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Класифікація традиційних джерел енергії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Невідновні джерела енергії (деякі корисні копалини):</a:t>
            </a:r>
          </a:p>
          <a:p>
            <a:pPr marL="0" indent="0">
              <a:buNone/>
            </a:pPr>
            <a:r>
              <a:rPr lang="uk-UA" dirty="0" smtClean="0"/>
              <a:t>	- кам’яне та буре вугілля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- природний газ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- нафта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- радіоактивні руди</a:t>
            </a:r>
          </a:p>
          <a:p>
            <a:r>
              <a:rPr lang="uk-UA" dirty="0" smtClean="0"/>
              <a:t>Деякі відновні джерела енергії: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	- деревина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- енергія водного потоку (річок)</a:t>
            </a:r>
          </a:p>
        </p:txBody>
      </p:sp>
    </p:spTree>
    <p:extLst>
      <p:ext uri="{BB962C8B-B14F-4D97-AF65-F5344CB8AC3E}">
        <p14:creationId xmlns:p14="http://schemas.microsoft.com/office/powerpoint/2010/main" val="13514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Деревина</a:t>
            </a:r>
            <a:br>
              <a:rPr lang="uk-UA" dirty="0" smtClean="0"/>
            </a:br>
            <a:r>
              <a:rPr lang="uk-UA" dirty="0" smtClean="0"/>
              <a:t>Недоліки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Відносно низька теплотворна здатність</a:t>
            </a:r>
          </a:p>
          <a:p>
            <a:r>
              <a:rPr lang="uk-UA" dirty="0" smtClean="0"/>
              <a:t>Поганий вплив на екологічну ситуацію вирубки лісів</a:t>
            </a:r>
          </a:p>
          <a:p>
            <a:endParaRPr lang="uk-UA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Deforestation has driven up hottest day temperatures, study says | Carbon  Brie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430" y="3528732"/>
            <a:ext cx="4287115" cy="286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20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Дякую за увагу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Підготував студент </a:t>
            </a:r>
            <a:r>
              <a:rPr lang="uk-UA" smtClean="0"/>
              <a:t>групи </a:t>
            </a:r>
            <a:r>
              <a:rPr lang="uk-UA" smtClean="0"/>
              <a:t>ДА-92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54416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Кам’яне та буре </a:t>
            </a:r>
            <a:r>
              <a:rPr lang="uk-UA" dirty="0" smtClean="0"/>
              <a:t>вугілля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9233" y="2682182"/>
            <a:ext cx="3089009" cy="3101983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Корисна копалина, що використовується у якості палива для Теплоелектростанцій. 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Понад </a:t>
            </a:r>
            <a:r>
              <a:rPr lang="uk-UA" dirty="0"/>
              <a:t>60 % електроенергії світу виробляється саме на теплових електростанціях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Кінець епохи вугілля: німці більше не видобуватимуть кам'яне вугілля |  Журнал ECO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42" y="2638042"/>
            <a:ext cx="4752622" cy="319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8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Кам’яне та буре вугілля</a:t>
            </a:r>
            <a:br>
              <a:rPr lang="uk-UA" dirty="0" smtClean="0"/>
            </a:br>
            <a:r>
              <a:rPr lang="uk-UA" dirty="0" smtClean="0"/>
              <a:t>переваги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153412"/>
            <a:ext cx="6515700" cy="5222791"/>
          </a:xfrm>
        </p:spPr>
        <p:txBody>
          <a:bodyPr/>
          <a:lstStyle/>
          <a:p>
            <a:pPr marL="0" indent="0">
              <a:buNone/>
            </a:pPr>
            <a:endParaRPr lang="uk-UA" dirty="0" smtClean="0"/>
          </a:p>
          <a:p>
            <a:r>
              <a:rPr lang="uk-UA" dirty="0" smtClean="0"/>
              <a:t>Надійність </a:t>
            </a:r>
          </a:p>
          <a:p>
            <a:pPr marL="0" indent="0">
              <a:buNone/>
            </a:pPr>
            <a:r>
              <a:rPr lang="uk-UA" dirty="0" smtClean="0"/>
              <a:t> Спосіб отримання енергії не залежить від зовнішніх чинників.</a:t>
            </a:r>
          </a:p>
          <a:p>
            <a:r>
              <a:rPr lang="uk-UA" dirty="0" smtClean="0"/>
              <a:t>Низька вартість</a:t>
            </a:r>
            <a:r>
              <a:rPr lang="uk-UA" dirty="0"/>
              <a:t> </a:t>
            </a:r>
            <a:r>
              <a:rPr lang="uk-UA" dirty="0" smtClean="0"/>
              <a:t>та доступність</a:t>
            </a:r>
          </a:p>
          <a:p>
            <a:pPr marL="0" indent="0">
              <a:buNone/>
            </a:pPr>
            <a:r>
              <a:rPr lang="uk-UA" dirty="0" smtClean="0"/>
              <a:t>Споживання вугілля за 2015 рік - </a:t>
            </a:r>
            <a:r>
              <a:rPr lang="uk-UA" dirty="0"/>
              <a:t>7312 млн. т. </a:t>
            </a:r>
            <a:endParaRPr lang="uk-UA" dirty="0" smtClean="0"/>
          </a:p>
          <a:p>
            <a:r>
              <a:rPr lang="uk-UA" dirty="0" smtClean="0"/>
              <a:t>Простота побудови ТЕС, ТЕЦ</a:t>
            </a:r>
            <a:endParaRPr lang="en-US" dirty="0"/>
          </a:p>
        </p:txBody>
      </p:sp>
      <p:pic>
        <p:nvPicPr>
          <p:cNvPr id="1028" name="Picture 4" descr="Вугільний порятунок: чому ТЕС переходять на газове вугілля замість  антрациту | Mind.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93" y="3457009"/>
            <a:ext cx="4591915" cy="304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94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Кам’яне та буре вугілля</a:t>
            </a:r>
            <a:br>
              <a:rPr lang="uk-UA" dirty="0"/>
            </a:br>
            <a:r>
              <a:rPr lang="uk-UA" dirty="0" smtClean="0"/>
              <a:t>Недоліки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3201462"/>
            <a:ext cx="7729728" cy="3101983"/>
          </a:xfrm>
        </p:spPr>
        <p:txBody>
          <a:bodyPr/>
          <a:lstStyle/>
          <a:p>
            <a:r>
              <a:rPr lang="uk-UA" dirty="0" smtClean="0"/>
              <a:t>Забруднює повітря відходами горіння</a:t>
            </a:r>
          </a:p>
          <a:p>
            <a:pPr marL="0" indent="0">
              <a:buNone/>
            </a:pPr>
            <a:r>
              <a:rPr lang="uk-UA" dirty="0" smtClean="0"/>
              <a:t>Викиди</a:t>
            </a:r>
            <a:r>
              <a:rPr lang="ru-RU" dirty="0"/>
              <a:t> </a:t>
            </a:r>
            <a:r>
              <a:rPr lang="en-US" dirty="0" smtClean="0"/>
              <a:t>CO2</a:t>
            </a:r>
            <a:r>
              <a:rPr lang="ru-RU" dirty="0"/>
              <a:t> від </a:t>
            </a:r>
            <a:r>
              <a:rPr lang="ru-RU" dirty="0" smtClean="0"/>
              <a:t>спалювання</a:t>
            </a:r>
            <a:r>
              <a:rPr lang="en-US" dirty="0" smtClean="0"/>
              <a:t> </a:t>
            </a:r>
            <a:r>
              <a:rPr lang="uk-UA" dirty="0" smtClean="0"/>
              <a:t>вугілля</a:t>
            </a:r>
            <a:r>
              <a:rPr lang="ru-RU" dirty="0" smtClean="0"/>
              <a:t> </a:t>
            </a:r>
            <a:r>
              <a:rPr lang="ru-RU" dirty="0"/>
              <a:t>становлять 39% від світового обсягу.</a:t>
            </a:r>
            <a:endParaRPr lang="uk-UA" dirty="0" smtClean="0"/>
          </a:p>
          <a:p>
            <a:r>
              <a:rPr lang="uk-UA" dirty="0" smtClean="0"/>
              <a:t>Спричиняє руйнацію ландшафтів</a:t>
            </a:r>
          </a:p>
          <a:p>
            <a:r>
              <a:rPr lang="uk-UA" dirty="0" smtClean="0"/>
              <a:t>Є вичерпним джерелом енергії</a:t>
            </a:r>
          </a:p>
          <a:p>
            <a:pPr marL="0" indent="0">
              <a:buNone/>
            </a:pPr>
            <a:r>
              <a:rPr lang="uk-UA" dirty="0" smtClean="0"/>
              <a:t>За прогнозами вчених, світових запасів вугілля вистачить на 300-500 років.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6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ПРИРОДНИЙ ГАЗ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3136808"/>
            <a:ext cx="3615482" cy="310198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Горюча корисна копалина, що використовується переважно для опалення приміщень та приготування їжі.</a:t>
            </a:r>
            <a:endParaRPr lang="en-US" dirty="0"/>
          </a:p>
        </p:txBody>
      </p:sp>
      <p:pic>
        <p:nvPicPr>
          <p:cNvPr id="3074" name="Picture 2" descr="Не газуй на морозі, Україно! | Еко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66" y="2638044"/>
            <a:ext cx="3972698" cy="26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Природний газ</a:t>
            </a:r>
            <a:br>
              <a:rPr lang="uk-UA" dirty="0" smtClean="0"/>
            </a:br>
            <a:r>
              <a:rPr lang="uk-UA" dirty="0" smtClean="0"/>
              <a:t>переваги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3192226"/>
            <a:ext cx="7729728" cy="3101983"/>
          </a:xfrm>
        </p:spPr>
        <p:txBody>
          <a:bodyPr/>
          <a:lstStyle/>
          <a:p>
            <a:r>
              <a:rPr lang="uk-UA" dirty="0" smtClean="0"/>
              <a:t>Надійність</a:t>
            </a:r>
          </a:p>
          <a:p>
            <a:r>
              <a:rPr lang="uk-UA" dirty="0" smtClean="0"/>
              <a:t>Доступність та низька вартість</a:t>
            </a:r>
          </a:p>
          <a:p>
            <a:pPr marL="0" indent="0">
              <a:buNone/>
            </a:pPr>
            <a:r>
              <a:rPr lang="uk-UA" dirty="0" smtClean="0"/>
              <a:t>За 2013 рік було видобуто 3,3 трлн. куб. м. Ціна - приблизно 3 грн за куб. м. </a:t>
            </a:r>
          </a:p>
          <a:p>
            <a:r>
              <a:rPr lang="uk-UA" dirty="0" smtClean="0"/>
              <a:t>Спалювання відносно не шкідливе для довкілля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5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Природний газ</a:t>
            </a:r>
            <a:br>
              <a:rPr lang="uk-UA" dirty="0" smtClean="0"/>
            </a:br>
            <a:r>
              <a:rPr lang="uk-UA" dirty="0" smtClean="0"/>
              <a:t>недоліки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Вибухонебезпечність</a:t>
            </a:r>
          </a:p>
          <a:p>
            <a:pPr marL="0" indent="0">
              <a:buNone/>
            </a:pPr>
            <a:r>
              <a:rPr lang="uk-UA" dirty="0" smtClean="0"/>
              <a:t>Тільки в Україні за 2018 рік сталося 65 вибухів газу під час використання у побуті.</a:t>
            </a:r>
          </a:p>
          <a:p>
            <a:r>
              <a:rPr lang="uk-UA" dirty="0" smtClean="0"/>
              <a:t>Вичерпність</a:t>
            </a:r>
          </a:p>
          <a:p>
            <a:pPr marL="0" indent="0">
              <a:buNone/>
            </a:pPr>
            <a:r>
              <a:rPr lang="uk-UA" dirty="0" smtClean="0"/>
              <a:t>За прогнозами вчених вистачить приблизно</a:t>
            </a:r>
          </a:p>
          <a:p>
            <a:pPr marL="0" indent="0">
              <a:buNone/>
            </a:pPr>
            <a:r>
              <a:rPr lang="uk-UA" dirty="0" smtClean="0"/>
              <a:t> на 51 рік.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055" y="3980873"/>
            <a:ext cx="4677267" cy="24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9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НАФТА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3717082" cy="310198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Одна з горючих корисних копалин, найважливіше джерело рідкого палива.</a:t>
            </a:r>
          </a:p>
          <a:p>
            <a:pPr marL="0" indent="0">
              <a:buNone/>
            </a:pPr>
            <a:r>
              <a:rPr lang="ru-RU" dirty="0" smtClean="0"/>
              <a:t>Частка </a:t>
            </a:r>
            <a:r>
              <a:rPr lang="ru-RU" dirty="0"/>
              <a:t>в загальному споживанні </a:t>
            </a:r>
            <a:r>
              <a:rPr lang="ru-RU" dirty="0" smtClean="0"/>
              <a:t>енергоресурсів станом на 2010 рік – 33,6%.</a:t>
            </a:r>
            <a:endParaRPr lang="en-US" dirty="0"/>
          </a:p>
        </p:txBody>
      </p:sp>
      <p:pic>
        <p:nvPicPr>
          <p:cNvPr id="4098" name="Picture 2" descr="Чи є життя після нафти: коли закінчиться &quot;чорне золото&quot; і що його замінить  - Вже зараз вчені розробляють нові альтернативні види палива, створюються  електрокари, але поки реальної альтернативи нафти поки немає, вважаю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2638044"/>
            <a:ext cx="4399698" cy="289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963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450</TotalTime>
  <Words>464</Words>
  <Application>Microsoft Office PowerPoint</Application>
  <PresentationFormat>Широкоэкранный</PresentationFormat>
  <Paragraphs>91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Corbel</vt:lpstr>
      <vt:lpstr>Gill Sans MT</vt:lpstr>
      <vt:lpstr>Parcel</vt:lpstr>
      <vt:lpstr>Переваги та недоліки ТРАДИЦІЙНИХ ДЖЕРЕЛ ЕНЕРГІЇ</vt:lpstr>
      <vt:lpstr>Класифікація традиційних джерел енергії</vt:lpstr>
      <vt:lpstr>Кам’яне та буре вугілля</vt:lpstr>
      <vt:lpstr>Кам’яне та буре вугілля переваги</vt:lpstr>
      <vt:lpstr>Кам’яне та буре вугілля Недоліки</vt:lpstr>
      <vt:lpstr>ПРИРОДНИЙ ГАЗ</vt:lpstr>
      <vt:lpstr>Природний газ переваги</vt:lpstr>
      <vt:lpstr>Природний газ недоліки</vt:lpstr>
      <vt:lpstr>НАФТА</vt:lpstr>
      <vt:lpstr>Нафта переваги</vt:lpstr>
      <vt:lpstr>НАФТА НЕДОЛІКИ</vt:lpstr>
      <vt:lpstr>Радіоактивні руди</vt:lpstr>
      <vt:lpstr>РАДІОАКТИВНІ РУДИ ПЕРЕВАГИ</vt:lpstr>
      <vt:lpstr>РАДІОАКТИВНІ РУДИ НЕДОЛІКИ</vt:lpstr>
      <vt:lpstr>ГІДРОЕНЕРГЕТИКА</vt:lpstr>
      <vt:lpstr>ГІДРОЕНЕРГЕТИКА ПЕРЕВАГИ</vt:lpstr>
      <vt:lpstr>ГІДРОЕНЕРГЕТИКА НЕДОЛІКИ</vt:lpstr>
      <vt:lpstr>ДЕРЕВИНА</vt:lpstr>
      <vt:lpstr>Деревина переваги</vt:lpstr>
      <vt:lpstr>Деревина Недоліки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Переваги та недоліки ТРАДИЦІЙНИХ ДЖЕРЕЛ ЕНЕРГІЇ</dc:title>
  <dc:creator>DIMA</dc:creator>
  <cp:lastModifiedBy>DIMA</cp:lastModifiedBy>
  <cp:revision>38</cp:revision>
  <dcterms:created xsi:type="dcterms:W3CDTF">2020-09-21T18:39:06Z</dcterms:created>
  <dcterms:modified xsi:type="dcterms:W3CDTF">2021-01-12T20:51:07Z</dcterms:modified>
</cp:coreProperties>
</file>