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7"/>
  </p:notesMasterIdLst>
  <p:sldIdLst>
    <p:sldId id="256" r:id="rId2"/>
    <p:sldId id="323" r:id="rId3"/>
    <p:sldId id="268" r:id="rId4"/>
    <p:sldId id="324" r:id="rId5"/>
    <p:sldId id="325" r:id="rId6"/>
    <p:sldId id="327" r:id="rId7"/>
    <p:sldId id="328" r:id="rId8"/>
    <p:sldId id="329" r:id="rId9"/>
    <p:sldId id="331" r:id="rId10"/>
    <p:sldId id="330" r:id="rId11"/>
    <p:sldId id="332" r:id="rId12"/>
    <p:sldId id="333" r:id="rId13"/>
    <p:sldId id="334" r:id="rId14"/>
    <p:sldId id="335" r:id="rId15"/>
    <p:sldId id="336" r:id="rId16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FCC00"/>
    <a:srgbClr val="F8F200"/>
    <a:srgbClr val="E3DE00"/>
    <a:srgbClr val="333399"/>
    <a:srgbClr val="333333"/>
    <a:srgbClr val="66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8" autoAdjust="0"/>
    <p:restoredTop sz="94660"/>
  </p:normalViewPr>
  <p:slideViewPr>
    <p:cSldViewPr>
      <p:cViewPr varScale="1">
        <p:scale>
          <a:sx n="70" d="100"/>
          <a:sy n="70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endParaRPr lang="ru-RU" altLang="uk-UA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endParaRPr lang="ru-RU" altLang="uk-UA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u="none"/>
            </a:lvl1pPr>
          </a:lstStyle>
          <a:p>
            <a:endParaRPr lang="ru-RU" altLang="uk-UA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u="none"/>
            </a:lvl1pPr>
          </a:lstStyle>
          <a:p>
            <a:fld id="{0EFBEF0F-D0F4-40AA-8AA1-49EE0B4D3DE3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E338-55C0-41BA-A4D4-B2C692EC12D4}" type="slidenum">
              <a:rPr lang="ru-RU" altLang="uk-UA"/>
              <a:pPr/>
              <a:t>1</a:t>
            </a:fld>
            <a:endParaRPr lang="ru-RU" altLang="uk-UA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10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256660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11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515240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12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204099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13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03806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14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356544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15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 dirty="0"/>
          </a:p>
        </p:txBody>
      </p:sp>
    </p:spTree>
    <p:extLst>
      <p:ext uri="{BB962C8B-B14F-4D97-AF65-F5344CB8AC3E}">
        <p14:creationId xmlns:p14="http://schemas.microsoft.com/office/powerpoint/2010/main" val="70336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E338-55C0-41BA-A4D4-B2C692EC12D4}" type="slidenum">
              <a:rPr lang="ru-RU" altLang="uk-UA"/>
              <a:pPr/>
              <a:t>2</a:t>
            </a:fld>
            <a:endParaRPr lang="ru-RU" altLang="uk-UA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555255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3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4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565039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5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9056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6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163105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7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90631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8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2287951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64709F-B2D5-415C-BFCF-763B89D8070E}" type="slidenum">
              <a:rPr lang="ru-RU" altLang="uk-UA"/>
              <a:pPr/>
              <a:t>9</a:t>
            </a:fld>
            <a:endParaRPr lang="ru-RU" altLang="uk-UA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  <p:extLst>
      <p:ext uri="{BB962C8B-B14F-4D97-AF65-F5344CB8AC3E}">
        <p14:creationId xmlns:p14="http://schemas.microsoft.com/office/powerpoint/2010/main" val="418941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58" name="Group 2"/>
          <p:cNvGrpSpPr>
            <a:grpSpLocks/>
          </p:cNvGrpSpPr>
          <p:nvPr/>
        </p:nvGrpSpPr>
        <p:grpSpPr bwMode="auto">
          <a:xfrm>
            <a:off x="0" y="0"/>
            <a:ext cx="9142413" cy="6858000"/>
            <a:chOff x="0" y="0"/>
            <a:chExt cx="5759" cy="4320"/>
          </a:xfrm>
        </p:grpSpPr>
        <p:grpSp>
          <p:nvGrpSpPr>
            <p:cNvPr id="96259" name="Group 3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96260" name="Line 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1" name="Line 5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2" name="Line 6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3" name="Line 7"/>
              <p:cNvSpPr>
                <a:spLocks noChangeShapeType="1"/>
              </p:cNvSpPr>
              <p:nvPr/>
            </p:nvSpPr>
            <p:spPr bwMode="auto">
              <a:xfrm>
                <a:off x="0" y="72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4" name="Line 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5" name="Line 9"/>
              <p:cNvSpPr>
                <a:spLocks noChangeShapeType="1"/>
              </p:cNvSpPr>
              <p:nvPr/>
            </p:nvSpPr>
            <p:spPr bwMode="auto">
              <a:xfrm>
                <a:off x="0" y="110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6" name="Line 10"/>
              <p:cNvSpPr>
                <a:spLocks noChangeShapeType="1"/>
              </p:cNvSpPr>
              <p:nvPr/>
            </p:nvSpPr>
            <p:spPr bwMode="auto">
              <a:xfrm>
                <a:off x="0" y="129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7" name="Line 11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8" name="Line 12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69" name="Line 13"/>
              <p:cNvSpPr>
                <a:spLocks noChangeShapeType="1"/>
              </p:cNvSpPr>
              <p:nvPr/>
            </p:nvSpPr>
            <p:spPr bwMode="auto">
              <a:xfrm>
                <a:off x="0" y="187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0" name="Line 14"/>
              <p:cNvSpPr>
                <a:spLocks noChangeShapeType="1"/>
              </p:cNvSpPr>
              <p:nvPr/>
            </p:nvSpPr>
            <p:spPr bwMode="auto">
              <a:xfrm>
                <a:off x="0" y="206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1" name="Line 15"/>
              <p:cNvSpPr>
                <a:spLocks noChangeShapeType="1"/>
              </p:cNvSpPr>
              <p:nvPr/>
            </p:nvSpPr>
            <p:spPr bwMode="auto">
              <a:xfrm>
                <a:off x="0" y="225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2" name="Line 16"/>
              <p:cNvSpPr>
                <a:spLocks noChangeShapeType="1"/>
              </p:cNvSpPr>
              <p:nvPr/>
            </p:nvSpPr>
            <p:spPr bwMode="auto">
              <a:xfrm>
                <a:off x="0" y="244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3" name="Line 17"/>
              <p:cNvSpPr>
                <a:spLocks noChangeShapeType="1"/>
              </p:cNvSpPr>
              <p:nvPr/>
            </p:nvSpPr>
            <p:spPr bwMode="auto">
              <a:xfrm>
                <a:off x="0" y="264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4" name="Line 18"/>
              <p:cNvSpPr>
                <a:spLocks noChangeShapeType="1"/>
              </p:cNvSpPr>
              <p:nvPr/>
            </p:nvSpPr>
            <p:spPr bwMode="auto">
              <a:xfrm>
                <a:off x="0" y="283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5" name="Line 19"/>
              <p:cNvSpPr>
                <a:spLocks noChangeShapeType="1"/>
              </p:cNvSpPr>
              <p:nvPr/>
            </p:nvSpPr>
            <p:spPr bwMode="auto">
              <a:xfrm>
                <a:off x="0" y="302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6" name="Line 20"/>
              <p:cNvSpPr>
                <a:spLocks noChangeShapeType="1"/>
              </p:cNvSpPr>
              <p:nvPr/>
            </p:nvSpPr>
            <p:spPr bwMode="auto">
              <a:xfrm>
                <a:off x="0" y="321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7" name="Line 21"/>
              <p:cNvSpPr>
                <a:spLocks noChangeShapeType="1"/>
              </p:cNvSpPr>
              <p:nvPr/>
            </p:nvSpPr>
            <p:spPr bwMode="auto">
              <a:xfrm>
                <a:off x="0" y="340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8" name="Line 22"/>
              <p:cNvSpPr>
                <a:spLocks noChangeShapeType="1"/>
              </p:cNvSpPr>
              <p:nvPr/>
            </p:nvSpPr>
            <p:spPr bwMode="auto">
              <a:xfrm>
                <a:off x="0" y="360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79" name="Line 23"/>
              <p:cNvSpPr>
                <a:spLocks noChangeShapeType="1"/>
              </p:cNvSpPr>
              <p:nvPr/>
            </p:nvSpPr>
            <p:spPr bwMode="auto">
              <a:xfrm>
                <a:off x="0" y="379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0" name="Line 24"/>
              <p:cNvSpPr>
                <a:spLocks noChangeShapeType="1"/>
              </p:cNvSpPr>
              <p:nvPr/>
            </p:nvSpPr>
            <p:spPr bwMode="auto">
              <a:xfrm>
                <a:off x="0" y="398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1" name="Line 25"/>
              <p:cNvSpPr>
                <a:spLocks noChangeShapeType="1"/>
              </p:cNvSpPr>
              <p:nvPr/>
            </p:nvSpPr>
            <p:spPr bwMode="auto">
              <a:xfrm>
                <a:off x="0" y="417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2" name="Line 2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3" name="Line 27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4" name="Line 28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5" name="Line 29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6" name="Line 30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7" name="Line 31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8" name="Line 32"/>
              <p:cNvSpPr>
                <a:spLocks noChangeShapeType="1"/>
              </p:cNvSpPr>
              <p:nvPr/>
            </p:nvSpPr>
            <p:spPr bwMode="auto">
              <a:xfrm>
                <a:off x="129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89" name="Line 33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0" name="Line 34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1" name="Line 35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2" name="Line 36"/>
              <p:cNvSpPr>
                <a:spLocks noChangeShapeType="1"/>
              </p:cNvSpPr>
              <p:nvPr/>
            </p:nvSpPr>
            <p:spPr bwMode="auto">
              <a:xfrm>
                <a:off x="206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3" name="Line 37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4" name="Line 38"/>
              <p:cNvSpPr>
                <a:spLocks noChangeShapeType="1"/>
              </p:cNvSpPr>
              <p:nvPr/>
            </p:nvSpPr>
            <p:spPr bwMode="auto">
              <a:xfrm>
                <a:off x="244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5" name="Line 39"/>
              <p:cNvSpPr>
                <a:spLocks noChangeShapeType="1"/>
              </p:cNvSpPr>
              <p:nvPr/>
            </p:nvSpPr>
            <p:spPr bwMode="auto">
              <a:xfrm>
                <a:off x="264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6" name="Line 40"/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7" name="Line 41"/>
              <p:cNvSpPr>
                <a:spLocks noChangeShapeType="1"/>
              </p:cNvSpPr>
              <p:nvPr/>
            </p:nvSpPr>
            <p:spPr bwMode="auto">
              <a:xfrm>
                <a:off x="302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8" name="Line 42"/>
              <p:cNvSpPr>
                <a:spLocks noChangeShapeType="1"/>
              </p:cNvSpPr>
              <p:nvPr/>
            </p:nvSpPr>
            <p:spPr bwMode="auto">
              <a:xfrm>
                <a:off x="321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299" name="Line 43"/>
              <p:cNvSpPr>
                <a:spLocks noChangeShapeType="1"/>
              </p:cNvSpPr>
              <p:nvPr/>
            </p:nvSpPr>
            <p:spPr bwMode="auto">
              <a:xfrm>
                <a:off x="340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0" name="Line 44"/>
              <p:cNvSpPr>
                <a:spLocks noChangeShapeType="1"/>
              </p:cNvSpPr>
              <p:nvPr/>
            </p:nvSpPr>
            <p:spPr bwMode="auto">
              <a:xfrm>
                <a:off x="360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1" name="Line 45"/>
              <p:cNvSpPr>
                <a:spLocks noChangeShapeType="1"/>
              </p:cNvSpPr>
              <p:nvPr/>
            </p:nvSpPr>
            <p:spPr bwMode="auto">
              <a:xfrm>
                <a:off x="379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2" name="Line 46"/>
              <p:cNvSpPr>
                <a:spLocks noChangeShapeType="1"/>
              </p:cNvSpPr>
              <p:nvPr/>
            </p:nvSpPr>
            <p:spPr bwMode="auto">
              <a:xfrm>
                <a:off x="398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3" name="Line 47"/>
              <p:cNvSpPr>
                <a:spLocks noChangeShapeType="1"/>
              </p:cNvSpPr>
              <p:nvPr/>
            </p:nvSpPr>
            <p:spPr bwMode="auto">
              <a:xfrm>
                <a:off x="417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4" name="Line 48"/>
              <p:cNvSpPr>
                <a:spLocks noChangeShapeType="1"/>
              </p:cNvSpPr>
              <p:nvPr/>
            </p:nvSpPr>
            <p:spPr bwMode="auto">
              <a:xfrm>
                <a:off x="436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5" name="Line 49"/>
              <p:cNvSpPr>
                <a:spLocks noChangeShapeType="1"/>
              </p:cNvSpPr>
              <p:nvPr/>
            </p:nvSpPr>
            <p:spPr bwMode="auto">
              <a:xfrm>
                <a:off x="456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6" name="Line 50"/>
              <p:cNvSpPr>
                <a:spLocks noChangeShapeType="1"/>
              </p:cNvSpPr>
              <p:nvPr/>
            </p:nvSpPr>
            <p:spPr bwMode="auto">
              <a:xfrm>
                <a:off x="475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7" name="Line 51"/>
              <p:cNvSpPr>
                <a:spLocks noChangeShapeType="1"/>
              </p:cNvSpPr>
              <p:nvPr/>
            </p:nvSpPr>
            <p:spPr bwMode="auto">
              <a:xfrm>
                <a:off x="49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8" name="Line 52"/>
              <p:cNvSpPr>
                <a:spLocks noChangeShapeType="1"/>
              </p:cNvSpPr>
              <p:nvPr/>
            </p:nvSpPr>
            <p:spPr bwMode="auto">
              <a:xfrm>
                <a:off x="51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09" name="Line 53"/>
              <p:cNvSpPr>
                <a:spLocks noChangeShapeType="1"/>
              </p:cNvSpPr>
              <p:nvPr/>
            </p:nvSpPr>
            <p:spPr bwMode="auto">
              <a:xfrm>
                <a:off x="53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10" name="Line 54"/>
              <p:cNvSpPr>
                <a:spLocks noChangeShapeType="1"/>
              </p:cNvSpPr>
              <p:nvPr/>
            </p:nvSpPr>
            <p:spPr bwMode="auto">
              <a:xfrm>
                <a:off x="55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6311" name="Line 55"/>
              <p:cNvSpPr>
                <a:spLocks noChangeShapeType="1"/>
              </p:cNvSpPr>
              <p:nvPr/>
            </p:nvSpPr>
            <p:spPr bwMode="auto">
              <a:xfrm>
                <a:off x="57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</p:grpSp>
        <p:pic>
          <p:nvPicPr>
            <p:cNvPr id="96312" name="Picture 56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" y="0"/>
              <a:ext cx="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6313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uk-UA" noProof="0" smtClean="0"/>
              <a:t>Образец заголовка</a:t>
            </a:r>
          </a:p>
        </p:txBody>
      </p:sp>
      <p:sp>
        <p:nvSpPr>
          <p:cNvPr id="96314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ru-RU" altLang="uk-UA" noProof="0" smtClean="0"/>
              <a:t>Образец подзаголовка</a:t>
            </a:r>
          </a:p>
        </p:txBody>
      </p:sp>
      <p:sp>
        <p:nvSpPr>
          <p:cNvPr id="96315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fld id="{BF502B39-3FA3-43B6-ACE4-7704558197E4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96316" name="Rectangle 6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96317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663300"/>
                </a:solidFill>
              </a:defRPr>
            </a:lvl1pPr>
          </a:lstStyle>
          <a:p>
            <a:fld id="{2EDF69C2-6A61-4C34-BF4D-31468D11E526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948D55-2876-4951-A73B-FC0350184991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5B6C3-5622-4471-A475-9698F88B8E71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866591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7900" y="4572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0F41F-6FC5-465C-9176-179A5A9613A8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A57F50-BE23-4004-8C29-A766C963A608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30633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40D8A5-27F9-4006-A14D-1944FF1EF756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1617CB-8D8C-48BF-8F0F-9B26D56B3A9A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19842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109DA-58AB-45AF-B42A-20F3963B44EF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0E4E6-4457-4345-9C87-057052D886F5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01313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985D0F-367A-46BE-8665-256A5BE9EFAA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9D9F9-52F3-4179-B298-861FDC5F3F21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81433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9050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1106B3-CED4-4DFC-A171-974295F42AAF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110B7-8010-4E31-9F62-1BF7CC44D229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28003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24A34B-145A-4368-ABF5-3BAECD6C62B0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D6F8F-5C20-441E-8FF1-F94F7EA774AB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335525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067559-0643-4F5E-81BB-31488E928FDD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B04028-2C7C-4510-ACD1-1BFDF78D5475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96309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FEA503-7C30-4365-8488-677B5AB56157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E2C159-5323-476B-86EF-D6C065B5BFF7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54464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717C8F-22C3-484D-A2E6-2441291A953B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DC4A4B-8150-4B85-8465-69C36B124D5F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157986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k-U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ED30C4-5A21-4503-9E2F-AE8DB1777341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95A56-C612-4264-A181-A33EE67E12AB}" type="slidenum">
              <a:rPr lang="ru-RU" altLang="uk-UA"/>
              <a:pPr/>
              <a:t>‹#›</a:t>
            </a:fld>
            <a:endParaRPr lang="ru-RU" altLang="uk-UA"/>
          </a:p>
        </p:txBody>
      </p:sp>
    </p:spTree>
    <p:extLst>
      <p:ext uri="{BB962C8B-B14F-4D97-AF65-F5344CB8AC3E}">
        <p14:creationId xmlns:p14="http://schemas.microsoft.com/office/powerpoint/2010/main" val="283589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2">
              <a:lumMod val="9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4" name="Group 2"/>
          <p:cNvGrpSpPr>
            <a:grpSpLocks/>
          </p:cNvGrpSpPr>
          <p:nvPr/>
        </p:nvGrpSpPr>
        <p:grpSpPr bwMode="auto">
          <a:xfrm>
            <a:off x="0" y="0"/>
            <a:ext cx="9142413" cy="6858000"/>
            <a:chOff x="0" y="0"/>
            <a:chExt cx="5759" cy="4320"/>
          </a:xfrm>
        </p:grpSpPr>
        <p:grpSp>
          <p:nvGrpSpPr>
            <p:cNvPr id="95235" name="Group 3"/>
            <p:cNvGrpSpPr>
              <a:grpSpLocks/>
            </p:cNvGrpSpPr>
            <p:nvPr/>
          </p:nvGrpSpPr>
          <p:grpSpPr bwMode="auto">
            <a:xfrm>
              <a:off x="0" y="0"/>
              <a:ext cx="5759" cy="4319"/>
              <a:chOff x="0" y="0"/>
              <a:chExt cx="5759" cy="4319"/>
            </a:xfrm>
          </p:grpSpPr>
          <p:sp>
            <p:nvSpPr>
              <p:cNvPr id="95236" name="Line 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37" name="Line 5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38" name="Line 6"/>
              <p:cNvSpPr>
                <a:spLocks noChangeShapeType="1"/>
              </p:cNvSpPr>
              <p:nvPr/>
            </p:nvSpPr>
            <p:spPr bwMode="auto">
              <a:xfrm>
                <a:off x="0" y="52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39" name="Line 7"/>
              <p:cNvSpPr>
                <a:spLocks noChangeShapeType="1"/>
              </p:cNvSpPr>
              <p:nvPr/>
            </p:nvSpPr>
            <p:spPr bwMode="auto">
              <a:xfrm>
                <a:off x="0" y="72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0" name="Line 8"/>
              <p:cNvSpPr>
                <a:spLocks noChangeShapeType="1"/>
              </p:cNvSpPr>
              <p:nvPr/>
            </p:nvSpPr>
            <p:spPr bwMode="auto">
              <a:xfrm>
                <a:off x="0" y="91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1" name="Line 9"/>
              <p:cNvSpPr>
                <a:spLocks noChangeShapeType="1"/>
              </p:cNvSpPr>
              <p:nvPr/>
            </p:nvSpPr>
            <p:spPr bwMode="auto">
              <a:xfrm>
                <a:off x="0" y="110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2" name="Line 10"/>
              <p:cNvSpPr>
                <a:spLocks noChangeShapeType="1"/>
              </p:cNvSpPr>
              <p:nvPr/>
            </p:nvSpPr>
            <p:spPr bwMode="auto">
              <a:xfrm>
                <a:off x="0" y="129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3" name="Line 11"/>
              <p:cNvSpPr>
                <a:spLocks noChangeShapeType="1"/>
              </p:cNvSpPr>
              <p:nvPr/>
            </p:nvSpPr>
            <p:spPr bwMode="auto">
              <a:xfrm>
                <a:off x="0" y="148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4" name="Line 12"/>
              <p:cNvSpPr>
                <a:spLocks noChangeShapeType="1"/>
              </p:cNvSpPr>
              <p:nvPr/>
            </p:nvSpPr>
            <p:spPr bwMode="auto">
              <a:xfrm>
                <a:off x="0" y="168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5" name="Line 13"/>
              <p:cNvSpPr>
                <a:spLocks noChangeShapeType="1"/>
              </p:cNvSpPr>
              <p:nvPr/>
            </p:nvSpPr>
            <p:spPr bwMode="auto">
              <a:xfrm>
                <a:off x="0" y="187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6" name="Line 14"/>
              <p:cNvSpPr>
                <a:spLocks noChangeShapeType="1"/>
              </p:cNvSpPr>
              <p:nvPr/>
            </p:nvSpPr>
            <p:spPr bwMode="auto">
              <a:xfrm>
                <a:off x="0" y="206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7" name="Line 15"/>
              <p:cNvSpPr>
                <a:spLocks noChangeShapeType="1"/>
              </p:cNvSpPr>
              <p:nvPr/>
            </p:nvSpPr>
            <p:spPr bwMode="auto">
              <a:xfrm>
                <a:off x="0" y="225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8" name="Line 16"/>
              <p:cNvSpPr>
                <a:spLocks noChangeShapeType="1"/>
              </p:cNvSpPr>
              <p:nvPr/>
            </p:nvSpPr>
            <p:spPr bwMode="auto">
              <a:xfrm>
                <a:off x="0" y="244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49" name="Line 17"/>
              <p:cNvSpPr>
                <a:spLocks noChangeShapeType="1"/>
              </p:cNvSpPr>
              <p:nvPr/>
            </p:nvSpPr>
            <p:spPr bwMode="auto">
              <a:xfrm>
                <a:off x="0" y="264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0" name="Line 18"/>
              <p:cNvSpPr>
                <a:spLocks noChangeShapeType="1"/>
              </p:cNvSpPr>
              <p:nvPr/>
            </p:nvSpPr>
            <p:spPr bwMode="auto">
              <a:xfrm>
                <a:off x="0" y="283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1" name="Line 19"/>
              <p:cNvSpPr>
                <a:spLocks noChangeShapeType="1"/>
              </p:cNvSpPr>
              <p:nvPr/>
            </p:nvSpPr>
            <p:spPr bwMode="auto">
              <a:xfrm>
                <a:off x="0" y="302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2" name="Line 20"/>
              <p:cNvSpPr>
                <a:spLocks noChangeShapeType="1"/>
              </p:cNvSpPr>
              <p:nvPr/>
            </p:nvSpPr>
            <p:spPr bwMode="auto">
              <a:xfrm>
                <a:off x="0" y="321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3" name="Line 21"/>
              <p:cNvSpPr>
                <a:spLocks noChangeShapeType="1"/>
              </p:cNvSpPr>
              <p:nvPr/>
            </p:nvSpPr>
            <p:spPr bwMode="auto">
              <a:xfrm>
                <a:off x="0" y="3408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4" name="Line 22"/>
              <p:cNvSpPr>
                <a:spLocks noChangeShapeType="1"/>
              </p:cNvSpPr>
              <p:nvPr/>
            </p:nvSpPr>
            <p:spPr bwMode="auto">
              <a:xfrm>
                <a:off x="0" y="3600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5" name="Line 23"/>
              <p:cNvSpPr>
                <a:spLocks noChangeShapeType="1"/>
              </p:cNvSpPr>
              <p:nvPr/>
            </p:nvSpPr>
            <p:spPr bwMode="auto">
              <a:xfrm>
                <a:off x="0" y="3792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6" name="Line 24"/>
              <p:cNvSpPr>
                <a:spLocks noChangeShapeType="1"/>
              </p:cNvSpPr>
              <p:nvPr/>
            </p:nvSpPr>
            <p:spPr bwMode="auto">
              <a:xfrm>
                <a:off x="0" y="3984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7" name="Line 25"/>
              <p:cNvSpPr>
                <a:spLocks noChangeShapeType="1"/>
              </p:cNvSpPr>
              <p:nvPr/>
            </p:nvSpPr>
            <p:spPr bwMode="auto">
              <a:xfrm>
                <a:off x="0" y="4176"/>
                <a:ext cx="5759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8" name="Line 26"/>
              <p:cNvSpPr>
                <a:spLocks noChangeShapeType="1"/>
              </p:cNvSpPr>
              <p:nvPr/>
            </p:nvSpPr>
            <p:spPr bwMode="auto">
              <a:xfrm>
                <a:off x="1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59" name="Line 27"/>
              <p:cNvSpPr>
                <a:spLocks noChangeShapeType="1"/>
              </p:cNvSpPr>
              <p:nvPr/>
            </p:nvSpPr>
            <p:spPr bwMode="auto">
              <a:xfrm>
                <a:off x="3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0" name="Line 28"/>
              <p:cNvSpPr>
                <a:spLocks noChangeShapeType="1"/>
              </p:cNvSpPr>
              <p:nvPr/>
            </p:nvSpPr>
            <p:spPr bwMode="auto">
              <a:xfrm>
                <a:off x="5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1" name="Line 29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2" name="Line 30"/>
              <p:cNvSpPr>
                <a:spLocks noChangeShapeType="1"/>
              </p:cNvSpPr>
              <p:nvPr/>
            </p:nvSpPr>
            <p:spPr bwMode="auto">
              <a:xfrm>
                <a:off x="9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3" name="Line 31"/>
              <p:cNvSpPr>
                <a:spLocks noChangeShapeType="1"/>
              </p:cNvSpPr>
              <p:nvPr/>
            </p:nvSpPr>
            <p:spPr bwMode="auto">
              <a:xfrm>
                <a:off x="110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4" name="Line 32"/>
              <p:cNvSpPr>
                <a:spLocks noChangeShapeType="1"/>
              </p:cNvSpPr>
              <p:nvPr/>
            </p:nvSpPr>
            <p:spPr bwMode="auto">
              <a:xfrm>
                <a:off x="129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5" name="Line 33"/>
              <p:cNvSpPr>
                <a:spLocks noChangeShapeType="1"/>
              </p:cNvSpPr>
              <p:nvPr/>
            </p:nvSpPr>
            <p:spPr bwMode="auto">
              <a:xfrm>
                <a:off x="148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6" name="Line 34"/>
              <p:cNvSpPr>
                <a:spLocks noChangeShapeType="1"/>
              </p:cNvSpPr>
              <p:nvPr/>
            </p:nvSpPr>
            <p:spPr bwMode="auto">
              <a:xfrm>
                <a:off x="168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7" name="Line 35"/>
              <p:cNvSpPr>
                <a:spLocks noChangeShapeType="1"/>
              </p:cNvSpPr>
              <p:nvPr/>
            </p:nvSpPr>
            <p:spPr bwMode="auto">
              <a:xfrm>
                <a:off x="187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8" name="Line 36"/>
              <p:cNvSpPr>
                <a:spLocks noChangeShapeType="1"/>
              </p:cNvSpPr>
              <p:nvPr/>
            </p:nvSpPr>
            <p:spPr bwMode="auto">
              <a:xfrm>
                <a:off x="206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69" name="Line 37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0" name="Line 38"/>
              <p:cNvSpPr>
                <a:spLocks noChangeShapeType="1"/>
              </p:cNvSpPr>
              <p:nvPr/>
            </p:nvSpPr>
            <p:spPr bwMode="auto">
              <a:xfrm>
                <a:off x="244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1" name="Line 39"/>
              <p:cNvSpPr>
                <a:spLocks noChangeShapeType="1"/>
              </p:cNvSpPr>
              <p:nvPr/>
            </p:nvSpPr>
            <p:spPr bwMode="auto">
              <a:xfrm>
                <a:off x="264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2" name="Line 40"/>
              <p:cNvSpPr>
                <a:spLocks noChangeShapeType="1"/>
              </p:cNvSpPr>
              <p:nvPr/>
            </p:nvSpPr>
            <p:spPr bwMode="auto">
              <a:xfrm>
                <a:off x="283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3" name="Line 41"/>
              <p:cNvSpPr>
                <a:spLocks noChangeShapeType="1"/>
              </p:cNvSpPr>
              <p:nvPr/>
            </p:nvSpPr>
            <p:spPr bwMode="auto">
              <a:xfrm>
                <a:off x="302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4" name="Line 42"/>
              <p:cNvSpPr>
                <a:spLocks noChangeShapeType="1"/>
              </p:cNvSpPr>
              <p:nvPr/>
            </p:nvSpPr>
            <p:spPr bwMode="auto">
              <a:xfrm>
                <a:off x="321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5" name="Line 43"/>
              <p:cNvSpPr>
                <a:spLocks noChangeShapeType="1"/>
              </p:cNvSpPr>
              <p:nvPr/>
            </p:nvSpPr>
            <p:spPr bwMode="auto">
              <a:xfrm>
                <a:off x="340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6" name="Line 44"/>
              <p:cNvSpPr>
                <a:spLocks noChangeShapeType="1"/>
              </p:cNvSpPr>
              <p:nvPr/>
            </p:nvSpPr>
            <p:spPr bwMode="auto">
              <a:xfrm>
                <a:off x="360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7" name="Line 45"/>
              <p:cNvSpPr>
                <a:spLocks noChangeShapeType="1"/>
              </p:cNvSpPr>
              <p:nvPr/>
            </p:nvSpPr>
            <p:spPr bwMode="auto">
              <a:xfrm>
                <a:off x="379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8" name="Line 46"/>
              <p:cNvSpPr>
                <a:spLocks noChangeShapeType="1"/>
              </p:cNvSpPr>
              <p:nvPr/>
            </p:nvSpPr>
            <p:spPr bwMode="auto">
              <a:xfrm>
                <a:off x="398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79" name="Line 47"/>
              <p:cNvSpPr>
                <a:spLocks noChangeShapeType="1"/>
              </p:cNvSpPr>
              <p:nvPr/>
            </p:nvSpPr>
            <p:spPr bwMode="auto">
              <a:xfrm>
                <a:off x="417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0" name="Line 48"/>
              <p:cNvSpPr>
                <a:spLocks noChangeShapeType="1"/>
              </p:cNvSpPr>
              <p:nvPr/>
            </p:nvSpPr>
            <p:spPr bwMode="auto">
              <a:xfrm>
                <a:off x="436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1" name="Line 49"/>
              <p:cNvSpPr>
                <a:spLocks noChangeShapeType="1"/>
              </p:cNvSpPr>
              <p:nvPr/>
            </p:nvSpPr>
            <p:spPr bwMode="auto">
              <a:xfrm>
                <a:off x="456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2" name="Line 50"/>
              <p:cNvSpPr>
                <a:spLocks noChangeShapeType="1"/>
              </p:cNvSpPr>
              <p:nvPr/>
            </p:nvSpPr>
            <p:spPr bwMode="auto">
              <a:xfrm>
                <a:off x="475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3" name="Line 51"/>
              <p:cNvSpPr>
                <a:spLocks noChangeShapeType="1"/>
              </p:cNvSpPr>
              <p:nvPr/>
            </p:nvSpPr>
            <p:spPr bwMode="auto">
              <a:xfrm>
                <a:off x="4944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4" name="Line 52"/>
              <p:cNvSpPr>
                <a:spLocks noChangeShapeType="1"/>
              </p:cNvSpPr>
              <p:nvPr/>
            </p:nvSpPr>
            <p:spPr bwMode="auto">
              <a:xfrm>
                <a:off x="5136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5" name="Line 53"/>
              <p:cNvSpPr>
                <a:spLocks noChangeShapeType="1"/>
              </p:cNvSpPr>
              <p:nvPr/>
            </p:nvSpPr>
            <p:spPr bwMode="auto">
              <a:xfrm>
                <a:off x="5328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6" name="Line 54"/>
              <p:cNvSpPr>
                <a:spLocks noChangeShapeType="1"/>
              </p:cNvSpPr>
              <p:nvPr/>
            </p:nvSpPr>
            <p:spPr bwMode="auto">
              <a:xfrm>
                <a:off x="5520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  <p:sp>
            <p:nvSpPr>
              <p:cNvPr id="95287" name="Line 55"/>
              <p:cNvSpPr>
                <a:spLocks noChangeShapeType="1"/>
              </p:cNvSpPr>
              <p:nvPr/>
            </p:nvSpPr>
            <p:spPr bwMode="auto">
              <a:xfrm>
                <a:off x="5712" y="0"/>
                <a:ext cx="0" cy="4319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uk-UA"/>
              </a:p>
            </p:txBody>
          </p:sp>
        </p:grpSp>
        <p:pic>
          <p:nvPicPr>
            <p:cNvPr id="95288" name="Picture 56"/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9" y="0"/>
              <a:ext cx="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5289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</a:p>
        </p:txBody>
      </p:sp>
      <p:sp>
        <p:nvSpPr>
          <p:cNvPr id="95290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</a:p>
        </p:txBody>
      </p:sp>
      <p:sp>
        <p:nvSpPr>
          <p:cNvPr id="95291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u="none">
                <a:latin typeface="+mn-lt"/>
              </a:defRPr>
            </a:lvl1pPr>
          </a:lstStyle>
          <a:p>
            <a:fld id="{55450C99-16F4-4A5C-A334-EF1178E63BE6}" type="datetime1">
              <a:rPr lang="fr-FR" altLang="uk-UA"/>
              <a:pPr/>
              <a:t>16/11/2020</a:t>
            </a:fld>
            <a:endParaRPr lang="ru-RU" altLang="uk-UA"/>
          </a:p>
        </p:txBody>
      </p:sp>
      <p:sp>
        <p:nvSpPr>
          <p:cNvPr id="95292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u="none">
                <a:latin typeface="+mn-lt"/>
              </a:defRPr>
            </a:lvl1pPr>
          </a:lstStyle>
          <a:p>
            <a:r>
              <a:rPr lang="ru-RU" altLang="uk-UA"/>
              <a:t>представление графов в STL</a:t>
            </a:r>
          </a:p>
        </p:txBody>
      </p:sp>
      <p:sp>
        <p:nvSpPr>
          <p:cNvPr id="95293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u="none">
                <a:latin typeface="+mn-lt"/>
              </a:defRPr>
            </a:lvl1pPr>
          </a:lstStyle>
          <a:p>
            <a:fld id="{889262A6-5936-4454-B7A0-2FB7E67E6496}" type="slidenum">
              <a:rPr lang="ru-RU" altLang="uk-UA"/>
              <a:pPr/>
              <a:t>‹#›</a:t>
            </a:fld>
            <a:endParaRPr lang="ru-RU" alt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http://www.intuit.ru/EDI/08_04_13_2/convert-out/tutorial/909/objects/44/files/44_05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http://www.intuit.ru/EDI/08_04_13_2/convert-out/tutorial/909/objects/44/files/44_06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0627" y="548680"/>
            <a:ext cx="8101013" cy="2116137"/>
          </a:xfrm>
        </p:spPr>
        <p:txBody>
          <a:bodyPr/>
          <a:lstStyle/>
          <a:p>
            <a:r>
              <a:rPr lang="ru-RU" altLang="uk-UA" sz="4800" b="1" dirty="0" err="1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Проектування</a:t>
            </a:r>
            <a:r>
              <a:rPr lang="ru-RU" altLang="uk-UA" sz="4800" b="1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 та </a:t>
            </a:r>
            <a:r>
              <a:rPr lang="ru-RU" altLang="uk-UA" sz="4800" b="1" dirty="0" err="1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анал</a:t>
            </a:r>
            <a:r>
              <a:rPr lang="uk-UA" altLang="uk-UA" sz="4800" b="1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із обчислювальних алгоритмів</a:t>
            </a:r>
            <a:r>
              <a:rPr lang="ru-RU" altLang="uk-UA" sz="4800" b="1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 </a:t>
            </a:r>
            <a:endParaRPr lang="ru-RU" altLang="uk-UA" sz="4800" b="1" dirty="0">
              <a:solidFill>
                <a:srgbClr val="38804D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807267" y="2996952"/>
            <a:ext cx="7427731" cy="1752600"/>
          </a:xfrm>
        </p:spPr>
        <p:txBody>
          <a:bodyPr/>
          <a:lstStyle/>
          <a:p>
            <a:r>
              <a:rPr lang="uk-UA" sz="6000" dirty="0" smtClean="0"/>
              <a:t>Графи. Обхід графів</a:t>
            </a:r>
            <a:endParaRPr lang="uk-UA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116632"/>
            <a:ext cx="3779912" cy="56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Пошук в ширину</a:t>
            </a:r>
            <a:endParaRPr lang="ru-RU" altLang="uk-UA" sz="36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86" y="693424"/>
            <a:ext cx="5167055" cy="603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116632"/>
            <a:ext cx="3779912" cy="56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Пошук в глибину</a:t>
            </a:r>
            <a:endParaRPr lang="ru-RU" altLang="uk-UA" sz="36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79512" y="796930"/>
            <a:ext cx="8856984" cy="220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DFS(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n,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**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Graph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kumimoji="0" lang="en-US" altLang="uk-UA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Visited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Visited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+ 1 &lt;&lt; 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 = 0 ; i &lt; n ; i++)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Graph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][i] &amp;&amp; !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Visited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[i])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		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</a:t>
            </a:r>
            <a:r>
              <a:rPr kumimoji="0" lang="en-US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S(</a:t>
            </a:r>
            <a:r>
              <a:rPr kumimoji="0" lang="uk-UA" altLang="uk-UA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n,Graph,Visited,i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kumimoji="0" lang="en-US" altLang="uk-UA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kumimoji="0" lang="uk-UA" altLang="uk-UA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8" name="Picture 7" descr="Демонстрация алгоритма поиска в глубину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212976"/>
            <a:ext cx="8856984" cy="3522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89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116632"/>
            <a:ext cx="3779912" cy="56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Пошук в</a:t>
            </a:r>
            <a:r>
              <a:rPr lang="en-US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 </a:t>
            </a:r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глибину</a:t>
            </a:r>
            <a:endParaRPr lang="ru-RU" altLang="uk-UA" sz="36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47574"/>
            <a:ext cx="8790510" cy="59497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23528" y="1844824"/>
            <a:ext cx="8424936" cy="21602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7" rIns="92075" bIns="4603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23528" y="3429000"/>
            <a:ext cx="8424936" cy="21602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7" rIns="92075" bIns="4603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1520" y="5013176"/>
            <a:ext cx="8424936" cy="21602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2075" tIns="46037" rIns="92075" bIns="46037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116632"/>
            <a:ext cx="3779912" cy="56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Пошук в глибину</a:t>
            </a:r>
            <a:endParaRPr lang="ru-RU" altLang="uk-UA" sz="36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836712"/>
            <a:ext cx="6624736" cy="58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9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116632"/>
            <a:ext cx="5076056" cy="56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Топологічне сортування</a:t>
            </a:r>
            <a:endParaRPr lang="ru-RU" altLang="uk-UA" sz="36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9144000" cy="49697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068960"/>
            <a:ext cx="5686899" cy="163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116632"/>
            <a:ext cx="6084168" cy="56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Сильно зв’язані компоненти</a:t>
            </a:r>
            <a:endParaRPr lang="ru-RU" altLang="uk-UA" sz="36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78823"/>
            <a:ext cx="4392488" cy="374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526" y="4423303"/>
            <a:ext cx="5919474" cy="24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8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3" y="260649"/>
            <a:ext cx="8900195" cy="936104"/>
          </a:xfrm>
        </p:spPr>
        <p:txBody>
          <a:bodyPr/>
          <a:lstStyle/>
          <a:p>
            <a:r>
              <a:rPr lang="uk-UA" altLang="uk-UA" sz="4800" b="1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Приклади застосування графів</a:t>
            </a:r>
            <a:endParaRPr lang="ru-RU" altLang="uk-UA" sz="4800" b="1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92476" y="1196752"/>
            <a:ext cx="6400800" cy="475252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 smtClean="0"/>
              <a:t>Географічні карти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 smtClean="0"/>
              <a:t>Гіпертекст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 smtClean="0"/>
              <a:t>Мікросхеми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 smtClean="0"/>
              <a:t>Складання розкладів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 smtClean="0"/>
              <a:t>Транзакції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 smtClean="0"/>
              <a:t>Задачі пошуку </a:t>
            </a:r>
            <a:r>
              <a:rPr lang="uk-UA" dirty="0" err="1" smtClean="0"/>
              <a:t>відповідностей</a:t>
            </a:r>
            <a:endParaRPr lang="uk-UA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 smtClean="0"/>
              <a:t>Мережі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uk-UA" dirty="0"/>
              <a:t>Структура </a:t>
            </a:r>
            <a:r>
              <a:rPr lang="uk-UA" dirty="0" smtClean="0"/>
              <a:t>програми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199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3500" y="393062"/>
            <a:ext cx="4462463" cy="576262"/>
          </a:xfrm>
        </p:spPr>
        <p:txBody>
          <a:bodyPr/>
          <a:lstStyle/>
          <a:p>
            <a:pPr algn="ctr">
              <a:spcBef>
                <a:spcPct val="55000"/>
              </a:spcBef>
              <a:buFontTx/>
              <a:buNone/>
            </a:pPr>
            <a:r>
              <a:rPr lang="en-US" altLang="uk-UA" sz="3600" b="1" i="1">
                <a:solidFill>
                  <a:srgbClr val="38804D"/>
                </a:solidFill>
                <a:latin typeface="Copperplate Gothic Bold" panose="020E0705020206020404" pitchFamily="34" charset="0"/>
              </a:rPr>
              <a:t>G </a:t>
            </a:r>
            <a:r>
              <a:rPr lang="ru-RU" altLang="uk-UA" sz="3600" b="1" i="1">
                <a:solidFill>
                  <a:srgbClr val="38804D"/>
                </a:solidFill>
                <a:latin typeface="Copperplate Gothic Bold" panose="020E0705020206020404" pitchFamily="34" charset="0"/>
              </a:rPr>
              <a:t>=</a:t>
            </a:r>
            <a:r>
              <a:rPr lang="en-US" altLang="uk-UA" sz="3600" b="1" i="1">
                <a:solidFill>
                  <a:srgbClr val="38804D"/>
                </a:solidFill>
                <a:latin typeface="Copperplate Gothic Bold" panose="020E0705020206020404" pitchFamily="34" charset="0"/>
              </a:rPr>
              <a:t> &lt;V, E&gt;</a:t>
            </a:r>
            <a:endParaRPr lang="ru-RU" altLang="uk-UA" sz="3600" b="1" i="1">
              <a:solidFill>
                <a:srgbClr val="38804D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0" y="1540824"/>
            <a:ext cx="5006206" cy="95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/>
          <a:p>
            <a:pPr algn="ctr"/>
            <a:r>
              <a:rPr kumimoji="1" lang="uk-UA" altLang="uk-UA" sz="2800" i="1" u="none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М</a:t>
            </a:r>
            <a:r>
              <a:rPr kumimoji="1" lang="ru-RU" altLang="uk-UA" sz="2800" i="1" u="none" dirty="0" err="1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ножина</a:t>
            </a:r>
            <a:r>
              <a:rPr kumimoji="1" lang="ru-RU" altLang="uk-UA" sz="2800" i="1" u="none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 </a:t>
            </a:r>
            <a:r>
              <a:rPr kumimoji="1" lang="ru-RU" altLang="uk-UA" sz="2800" i="1" u="none" dirty="0">
                <a:solidFill>
                  <a:srgbClr val="38804D"/>
                </a:solidFill>
                <a:latin typeface="Copperplate Gothic Light" panose="020E0507020206020404" pitchFamily="34" charset="0"/>
              </a:rPr>
              <a:t>вершин (</a:t>
            </a:r>
            <a:r>
              <a:rPr kumimoji="1" lang="en-US" altLang="uk-UA" sz="2800" i="1" u="none" dirty="0">
                <a:solidFill>
                  <a:srgbClr val="38804D"/>
                </a:solidFill>
                <a:latin typeface="Copperplate Gothic Light" panose="020E0507020206020404" pitchFamily="34" charset="0"/>
              </a:rPr>
              <a:t>vertices</a:t>
            </a:r>
            <a:r>
              <a:rPr kumimoji="1" lang="ru-RU" altLang="uk-UA" sz="2800" i="1" u="none" dirty="0">
                <a:solidFill>
                  <a:srgbClr val="38804D"/>
                </a:solidFill>
                <a:latin typeface="Copperplate Gothic Light" panose="020E0507020206020404" pitchFamily="34" charset="0"/>
              </a:rPr>
              <a:t>)</a:t>
            </a:r>
          </a:p>
          <a:p>
            <a:pPr algn="ctr"/>
            <a:r>
              <a:rPr kumimoji="1" lang="en-US" altLang="uk-UA" sz="2800" u="none" dirty="0">
                <a:solidFill>
                  <a:srgbClr val="38804D"/>
                </a:solidFill>
                <a:latin typeface="Copperplate Gothic Light" panose="020E0507020206020404" pitchFamily="34" charset="0"/>
              </a:rPr>
              <a:t>|V|=N</a:t>
            </a:r>
            <a:endParaRPr kumimoji="1" lang="ru-RU" altLang="uk-UA" sz="2800" u="none" dirty="0">
              <a:solidFill>
                <a:srgbClr val="38804D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4572000" y="1538148"/>
            <a:ext cx="4589210" cy="95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7" rIns="92075" bIns="46037">
            <a:spAutoFit/>
          </a:bodyPr>
          <a:lstStyle/>
          <a:p>
            <a:pPr lvl="1" algn="ctr" eaLnBrk="1" hangingPunct="1">
              <a:buClr>
                <a:schemeClr val="tx1"/>
              </a:buClr>
            </a:pPr>
            <a:r>
              <a:rPr kumimoji="1" lang="ru-RU" altLang="uk-UA" sz="2800" i="1" u="none" dirty="0" err="1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Множина</a:t>
            </a:r>
            <a:r>
              <a:rPr kumimoji="1" lang="ru-RU" altLang="uk-UA" sz="2800" i="1" u="none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 ребер</a:t>
            </a:r>
            <a:r>
              <a:rPr kumimoji="1" lang="en-US" altLang="uk-UA" sz="2800" i="1" u="none" dirty="0" smtClean="0">
                <a:solidFill>
                  <a:srgbClr val="38804D"/>
                </a:solidFill>
                <a:latin typeface="Copperplate Gothic Light" panose="020E0507020206020404" pitchFamily="34" charset="0"/>
              </a:rPr>
              <a:t> (edges)</a:t>
            </a:r>
            <a:endParaRPr kumimoji="1" lang="ru-RU" altLang="uk-UA" sz="2800" u="none" dirty="0">
              <a:solidFill>
                <a:srgbClr val="38804D"/>
              </a:solidFill>
              <a:latin typeface="Copperplate Gothic Light" panose="020E0507020206020404" pitchFamily="34" charset="0"/>
            </a:endParaRPr>
          </a:p>
          <a:p>
            <a:pPr lvl="1" algn="ctr" eaLnBrk="1" hangingPunct="1">
              <a:buClr>
                <a:schemeClr val="tx1"/>
              </a:buClr>
            </a:pPr>
            <a:r>
              <a:rPr kumimoji="1" lang="en-US" altLang="uk-UA" sz="2800" u="none" dirty="0">
                <a:solidFill>
                  <a:srgbClr val="38804D"/>
                </a:solidFill>
                <a:latin typeface="Copperplate Gothic Light" panose="020E0507020206020404" pitchFamily="34" charset="0"/>
              </a:rPr>
              <a:t>|E|=M</a:t>
            </a:r>
            <a:endParaRPr lang="ru-RU" altLang="uk-UA" sz="2800" u="none" dirty="0">
              <a:solidFill>
                <a:srgbClr val="38804D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2555875" y="969324"/>
            <a:ext cx="1079500" cy="647700"/>
          </a:xfrm>
          <a:prstGeom prst="line">
            <a:avLst/>
          </a:prstGeom>
          <a:noFill/>
          <a:ln w="28575">
            <a:solidFill>
              <a:srgbClr val="C3E303"/>
            </a:solidFill>
            <a:round/>
            <a:headEnd/>
            <a:tailEnd type="arrow" w="med" len="med"/>
          </a:ln>
          <a:effectLst>
            <a:prstShdw prst="shdw17" dist="17961" dir="2700000">
              <a:srgbClr val="C3E303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/>
          <a:lstStyle/>
          <a:p>
            <a:endParaRPr lang="uk-UA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4503647" y="954180"/>
            <a:ext cx="1055235" cy="685800"/>
          </a:xfrm>
          <a:prstGeom prst="line">
            <a:avLst/>
          </a:prstGeom>
          <a:noFill/>
          <a:ln w="28575">
            <a:solidFill>
              <a:srgbClr val="C3E303"/>
            </a:solidFill>
            <a:round/>
            <a:headEnd/>
            <a:tailEnd type="arrow" w="med" len="med"/>
          </a:ln>
          <a:effectLst>
            <a:prstShdw prst="shdw17" dist="17961" dir="2700000">
              <a:srgbClr val="C3E303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/>
          <a:lstStyle/>
          <a:p>
            <a:endParaRPr lang="uk-UA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0" y="116632"/>
            <a:ext cx="205943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48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Граф</a:t>
            </a:r>
            <a:endParaRPr lang="ru-RU" altLang="uk-UA" sz="48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3" y="3061720"/>
            <a:ext cx="8583854" cy="171872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 bwMode="auto">
          <a:xfrm>
            <a:off x="0" y="5301208"/>
            <a:ext cx="91440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ru-RU" sz="2600" u="none" dirty="0" smtClean="0"/>
              <a:t>Ор</a:t>
            </a:r>
            <a:r>
              <a:rPr lang="uk-UA" sz="2600" u="none" dirty="0" err="1" smtClean="0"/>
              <a:t>ієнтований</a:t>
            </a:r>
            <a:r>
              <a:rPr lang="uk-UA" sz="2600" u="none" dirty="0" smtClean="0"/>
              <a:t> граф 1  Неорієнтований граф 2   </a:t>
            </a:r>
            <a:r>
              <a:rPr lang="uk-UA" sz="2600" u="none" dirty="0" err="1" smtClean="0"/>
              <a:t>Підграф</a:t>
            </a:r>
            <a:r>
              <a:rPr lang="uk-UA" sz="2600" u="none" dirty="0" smtClean="0"/>
              <a:t> графа 1</a:t>
            </a:r>
            <a:endParaRPr lang="uk-UA" sz="2600" u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3131840" y="5286478"/>
            <a:ext cx="2798432" cy="72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28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Ізоморфні графи</a:t>
            </a:r>
            <a:endParaRPr lang="ru-RU" altLang="uk-UA" sz="28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5" y="260648"/>
            <a:ext cx="2733443" cy="56007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103" y="266709"/>
            <a:ext cx="2844049" cy="4943364"/>
          </a:xfrm>
          <a:prstGeom prst="rect">
            <a:avLst/>
          </a:prstGeom>
        </p:spPr>
      </p:pic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-74206" y="6014403"/>
            <a:ext cx="3441863" cy="591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28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Різне представлення графу</a:t>
            </a:r>
            <a:endParaRPr lang="ru-RU" altLang="uk-UA" sz="28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239" y="272770"/>
            <a:ext cx="2796964" cy="3816424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182939" y="4103131"/>
            <a:ext cx="2925565" cy="72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2800" b="1" u="none" dirty="0" err="1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Двудольний</a:t>
            </a:r>
            <a:r>
              <a:rPr lang="uk-UA" altLang="uk-UA" sz="28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 граф</a:t>
            </a:r>
            <a:endParaRPr lang="ru-RU" altLang="uk-UA" sz="28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4490" y="188640"/>
            <a:ext cx="4661526" cy="445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Основна термінологія</a:t>
            </a:r>
            <a:endParaRPr lang="ru-RU" altLang="uk-UA" sz="36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34" y="1138617"/>
            <a:ext cx="8656246" cy="466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35496" y="116632"/>
            <a:ext cx="4733534" cy="58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Представлення графів</a:t>
            </a:r>
            <a:endParaRPr lang="ru-RU" altLang="uk-UA" sz="36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4" name="Picture 3" descr="Граф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577"/>
            <a:ext cx="2952328" cy="22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Список ребер графа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645024"/>
            <a:ext cx="5616624" cy="1259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Матрица смежности графа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234" y="772987"/>
            <a:ext cx="2880320" cy="222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Матрица инцидентности графа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772987"/>
            <a:ext cx="2880320" cy="22295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145521" y="3140968"/>
            <a:ext cx="3082663" cy="37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22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Матриця </a:t>
            </a:r>
            <a:r>
              <a:rPr lang="uk-UA" altLang="uk-UA" sz="2200" b="1" u="none" dirty="0" err="1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інцидентності</a:t>
            </a:r>
            <a:endParaRPr lang="ru-RU" altLang="uk-UA" sz="22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259601" y="3140968"/>
            <a:ext cx="2880320" cy="37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22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Матриця суміжності</a:t>
            </a:r>
            <a:endParaRPr lang="ru-RU" altLang="uk-UA" sz="22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868144" y="4471912"/>
            <a:ext cx="1944216" cy="44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22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Масив </a:t>
            </a:r>
            <a:r>
              <a:rPr lang="uk-UA" altLang="uk-UA" sz="2200" b="1" u="none" dirty="0" err="1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ребер</a:t>
            </a:r>
            <a:endParaRPr lang="ru-RU" altLang="uk-UA" sz="22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478" y="4977236"/>
            <a:ext cx="5117393" cy="1836140"/>
          </a:xfrm>
          <a:prstGeom prst="rect">
            <a:avLst/>
          </a:prstGeom>
        </p:spPr>
      </p:pic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5275630" y="6346484"/>
            <a:ext cx="3456384" cy="44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22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Список суміжних вершин</a:t>
            </a:r>
            <a:endParaRPr lang="ru-RU" altLang="uk-UA" sz="22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107505" y="2996952"/>
            <a:ext cx="2952328" cy="58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22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Орієнтований зважений граф</a:t>
            </a:r>
            <a:endParaRPr lang="ru-RU" altLang="uk-UA" sz="22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116632"/>
            <a:ext cx="5472608" cy="56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Список суміжних вершин</a:t>
            </a:r>
            <a:endParaRPr lang="ru-RU" altLang="uk-UA" sz="36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88" y="683578"/>
            <a:ext cx="3193024" cy="4255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085184"/>
            <a:ext cx="7920880" cy="16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4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116632"/>
            <a:ext cx="3779912" cy="56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Пошук в ширину</a:t>
            </a:r>
            <a:endParaRPr lang="ru-RU" altLang="uk-UA" sz="36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5" name="Picture 4" descr="Демонстрация алгоритма поиска в ширину"/>
          <p:cNvPicPr/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185370"/>
            <a:ext cx="8856984" cy="16280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496" y="260648"/>
            <a:ext cx="9036000" cy="48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BFSearch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n,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**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Graph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bool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Visited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  </a:t>
            </a:r>
          </a:p>
          <a:p>
            <a:pPr lvl="0"/>
            <a:r>
              <a:rPr lang="uk-UA" altLang="uk-UA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//черга</a:t>
            </a:r>
            <a:endParaRPr kumimoji="0" lang="uk-UA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/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[n]; </a:t>
            </a:r>
          </a:p>
          <a:p>
            <a:pPr lvl="0"/>
            <a:r>
              <a:rPr lang="uk-UA" altLang="uk-UA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вказівки черги  </a:t>
            </a:r>
            <a:endParaRPr lang="uk-UA" altLang="uk-UA" u="none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начальна </a:t>
            </a:r>
            <a:r>
              <a:rPr lang="uk-UA" altLang="uk-UA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ініціалізація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(i = 0; i &lt; n ; i++)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[i] = 0;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0;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додавання вершини в чергу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++] =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Visited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 =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) {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//взяття вершини із черги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Head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++];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+ 1 &lt;&lt;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</a:t>
            </a:r>
          </a:p>
          <a:p>
            <a:pPr lvl="0"/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перегляд усіх вершин, </a:t>
            </a:r>
            <a:b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uk-UA" altLang="uk-UA" u="none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зв’язаних з 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вершиною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(i = 0 ; i &lt; n ; i++)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якщо вершина раніше не 	// переглянута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(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Graph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][i] &amp;&amp; 		!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Visited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[i]){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// заносимо її в чергу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++] = i;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Visited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[i] = </a:t>
            </a:r>
            <a:r>
              <a:rPr kumimoji="0" lang="uk-UA" altLang="uk-UA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}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uk-UA" altLang="uk-UA" u="none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kumimoji="0" lang="uk-UA" altLang="uk-UA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4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0" y="116632"/>
            <a:ext cx="3779912" cy="562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uk-UA" altLang="uk-UA" sz="3600" b="1" u="none" dirty="0" smtClean="0">
                <a:solidFill>
                  <a:srgbClr val="000000"/>
                </a:solidFill>
                <a:latin typeface="Copperplate Gothic Light" panose="020E0507020206020404" pitchFamily="34" charset="0"/>
              </a:rPr>
              <a:t>Пошук в ширину</a:t>
            </a:r>
            <a:endParaRPr lang="ru-RU" altLang="uk-UA" sz="3600" b="1" u="none" dirty="0">
              <a:solidFill>
                <a:srgbClr val="000000"/>
              </a:solidFill>
              <a:latin typeface="Copperplate Gothic Light" panose="020E05070202060204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433" y="678823"/>
            <a:ext cx="3100246" cy="60166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679" y="678823"/>
            <a:ext cx="3093665" cy="476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default 1">
      <a:dk1>
        <a:srgbClr val="663300"/>
      </a:dk1>
      <a:lt1>
        <a:srgbClr val="FFF8E2"/>
      </a:lt1>
      <a:dk2>
        <a:srgbClr val="996600"/>
      </a:dk2>
      <a:lt2>
        <a:srgbClr val="DDDDDD"/>
      </a:lt2>
      <a:accent1>
        <a:srgbClr val="92D0A4"/>
      </a:accent1>
      <a:accent2>
        <a:srgbClr val="BDAB71"/>
      </a:accent2>
      <a:accent3>
        <a:srgbClr val="FFFBEE"/>
      </a:accent3>
      <a:accent4>
        <a:srgbClr val="562A00"/>
      </a:accent4>
      <a:accent5>
        <a:srgbClr val="C7E4CF"/>
      </a:accent5>
      <a:accent6>
        <a:srgbClr val="AB9B66"/>
      </a:accent6>
      <a:hlink>
        <a:srgbClr val="FF9999"/>
      </a:hlink>
      <a:folHlink>
        <a:srgbClr val="E5DF94"/>
      </a:folHlink>
    </a:clrScheme>
    <a:fontScheme name="defaul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7" rIns="92075" bIns="4603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uk-UA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7" rIns="92075" bIns="46037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uk-UA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1">
        <a:dk1>
          <a:srgbClr val="663300"/>
        </a:dk1>
        <a:lt1>
          <a:srgbClr val="FFF8E2"/>
        </a:lt1>
        <a:dk2>
          <a:srgbClr val="996600"/>
        </a:dk2>
        <a:lt2>
          <a:srgbClr val="DDDDDD"/>
        </a:lt2>
        <a:accent1>
          <a:srgbClr val="92D0A4"/>
        </a:accent1>
        <a:accent2>
          <a:srgbClr val="BDAB71"/>
        </a:accent2>
        <a:accent3>
          <a:srgbClr val="FFFBEE"/>
        </a:accent3>
        <a:accent4>
          <a:srgbClr val="562A00"/>
        </a:accent4>
        <a:accent5>
          <a:srgbClr val="C7E4CF"/>
        </a:accent5>
        <a:accent6>
          <a:srgbClr val="AB9B66"/>
        </a:accent6>
        <a:hlink>
          <a:srgbClr val="FF9999"/>
        </a:hlink>
        <a:folHlink>
          <a:srgbClr val="E5DF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663300"/>
        </a:dk1>
        <a:lt1>
          <a:srgbClr val="F8F8F8"/>
        </a:lt1>
        <a:dk2>
          <a:srgbClr val="3366CC"/>
        </a:dk2>
        <a:lt2>
          <a:srgbClr val="CCECFF"/>
        </a:lt2>
        <a:accent1>
          <a:srgbClr val="93C4D0"/>
        </a:accent1>
        <a:accent2>
          <a:srgbClr val="BDAB71"/>
        </a:accent2>
        <a:accent3>
          <a:srgbClr val="FBFBFB"/>
        </a:accent3>
        <a:accent4>
          <a:srgbClr val="562A00"/>
        </a:accent4>
        <a:accent5>
          <a:srgbClr val="C8DEE4"/>
        </a:accent5>
        <a:accent6>
          <a:srgbClr val="AB9B66"/>
        </a:accent6>
        <a:hlink>
          <a:srgbClr val="E6B2BE"/>
        </a:hlink>
        <a:folHlink>
          <a:srgbClr val="E5DF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</TotalTime>
  <Words>361</Words>
  <Application>Microsoft Office PowerPoint</Application>
  <PresentationFormat>On-screen Show (4:3)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Copperplate Gothic Bold</vt:lpstr>
      <vt:lpstr>Copperplate Gothic Light</vt:lpstr>
      <vt:lpstr>Courier New</vt:lpstr>
      <vt:lpstr>Times New Roman</vt:lpstr>
      <vt:lpstr>default</vt:lpstr>
      <vt:lpstr>Проектування та аналіз обчислювальних алгоритмів </vt:lpstr>
      <vt:lpstr>Приклади застосування графів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Графы  и  их представление в STL</dc:title>
  <dc:creator>Нина</dc:creator>
  <cp:lastModifiedBy>Alex</cp:lastModifiedBy>
  <cp:revision>160</cp:revision>
  <dcterms:created xsi:type="dcterms:W3CDTF">2008-05-12T18:30:59Z</dcterms:created>
  <dcterms:modified xsi:type="dcterms:W3CDTF">2020-11-16T23:41:55Z</dcterms:modified>
</cp:coreProperties>
</file>