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8" r:id="rId1"/>
  </p:sldMasterIdLst>
  <p:notesMasterIdLst>
    <p:notesMasterId r:id="rId20"/>
  </p:notesMasterIdLst>
  <p:sldIdLst>
    <p:sldId id="256" r:id="rId2"/>
    <p:sldId id="323" r:id="rId3"/>
    <p:sldId id="268" r:id="rId4"/>
    <p:sldId id="324" r:id="rId5"/>
    <p:sldId id="337" r:id="rId6"/>
    <p:sldId id="338" r:id="rId7"/>
    <p:sldId id="341" r:id="rId8"/>
    <p:sldId id="340" r:id="rId9"/>
    <p:sldId id="342" r:id="rId10"/>
    <p:sldId id="343" r:id="rId11"/>
    <p:sldId id="346" r:id="rId12"/>
    <p:sldId id="345" r:id="rId13"/>
    <p:sldId id="347" r:id="rId14"/>
    <p:sldId id="348" r:id="rId15"/>
    <p:sldId id="349" r:id="rId16"/>
    <p:sldId id="350" r:id="rId17"/>
    <p:sldId id="351" r:id="rId18"/>
    <p:sldId id="352" r:id="rId1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00"/>
    <a:srgbClr val="F8F200"/>
    <a:srgbClr val="E3DE00"/>
    <a:srgbClr val="333399"/>
    <a:srgbClr val="333333"/>
    <a:srgbClr val="66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660"/>
  </p:normalViewPr>
  <p:slideViewPr>
    <p:cSldViewPr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endParaRPr lang="ru-RU" altLang="uk-UA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endParaRPr lang="ru-RU" altLang="uk-UA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endParaRPr lang="ru-RU" altLang="uk-UA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fld id="{0EFBEF0F-D0F4-40AA-8AA1-49EE0B4D3DE3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E338-55C0-41BA-A4D4-B2C692EC12D4}" type="slidenum">
              <a:rPr lang="ru-RU" altLang="uk-UA"/>
              <a:pPr/>
              <a:t>1</a:t>
            </a:fld>
            <a:endParaRPr lang="ru-RU" altLang="uk-UA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10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9800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11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609621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12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573656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13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863213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14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52005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15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931458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16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466188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17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536475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18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60986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E338-55C0-41BA-A4D4-B2C692EC12D4}" type="slidenum">
              <a:rPr lang="ru-RU" altLang="uk-UA"/>
              <a:pPr/>
              <a:t>2</a:t>
            </a:fld>
            <a:endParaRPr lang="ru-RU" altLang="uk-UA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55525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3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4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56503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5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120246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6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59816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7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160184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8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7411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9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95634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0" y="0"/>
            <a:ext cx="9142413" cy="6858000"/>
            <a:chOff x="0" y="0"/>
            <a:chExt cx="5759" cy="4320"/>
          </a:xfrm>
        </p:grpSpPr>
        <p:grpSp>
          <p:nvGrpSpPr>
            <p:cNvPr id="96259" name="Group 3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96260" name="Line 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1" name="Line 5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2" name="Line 6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3" name="Line 7"/>
              <p:cNvSpPr>
                <a:spLocks noChangeShapeType="1"/>
              </p:cNvSpPr>
              <p:nvPr/>
            </p:nvSpPr>
            <p:spPr bwMode="auto">
              <a:xfrm>
                <a:off x="0" y="72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4" name="Line 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5" name="Line 9"/>
              <p:cNvSpPr>
                <a:spLocks noChangeShapeType="1"/>
              </p:cNvSpPr>
              <p:nvPr/>
            </p:nvSpPr>
            <p:spPr bwMode="auto">
              <a:xfrm>
                <a:off x="0" y="110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6" name="Line 10"/>
              <p:cNvSpPr>
                <a:spLocks noChangeShapeType="1"/>
              </p:cNvSpPr>
              <p:nvPr/>
            </p:nvSpPr>
            <p:spPr bwMode="auto">
              <a:xfrm>
                <a:off x="0" y="129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7" name="Line 11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8" name="Line 12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9" name="Line 13"/>
              <p:cNvSpPr>
                <a:spLocks noChangeShapeType="1"/>
              </p:cNvSpPr>
              <p:nvPr/>
            </p:nvSpPr>
            <p:spPr bwMode="auto">
              <a:xfrm>
                <a:off x="0" y="187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0" name="Line 14"/>
              <p:cNvSpPr>
                <a:spLocks noChangeShapeType="1"/>
              </p:cNvSpPr>
              <p:nvPr/>
            </p:nvSpPr>
            <p:spPr bwMode="auto">
              <a:xfrm>
                <a:off x="0" y="206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1" name="Line 15"/>
              <p:cNvSpPr>
                <a:spLocks noChangeShapeType="1"/>
              </p:cNvSpPr>
              <p:nvPr/>
            </p:nvSpPr>
            <p:spPr bwMode="auto">
              <a:xfrm>
                <a:off x="0" y="225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2" name="Line 16"/>
              <p:cNvSpPr>
                <a:spLocks noChangeShapeType="1"/>
              </p:cNvSpPr>
              <p:nvPr/>
            </p:nvSpPr>
            <p:spPr bwMode="auto">
              <a:xfrm>
                <a:off x="0" y="244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3" name="Line 17"/>
              <p:cNvSpPr>
                <a:spLocks noChangeShapeType="1"/>
              </p:cNvSpPr>
              <p:nvPr/>
            </p:nvSpPr>
            <p:spPr bwMode="auto">
              <a:xfrm>
                <a:off x="0" y="264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4" name="Line 18"/>
              <p:cNvSpPr>
                <a:spLocks noChangeShapeType="1"/>
              </p:cNvSpPr>
              <p:nvPr/>
            </p:nvSpPr>
            <p:spPr bwMode="auto">
              <a:xfrm>
                <a:off x="0" y="283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5" name="Line 19"/>
              <p:cNvSpPr>
                <a:spLocks noChangeShapeType="1"/>
              </p:cNvSpPr>
              <p:nvPr/>
            </p:nvSpPr>
            <p:spPr bwMode="auto">
              <a:xfrm>
                <a:off x="0" y="302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6" name="Line 20"/>
              <p:cNvSpPr>
                <a:spLocks noChangeShapeType="1"/>
              </p:cNvSpPr>
              <p:nvPr/>
            </p:nvSpPr>
            <p:spPr bwMode="auto">
              <a:xfrm>
                <a:off x="0" y="321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7" name="Line 21"/>
              <p:cNvSpPr>
                <a:spLocks noChangeShapeType="1"/>
              </p:cNvSpPr>
              <p:nvPr/>
            </p:nvSpPr>
            <p:spPr bwMode="auto">
              <a:xfrm>
                <a:off x="0" y="340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8" name="Line 22"/>
              <p:cNvSpPr>
                <a:spLocks noChangeShapeType="1"/>
              </p:cNvSpPr>
              <p:nvPr/>
            </p:nvSpPr>
            <p:spPr bwMode="auto">
              <a:xfrm>
                <a:off x="0" y="360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9" name="Line 23"/>
              <p:cNvSpPr>
                <a:spLocks noChangeShapeType="1"/>
              </p:cNvSpPr>
              <p:nvPr/>
            </p:nvSpPr>
            <p:spPr bwMode="auto">
              <a:xfrm>
                <a:off x="0" y="379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0" name="Line 24"/>
              <p:cNvSpPr>
                <a:spLocks noChangeShapeType="1"/>
              </p:cNvSpPr>
              <p:nvPr/>
            </p:nvSpPr>
            <p:spPr bwMode="auto">
              <a:xfrm>
                <a:off x="0" y="398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1" name="Line 25"/>
              <p:cNvSpPr>
                <a:spLocks noChangeShapeType="1"/>
              </p:cNvSpPr>
              <p:nvPr/>
            </p:nvSpPr>
            <p:spPr bwMode="auto">
              <a:xfrm>
                <a:off x="0" y="417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2" name="Line 2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3" name="Line 27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4" name="Line 28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5" name="Line 29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6" name="Line 30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7" name="Line 31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8" name="Line 32"/>
              <p:cNvSpPr>
                <a:spLocks noChangeShapeType="1"/>
              </p:cNvSpPr>
              <p:nvPr/>
            </p:nvSpPr>
            <p:spPr bwMode="auto">
              <a:xfrm>
                <a:off x="129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9" name="Line 33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0" name="Line 34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1" name="Line 35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2" name="Line 36"/>
              <p:cNvSpPr>
                <a:spLocks noChangeShapeType="1"/>
              </p:cNvSpPr>
              <p:nvPr/>
            </p:nvSpPr>
            <p:spPr bwMode="auto">
              <a:xfrm>
                <a:off x="206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3" name="Line 37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4" name="Line 38"/>
              <p:cNvSpPr>
                <a:spLocks noChangeShapeType="1"/>
              </p:cNvSpPr>
              <p:nvPr/>
            </p:nvSpPr>
            <p:spPr bwMode="auto">
              <a:xfrm>
                <a:off x="244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5" name="Line 39"/>
              <p:cNvSpPr>
                <a:spLocks noChangeShapeType="1"/>
              </p:cNvSpPr>
              <p:nvPr/>
            </p:nvSpPr>
            <p:spPr bwMode="auto">
              <a:xfrm>
                <a:off x="264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6" name="Line 40"/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7" name="Line 41"/>
              <p:cNvSpPr>
                <a:spLocks noChangeShapeType="1"/>
              </p:cNvSpPr>
              <p:nvPr/>
            </p:nvSpPr>
            <p:spPr bwMode="auto">
              <a:xfrm>
                <a:off x="302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8" name="Line 42"/>
              <p:cNvSpPr>
                <a:spLocks noChangeShapeType="1"/>
              </p:cNvSpPr>
              <p:nvPr/>
            </p:nvSpPr>
            <p:spPr bwMode="auto">
              <a:xfrm>
                <a:off x="321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9" name="Line 43"/>
              <p:cNvSpPr>
                <a:spLocks noChangeShapeType="1"/>
              </p:cNvSpPr>
              <p:nvPr/>
            </p:nvSpPr>
            <p:spPr bwMode="auto">
              <a:xfrm>
                <a:off x="340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0" name="Line 44"/>
              <p:cNvSpPr>
                <a:spLocks noChangeShapeType="1"/>
              </p:cNvSpPr>
              <p:nvPr/>
            </p:nvSpPr>
            <p:spPr bwMode="auto">
              <a:xfrm>
                <a:off x="360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1" name="Line 45"/>
              <p:cNvSpPr>
                <a:spLocks noChangeShapeType="1"/>
              </p:cNvSpPr>
              <p:nvPr/>
            </p:nvSpPr>
            <p:spPr bwMode="auto">
              <a:xfrm>
                <a:off x="379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2" name="Line 46"/>
              <p:cNvSpPr>
                <a:spLocks noChangeShapeType="1"/>
              </p:cNvSpPr>
              <p:nvPr/>
            </p:nvSpPr>
            <p:spPr bwMode="auto">
              <a:xfrm>
                <a:off x="398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3" name="Line 47"/>
              <p:cNvSpPr>
                <a:spLocks noChangeShapeType="1"/>
              </p:cNvSpPr>
              <p:nvPr/>
            </p:nvSpPr>
            <p:spPr bwMode="auto">
              <a:xfrm>
                <a:off x="417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4" name="Line 48"/>
              <p:cNvSpPr>
                <a:spLocks noChangeShapeType="1"/>
              </p:cNvSpPr>
              <p:nvPr/>
            </p:nvSpPr>
            <p:spPr bwMode="auto">
              <a:xfrm>
                <a:off x="436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5" name="Line 49"/>
              <p:cNvSpPr>
                <a:spLocks noChangeShapeType="1"/>
              </p:cNvSpPr>
              <p:nvPr/>
            </p:nvSpPr>
            <p:spPr bwMode="auto">
              <a:xfrm>
                <a:off x="456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6" name="Line 50"/>
              <p:cNvSpPr>
                <a:spLocks noChangeShapeType="1"/>
              </p:cNvSpPr>
              <p:nvPr/>
            </p:nvSpPr>
            <p:spPr bwMode="auto">
              <a:xfrm>
                <a:off x="475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7" name="Line 51"/>
              <p:cNvSpPr>
                <a:spLocks noChangeShapeType="1"/>
              </p:cNvSpPr>
              <p:nvPr/>
            </p:nvSpPr>
            <p:spPr bwMode="auto">
              <a:xfrm>
                <a:off x="49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8" name="Line 52"/>
              <p:cNvSpPr>
                <a:spLocks noChangeShapeType="1"/>
              </p:cNvSpPr>
              <p:nvPr/>
            </p:nvSpPr>
            <p:spPr bwMode="auto">
              <a:xfrm>
                <a:off x="51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9" name="Line 53"/>
              <p:cNvSpPr>
                <a:spLocks noChangeShapeType="1"/>
              </p:cNvSpPr>
              <p:nvPr/>
            </p:nvSpPr>
            <p:spPr bwMode="auto">
              <a:xfrm>
                <a:off x="53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10" name="Line 54"/>
              <p:cNvSpPr>
                <a:spLocks noChangeShapeType="1"/>
              </p:cNvSpPr>
              <p:nvPr/>
            </p:nvSpPr>
            <p:spPr bwMode="auto">
              <a:xfrm>
                <a:off x="55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11" name="Line 55"/>
              <p:cNvSpPr>
                <a:spLocks noChangeShapeType="1"/>
              </p:cNvSpPr>
              <p:nvPr/>
            </p:nvSpPr>
            <p:spPr bwMode="auto">
              <a:xfrm>
                <a:off x="57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</p:grpSp>
        <p:pic>
          <p:nvPicPr>
            <p:cNvPr id="96312" name="Picture 5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" y="0"/>
              <a:ext cx="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6313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uk-UA" noProof="0" smtClean="0"/>
              <a:t>Образец заголовка</a:t>
            </a:r>
          </a:p>
        </p:txBody>
      </p:sp>
      <p:sp>
        <p:nvSpPr>
          <p:cNvPr id="96314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altLang="uk-UA" noProof="0" smtClean="0"/>
              <a:t>Образец подзаголовка</a:t>
            </a:r>
          </a:p>
        </p:txBody>
      </p:sp>
      <p:sp>
        <p:nvSpPr>
          <p:cNvPr id="96315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fld id="{BF502B39-3FA3-43B6-ACE4-7704558197E4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96316" name="Rectangle 6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96317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fld id="{2EDF69C2-6A61-4C34-BF4D-31468D11E526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48D55-2876-4951-A73B-FC0350184991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5B6C3-5622-4471-A475-9698F88B8E71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86659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4572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0F41F-6FC5-465C-9176-179A5A9613A8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57F50-BE23-4004-8C29-A766C963A608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3063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40D8A5-27F9-4006-A14D-1944FF1EF756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1617CB-8D8C-48BF-8F0F-9B26D56B3A9A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19842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109DA-58AB-45AF-B42A-20F3963B44EF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0E4E6-4457-4345-9C87-057052D886F5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01313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85D0F-367A-46BE-8665-256A5BE9EFAA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9D9F9-52F3-4179-B298-861FDC5F3F21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8143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1106B3-CED4-4DFC-A171-974295F42AAF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110B7-8010-4E31-9F62-1BF7CC44D229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28003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24A34B-145A-4368-ABF5-3BAECD6C62B0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D6F8F-5C20-441E-8FF1-F94F7EA774AB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35525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67559-0643-4F5E-81BB-31488E928FDD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04028-2C7C-4510-ACD1-1BFDF78D5475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96309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EA503-7C30-4365-8488-677B5AB56157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E2C159-5323-476B-86EF-D6C065B5BFF7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5446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717C8F-22C3-484D-A2E6-2441291A953B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C4A4B-8150-4B85-8465-69C36B124D5F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5798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ED30C4-5A21-4503-9E2F-AE8DB1777341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95A56-C612-4264-A181-A33EE67E12AB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83589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2">
              <a:lumMod val="9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0" y="0"/>
            <a:ext cx="9142413" cy="6858000"/>
            <a:chOff x="0" y="0"/>
            <a:chExt cx="5759" cy="4320"/>
          </a:xfrm>
        </p:grpSpPr>
        <p:grpSp>
          <p:nvGrpSpPr>
            <p:cNvPr id="95235" name="Group 3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95236" name="Line 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37" name="Line 5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38" name="Line 6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39" name="Line 7"/>
              <p:cNvSpPr>
                <a:spLocks noChangeShapeType="1"/>
              </p:cNvSpPr>
              <p:nvPr/>
            </p:nvSpPr>
            <p:spPr bwMode="auto">
              <a:xfrm>
                <a:off x="0" y="72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0" name="Line 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1" name="Line 9"/>
              <p:cNvSpPr>
                <a:spLocks noChangeShapeType="1"/>
              </p:cNvSpPr>
              <p:nvPr/>
            </p:nvSpPr>
            <p:spPr bwMode="auto">
              <a:xfrm>
                <a:off x="0" y="110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2" name="Line 10"/>
              <p:cNvSpPr>
                <a:spLocks noChangeShapeType="1"/>
              </p:cNvSpPr>
              <p:nvPr/>
            </p:nvSpPr>
            <p:spPr bwMode="auto">
              <a:xfrm>
                <a:off x="0" y="129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3" name="Line 11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4" name="Line 12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5" name="Line 13"/>
              <p:cNvSpPr>
                <a:spLocks noChangeShapeType="1"/>
              </p:cNvSpPr>
              <p:nvPr/>
            </p:nvSpPr>
            <p:spPr bwMode="auto">
              <a:xfrm>
                <a:off x="0" y="187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6" name="Line 14"/>
              <p:cNvSpPr>
                <a:spLocks noChangeShapeType="1"/>
              </p:cNvSpPr>
              <p:nvPr/>
            </p:nvSpPr>
            <p:spPr bwMode="auto">
              <a:xfrm>
                <a:off x="0" y="206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7" name="Line 15"/>
              <p:cNvSpPr>
                <a:spLocks noChangeShapeType="1"/>
              </p:cNvSpPr>
              <p:nvPr/>
            </p:nvSpPr>
            <p:spPr bwMode="auto">
              <a:xfrm>
                <a:off x="0" y="225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8" name="Line 16"/>
              <p:cNvSpPr>
                <a:spLocks noChangeShapeType="1"/>
              </p:cNvSpPr>
              <p:nvPr/>
            </p:nvSpPr>
            <p:spPr bwMode="auto">
              <a:xfrm>
                <a:off x="0" y="244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9" name="Line 17"/>
              <p:cNvSpPr>
                <a:spLocks noChangeShapeType="1"/>
              </p:cNvSpPr>
              <p:nvPr/>
            </p:nvSpPr>
            <p:spPr bwMode="auto">
              <a:xfrm>
                <a:off x="0" y="264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0" name="Line 18"/>
              <p:cNvSpPr>
                <a:spLocks noChangeShapeType="1"/>
              </p:cNvSpPr>
              <p:nvPr/>
            </p:nvSpPr>
            <p:spPr bwMode="auto">
              <a:xfrm>
                <a:off x="0" y="283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1" name="Line 19"/>
              <p:cNvSpPr>
                <a:spLocks noChangeShapeType="1"/>
              </p:cNvSpPr>
              <p:nvPr/>
            </p:nvSpPr>
            <p:spPr bwMode="auto">
              <a:xfrm>
                <a:off x="0" y="302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2" name="Line 20"/>
              <p:cNvSpPr>
                <a:spLocks noChangeShapeType="1"/>
              </p:cNvSpPr>
              <p:nvPr/>
            </p:nvSpPr>
            <p:spPr bwMode="auto">
              <a:xfrm>
                <a:off x="0" y="321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3" name="Line 21"/>
              <p:cNvSpPr>
                <a:spLocks noChangeShapeType="1"/>
              </p:cNvSpPr>
              <p:nvPr/>
            </p:nvSpPr>
            <p:spPr bwMode="auto">
              <a:xfrm>
                <a:off x="0" y="340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4" name="Line 22"/>
              <p:cNvSpPr>
                <a:spLocks noChangeShapeType="1"/>
              </p:cNvSpPr>
              <p:nvPr/>
            </p:nvSpPr>
            <p:spPr bwMode="auto">
              <a:xfrm>
                <a:off x="0" y="360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5" name="Line 23"/>
              <p:cNvSpPr>
                <a:spLocks noChangeShapeType="1"/>
              </p:cNvSpPr>
              <p:nvPr/>
            </p:nvSpPr>
            <p:spPr bwMode="auto">
              <a:xfrm>
                <a:off x="0" y="379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6" name="Line 24"/>
              <p:cNvSpPr>
                <a:spLocks noChangeShapeType="1"/>
              </p:cNvSpPr>
              <p:nvPr/>
            </p:nvSpPr>
            <p:spPr bwMode="auto">
              <a:xfrm>
                <a:off x="0" y="398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7" name="Line 25"/>
              <p:cNvSpPr>
                <a:spLocks noChangeShapeType="1"/>
              </p:cNvSpPr>
              <p:nvPr/>
            </p:nvSpPr>
            <p:spPr bwMode="auto">
              <a:xfrm>
                <a:off x="0" y="417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8" name="Line 2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9" name="Line 27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0" name="Line 28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1" name="Line 29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2" name="Line 30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3" name="Line 31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4" name="Line 32"/>
              <p:cNvSpPr>
                <a:spLocks noChangeShapeType="1"/>
              </p:cNvSpPr>
              <p:nvPr/>
            </p:nvSpPr>
            <p:spPr bwMode="auto">
              <a:xfrm>
                <a:off x="129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5" name="Line 33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6" name="Line 34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7" name="Line 35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8" name="Line 36"/>
              <p:cNvSpPr>
                <a:spLocks noChangeShapeType="1"/>
              </p:cNvSpPr>
              <p:nvPr/>
            </p:nvSpPr>
            <p:spPr bwMode="auto">
              <a:xfrm>
                <a:off x="206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9" name="Line 37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0" name="Line 38"/>
              <p:cNvSpPr>
                <a:spLocks noChangeShapeType="1"/>
              </p:cNvSpPr>
              <p:nvPr/>
            </p:nvSpPr>
            <p:spPr bwMode="auto">
              <a:xfrm>
                <a:off x="244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1" name="Line 39"/>
              <p:cNvSpPr>
                <a:spLocks noChangeShapeType="1"/>
              </p:cNvSpPr>
              <p:nvPr/>
            </p:nvSpPr>
            <p:spPr bwMode="auto">
              <a:xfrm>
                <a:off x="264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2" name="Line 40"/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3" name="Line 41"/>
              <p:cNvSpPr>
                <a:spLocks noChangeShapeType="1"/>
              </p:cNvSpPr>
              <p:nvPr/>
            </p:nvSpPr>
            <p:spPr bwMode="auto">
              <a:xfrm>
                <a:off x="302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4" name="Line 42"/>
              <p:cNvSpPr>
                <a:spLocks noChangeShapeType="1"/>
              </p:cNvSpPr>
              <p:nvPr/>
            </p:nvSpPr>
            <p:spPr bwMode="auto">
              <a:xfrm>
                <a:off x="321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5" name="Line 43"/>
              <p:cNvSpPr>
                <a:spLocks noChangeShapeType="1"/>
              </p:cNvSpPr>
              <p:nvPr/>
            </p:nvSpPr>
            <p:spPr bwMode="auto">
              <a:xfrm>
                <a:off x="340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6" name="Line 44"/>
              <p:cNvSpPr>
                <a:spLocks noChangeShapeType="1"/>
              </p:cNvSpPr>
              <p:nvPr/>
            </p:nvSpPr>
            <p:spPr bwMode="auto">
              <a:xfrm>
                <a:off x="360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7" name="Line 45"/>
              <p:cNvSpPr>
                <a:spLocks noChangeShapeType="1"/>
              </p:cNvSpPr>
              <p:nvPr/>
            </p:nvSpPr>
            <p:spPr bwMode="auto">
              <a:xfrm>
                <a:off x="379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8" name="Line 46"/>
              <p:cNvSpPr>
                <a:spLocks noChangeShapeType="1"/>
              </p:cNvSpPr>
              <p:nvPr/>
            </p:nvSpPr>
            <p:spPr bwMode="auto">
              <a:xfrm>
                <a:off x="398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9" name="Line 47"/>
              <p:cNvSpPr>
                <a:spLocks noChangeShapeType="1"/>
              </p:cNvSpPr>
              <p:nvPr/>
            </p:nvSpPr>
            <p:spPr bwMode="auto">
              <a:xfrm>
                <a:off x="417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0" name="Line 48"/>
              <p:cNvSpPr>
                <a:spLocks noChangeShapeType="1"/>
              </p:cNvSpPr>
              <p:nvPr/>
            </p:nvSpPr>
            <p:spPr bwMode="auto">
              <a:xfrm>
                <a:off x="436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1" name="Line 49"/>
              <p:cNvSpPr>
                <a:spLocks noChangeShapeType="1"/>
              </p:cNvSpPr>
              <p:nvPr/>
            </p:nvSpPr>
            <p:spPr bwMode="auto">
              <a:xfrm>
                <a:off x="456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2" name="Line 50"/>
              <p:cNvSpPr>
                <a:spLocks noChangeShapeType="1"/>
              </p:cNvSpPr>
              <p:nvPr/>
            </p:nvSpPr>
            <p:spPr bwMode="auto">
              <a:xfrm>
                <a:off x="475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3" name="Line 51"/>
              <p:cNvSpPr>
                <a:spLocks noChangeShapeType="1"/>
              </p:cNvSpPr>
              <p:nvPr/>
            </p:nvSpPr>
            <p:spPr bwMode="auto">
              <a:xfrm>
                <a:off x="49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4" name="Line 52"/>
              <p:cNvSpPr>
                <a:spLocks noChangeShapeType="1"/>
              </p:cNvSpPr>
              <p:nvPr/>
            </p:nvSpPr>
            <p:spPr bwMode="auto">
              <a:xfrm>
                <a:off x="51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5" name="Line 53"/>
              <p:cNvSpPr>
                <a:spLocks noChangeShapeType="1"/>
              </p:cNvSpPr>
              <p:nvPr/>
            </p:nvSpPr>
            <p:spPr bwMode="auto">
              <a:xfrm>
                <a:off x="53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6" name="Line 54"/>
              <p:cNvSpPr>
                <a:spLocks noChangeShapeType="1"/>
              </p:cNvSpPr>
              <p:nvPr/>
            </p:nvSpPr>
            <p:spPr bwMode="auto">
              <a:xfrm>
                <a:off x="55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7" name="Line 55"/>
              <p:cNvSpPr>
                <a:spLocks noChangeShapeType="1"/>
              </p:cNvSpPr>
              <p:nvPr/>
            </p:nvSpPr>
            <p:spPr bwMode="auto">
              <a:xfrm>
                <a:off x="57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</p:grpSp>
        <p:pic>
          <p:nvPicPr>
            <p:cNvPr id="95288" name="Picture 56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" y="0"/>
              <a:ext cx="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89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95290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95291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u="none">
                <a:latin typeface="+mn-lt"/>
              </a:defRPr>
            </a:lvl1pPr>
          </a:lstStyle>
          <a:p>
            <a:fld id="{55450C99-16F4-4A5C-A334-EF1178E63BE6}" type="datetime1">
              <a:rPr lang="fr-FR" altLang="uk-UA"/>
              <a:pPr/>
              <a:t>24/11/2020</a:t>
            </a:fld>
            <a:endParaRPr lang="ru-RU" altLang="uk-UA"/>
          </a:p>
        </p:txBody>
      </p:sp>
      <p:sp>
        <p:nvSpPr>
          <p:cNvPr id="95292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u="none">
                <a:latin typeface="+mn-lt"/>
              </a:defRPr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95293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u="none">
                <a:latin typeface="+mn-lt"/>
              </a:defRPr>
            </a:lvl1pPr>
          </a:lstStyle>
          <a:p>
            <a:fld id="{889262A6-5936-4454-B7A0-2FB7E67E6496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627" y="548680"/>
            <a:ext cx="8101013" cy="2116137"/>
          </a:xfrm>
        </p:spPr>
        <p:txBody>
          <a:bodyPr/>
          <a:lstStyle/>
          <a:p>
            <a:r>
              <a:rPr lang="ru-RU" altLang="uk-UA" sz="4800" b="1" dirty="0" err="1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Проектування</a:t>
            </a:r>
            <a:r>
              <a:rPr lang="ru-RU" altLang="uk-UA" sz="4800" b="1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 та </a:t>
            </a:r>
            <a:r>
              <a:rPr lang="ru-RU" altLang="uk-UA" sz="4800" b="1" dirty="0" err="1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анал</a:t>
            </a:r>
            <a:r>
              <a:rPr lang="uk-UA" altLang="uk-UA" sz="4800" b="1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із обчислювальних алгоритмів</a:t>
            </a:r>
            <a:r>
              <a:rPr lang="ru-RU" altLang="uk-UA" sz="4800" b="1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 </a:t>
            </a:r>
            <a:endParaRPr lang="ru-RU" altLang="uk-UA" sz="4800" b="1" dirty="0">
              <a:solidFill>
                <a:srgbClr val="38804D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" y="2996952"/>
            <a:ext cx="9144000" cy="1752600"/>
          </a:xfrm>
        </p:spPr>
        <p:txBody>
          <a:bodyPr/>
          <a:lstStyle/>
          <a:p>
            <a:r>
              <a:rPr lang="uk-UA" sz="6000" dirty="0" smtClean="0"/>
              <a:t>Алгоритми на графах. Пошук найкоротшого шляху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3491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u="none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Перебір</a:t>
            </a:r>
            <a:r>
              <a:rPr lang="uk-UA" sz="2400" b="1" i="1" u="none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з поверненням</a:t>
            </a:r>
            <a:endParaRPr lang="ru-RU" sz="2000" i="1" u="none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6" name="Picture 5" descr="Демонстрация алгоритма перебора с возвратом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208912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7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3491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u="none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Перебір</a:t>
            </a:r>
            <a:r>
              <a:rPr lang="uk-UA" sz="2400" b="1" i="1" u="none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з поверненням</a:t>
            </a:r>
            <a:endParaRPr lang="ru-RU" sz="2000" i="1" u="none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0872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Backtracking(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m,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**Maze){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Begin, End, Current;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 = (n - 1) * m;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= m - 1;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*Way, *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OptimalWay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LengthOptimalWay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Way = new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[n*m];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OptimalWay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[n*m];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LengthOptimalWay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m*n;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n*m ;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Way[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OptimalWay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[n*m];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 ;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 ; j &lt; m ;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 + j] = ( Maze[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== 0 ? 0 : -1 );</a:t>
            </a:r>
          </a:p>
          <a:p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Way[</a:t>
            </a:r>
            <a:r>
              <a:rPr lang="en-US" sz="20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en-US" sz="20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++] = Current = Begin;</a:t>
            </a:r>
            <a:endParaRPr lang="uk-UA" sz="20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3491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u="none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Перебір</a:t>
            </a:r>
            <a:r>
              <a:rPr lang="uk-UA" sz="2400" b="1" i="1" u="none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з поверненням</a:t>
            </a:r>
            <a:endParaRPr lang="ru-RU" sz="2000" i="1" u="none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50305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0 ){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LengthOptimalWay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 ; i &lt;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i++ )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OptimalWay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LengthOptimalWay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[--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[LengthWay-1];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 - 1) &gt;= 0 &amp;&amp; !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m) &amp;&amp;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m] == 0 ||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m] &gt;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&amp;&amp;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LengthOptimalWay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m;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Current%m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 &gt;= 0 &amp;&amp; !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</a:t>
            </a:r>
            <a:r>
              <a:rPr lang="uk-UA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u="non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uk-UA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</a:t>
            </a:r>
            <a:endParaRPr lang="uk-UA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uk-UA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- 1]== 0 ||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- 1] &gt;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&amp;&amp;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LengthOptimalWay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uk-UA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</p:txBody>
      </p:sp>
    </p:spTree>
    <p:extLst>
      <p:ext uri="{BB962C8B-B14F-4D97-AF65-F5344CB8AC3E}">
        <p14:creationId xmlns:p14="http://schemas.microsoft.com/office/powerpoint/2010/main" val="40578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127" y="-57001"/>
            <a:ext cx="3491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u="none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Перебір</a:t>
            </a:r>
            <a:r>
              <a:rPr lang="uk-UA" sz="2400" b="1" i="1" u="none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з поверненням</a:t>
            </a:r>
            <a:endParaRPr lang="ru-RU" sz="2000" i="1" u="none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52799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17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((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Current%m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&lt; m &amp;&amp; !Insert(Way</a:t>
            </a:r>
            <a:r>
              <a:rPr lang="en-US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+ 1) &amp;&amp;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[Current + 1]== 0 ||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[Current + 1] &gt;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&amp;&amp;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[Current] &lt;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LengthOptimalWay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Neighbor = Current + 1;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else 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if ((Current/m + 1) &lt; n &amp;&amp; !Insert(Way</a:t>
            </a:r>
            <a:r>
              <a:rPr lang="en-US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m) &amp;&amp;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[Current + m]== 0 ||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[Current + m] &gt;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&amp;&amp;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[Current] &lt;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LengthOptimalWay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Neighbor = Current + m;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Neighbor != -1 ){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Way[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++] = Neighbor;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[Neighbor] =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[Current] + 1;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Current = Neighbor;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{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Way[--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LengthWay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Current = Way[LengthWay-1];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700" u="none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LengthOptimalWay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n*m ) 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u="non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"Yes. Length way=" &lt;&lt;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LengthOptimalWay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"No" &lt;&lt;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7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3491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u="none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Хвильовий</a:t>
            </a:r>
            <a:r>
              <a:rPr lang="ru-RU" sz="2400" b="1" i="1" u="none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алгоритм</a:t>
            </a:r>
            <a:endParaRPr lang="ru-RU" sz="2000" i="1" u="none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052736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Базується на пошуку у ширину та складається з двох етапів:</a:t>
            </a:r>
            <a:endParaRPr lang="uk-UA" sz="2400" u="none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uk-UA" sz="24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1.	</a:t>
            </a:r>
            <a:r>
              <a:rPr lang="uk-UA" sz="24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Розповсюдження хвилі;</a:t>
            </a:r>
            <a:endParaRPr lang="uk-UA" sz="2400" u="none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uk-UA" sz="24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2.	</a:t>
            </a:r>
            <a:r>
              <a:rPr lang="uk-UA" sz="24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Зворотний хід.</a:t>
            </a:r>
            <a:endParaRPr lang="uk-UA" sz="2400" u="none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5" name="Picture 4" descr="Демонстрация волнового алгоритм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200800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2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4139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Ребра з від’ємною вагою</a:t>
            </a:r>
            <a:endParaRPr lang="ru-RU" sz="2000" u="none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3" y="1124744"/>
            <a:ext cx="84932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4139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Алгоритм Беллмана-Форда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89703"/>
            <a:ext cx="8968322" cy="48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4139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Алгоритм Беллмана-Форда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933926"/>
            <a:ext cx="5214009" cy="3312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05" y="4581128"/>
            <a:ext cx="4032448" cy="166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4581127"/>
            <a:ext cx="4035130" cy="16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4139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Алгоритм Джонсона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2" y="670231"/>
            <a:ext cx="2707954" cy="2182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783" y="677581"/>
            <a:ext cx="5823697" cy="2175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791" y="2996952"/>
            <a:ext cx="597254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64" y="1196752"/>
            <a:ext cx="9130136" cy="936104"/>
          </a:xfrm>
        </p:spPr>
        <p:txBody>
          <a:bodyPr/>
          <a:lstStyle/>
          <a:p>
            <a:pPr algn="l"/>
            <a:r>
              <a:rPr lang="uk-UA" b="1" dirty="0">
                <a:solidFill>
                  <a:srgbClr val="000000"/>
                </a:solidFill>
                <a:latin typeface="Copperplate Gothic Light" panose="020E0507020206020404" pitchFamily="34" charset="0"/>
              </a:rPr>
              <a:t>Н</a:t>
            </a:r>
            <a:r>
              <a:rPr lang="ru-RU" b="1" dirty="0" err="1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айб</a:t>
            </a:r>
            <a:r>
              <a:rPr lang="uk-UA" b="1" dirty="0" err="1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ільш</a:t>
            </a:r>
            <a:r>
              <a:rPr lang="uk-UA" b="1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 ефективні </a:t>
            </a:r>
            <a:r>
              <a:rPr lang="ru-RU" b="1" dirty="0" err="1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алгоритми</a:t>
            </a:r>
            <a:r>
              <a:rPr lang="ru-RU" b="1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знаходження</a:t>
            </a:r>
            <a:r>
              <a:rPr lang="ru-RU" b="1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найкоротшого</a:t>
            </a:r>
            <a:r>
              <a:rPr lang="ru-RU" b="1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 шляху:</a:t>
            </a:r>
            <a:endParaRPr lang="ru-RU" altLang="uk-UA" b="1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11560" y="2492896"/>
            <a:ext cx="6400800" cy="2376264"/>
          </a:xfrm>
        </p:spPr>
        <p:txBody>
          <a:bodyPr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uk-UA" sz="4000" dirty="0" smtClean="0"/>
              <a:t>алгоритм </a:t>
            </a:r>
            <a:r>
              <a:rPr lang="uk-UA" sz="4000" dirty="0" err="1" smtClean="0"/>
              <a:t>Дейкстри</a:t>
            </a:r>
            <a:r>
              <a:rPr lang="uk-UA" sz="4000" dirty="0" smtClean="0"/>
              <a:t>;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uk-UA" sz="4000" dirty="0" smtClean="0"/>
              <a:t>алгоритм </a:t>
            </a:r>
            <a:r>
              <a:rPr lang="uk-UA" sz="4000" dirty="0" err="1" smtClean="0"/>
              <a:t>Флойда</a:t>
            </a:r>
            <a:r>
              <a:rPr lang="uk-UA" sz="4000" dirty="0" smtClean="0"/>
              <a:t>;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uk-UA" sz="4000" dirty="0" smtClean="0"/>
              <a:t>перебірні алгоритми.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919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Дейкстри</a:t>
            </a:r>
            <a:endParaRPr lang="ru-RU" sz="2400" b="1" u="none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uk-UA" sz="2400" b="1" u="non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Крок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</a:t>
            </a:r>
            <a:r>
              <a:rPr lang="uk-UA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вершинам,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крім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першої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присвоюється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вага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рівна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нескінченності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першій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0.</a:t>
            </a:r>
            <a:endParaRPr lang="uk-UA" sz="240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Крок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Усі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вершини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виділені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40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Крок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Перша вершина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стає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поточною.</a:t>
            </a:r>
            <a:endParaRPr lang="uk-UA" sz="240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Крок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Вага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усіх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невиділених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перераховується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за формулою: вага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невиділеної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вершини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є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мінімальне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число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із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старої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ваги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цієї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вершини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суми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ваг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поточної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вершини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та ребра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що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з’єднує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поточну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вершину з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невиділеною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40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Крок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Серед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невиділених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шукається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вершина 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мінімальною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вагою.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Якщо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такої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немає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тобто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вага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усіх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вершин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дорівнює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нескінченності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 маршрут не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існує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Інакше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поточною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стає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знайдена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вершина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Вона ж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виділяється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40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Крок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Якщо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поточною вершиною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стає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кінцева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 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маршрут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знайдено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та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його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вага є вагою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кінцевої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вершини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40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Крок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Перехід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крок</a:t>
            </a:r>
            <a:r>
              <a:rPr lang="ru-RU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4</a:t>
            </a:r>
            <a:r>
              <a:rPr lang="ru-RU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40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Демонстрация алгоритма Дейкстры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477018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23528" y="404664"/>
            <a:ext cx="2993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400" b="1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Дейкстри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0"/>
            <a:ext cx="2993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400" b="1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Дейкстри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5384"/>
            <a:ext cx="9144000" cy="6840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endParaRPr lang="uk-UA" sz="1700" u="none" dirty="0" smtClean="0">
              <a:solidFill>
                <a:srgbClr val="000000"/>
              </a:solidFill>
            </a:endParaRPr>
          </a:p>
          <a:p>
            <a:endParaRPr lang="uk-UA" sz="1700" u="none" dirty="0" smtClean="0">
              <a:solidFill>
                <a:srgbClr val="000000"/>
              </a:solidFill>
            </a:endParaRPr>
          </a:p>
          <a:p>
            <a:r>
              <a:rPr lang="uk-UA" sz="1700" u="non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Dijkstra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 =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*D =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 =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j;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Max_Sum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 ; i &lt; n ; i++)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 = 0 ; j &lt; n ; j++)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Max_Sum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[i][j];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 ; i &lt; n ; i++)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 = 0 ; j &lt; n ; j++)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[i][j] == 0) 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[i][j] =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Max_Sum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 ; i &lt; n ; i++){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S[i] =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P[i] =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D[i] =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][i];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S[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P[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i = 0 ; i &lt; n - 1 ; i++ ){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0;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j = 1 ; j &lt; n ; j++ ){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(!S[w]){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(!S[j] &amp;&amp; D[j] &lt;= D[w])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w = j;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w++;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S[w] =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j = 1 ; j &lt; n ; j++ )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(!S[j])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700" u="non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(D[w</a:t>
            </a:r>
            <a:r>
              <a:rPr lang="uk-UA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uk-UA" sz="1700" u="non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uk-UA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uk-UA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]&lt;D[j])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uk-UA" sz="17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uk-UA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D[j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D[w</a:t>
            </a:r>
            <a:r>
              <a:rPr lang="uk-UA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[w][j];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uk-UA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P[j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w;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i = 0 ; i &lt; n ; i++ )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("%5d",D[i]);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i = 0 ; i &lt; n ; i++ )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("%5d",P[i]+1);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 P;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 D;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 S;</a:t>
            </a:r>
          </a:p>
          <a:p>
            <a:r>
              <a:rPr lang="uk-UA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5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9144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none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Алгоритм </a:t>
            </a:r>
            <a:r>
              <a:rPr lang="ru-RU" sz="2400" b="1" u="none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Флойда</a:t>
            </a:r>
            <a:endParaRPr lang="ru-RU" sz="2400" b="1" u="none" dirty="0" smtClean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/>
            <a:endParaRPr lang="ru-RU" sz="2000" u="none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pPr algn="just"/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Основна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ідея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. Нехай є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три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вершини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i, j, k 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та задано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відстані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між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ними.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Якщо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виконується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нерівність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A[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i,k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] + A[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k,j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] &lt; A[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i,j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], то 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є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сенс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замінити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шлях i -&gt; j шляхом i -&gt; k -&gt; j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.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Така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заміна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виконується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систематично в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процесі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виконання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даного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алгоритму.</a:t>
            </a:r>
            <a:endParaRPr lang="uk-UA" sz="2000" u="none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pPr algn="just"/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Крок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0.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Визначаємо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початкову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матрицю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відстаней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lang="ru-RU" sz="2000" u="none" baseline="-250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0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та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матрицю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послідовності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вершин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S</a:t>
            </a:r>
            <a:r>
              <a:rPr lang="ru-RU" sz="2000" u="none" baseline="-250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0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.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Кожен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діагональний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е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лемент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обох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матриць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дорівнює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0, таким 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чином,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ці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елементи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у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обчисленнях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не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приймають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участь. Нехай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 = 1.</a:t>
            </a:r>
            <a:endParaRPr lang="uk-UA" sz="2000" u="none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pPr algn="just"/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Основний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крок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k.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Беремо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рядок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 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та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стовпець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 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як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ведучі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.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Розглядаємо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можливість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застосування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заміни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,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що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описана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вище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, до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всіх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елементів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A[</a:t>
            </a:r>
            <a:r>
              <a:rPr lang="ru-RU" sz="2000" u="none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i,j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]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матриці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lang="ru-RU" sz="2000" u="none" baseline="-250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k-1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.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Якщо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                                                                            ,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тоді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:</a:t>
            </a:r>
            <a:endParaRPr lang="uk-UA" sz="2000" b="1" u="none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[i,k]+A[k,j]&lt;A[i,j], (i\ne k, j\ne k, i\ne j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17032"/>
            <a:ext cx="4752528" cy="288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3982525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tabLst>
                <a:tab pos="270510" algn="l"/>
              </a:tabLst>
            </a:pP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створюємо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матрицю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lang="ru-RU" sz="2000" u="none" baseline="-25000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шляхом зам</a:t>
            </a:r>
            <a:r>
              <a:rPr lang="uk-UA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іни</a:t>
            </a:r>
            <a:r>
              <a:rPr lang="uk-UA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у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матриці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A</a:t>
            </a:r>
            <a:r>
              <a:rPr lang="ru-RU" sz="2000" u="none" baseline="-250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k-1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елемента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A[</a:t>
            </a:r>
            <a:r>
              <a:rPr lang="ru-RU" sz="2000" u="none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i,j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] на 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суму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A[</a:t>
            </a:r>
            <a:r>
              <a:rPr lang="ru-RU" sz="2000" u="none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i,k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]+A[</a:t>
            </a:r>
            <a:r>
              <a:rPr lang="ru-RU" sz="2000" u="none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k,j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];</a:t>
            </a:r>
            <a:endParaRPr lang="uk-UA" sz="2000" u="none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pPr marL="342900" lvl="0" indent="-342900" algn="just">
              <a:spcAft>
                <a:spcPts val="0"/>
              </a:spcAft>
              <a:tabLst>
                <a:tab pos="270510" algn="l"/>
              </a:tabLst>
            </a:pPr>
            <a:r>
              <a:rPr lang="ru-RU" sz="2000" u="none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створюємо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матрицю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S</a:t>
            </a:r>
            <a:r>
              <a:rPr lang="ru-RU" sz="2000" u="none" baseline="-250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шляхом зам</a:t>
            </a:r>
            <a:r>
              <a:rPr lang="uk-UA" sz="2000" u="none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іни</a:t>
            </a:r>
            <a:r>
              <a:rPr lang="uk-UA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у </a:t>
            </a:r>
            <a:r>
              <a:rPr lang="ru-RU" sz="2000" u="none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матриці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S</a:t>
            </a:r>
            <a:r>
              <a:rPr lang="ru-RU" sz="2000" u="none" baseline="-250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</a:t>
            </a:r>
            <a:r>
              <a:rPr lang="en-US" sz="2000" u="none" baseline="-250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-1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елемента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S[</a:t>
            </a:r>
            <a:r>
              <a:rPr lang="ru-RU" sz="2000" u="none" dirty="0" err="1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i,j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] на k.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Присвоюємо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 = k + 1 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та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повторюємо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 err="1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крок</a:t>
            </a:r>
            <a:r>
              <a:rPr lang="ru-RU" sz="2000" u="none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ru-RU" sz="2000" u="none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k.</a:t>
            </a:r>
            <a:endParaRPr lang="uk-UA" sz="2000" u="none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3059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none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Алгоритм </a:t>
            </a:r>
            <a:r>
              <a:rPr lang="ru-RU" sz="2400" b="1" u="none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Флойда</a:t>
            </a:r>
            <a:endParaRPr lang="ru-RU" sz="2000" u="none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7" name="Picture 6" descr="Демонстрация алгоритма Флойд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36904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0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763" y="0"/>
            <a:ext cx="2716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400" b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Флойда</a:t>
            </a:r>
            <a:endParaRPr lang="ru-RU" sz="2400" b="1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48680"/>
            <a:ext cx="9144000" cy="532453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endParaRPr lang="uk-UA" sz="1700" u="none" dirty="0" smtClean="0">
              <a:solidFill>
                <a:srgbClr val="000000"/>
              </a:solidFill>
            </a:endParaRPr>
          </a:p>
          <a:p>
            <a:endParaRPr lang="uk-UA" sz="1700" u="none" dirty="0" smtClean="0">
              <a:solidFill>
                <a:srgbClr val="000000"/>
              </a:solidFill>
            </a:endParaRP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Floyd(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**Graph, </a:t>
            </a:r>
            <a:r>
              <a:rPr lang="en-US" sz="1700" u="non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k;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Max_Sum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 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 j = 0 ; j &lt; n 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Max_Sum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 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 j = 0 ; j &lt; n 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== 0 &amp;&amp;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j ) 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Max_Sum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 k = 0 ; k &lt; n; k++ 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 j = 0 ; j &lt; n ;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((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][k] +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[k][j]) &lt; 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][k] + 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7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[k][j];</a:t>
            </a:r>
          </a:p>
          <a:p>
            <a:r>
              <a:rPr lang="en-US" sz="17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7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640"/>
            <a:ext cx="3491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none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Переб</a:t>
            </a:r>
            <a:r>
              <a:rPr lang="uk-UA" sz="2400" b="1" u="none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і</a:t>
            </a:r>
            <a:r>
              <a:rPr lang="ru-RU" sz="2400" b="1" u="none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р</a:t>
            </a:r>
            <a:r>
              <a:rPr lang="uk-UA" sz="2400" b="1" u="none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ні алгоритми</a:t>
            </a:r>
            <a:endParaRPr lang="ru-RU" sz="2000" u="none" dirty="0" smtClean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980728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u="none" dirty="0">
                <a:solidFill>
                  <a:srgbClr val="000000"/>
                </a:solidFill>
                <a:latin typeface="+mn-lt"/>
              </a:rPr>
              <a:t>Постановка </a:t>
            </a:r>
            <a:r>
              <a:rPr lang="uk-UA" sz="2400" u="none" dirty="0" smtClean="0">
                <a:solidFill>
                  <a:srgbClr val="000000"/>
                </a:solidFill>
                <a:latin typeface="+mn-lt"/>
              </a:rPr>
              <a:t>задачі.</a:t>
            </a:r>
            <a:endParaRPr lang="uk-UA" sz="2400" u="none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uk-UA" sz="2400" u="none" dirty="0" smtClean="0">
                <a:solidFill>
                  <a:srgbClr val="000000"/>
                </a:solidFill>
                <a:latin typeface="+mn-lt"/>
              </a:rPr>
              <a:t>Лабіринт</a:t>
            </a:r>
            <a:r>
              <a:rPr lang="uk-UA" sz="24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uk-UA" sz="2400" u="none" dirty="0" smtClean="0">
                <a:solidFill>
                  <a:srgbClr val="000000"/>
                </a:solidFill>
                <a:latin typeface="+mn-lt"/>
              </a:rPr>
              <a:t>що складається з прохідних та непрохідних комірок, задано матрицею </a:t>
            </a:r>
            <a:r>
              <a:rPr lang="uk-UA" sz="2400" u="none" dirty="0">
                <a:solidFill>
                  <a:srgbClr val="000000"/>
                </a:solidFill>
                <a:latin typeface="+mn-lt"/>
              </a:rPr>
              <a:t>A </a:t>
            </a:r>
            <a:r>
              <a:rPr lang="uk-UA" sz="2400" u="none" dirty="0" smtClean="0">
                <a:solidFill>
                  <a:srgbClr val="000000"/>
                </a:solidFill>
                <a:latin typeface="+mn-lt"/>
              </a:rPr>
              <a:t>розміру m x n</a:t>
            </a:r>
            <a:r>
              <a:rPr lang="uk-UA" sz="2400" u="none" dirty="0">
                <a:solidFill>
                  <a:srgbClr val="000000"/>
                </a:solidFill>
                <a:latin typeface="+mn-lt"/>
              </a:rPr>
              <a:t>. </a:t>
            </a:r>
            <a:r>
              <a:rPr lang="uk-UA" sz="2400" u="none" dirty="0" smtClean="0">
                <a:solidFill>
                  <a:srgbClr val="000000"/>
                </a:solidFill>
                <a:latin typeface="+mn-lt"/>
              </a:rPr>
              <a:t>Елемент матриці </a:t>
            </a:r>
            <a:r>
              <a:rPr lang="uk-UA" sz="2400" u="none" dirty="0">
                <a:solidFill>
                  <a:srgbClr val="000000"/>
                </a:solidFill>
                <a:latin typeface="+mn-lt"/>
              </a:rPr>
              <a:t>A[</a:t>
            </a:r>
            <a:r>
              <a:rPr lang="uk-UA" sz="2400" u="none" dirty="0" err="1">
                <a:solidFill>
                  <a:srgbClr val="000000"/>
                </a:solidFill>
                <a:latin typeface="+mn-lt"/>
              </a:rPr>
              <a:t>i,j</a:t>
            </a:r>
            <a:r>
              <a:rPr lang="uk-UA" sz="2400" u="none" dirty="0" smtClean="0">
                <a:solidFill>
                  <a:srgbClr val="000000"/>
                </a:solidFill>
                <a:latin typeface="+mn-lt"/>
              </a:rPr>
              <a:t>] = 0</a:t>
            </a:r>
            <a:r>
              <a:rPr lang="uk-UA" sz="24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uk-UA" sz="2400" u="none" dirty="0" smtClean="0">
                <a:solidFill>
                  <a:srgbClr val="000000"/>
                </a:solidFill>
                <a:latin typeface="+mn-lt"/>
              </a:rPr>
              <a:t>якщо комірка </a:t>
            </a:r>
            <a:r>
              <a:rPr lang="uk-UA" sz="2400" u="none" dirty="0">
                <a:solidFill>
                  <a:srgbClr val="000000"/>
                </a:solidFill>
                <a:latin typeface="+mn-lt"/>
              </a:rPr>
              <a:t>(i</a:t>
            </a:r>
            <a:r>
              <a:rPr lang="uk-UA" sz="2400" u="none" dirty="0" smtClean="0">
                <a:solidFill>
                  <a:srgbClr val="000000"/>
                </a:solidFill>
                <a:latin typeface="+mn-lt"/>
              </a:rPr>
              <a:t>, j</a:t>
            </a:r>
            <a:r>
              <a:rPr lang="uk-UA" sz="2400" u="none" dirty="0">
                <a:solidFill>
                  <a:srgbClr val="000000"/>
                </a:solidFill>
                <a:latin typeface="+mn-lt"/>
              </a:rPr>
              <a:t>) </a:t>
            </a:r>
            <a:r>
              <a:rPr lang="uk-UA" sz="2400" u="none" dirty="0" smtClean="0">
                <a:solidFill>
                  <a:srgbClr val="000000"/>
                </a:solidFill>
                <a:latin typeface="+mn-lt"/>
              </a:rPr>
              <a:t>прохідна. Інакше                     .</a:t>
            </a:r>
            <a:endParaRPr lang="uk-UA" sz="2400" u="none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uk-UA" sz="2400" u="none" dirty="0" smtClean="0">
                <a:solidFill>
                  <a:srgbClr val="000000"/>
                </a:solidFill>
                <a:latin typeface="+mn-lt"/>
              </a:rPr>
              <a:t>Треба знайти довжину найкоротшого шляху з комірки </a:t>
            </a:r>
            <a:r>
              <a:rPr lang="uk-UA" sz="2400" u="none" dirty="0">
                <a:solidFill>
                  <a:srgbClr val="000000"/>
                </a:solidFill>
                <a:latin typeface="+mn-lt"/>
              </a:rPr>
              <a:t>(1, 1) </a:t>
            </a:r>
            <a:r>
              <a:rPr lang="uk-UA" sz="2400" u="none" dirty="0" smtClean="0">
                <a:solidFill>
                  <a:srgbClr val="000000"/>
                </a:solidFill>
                <a:latin typeface="+mn-lt"/>
              </a:rPr>
              <a:t>до комірки </a:t>
            </a:r>
            <a:r>
              <a:rPr lang="uk-UA" sz="2400" u="none" dirty="0">
                <a:solidFill>
                  <a:srgbClr val="000000"/>
                </a:solidFill>
                <a:latin typeface="+mn-lt"/>
              </a:rPr>
              <a:t>(m, n).</a:t>
            </a:r>
          </a:p>
        </p:txBody>
      </p:sp>
      <p:pic>
        <p:nvPicPr>
          <p:cNvPr id="8" name="Picture 7" descr="A[i,j]=\inft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6"/>
            <a:ext cx="1440160" cy="382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4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663300"/>
      </a:dk1>
      <a:lt1>
        <a:srgbClr val="FFF8E2"/>
      </a:lt1>
      <a:dk2>
        <a:srgbClr val="996600"/>
      </a:dk2>
      <a:lt2>
        <a:srgbClr val="DDDDDD"/>
      </a:lt2>
      <a:accent1>
        <a:srgbClr val="92D0A4"/>
      </a:accent1>
      <a:accent2>
        <a:srgbClr val="BDAB71"/>
      </a:accent2>
      <a:accent3>
        <a:srgbClr val="FFFBEE"/>
      </a:accent3>
      <a:accent4>
        <a:srgbClr val="562A00"/>
      </a:accent4>
      <a:accent5>
        <a:srgbClr val="C7E4CF"/>
      </a:accent5>
      <a:accent6>
        <a:srgbClr val="AB9B66"/>
      </a:accent6>
      <a:hlink>
        <a:srgbClr val="FF9999"/>
      </a:hlink>
      <a:folHlink>
        <a:srgbClr val="E5DF94"/>
      </a:folHlink>
    </a:clrScheme>
    <a:fontScheme name="defaul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7" rIns="92075" bIns="4603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uk-UA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7" rIns="92075" bIns="4603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uk-UA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1">
        <a:dk1>
          <a:srgbClr val="663300"/>
        </a:dk1>
        <a:lt1>
          <a:srgbClr val="FFF8E2"/>
        </a:lt1>
        <a:dk2>
          <a:srgbClr val="996600"/>
        </a:dk2>
        <a:lt2>
          <a:srgbClr val="DDDDDD"/>
        </a:lt2>
        <a:accent1>
          <a:srgbClr val="92D0A4"/>
        </a:accent1>
        <a:accent2>
          <a:srgbClr val="BDAB71"/>
        </a:accent2>
        <a:accent3>
          <a:srgbClr val="FFFBEE"/>
        </a:accent3>
        <a:accent4>
          <a:srgbClr val="562A00"/>
        </a:accent4>
        <a:accent5>
          <a:srgbClr val="C7E4CF"/>
        </a:accent5>
        <a:accent6>
          <a:srgbClr val="AB9B66"/>
        </a:accent6>
        <a:hlink>
          <a:srgbClr val="FF9999"/>
        </a:hlink>
        <a:folHlink>
          <a:srgbClr val="E5DF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663300"/>
        </a:dk1>
        <a:lt1>
          <a:srgbClr val="F8F8F8"/>
        </a:lt1>
        <a:dk2>
          <a:srgbClr val="3366CC"/>
        </a:dk2>
        <a:lt2>
          <a:srgbClr val="CCECFF"/>
        </a:lt2>
        <a:accent1>
          <a:srgbClr val="93C4D0"/>
        </a:accent1>
        <a:accent2>
          <a:srgbClr val="BDAB71"/>
        </a:accent2>
        <a:accent3>
          <a:srgbClr val="FBFBFB"/>
        </a:accent3>
        <a:accent4>
          <a:srgbClr val="562A00"/>
        </a:accent4>
        <a:accent5>
          <a:srgbClr val="C8DEE4"/>
        </a:accent5>
        <a:accent6>
          <a:srgbClr val="AB9B66"/>
        </a:accent6>
        <a:hlink>
          <a:srgbClr val="E6B2BE"/>
        </a:hlink>
        <a:folHlink>
          <a:srgbClr val="E5DF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6450</TotalTime>
  <Words>1577</Words>
  <Application>Microsoft Office PowerPoint</Application>
  <PresentationFormat>On-screen Show (4:3)</PresentationFormat>
  <Paragraphs>194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Copperplate Gothic Light</vt:lpstr>
      <vt:lpstr>Courier New</vt:lpstr>
      <vt:lpstr>Times New Roman</vt:lpstr>
      <vt:lpstr>default</vt:lpstr>
      <vt:lpstr>Проектування та аналіз обчислювальних алгоритмів </vt:lpstr>
      <vt:lpstr>Найбільш ефективні алгоритми знаходження найкоротшого шляху: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Графы  и  их представление в STL</dc:title>
  <dc:creator>Нина</dc:creator>
  <cp:lastModifiedBy>Alex</cp:lastModifiedBy>
  <cp:revision>190</cp:revision>
  <dcterms:created xsi:type="dcterms:W3CDTF">2008-05-12T18:30:59Z</dcterms:created>
  <dcterms:modified xsi:type="dcterms:W3CDTF">2020-11-24T17:50:59Z</dcterms:modified>
</cp:coreProperties>
</file>