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62" r:id="rId8"/>
    <p:sldId id="258" r:id="rId9"/>
    <p:sldId id="257" r:id="rId10"/>
    <p:sldId id="259" r:id="rId11"/>
    <p:sldId id="265" r:id="rId12"/>
    <p:sldId id="260" r:id="rId13"/>
    <p:sldId id="261" r:id="rId14"/>
    <p:sldId id="266" r:id="rId15"/>
    <p:sldId id="271" r:id="rId16"/>
    <p:sldId id="270" r:id="rId17"/>
    <p:sldId id="269" r:id="rId18"/>
    <p:sldId id="268" r:id="rId19"/>
    <p:sldId id="267" r:id="rId20"/>
    <p:sldId id="272" r:id="rId21"/>
    <p:sldId id="273" r:id="rId22"/>
    <p:sldId id="275" r:id="rId23"/>
    <p:sldId id="263" r:id="rId24"/>
    <p:sldId id="276" r:id="rId25"/>
    <p:sldId id="274" r:id="rId26"/>
    <p:sldId id="278" r:id="rId27"/>
    <p:sldId id="277" r:id="rId28"/>
    <p:sldId id="279" r:id="rId29"/>
    <p:sldId id="280" r:id="rId30"/>
    <p:sldId id="281" r:id="rId31"/>
    <p:sldId id="282" r:id="rId32"/>
    <p:sldId id="283" r:id="rId33"/>
    <p:sldId id="264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0" autoAdjust="0"/>
    <p:restoredTop sz="94660"/>
  </p:normalViewPr>
  <p:slideViewPr>
    <p:cSldViewPr>
      <p:cViewPr>
        <p:scale>
          <a:sx n="100" d="100"/>
          <a:sy n="100" d="100"/>
        </p:scale>
        <p:origin x="-61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1CF9-51A2-4107-ABE8-2C9D31DA71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E23C9-FBC0-4A8F-85FA-A600A47ACA1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Розв'язок задач із застосуванням ЕОМ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75656" y="1628800"/>
            <a:ext cx="6984776" cy="340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dirty="0" smtClean="0">
                <a:latin typeface="Times New Roman"/>
                <a:ea typeface="Calibri"/>
                <a:cs typeface="Times New Roman"/>
              </a:rPr>
              <a:t>складається </a:t>
            </a:r>
            <a:r>
              <a:rPr lang="uk-UA" dirty="0">
                <a:latin typeface="Times New Roman"/>
                <a:ea typeface="Calibri"/>
                <a:cs typeface="Times New Roman"/>
              </a:rPr>
              <a:t>з 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етапів: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Не пов’язані з програмуванням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постановка задачі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побудова математичної моделі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вибір чисельної моделі</a:t>
            </a:r>
            <a:endParaRPr lang="ru-RU" sz="1200" dirty="0">
              <a:ea typeface="Calibri"/>
              <a:cs typeface="Times New Roman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 startAt="2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Пов’язані з програмуванням</a:t>
            </a:r>
            <a:endParaRPr lang="ru-RU" dirty="0">
              <a:latin typeface="Times New Roman"/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розробка алгоритму розв’язку задачі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розробка програми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 err="1">
                <a:latin typeface="Times New Roman"/>
                <a:ea typeface="Calibri"/>
                <a:cs typeface="Times New Roman"/>
              </a:rPr>
              <a:t>відлагодження</a:t>
            </a:r>
            <a:r>
              <a:rPr lang="uk-UA" dirty="0">
                <a:latin typeface="Times New Roman"/>
                <a:ea typeface="Calibri"/>
                <a:cs typeface="Times New Roman"/>
              </a:rPr>
              <a:t> програми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розв’язок задачі на ЕОМ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30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Зауваження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00034" y="1357298"/>
            <a:ext cx="778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b="1" dirty="0" smtClean="0"/>
              <a:t>Алгоритми</a:t>
            </a:r>
            <a:r>
              <a:rPr lang="uk-UA" dirty="0" smtClean="0"/>
              <a:t>, як і апаратне забезпечення комп'ютеру, являють собою </a:t>
            </a:r>
            <a:r>
              <a:rPr lang="uk-UA" b="1" i="1" dirty="0" smtClean="0"/>
              <a:t>технологію</a:t>
            </a:r>
            <a:r>
              <a:rPr lang="uk-UA" i="1" dirty="0" smtClean="0"/>
              <a:t>. Загальна продуктивність системи</a:t>
            </a:r>
            <a:r>
              <a:rPr lang="uk-UA" dirty="0" smtClean="0"/>
              <a:t> настільки ж залежить від ефективності алгоритму, як і від потужності апаратного забезпечення, що застосовується. 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0034" y="3071810"/>
            <a:ext cx="792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</a:t>
            </a:r>
            <a:r>
              <a:rPr lang="uk-UA" dirty="0" smtClean="0"/>
              <a:t>якості формальної системи (під час вивчення </a:t>
            </a:r>
            <a:r>
              <a:rPr lang="uk-UA" dirty="0" err="1" smtClean="0"/>
              <a:t>методик</a:t>
            </a:r>
            <a:r>
              <a:rPr lang="uk-UA" dirty="0" smtClean="0"/>
              <a:t> аналізу алгоритмів) будемо розглядати абстрактну машину, що містить процесор с </a:t>
            </a:r>
            <a:r>
              <a:rPr lang="uk-UA" dirty="0" err="1" smtClean="0"/>
              <a:t>фонНеймановською</a:t>
            </a:r>
            <a:r>
              <a:rPr lang="uk-UA" dirty="0" smtClean="0"/>
              <a:t> архітектурою, що підтримує адресну пам’ять і набір «елементарних» операцій співвіднесених з мовою високого рівня.</a:t>
            </a:r>
          </a:p>
          <a:p>
            <a:r>
              <a:rPr lang="uk-UA" dirty="0" smtClean="0"/>
              <a:t>Також, припускаємо, що: </a:t>
            </a:r>
          </a:p>
          <a:p>
            <a:r>
              <a:rPr lang="uk-UA" dirty="0" smtClean="0"/>
              <a:t>- кожна команда</a:t>
            </a:r>
            <a:r>
              <a:rPr lang="uk-UA" i="1" dirty="0" smtClean="0"/>
              <a:t> виконується не більше, ніж за фіксований час;</a:t>
            </a:r>
            <a:endParaRPr lang="uk-UA" dirty="0" smtClean="0"/>
          </a:p>
          <a:p>
            <a:r>
              <a:rPr lang="uk-UA" i="1" dirty="0" smtClean="0"/>
              <a:t>- вихідні дані алгоритму представляються машинними словами по β бітів кожне.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Проблема раціонального вибору алгоритму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20478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051720" y="1484784"/>
            <a:ext cx="64087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  щодо проблеми вибору пов’язано з формуванням  системи порівняльних оцінок, яка в свою чергу залежить від формальної моделі алгоритму. 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 того, щоб оперувати з  формальною  моделлю алгоритму розглядається абстрактна машина, що містить: 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процесор, що підтримує адресну пам’ять; </a:t>
            </a:r>
          </a:p>
          <a:p>
            <a:pPr marL="285750" indent="-285750">
              <a:buFontTx/>
              <a:buChar char="-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набір елементарних операцій, що співвіднесені з мовою високого рівня.  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Припущення: 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кожна команда виконується не більше, ніж за фіксований час;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вихідні дані алгоритму представляються  𝑵 машинними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словами по  𝛂  бітів кожне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3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Визначення </a:t>
            </a:r>
            <a:r>
              <a:rPr lang="uk-UA" dirty="0" err="1" smtClean="0"/>
              <a:t>працеємності</a:t>
            </a:r>
            <a:r>
              <a:rPr lang="uk-UA" dirty="0" smtClean="0"/>
              <a:t> алгоритму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2816" y="1196752"/>
            <a:ext cx="79296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Нехай, конкретна проблема задається N словами пам'яті, таким чином, на вході алгоритму маємо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= N*β </a:t>
            </a:r>
            <a:r>
              <a:rPr lang="uk-UA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r>
              <a:rPr lang="uk-U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(В окремих випадках, особливо при розгляді матричних задач, N є мірою довжини входу алгоритму, що відображує лінійну розмірність).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Програма, що реалізує алгоритм для розв'язку загальної проблеми, складається з М машинних інструкцій по β</a:t>
            </a:r>
            <a:r>
              <a:rPr lang="uk-U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бітів – </a:t>
            </a:r>
          </a:p>
          <a:p>
            <a:pPr algn="ctr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М* β</a:t>
            </a:r>
            <a:r>
              <a:rPr lang="uk-U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біт інформації.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Крім того, для реалізації, алгоритм може потребувати додаткових ресурсів абстрактної машини:</a:t>
            </a:r>
          </a:p>
          <a:p>
            <a:pPr algn="just"/>
            <a:r>
              <a:rPr lang="uk-UA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пам'ять для зберігання проміжних результатів;</a:t>
            </a:r>
          </a:p>
          <a:p>
            <a:pPr algn="just"/>
            <a:r>
              <a:rPr lang="uk-UA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– пам'ять для організації обчислювального процесу (пам'ять, що необхідна для реалізації рекурсивних викликів та повернень).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розв'язку конкретної проблеми, заданої N + М+ </a:t>
            </a:r>
            <a:r>
              <a:rPr lang="uk-U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k-U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uk-UA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словами пам'яті алгоритм виконує не більш, ніж скінченну кількість «елементарних» операцій абстрактної машини (розглядаємо лише фінітні алгоритми). Тому, можна дати наступне визначення: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працеємністю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для даного конкретного входу – F</a:t>
            </a:r>
            <a:r>
              <a:rPr lang="uk-UA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(N), будемо розуміти кількість «елементарних» операцій виконуваних алгоритмом для розв'язку конкретної задачі в даній формальній системі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0"/>
            <a:ext cx="8229600" cy="1143000"/>
          </a:xfrm>
        </p:spPr>
        <p:txBody>
          <a:bodyPr/>
          <a:lstStyle/>
          <a:p>
            <a:r>
              <a:rPr lang="uk-UA" dirty="0" smtClean="0"/>
              <a:t>Комплексний аналіз алгоритму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628800"/>
            <a:ext cx="77153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Комплексний аналіз алгоритму може бути виконаний на основі комплексної оцінки ресурсів формальної системи, необхідних алгоритму для розв'язку конкретних проблем. Очевидно, що для різних областей застосування ваги ресурсів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що витрачатимуться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будуть різними, що призводить до комплексної оцінки алгоритму  виду:</a:t>
            </a:r>
          </a:p>
          <a:p>
            <a:pPr algn="ctr"/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uk-U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c</a:t>
            </a:r>
            <a:r>
              <a:rPr lang="uk-U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F</a:t>
            </a:r>
            <a:r>
              <a:rPr lang="uk-U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 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 + c</a:t>
            </a:r>
            <a:r>
              <a:rPr lang="uk-U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2 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M + c</a:t>
            </a:r>
            <a:r>
              <a:rPr lang="uk-U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uk-UA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uk-U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+c</a:t>
            </a:r>
            <a:r>
              <a:rPr lang="uk-U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* </a:t>
            </a:r>
            <a:r>
              <a:rPr lang="uk-UA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uk-UA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k-UA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ваги ресурсів.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аналізу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працеємності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алгоритмів є знаходження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оптимального алгоритму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для розв'язку даної задачі.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з спрощених видів аналізу, що використовуються на практиці, є асимптотичний аналіз алгоритмів. Метою 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асимптотичного аналізу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є порівняння витрат часу та інших ресурсів різними алгоритмами, призначеними для розв'язку однієї й  тої ж задачі, при великих обсягах вхідних даних. Оцінка функції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працеємності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використовувана в асимптотичному аналізі, що називається 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складністю алгоритму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дозволяє визначити, як швидко зростає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працеємність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алгоритму із збільшенням обсягів даних.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Показники ефективності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628800"/>
            <a:ext cx="7704856" cy="156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1.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Кількість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операцій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–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часова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ефектівность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(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time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efficiency</a:t>
            </a:r>
            <a:r>
              <a:rPr lang="ru-RU" dirty="0">
                <a:latin typeface="Times New Roman"/>
                <a:ea typeface="Calibri"/>
                <a:cs typeface="Times New Roman"/>
              </a:rPr>
              <a:t>),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показує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наскільки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швидко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працює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алгоритм</a:t>
            </a:r>
            <a:r>
              <a:rPr lang="ru-RU" dirty="0">
                <a:latin typeface="Times New Roman"/>
                <a:ea typeface="Calibri"/>
                <a:cs typeface="Times New Roman"/>
              </a:rPr>
              <a:t>.</a:t>
            </a:r>
            <a:endParaRPr lang="ru-RU" sz="1400" dirty="0">
              <a:ea typeface="Calibri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Calibri"/>
              </a:rPr>
              <a:t>2. </a:t>
            </a:r>
            <a:r>
              <a:rPr lang="ru-RU" dirty="0" err="1" smtClean="0">
                <a:latin typeface="Times New Roman"/>
                <a:ea typeface="Calibri"/>
              </a:rPr>
              <a:t>Обсяг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використовуваної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пам</a:t>
            </a:r>
            <a:r>
              <a:rPr lang="en-US" dirty="0" smtClean="0">
                <a:latin typeface="Times New Roman"/>
                <a:ea typeface="Calibri"/>
              </a:rPr>
              <a:t>’</a:t>
            </a:r>
            <a:r>
              <a:rPr lang="ru-RU" dirty="0" err="1" smtClean="0">
                <a:latin typeface="Times New Roman"/>
                <a:ea typeface="Calibri"/>
              </a:rPr>
              <a:t>ят</a:t>
            </a:r>
            <a:r>
              <a:rPr lang="uk-UA" dirty="0" smtClean="0">
                <a:latin typeface="Times New Roman"/>
                <a:ea typeface="Calibri"/>
              </a:rPr>
              <a:t>і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>
                <a:latin typeface="Times New Roman"/>
                <a:ea typeface="Calibri"/>
              </a:rPr>
              <a:t>– </a:t>
            </a:r>
            <a:r>
              <a:rPr lang="ru-RU" dirty="0" err="1" smtClean="0">
                <a:latin typeface="Times New Roman"/>
                <a:ea typeface="Calibri"/>
              </a:rPr>
              <a:t>просторова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ефективність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>
                <a:latin typeface="Times New Roman"/>
                <a:ea typeface="Calibri"/>
              </a:rPr>
              <a:t>(</a:t>
            </a:r>
            <a:r>
              <a:rPr lang="ru-RU" dirty="0" err="1">
                <a:latin typeface="Times New Roman"/>
                <a:ea typeface="Calibri"/>
              </a:rPr>
              <a:t>space</a:t>
            </a:r>
            <a:r>
              <a:rPr lang="ru-RU" dirty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efficiency</a:t>
            </a:r>
            <a:r>
              <a:rPr lang="ru-RU" dirty="0">
                <a:latin typeface="Times New Roman"/>
                <a:ea typeface="Calibri"/>
              </a:rPr>
              <a:t>), </a:t>
            </a:r>
            <a:r>
              <a:rPr lang="ru-RU" dirty="0" err="1" smtClean="0">
                <a:latin typeface="Times New Roman"/>
                <a:ea typeface="Calibri"/>
              </a:rPr>
              <a:t>відображає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максимальну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кількість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пам</a:t>
            </a:r>
            <a:r>
              <a:rPr lang="en-US" dirty="0" smtClean="0">
                <a:latin typeface="Times New Roman"/>
                <a:ea typeface="Calibri"/>
              </a:rPr>
              <a:t>’</a:t>
            </a:r>
            <a:r>
              <a:rPr lang="ru-RU" dirty="0" err="1" smtClean="0">
                <a:latin typeface="Times New Roman"/>
                <a:ea typeface="Calibri"/>
              </a:rPr>
              <a:t>яті</a:t>
            </a:r>
            <a:r>
              <a:rPr lang="ru-RU" dirty="0" smtClean="0">
                <a:latin typeface="Times New Roman"/>
                <a:ea typeface="Calibri"/>
              </a:rPr>
              <a:t>, </a:t>
            </a:r>
            <a:r>
              <a:rPr lang="ru-RU" dirty="0" err="1" smtClean="0">
                <a:latin typeface="Times New Roman"/>
                <a:ea typeface="Calibri"/>
              </a:rPr>
              <a:t>потрібної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>
                <a:latin typeface="Times New Roman"/>
                <a:ea typeface="Calibri"/>
              </a:rPr>
              <a:t>для </a:t>
            </a:r>
            <a:r>
              <a:rPr lang="ru-RU" dirty="0" err="1" smtClean="0">
                <a:latin typeface="Times New Roman"/>
                <a:ea typeface="Calibri"/>
              </a:rPr>
              <a:t>виконання</a:t>
            </a:r>
            <a:r>
              <a:rPr lang="ru-RU" dirty="0" smtClean="0">
                <a:latin typeface="Times New Roman"/>
                <a:ea typeface="Calibri"/>
              </a:rPr>
              <a:t> алгоритму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3342134"/>
            <a:ext cx="7848872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latin typeface="Times New Roman"/>
                <a:ea typeface="Calibri"/>
                <a:cs typeface="Times New Roman"/>
              </a:rPr>
              <a:t>Існують й інші показники, які має сенс розглядати, якщо вони в значній мірі впливають на процес розв'язку задачі.</a:t>
            </a:r>
            <a:endParaRPr lang="uk-UA" sz="1400" dirty="0" smtClean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latin typeface="Times New Roman"/>
                <a:ea typeface="Calibri"/>
                <a:cs typeface="Times New Roman"/>
              </a:rPr>
              <a:t>Наприклад, для алгоритмів, що працюють з даними на зовнішніх носіях інформації (жорсткі диски, мережеві сховища), доцільно враховувати кількість звернень до зовнішньої пам'яті, а в алгоритмах, що використовують мережеві канали зв'язку, важливо брати до уваги кількість переданих повідомлень (мережевих пакетів).</a:t>
            </a:r>
            <a:endParaRPr lang="uk-UA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841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Алгоритм сумування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91183" y="1413926"/>
            <a:ext cx="3960440" cy="2251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latin typeface="Times New Roman"/>
                <a:ea typeface="Calibri"/>
                <a:cs typeface="Times New Roman"/>
              </a:rPr>
              <a:t>1 </a:t>
            </a:r>
            <a:r>
              <a:rPr lang="uk-UA" u="sng" dirty="0" smtClean="0">
                <a:latin typeface="Times New Roman"/>
                <a:ea typeface="Calibri"/>
                <a:cs typeface="Times New Roman"/>
              </a:rPr>
              <a:t>початок</a:t>
            </a:r>
            <a:endParaRPr lang="ru-RU" sz="1400" u="sng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/>
                <a:ea typeface="Calibri"/>
                <a:cs typeface="Times New Roman"/>
              </a:rPr>
              <a:t>2 </a:t>
            </a:r>
            <a:r>
              <a:rPr lang="uk-UA" dirty="0" smtClean="0">
                <a:latin typeface="Cambria Math"/>
                <a:ea typeface="Calibri"/>
                <a:cs typeface="Cambria Math"/>
              </a:rPr>
              <a:t>𝑠𝑢𝑚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uk-UA" dirty="0">
                <a:latin typeface="Times New Roman"/>
                <a:ea typeface="Calibri"/>
                <a:cs typeface="Times New Roman"/>
              </a:rPr>
              <a:t>= 0</a:t>
            </a:r>
            <a:endParaRPr lang="ru-RU" sz="1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/>
                <a:ea typeface="Calibri"/>
                <a:cs typeface="Times New Roman"/>
              </a:rPr>
              <a:t>3 </a:t>
            </a:r>
            <a:r>
              <a:rPr lang="uk-UA" u="sng" dirty="0" smtClean="0">
                <a:latin typeface="Times New Roman"/>
                <a:ea typeface="Calibri"/>
                <a:cs typeface="Times New Roman"/>
              </a:rPr>
              <a:t>початок циклу 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від </a:t>
            </a:r>
            <a:r>
              <a:rPr lang="uk-UA" dirty="0">
                <a:latin typeface="Cambria Math"/>
                <a:ea typeface="Calibri"/>
                <a:cs typeface="Cambria Math"/>
              </a:rPr>
              <a:t>𝑖</a:t>
            </a:r>
            <a:r>
              <a:rPr lang="uk-UA" dirty="0">
                <a:latin typeface="Times New Roman"/>
                <a:ea typeface="Calibri"/>
                <a:cs typeface="Times New Roman"/>
              </a:rPr>
              <a:t> = 1 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до </a:t>
            </a:r>
            <a:r>
              <a:rPr lang="uk-UA" dirty="0">
                <a:latin typeface="Cambria Math"/>
                <a:ea typeface="Calibri"/>
                <a:cs typeface="Cambria Math"/>
              </a:rPr>
              <a:t>𝑛</a:t>
            </a:r>
            <a:r>
              <a:rPr lang="uk-UA" dirty="0">
                <a:latin typeface="Times New Roman"/>
                <a:ea typeface="Calibri"/>
                <a:cs typeface="Times New Roman"/>
              </a:rPr>
              <a:t> </a:t>
            </a:r>
            <a:endParaRPr lang="ru-RU" sz="1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/>
                <a:ea typeface="Calibri"/>
                <a:cs typeface="Times New Roman"/>
              </a:rPr>
              <a:t>4 </a:t>
            </a:r>
            <a:r>
              <a:rPr lang="uk-UA" dirty="0" smtClean="0">
                <a:latin typeface="Cambria Math"/>
                <a:ea typeface="Calibri"/>
                <a:cs typeface="Cambria Math"/>
              </a:rPr>
              <a:t>𝑠𝑢𝑚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uk-UA" dirty="0">
                <a:latin typeface="Times New Roman"/>
                <a:ea typeface="Calibri"/>
                <a:cs typeface="Times New Roman"/>
              </a:rPr>
              <a:t>= </a:t>
            </a:r>
            <a:r>
              <a:rPr lang="uk-UA" dirty="0" smtClean="0">
                <a:latin typeface="Cambria Math"/>
                <a:ea typeface="Calibri"/>
                <a:cs typeface="Cambria Math"/>
              </a:rPr>
              <a:t>𝑠𝑢𝑚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uk-UA" dirty="0">
                <a:latin typeface="Times New Roman"/>
                <a:ea typeface="Calibri"/>
                <a:cs typeface="Times New Roman"/>
              </a:rPr>
              <a:t>+ </a:t>
            </a:r>
            <a:r>
              <a:rPr lang="uk-UA" dirty="0">
                <a:latin typeface="Cambria Math"/>
                <a:ea typeface="Calibri"/>
                <a:cs typeface="Cambria Math"/>
              </a:rPr>
              <a:t>𝑎</a:t>
            </a:r>
            <a:r>
              <a:rPr lang="uk-UA" dirty="0">
                <a:latin typeface="Times New Roman"/>
                <a:ea typeface="Calibri"/>
                <a:cs typeface="Times New Roman"/>
              </a:rPr>
              <a:t>[</a:t>
            </a:r>
            <a:r>
              <a:rPr lang="uk-UA" dirty="0">
                <a:latin typeface="Cambria Math"/>
                <a:ea typeface="Calibri"/>
                <a:cs typeface="Cambria Math"/>
              </a:rPr>
              <a:t>𝑖</a:t>
            </a:r>
            <a:r>
              <a:rPr lang="uk-UA" dirty="0">
                <a:latin typeface="Times New Roman"/>
                <a:ea typeface="Calibri"/>
                <a:cs typeface="Times New Roman"/>
              </a:rPr>
              <a:t>]</a:t>
            </a:r>
            <a:endParaRPr lang="ru-RU" sz="1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/>
                <a:ea typeface="Calibri"/>
                <a:cs typeface="Times New Roman"/>
              </a:rPr>
              <a:t>5 </a:t>
            </a:r>
            <a:r>
              <a:rPr lang="uk-UA" u="sng" dirty="0" smtClean="0">
                <a:latin typeface="Times New Roman"/>
                <a:ea typeface="Calibri"/>
                <a:cs typeface="Times New Roman"/>
              </a:rPr>
              <a:t>кінець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 циклу</a:t>
            </a:r>
            <a:endParaRPr lang="ru-RU" sz="1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dirty="0" smtClean="0">
                <a:latin typeface="Times New Roman"/>
                <a:ea typeface="Calibri"/>
                <a:cs typeface="Times New Roman"/>
              </a:rPr>
              <a:t>6 </a:t>
            </a:r>
            <a:r>
              <a:rPr lang="uk-UA" u="sng" dirty="0" smtClean="0">
                <a:latin typeface="Times New Roman"/>
                <a:ea typeface="Calibri"/>
                <a:cs typeface="Times New Roman"/>
              </a:rPr>
              <a:t>вивід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smtClean="0">
                <a:latin typeface="Times New Roman"/>
                <a:ea typeface="Calibri"/>
                <a:cs typeface="Times New Roman"/>
              </a:rPr>
              <a:t>sum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latin typeface="Times New Roman"/>
                <a:ea typeface="Calibri"/>
                <a:cs typeface="Times New Roman"/>
              </a:rPr>
              <a:t>7 </a:t>
            </a:r>
            <a:r>
              <a:rPr lang="uk-UA" sz="1400" u="sng" dirty="0" smtClean="0">
                <a:latin typeface="Times New Roman"/>
                <a:ea typeface="Calibri"/>
                <a:cs typeface="Times New Roman"/>
              </a:rPr>
              <a:t>кінець</a:t>
            </a:r>
            <a:endParaRPr lang="ru-RU" sz="1400" u="sng" dirty="0"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1527034"/>
            <a:ext cx="3096344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15000"/>
              </a:lnSpc>
              <a:spcAft>
                <a:spcPts val="0"/>
              </a:spcAft>
            </a:pPr>
            <a:r>
              <a:rPr lang="ru-RU" dirty="0" err="1" smtClean="0">
                <a:latin typeface="Cambria Math"/>
                <a:ea typeface="Calibri"/>
                <a:cs typeface="Cambria Math"/>
              </a:rPr>
              <a:t>Кількість</a:t>
            </a:r>
            <a:r>
              <a:rPr lang="ru-RU" dirty="0" smtClean="0">
                <a:latin typeface="Cambria Math"/>
                <a:ea typeface="Calibri"/>
                <a:cs typeface="Cambria Math"/>
              </a:rPr>
              <a:t> </a:t>
            </a:r>
            <a:r>
              <a:rPr lang="ru-RU" dirty="0" err="1" smtClean="0">
                <a:latin typeface="Cambria Math"/>
                <a:ea typeface="Calibri"/>
                <a:cs typeface="Cambria Math"/>
              </a:rPr>
              <a:t>операцій</a:t>
            </a:r>
            <a:r>
              <a:rPr lang="ru-RU" dirty="0" smtClean="0">
                <a:latin typeface="Cambria Math"/>
                <a:ea typeface="Calibri"/>
                <a:cs typeface="Cambria Math"/>
              </a:rPr>
              <a:t>, </a:t>
            </a:r>
            <a:r>
              <a:rPr lang="ru-RU" dirty="0" err="1" smtClean="0">
                <a:latin typeface="Cambria Math"/>
                <a:ea typeface="Calibri"/>
                <a:cs typeface="Cambria Math"/>
              </a:rPr>
              <a:t>виконуваних</a:t>
            </a:r>
            <a:r>
              <a:rPr lang="ru-RU" dirty="0" smtClean="0">
                <a:latin typeface="Cambria Math"/>
                <a:ea typeface="Calibri"/>
                <a:cs typeface="Cambria Math"/>
              </a:rPr>
              <a:t> алгоритмом:</a:t>
            </a:r>
          </a:p>
          <a:p>
            <a:pPr indent="450215" algn="ctr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Cambria Math"/>
                <a:ea typeface="Calibri"/>
                <a:cs typeface="Cambria Math"/>
              </a:rPr>
              <a:t>𝑇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(</a:t>
            </a:r>
            <a:r>
              <a:rPr lang="ru-RU" dirty="0">
                <a:latin typeface="Cambria Math"/>
                <a:ea typeface="Calibri"/>
                <a:cs typeface="Cambria Math"/>
              </a:rPr>
              <a:t>𝑛</a:t>
            </a:r>
            <a:r>
              <a:rPr lang="ru-RU" dirty="0">
                <a:latin typeface="Times New Roman"/>
                <a:ea typeface="Calibri"/>
                <a:cs typeface="Times New Roman"/>
              </a:rPr>
              <a:t>) = 4</a:t>
            </a:r>
            <a:r>
              <a:rPr lang="ru-RU" dirty="0">
                <a:latin typeface="Cambria Math"/>
                <a:ea typeface="Calibri"/>
                <a:cs typeface="Cambria Math"/>
              </a:rPr>
              <a:t>𝑛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+ 2.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9113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Лінійний пошук заданого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uk-UA" dirty="0" smtClean="0"/>
              <a:t>в масиві з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uk-UA" dirty="0" smtClean="0"/>
              <a:t>елементів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74539" y="1841823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ea typeface="Calibri"/>
              </a:rPr>
              <a:t>best </a:t>
            </a:r>
            <a:r>
              <a:rPr lang="en-US" dirty="0" smtClean="0">
                <a:latin typeface="Times New Roman"/>
                <a:ea typeface="Calibri"/>
              </a:rPr>
              <a:t>case -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59479" y="1843688"/>
            <a:ext cx="1421063" cy="390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Cambria Math"/>
                <a:ea typeface="Calibri"/>
                <a:cs typeface="Cambria Math"/>
              </a:rPr>
              <a:t>𝑇</a:t>
            </a:r>
            <a:r>
              <a:rPr lang="ru-RU" baseline="-25000" dirty="0" smtClean="0">
                <a:latin typeface="Cambria Math"/>
                <a:ea typeface="Calibri"/>
                <a:cs typeface="Cambria Math"/>
              </a:rPr>
              <a:t>𝐵𝑒𝑠𝑡</a:t>
            </a:r>
            <a:r>
              <a:rPr lang="ru-RU" baseline="-250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(</a:t>
            </a:r>
            <a:r>
              <a:rPr lang="ru-RU" dirty="0">
                <a:latin typeface="Cambria Math"/>
                <a:ea typeface="Calibri"/>
                <a:cs typeface="Cambria Math"/>
              </a:rPr>
              <a:t>𝑛</a:t>
            </a:r>
            <a:r>
              <a:rPr lang="ru-RU" dirty="0">
                <a:latin typeface="Times New Roman"/>
                <a:ea typeface="Calibri"/>
                <a:cs typeface="Times New Roman"/>
              </a:rPr>
              <a:t>) = 3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44008" y="1854203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ea typeface="Calibri"/>
              </a:rPr>
              <a:t>worst case -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793059" y="1854203"/>
            <a:ext cx="24089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Cambria Math"/>
                <a:ea typeface="Calibri"/>
                <a:cs typeface="Cambria Math"/>
              </a:rPr>
              <a:t>𝑇</a:t>
            </a:r>
            <a:r>
              <a:rPr lang="ru-RU" baseline="-25000" dirty="0" smtClean="0">
                <a:latin typeface="Cambria Math"/>
                <a:ea typeface="Calibri"/>
                <a:cs typeface="Cambria Math"/>
              </a:rPr>
              <a:t>𝑊𝑜𝑟𝑠𝑡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(</a:t>
            </a:r>
            <a:r>
              <a:rPr lang="ru-RU" dirty="0">
                <a:latin typeface="Cambria Math"/>
                <a:ea typeface="Calibri"/>
                <a:cs typeface="Cambria Math"/>
              </a:rPr>
              <a:t>𝑛</a:t>
            </a:r>
            <a:r>
              <a:rPr lang="ru-RU" dirty="0">
                <a:latin typeface="Times New Roman"/>
                <a:ea typeface="Calibri"/>
                <a:cs typeface="Times New Roman"/>
              </a:rPr>
              <a:t>) = 2</a:t>
            </a:r>
            <a:r>
              <a:rPr lang="ru-RU" dirty="0">
                <a:latin typeface="Cambria Math"/>
                <a:ea typeface="Calibri"/>
                <a:cs typeface="Cambria Math"/>
              </a:rPr>
              <a:t>𝑛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+ 1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60896" y="2435305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Times New Roman"/>
                <a:ea typeface="Calibri"/>
              </a:rPr>
              <a:t>average</a:t>
            </a:r>
            <a:r>
              <a:rPr lang="ru-RU" dirty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case</a:t>
            </a:r>
            <a:r>
              <a:rPr lang="en-US" dirty="0">
                <a:latin typeface="Times New Roman"/>
                <a:ea typeface="Calibri"/>
              </a:rPr>
              <a:t>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74538" y="2804637"/>
            <a:ext cx="70858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latin typeface="Cambria Math"/>
                <a:ea typeface="Calibri"/>
                <a:cs typeface="Cambria Math"/>
              </a:rPr>
              <a:t>Ймовірність успішного  пошуку елемента в масиві: </a:t>
            </a:r>
            <a:r>
              <a:rPr lang="ru-RU" dirty="0" smtClean="0">
                <a:latin typeface="Cambria Math"/>
                <a:ea typeface="Calibri"/>
                <a:cs typeface="Cambria Math"/>
              </a:rPr>
              <a:t>𝑝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>
                <a:latin typeface="Cambria Math"/>
                <a:ea typeface="Calibri"/>
                <a:cs typeface="Cambria Math"/>
              </a:rPr>
              <a:t>∈</a:t>
            </a:r>
            <a:r>
              <a:rPr lang="ru-RU" dirty="0">
                <a:latin typeface="Times New Roman"/>
                <a:ea typeface="Calibri"/>
              </a:rPr>
              <a:t> [0, 1</a:t>
            </a:r>
            <a:r>
              <a:rPr lang="ru-RU" dirty="0" smtClean="0">
                <a:latin typeface="Times New Roman"/>
                <a:ea typeface="Calibri"/>
              </a:rPr>
              <a:t>]</a:t>
            </a:r>
          </a:p>
          <a:p>
            <a:r>
              <a:rPr lang="ru-RU" dirty="0" err="1" smtClean="0">
                <a:latin typeface="Times New Roman"/>
                <a:ea typeface="Calibri"/>
              </a:rPr>
              <a:t>Ймовірність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відсутності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 smtClean="0">
                <a:latin typeface="Times New Roman"/>
                <a:ea typeface="Calibri"/>
              </a:rPr>
              <a:t>елемента</a:t>
            </a:r>
            <a:r>
              <a:rPr lang="ru-RU" dirty="0" smtClean="0">
                <a:latin typeface="Times New Roman"/>
                <a:ea typeface="Calibri"/>
              </a:rPr>
              <a:t> в </a:t>
            </a:r>
            <a:r>
              <a:rPr lang="ru-RU" dirty="0" err="1" smtClean="0">
                <a:latin typeface="Times New Roman"/>
                <a:ea typeface="Calibri"/>
              </a:rPr>
              <a:t>масиві</a:t>
            </a:r>
            <a:r>
              <a:rPr lang="ru-RU" dirty="0" smtClean="0">
                <a:latin typeface="Times New Roman"/>
                <a:ea typeface="Calibri"/>
              </a:rPr>
              <a:t>: 1-</a:t>
            </a:r>
            <a:r>
              <a:rPr lang="en-US" dirty="0" smtClean="0">
                <a:latin typeface="Times New Roman"/>
                <a:ea typeface="Calibri"/>
              </a:rPr>
              <a:t>p</a:t>
            </a:r>
            <a:r>
              <a:rPr lang="ru-RU" dirty="0" smtClean="0">
                <a:latin typeface="Times New Roman"/>
                <a:ea typeface="Calibri"/>
              </a:rPr>
              <a:t>. </a:t>
            </a:r>
            <a:endParaRPr lang="en-US" dirty="0" smtClean="0">
              <a:latin typeface="Times New Roman"/>
              <a:ea typeface="Calibri"/>
            </a:endParaRPr>
          </a:p>
          <a:p>
            <a:r>
              <a:rPr lang="uk-UA" dirty="0" smtClean="0">
                <a:latin typeface="Times New Roman"/>
              </a:rPr>
              <a:t>Тоді, вважаємо, що шуканий елемент х</a:t>
            </a:r>
            <a:r>
              <a:rPr lang="en-US" dirty="0" smtClean="0">
                <a:latin typeface="Times New Roman"/>
              </a:rPr>
              <a:t> </a:t>
            </a:r>
            <a:r>
              <a:rPr lang="uk-UA" dirty="0" smtClean="0">
                <a:latin typeface="Times New Roman"/>
              </a:rPr>
              <a:t>може знаходитись з однаковою ймовірністю</a:t>
            </a:r>
            <a:r>
              <a:rPr lang="en-US" dirty="0" smtClean="0">
                <a:latin typeface="Times New Roman"/>
              </a:rPr>
              <a:t> </a:t>
            </a:r>
            <a:r>
              <a:rPr lang="uk-UA" dirty="0" smtClean="0">
                <a:latin typeface="Times New Roman"/>
              </a:rPr>
              <a:t> </a:t>
            </a:r>
            <a:r>
              <a:rPr lang="en-US" dirty="0" err="1" smtClean="0">
                <a:latin typeface="Times New Roman"/>
              </a:rPr>
              <a:t>p/n</a:t>
            </a:r>
            <a:r>
              <a:rPr lang="en-US" dirty="0" smtClean="0">
                <a:latin typeface="Times New Roman"/>
              </a:rPr>
              <a:t> </a:t>
            </a:r>
            <a:r>
              <a:rPr lang="uk-UA" dirty="0" smtClean="0">
                <a:latin typeface="Times New Roman"/>
              </a:rPr>
              <a:t>в будь-якій з </a:t>
            </a:r>
            <a:r>
              <a:rPr lang="en-US" dirty="0" smtClean="0">
                <a:latin typeface="Times New Roman"/>
              </a:rPr>
              <a:t>n </a:t>
            </a:r>
            <a:r>
              <a:rPr lang="uk-UA" dirty="0" smtClean="0">
                <a:latin typeface="Times New Roman"/>
              </a:rPr>
              <a:t>комірок масиву.</a:t>
            </a:r>
          </a:p>
          <a:p>
            <a:r>
              <a:rPr lang="uk-UA" dirty="0" smtClean="0">
                <a:latin typeface="Times New Roman"/>
              </a:rPr>
              <a:t>Тому, якщо елемент в масиві є: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28" y="4173041"/>
            <a:ext cx="5029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907301" y="4754066"/>
            <a:ext cx="326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dirty="0" smtClean="0">
                <a:solidFill>
                  <a:prstClr val="black"/>
                </a:solidFill>
                <a:latin typeface="Times New Roman"/>
              </a:rPr>
              <a:t>Якщо елемента </a:t>
            </a:r>
            <a:r>
              <a:rPr lang="uk-UA" dirty="0">
                <a:solidFill>
                  <a:prstClr val="black"/>
                </a:solidFill>
                <a:latin typeface="Times New Roman"/>
              </a:rPr>
              <a:t>в масиві </a:t>
            </a:r>
            <a:r>
              <a:rPr lang="uk-UA" dirty="0" smtClean="0">
                <a:solidFill>
                  <a:prstClr val="black"/>
                </a:solidFill>
                <a:latin typeface="Times New Roman"/>
              </a:rPr>
              <a:t>немає</a:t>
            </a:r>
            <a:r>
              <a:rPr lang="uk-UA" dirty="0">
                <a:solidFill>
                  <a:prstClr val="black"/>
                </a:solidFill>
                <a:latin typeface="Times New Roman"/>
              </a:rPr>
              <a:t>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08" y="5123398"/>
            <a:ext cx="5122199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479" y="5517232"/>
            <a:ext cx="42386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18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760" y="112034"/>
            <a:ext cx="8229600" cy="1143000"/>
          </a:xfrm>
        </p:spPr>
        <p:txBody>
          <a:bodyPr/>
          <a:lstStyle/>
          <a:p>
            <a:r>
              <a:rPr lang="uk-UA" dirty="0" smtClean="0"/>
              <a:t>Швидкість росту функцій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6" y="1052736"/>
            <a:ext cx="4176464" cy="2692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92" y="1628800"/>
            <a:ext cx="438600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6" y="3232002"/>
            <a:ext cx="4230063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4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Границі часу виконання алгоритмів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234430"/>
            <a:ext cx="62865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1560" y="3923705"/>
            <a:ext cx="8136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latin typeface="Times New Roman"/>
                <a:ea typeface="Calibri"/>
              </a:rPr>
              <a:t>Для вказання границь функції </a:t>
            </a:r>
            <a:r>
              <a:rPr lang="uk-UA" dirty="0">
                <a:latin typeface="Cambria Math"/>
                <a:ea typeface="Calibri"/>
                <a:cs typeface="Cambria Math"/>
              </a:rPr>
              <a:t>𝑇</a:t>
            </a:r>
            <a:r>
              <a:rPr lang="uk-UA" dirty="0">
                <a:latin typeface="Times New Roman"/>
                <a:ea typeface="Calibri"/>
              </a:rPr>
              <a:t> (</a:t>
            </a:r>
            <a:r>
              <a:rPr lang="uk-UA" dirty="0">
                <a:latin typeface="Cambria Math"/>
                <a:ea typeface="Calibri"/>
                <a:cs typeface="Cambria Math"/>
              </a:rPr>
              <a:t>𝑛</a:t>
            </a:r>
            <a:r>
              <a:rPr lang="uk-UA" dirty="0">
                <a:latin typeface="Times New Roman"/>
                <a:ea typeface="Calibri"/>
              </a:rPr>
              <a:t>) в </a:t>
            </a:r>
            <a:r>
              <a:rPr lang="uk-UA" dirty="0" smtClean="0">
                <a:latin typeface="Times New Roman"/>
                <a:ea typeface="Calibri"/>
              </a:rPr>
              <a:t>теорії обчислювальної складності алгоритмів </a:t>
            </a:r>
            <a:r>
              <a:rPr lang="uk-UA" dirty="0">
                <a:latin typeface="Times New Roman"/>
                <a:ea typeface="Calibri"/>
              </a:rPr>
              <a:t>(</a:t>
            </a:r>
            <a:r>
              <a:rPr lang="uk-UA" dirty="0" err="1">
                <a:latin typeface="Times New Roman"/>
                <a:ea typeface="Calibri"/>
              </a:rPr>
              <a:t>computational</a:t>
            </a:r>
            <a:r>
              <a:rPr lang="uk-UA" dirty="0">
                <a:latin typeface="Times New Roman"/>
                <a:ea typeface="Calibri"/>
              </a:rPr>
              <a:t> </a:t>
            </a:r>
            <a:r>
              <a:rPr lang="uk-UA" dirty="0" err="1">
                <a:latin typeface="Times New Roman"/>
                <a:ea typeface="Calibri"/>
              </a:rPr>
              <a:t>complexity</a:t>
            </a:r>
            <a:r>
              <a:rPr lang="uk-UA" dirty="0">
                <a:latin typeface="Times New Roman"/>
                <a:ea typeface="Calibri"/>
              </a:rPr>
              <a:t> </a:t>
            </a:r>
            <a:r>
              <a:rPr lang="uk-UA" dirty="0" err="1">
                <a:latin typeface="Times New Roman"/>
                <a:ea typeface="Calibri"/>
              </a:rPr>
              <a:t>theory</a:t>
            </a:r>
            <a:r>
              <a:rPr lang="uk-UA" dirty="0">
                <a:latin typeface="Times New Roman"/>
                <a:ea typeface="Calibri"/>
              </a:rPr>
              <a:t>) </a:t>
            </a:r>
            <a:r>
              <a:rPr lang="uk-UA" dirty="0" smtClean="0">
                <a:latin typeface="Times New Roman"/>
                <a:ea typeface="Calibri"/>
              </a:rPr>
              <a:t>використовують асимптотичні позначення: </a:t>
            </a:r>
            <a:r>
              <a:rPr lang="uk-UA" dirty="0" smtClean="0">
                <a:latin typeface="Cambria Math"/>
                <a:ea typeface="Calibri"/>
                <a:cs typeface="Cambria Math"/>
              </a:rPr>
              <a:t>𝑂</a:t>
            </a:r>
            <a:r>
              <a:rPr lang="uk-UA" dirty="0" smtClean="0">
                <a:latin typeface="Times New Roman"/>
                <a:ea typeface="Calibri"/>
              </a:rPr>
              <a:t>, </a:t>
            </a:r>
            <a:r>
              <a:rPr lang="uk-UA" dirty="0">
                <a:latin typeface="Times New Roman"/>
                <a:ea typeface="Calibri"/>
              </a:rPr>
              <a:t>Ω </a:t>
            </a:r>
            <a:r>
              <a:rPr lang="uk-UA" dirty="0" smtClean="0">
                <a:latin typeface="Times New Roman"/>
                <a:ea typeface="Calibri"/>
              </a:rPr>
              <a:t>, </a:t>
            </a:r>
            <a:r>
              <a:rPr lang="uk-UA" dirty="0">
                <a:latin typeface="Times New Roman"/>
                <a:ea typeface="Calibri"/>
              </a:rPr>
              <a:t>Θ </a:t>
            </a:r>
            <a:r>
              <a:rPr lang="uk-UA" dirty="0" smtClean="0">
                <a:latin typeface="Times New Roman"/>
                <a:ea typeface="Calibri"/>
              </a:rPr>
              <a:t>, </a:t>
            </a:r>
            <a:r>
              <a:rPr lang="uk-UA" dirty="0">
                <a:latin typeface="Times New Roman"/>
                <a:ea typeface="Calibri"/>
              </a:rPr>
              <a:t>а </a:t>
            </a:r>
            <a:r>
              <a:rPr lang="uk-UA" dirty="0" smtClean="0">
                <a:latin typeface="Times New Roman"/>
                <a:ea typeface="Calibri"/>
              </a:rPr>
              <a:t>також </a:t>
            </a:r>
            <a:r>
              <a:rPr lang="uk-UA" dirty="0">
                <a:latin typeface="Cambria Math"/>
                <a:ea typeface="Calibri"/>
                <a:cs typeface="Cambria Math"/>
              </a:rPr>
              <a:t>𝑜</a:t>
            </a:r>
            <a:r>
              <a:rPr lang="uk-UA" dirty="0">
                <a:latin typeface="Times New Roman"/>
                <a:ea typeface="Calibri"/>
              </a:rPr>
              <a:t> </a:t>
            </a:r>
            <a:r>
              <a:rPr lang="uk-UA" dirty="0" smtClean="0">
                <a:latin typeface="Times New Roman"/>
                <a:ea typeface="Calibri"/>
              </a:rPr>
              <a:t>і </a:t>
            </a:r>
            <a:r>
              <a:rPr lang="uk-UA" dirty="0">
                <a:latin typeface="Cambria Math"/>
                <a:ea typeface="Calibri"/>
                <a:cs typeface="Cambria Math"/>
              </a:rPr>
              <a:t>𝜔</a:t>
            </a:r>
            <a:r>
              <a:rPr lang="uk-UA" dirty="0">
                <a:latin typeface="Times New Roman"/>
                <a:ea typeface="Calibri"/>
              </a:rPr>
              <a:t> </a:t>
            </a:r>
            <a:r>
              <a:rPr lang="uk-UA" dirty="0" smtClean="0">
                <a:latin typeface="Times New Roman"/>
                <a:ea typeface="Calibri"/>
              </a:rPr>
              <a:t>. Вважаємо, що,  областю визначення функцій </a:t>
            </a:r>
            <a:r>
              <a:rPr lang="uk-UA" dirty="0">
                <a:latin typeface="Cambria Math"/>
                <a:ea typeface="Calibri"/>
                <a:cs typeface="Cambria Math"/>
              </a:rPr>
              <a:t>𝑓</a:t>
            </a:r>
            <a:r>
              <a:rPr lang="uk-UA" dirty="0">
                <a:latin typeface="Times New Roman"/>
                <a:ea typeface="Calibri"/>
              </a:rPr>
              <a:t>(</a:t>
            </a:r>
            <a:r>
              <a:rPr lang="uk-UA" dirty="0">
                <a:latin typeface="Cambria Math"/>
                <a:ea typeface="Calibri"/>
                <a:cs typeface="Cambria Math"/>
              </a:rPr>
              <a:t>𝑛</a:t>
            </a:r>
            <a:r>
              <a:rPr lang="uk-UA" dirty="0">
                <a:latin typeface="Times New Roman"/>
                <a:ea typeface="Calibri"/>
              </a:rPr>
              <a:t>) </a:t>
            </a:r>
            <a:r>
              <a:rPr lang="uk-UA" dirty="0" smtClean="0">
                <a:latin typeface="Times New Roman"/>
                <a:ea typeface="Calibri"/>
              </a:rPr>
              <a:t>та </a:t>
            </a:r>
            <a:r>
              <a:rPr lang="uk-UA" dirty="0">
                <a:latin typeface="Cambria Math"/>
                <a:ea typeface="Calibri"/>
                <a:cs typeface="Cambria Math"/>
              </a:rPr>
              <a:t>𝑔</a:t>
            </a:r>
            <a:r>
              <a:rPr lang="uk-UA" dirty="0">
                <a:latin typeface="Times New Roman"/>
                <a:ea typeface="Calibri"/>
              </a:rPr>
              <a:t>(</a:t>
            </a:r>
            <a:r>
              <a:rPr lang="uk-UA" dirty="0">
                <a:latin typeface="Cambria Math"/>
                <a:ea typeface="Calibri"/>
                <a:cs typeface="Cambria Math"/>
              </a:rPr>
              <a:t>𝑛</a:t>
            </a:r>
            <a:r>
              <a:rPr lang="uk-UA" dirty="0">
                <a:latin typeface="Times New Roman"/>
                <a:ea typeface="Calibri"/>
              </a:rPr>
              <a:t>), </a:t>
            </a:r>
            <a:r>
              <a:rPr lang="uk-UA" dirty="0" smtClean="0">
                <a:latin typeface="Times New Roman"/>
                <a:ea typeface="Calibri"/>
              </a:rPr>
              <a:t>які відображують </a:t>
            </a:r>
            <a:r>
              <a:rPr lang="uk-UA" dirty="0">
                <a:latin typeface="Times New Roman"/>
                <a:ea typeface="Calibri"/>
              </a:rPr>
              <a:t>число </a:t>
            </a:r>
            <a:r>
              <a:rPr lang="uk-UA" dirty="0" smtClean="0">
                <a:latin typeface="Times New Roman"/>
                <a:ea typeface="Calibri"/>
              </a:rPr>
              <a:t>операцій алгоритму, є множина невід'ємних цілих </a:t>
            </a:r>
            <a:r>
              <a:rPr lang="uk-UA" dirty="0">
                <a:latin typeface="Times New Roman"/>
                <a:ea typeface="Calibri"/>
              </a:rPr>
              <a:t>чисел (</a:t>
            </a:r>
            <a:r>
              <a:rPr lang="uk-UA" dirty="0">
                <a:latin typeface="Cambria Math"/>
                <a:ea typeface="Calibri"/>
                <a:cs typeface="Cambria Math"/>
              </a:rPr>
              <a:t>𝑛</a:t>
            </a:r>
            <a:r>
              <a:rPr lang="uk-UA" dirty="0">
                <a:latin typeface="Times New Roman"/>
                <a:ea typeface="Calibri"/>
              </a:rPr>
              <a:t> </a:t>
            </a:r>
            <a:r>
              <a:rPr lang="uk-UA" dirty="0">
                <a:latin typeface="Cambria Math"/>
                <a:ea typeface="Calibri"/>
                <a:cs typeface="Cambria Math"/>
              </a:rPr>
              <a:t>∈</a:t>
            </a:r>
            <a:r>
              <a:rPr lang="uk-UA" dirty="0">
                <a:latin typeface="Times New Roman"/>
                <a:ea typeface="Calibri"/>
              </a:rPr>
              <a:t> {0, 1, 2, . . .}). </a:t>
            </a:r>
            <a:r>
              <a:rPr lang="uk-UA" dirty="0" smtClean="0">
                <a:latin typeface="Times New Roman"/>
                <a:ea typeface="Calibri"/>
              </a:rPr>
              <a:t>Функції </a:t>
            </a:r>
            <a:r>
              <a:rPr lang="uk-UA" dirty="0">
                <a:latin typeface="Cambria Math"/>
                <a:ea typeface="Calibri"/>
                <a:cs typeface="Cambria Math"/>
              </a:rPr>
              <a:t>𝑓</a:t>
            </a:r>
            <a:r>
              <a:rPr lang="uk-UA" dirty="0">
                <a:latin typeface="Times New Roman"/>
                <a:ea typeface="Calibri"/>
              </a:rPr>
              <a:t>(</a:t>
            </a:r>
            <a:r>
              <a:rPr lang="uk-UA" dirty="0">
                <a:latin typeface="Cambria Math"/>
                <a:ea typeface="Calibri"/>
                <a:cs typeface="Cambria Math"/>
              </a:rPr>
              <a:t>𝑛</a:t>
            </a:r>
            <a:r>
              <a:rPr lang="uk-UA" dirty="0">
                <a:latin typeface="Times New Roman"/>
                <a:ea typeface="Calibri"/>
              </a:rPr>
              <a:t>) </a:t>
            </a:r>
            <a:r>
              <a:rPr lang="uk-UA" dirty="0" smtClean="0">
                <a:latin typeface="Times New Roman"/>
                <a:ea typeface="Calibri"/>
              </a:rPr>
              <a:t>та </a:t>
            </a:r>
            <a:r>
              <a:rPr lang="uk-UA" dirty="0">
                <a:latin typeface="Cambria Math"/>
                <a:ea typeface="Calibri"/>
                <a:cs typeface="Cambria Math"/>
              </a:rPr>
              <a:t>𝑔</a:t>
            </a:r>
            <a:r>
              <a:rPr lang="uk-UA" dirty="0">
                <a:latin typeface="Times New Roman"/>
                <a:ea typeface="Calibri"/>
              </a:rPr>
              <a:t>(</a:t>
            </a:r>
            <a:r>
              <a:rPr lang="uk-UA" dirty="0">
                <a:latin typeface="Cambria Math"/>
                <a:ea typeface="Calibri"/>
                <a:cs typeface="Cambria Math"/>
              </a:rPr>
              <a:t>𝑛</a:t>
            </a:r>
            <a:r>
              <a:rPr lang="uk-UA" dirty="0">
                <a:latin typeface="Times New Roman"/>
                <a:ea typeface="Calibri"/>
              </a:rPr>
              <a:t>) </a:t>
            </a:r>
            <a:r>
              <a:rPr lang="uk-UA" dirty="0" smtClean="0">
                <a:latin typeface="Times New Roman"/>
                <a:ea typeface="Calibri"/>
              </a:rPr>
              <a:t>є </a:t>
            </a:r>
            <a:r>
              <a:rPr lang="uk-UA" dirty="0" err="1" smtClean="0">
                <a:latin typeface="Times New Roman"/>
                <a:ea typeface="Calibri"/>
              </a:rPr>
              <a:t>асимптотично</a:t>
            </a:r>
            <a:r>
              <a:rPr lang="uk-UA" dirty="0" smtClean="0">
                <a:latin typeface="Times New Roman"/>
                <a:ea typeface="Calibri"/>
              </a:rPr>
              <a:t> невід'ємними </a:t>
            </a:r>
            <a:r>
              <a:rPr lang="uk-UA" dirty="0">
                <a:latin typeface="Times New Roman"/>
                <a:ea typeface="Calibri"/>
              </a:rPr>
              <a:t>– </a:t>
            </a:r>
            <a:r>
              <a:rPr lang="uk-UA" dirty="0" smtClean="0">
                <a:latin typeface="Times New Roman"/>
                <a:ea typeface="Calibri"/>
              </a:rPr>
              <a:t>за великих значень </a:t>
            </a:r>
            <a:r>
              <a:rPr lang="uk-UA" dirty="0">
                <a:latin typeface="Cambria Math"/>
                <a:ea typeface="Calibri"/>
                <a:cs typeface="Cambria Math"/>
              </a:rPr>
              <a:t>𝑛</a:t>
            </a:r>
            <a:r>
              <a:rPr lang="uk-UA" dirty="0">
                <a:latin typeface="Times New Roman"/>
                <a:ea typeface="Calibri"/>
              </a:rPr>
              <a:t> </a:t>
            </a:r>
            <a:r>
              <a:rPr lang="uk-UA" dirty="0" smtClean="0">
                <a:latin typeface="Times New Roman"/>
                <a:ea typeface="Calibri"/>
              </a:rPr>
              <a:t>вони приймають значення, більші або рівні </a:t>
            </a:r>
            <a:r>
              <a:rPr lang="uk-UA" dirty="0">
                <a:latin typeface="Times New Roman"/>
                <a:ea typeface="Calibri"/>
              </a:rPr>
              <a:t>нулю.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02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Оцінки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7624" y="1268760"/>
            <a:ext cx="161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𝑂</a:t>
            </a:r>
            <a:r>
              <a:rPr lang="ru-RU" dirty="0" smtClean="0"/>
              <a:t>-</a:t>
            </a:r>
            <a:r>
              <a:rPr lang="ru-RU" dirty="0" err="1" smtClean="0"/>
              <a:t>позначення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7386"/>
            <a:ext cx="3528392" cy="79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64" y="3789040"/>
            <a:ext cx="28194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332" y="3717031"/>
            <a:ext cx="27622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958208"/>
            <a:ext cx="29337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44657" y="1281976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 </a:t>
            </a:r>
            <a:r>
              <a:rPr lang="el-GR" dirty="0" smtClean="0"/>
              <a:t>Ω-</a:t>
            </a:r>
            <a:r>
              <a:rPr lang="uk-UA" dirty="0" smtClean="0"/>
              <a:t>п</a:t>
            </a:r>
            <a:r>
              <a:rPr lang="ru-RU" dirty="0" err="1" smtClean="0"/>
              <a:t>означення</a:t>
            </a:r>
            <a:endParaRPr lang="ru-RU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764" y="2708920"/>
            <a:ext cx="3359818" cy="71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516216" y="1304648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 </a:t>
            </a:r>
            <a:r>
              <a:rPr lang="el-GR" dirty="0" smtClean="0"/>
              <a:t>Θ-</a:t>
            </a:r>
            <a:r>
              <a:rPr lang="uk-UA" dirty="0" smtClean="0"/>
              <a:t>п</a:t>
            </a:r>
            <a:r>
              <a:rPr lang="ru-RU" dirty="0" err="1" smtClean="0"/>
              <a:t>означення</a:t>
            </a:r>
            <a:endParaRPr lang="ru-RU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7" y="1697386"/>
            <a:ext cx="3528392" cy="86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55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uk-UA" dirty="0" smtClean="0">
                <a:latin typeface="Times New Roman"/>
                <a:ea typeface="Calibri"/>
                <a:cs typeface="Times New Roman"/>
              </a:rPr>
              <a:t>Алгоритм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052736"/>
            <a:ext cx="8208912" cy="4489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/>
                <a:ea typeface="Calibri"/>
                <a:cs typeface="Times New Roman"/>
              </a:rPr>
              <a:t>Інше визначення поняття «алгоритм» - точний припис який задає обчислювальний процес що починається з довільного вихідного коду (з певної сукупності можливих для даного алгоритму вихідних даних) і спрямований на одержання повністю визначного цими вихідними даними результату.</a:t>
            </a:r>
            <a:endParaRPr lang="ru-RU" sz="1200" dirty="0">
              <a:ea typeface="Calibri"/>
              <a:cs typeface="Times New Roman"/>
            </a:endParaRP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/>
                <a:ea typeface="Calibri"/>
                <a:cs typeface="Times New Roman"/>
              </a:rPr>
              <a:t>Алгоритм можна охарактеризувати </a:t>
            </a:r>
            <a:r>
              <a:rPr lang="uk-UA" b="1" dirty="0">
                <a:latin typeface="Times New Roman"/>
                <a:ea typeface="Calibri"/>
                <a:cs typeface="Times New Roman"/>
              </a:rPr>
              <a:t>параметрами</a:t>
            </a:r>
            <a:r>
              <a:rPr lang="uk-UA" dirty="0">
                <a:latin typeface="Times New Roman"/>
                <a:ea typeface="Calibri"/>
                <a:cs typeface="Times New Roman"/>
              </a:rPr>
              <a:t>: 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Сукупність можливих вихідних даних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Сукупність можливих результатів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Сукупність можливих проміжних результатів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Правило початку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Правило безпосередньої переробки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Правило завершення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Правило тримання результату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981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</a:t>
            </a:r>
            <a:r>
              <a:rPr lang="uk-UA" dirty="0" smtClean="0"/>
              <a:t>та </a:t>
            </a:r>
            <a:r>
              <a:rPr lang="uk-UA" dirty="0" smtClean="0">
                <a:sym typeface="Symbol"/>
              </a:rPr>
              <a:t>- позначення, випадок декількох змінних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46005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4600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9120"/>
            <a:ext cx="62007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457515" y="4077072"/>
            <a:ext cx="3715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Випадок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декількох</a:t>
            </a:r>
            <a:r>
              <a:rPr lang="ru-RU" dirty="0" smtClean="0"/>
              <a:t> </a:t>
            </a:r>
            <a:r>
              <a:rPr lang="ru-RU" dirty="0" err="1" smtClean="0"/>
              <a:t>змінних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240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Властивості асимптотичних відношень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10" y="1960091"/>
            <a:ext cx="50387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449" y="2222028"/>
            <a:ext cx="1809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16" y="3651126"/>
            <a:ext cx="54578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10" y="4325214"/>
            <a:ext cx="5343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50" y="5306516"/>
            <a:ext cx="3914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84" y="5382716"/>
            <a:ext cx="379462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61"/>
          <a:stretch/>
        </p:blipFill>
        <p:spPr bwMode="auto">
          <a:xfrm>
            <a:off x="4155002" y="6147190"/>
            <a:ext cx="271462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696579" y="1516142"/>
            <a:ext cx="1732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/>
                <a:ea typeface="Calibri"/>
              </a:rPr>
              <a:t>транзитивність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10381" y="3292183"/>
            <a:ext cx="1671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>
                <a:latin typeface="Times New Roman"/>
                <a:ea typeface="Calibri"/>
              </a:rPr>
              <a:t>симетричність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81395" y="1700237"/>
            <a:ext cx="1537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рефлексивність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840838" y="3955882"/>
            <a:ext cx="24434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 smtClean="0">
                <a:latin typeface="Times New Roman"/>
                <a:ea typeface="Calibri"/>
              </a:rPr>
              <a:t>перестановочна симетрія 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537248" y="4940950"/>
            <a:ext cx="8794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 smtClean="0">
                <a:latin typeface="Times New Roman"/>
                <a:ea typeface="Calibri"/>
              </a:rPr>
              <a:t>добуток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60025" y="5013384"/>
            <a:ext cx="1081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 smtClean="0">
                <a:latin typeface="Times New Roman"/>
                <a:ea typeface="Calibri"/>
              </a:rPr>
              <a:t>додавання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76941" y="6040687"/>
            <a:ext cx="2303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Множення на константу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1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Етапи асимптотичного аналізу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268760"/>
            <a:ext cx="7416824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1. Визначення параметрів, від яких залежить час виконання алгоритму або обсяг необхідної для його виконання </a:t>
            </a:r>
            <a:r>
              <a:rPr lang="uk-UA" sz="16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пам</a:t>
            </a:r>
            <a:r>
              <a:rPr lang="en-US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’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яті: встановлюється, скільки аргументів буде в функції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𝑇 (𝑛).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Наприклад,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𝑇 (𝑛), 𝑇 (𝑛 ,𝑚 ), 𝑇 (𝑛 , 𝑚,𝑞 ).</a:t>
            </a:r>
            <a:endParaRPr lang="ru-RU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2. Для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гіршого, середнього або кращого випадків обчислюється кількість операцій алгоритму або обсяг потрібної йому пам'яті, це записується як функція від параметрів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встановлених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на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попередньому кроці. Наприклад, 𝑇(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𝑛) = 3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𝑛</a:t>
            </a:r>
            <a:r>
              <a:rPr lang="uk-UA" sz="1600" baseline="30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+ 32𝑛 + 5. В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першу чергу обчислюють кількість операцій алгоритму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для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гіршого випадку. Якщо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на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практиці виникнення даного випадку малоймовірно,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то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підраховується кількість операцій алгоритму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для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середнього випадку.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На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даному </a:t>
            </a:r>
            <a:r>
              <a:rPr lang="uk-UA" sz="16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этапі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можна обмежитися підрахунком кількості тільки базових операцій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(</a:t>
            </a:r>
            <a:r>
              <a:rPr lang="uk-UA" sz="16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basic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operations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) –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найбільш важливих операцій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від яких залежить час виконання алгоритму. Наприклад, можна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не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враховувати константне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число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операцій читання значень змінних з </a:t>
            </a:r>
            <a:r>
              <a:rPr lang="uk-UA" sz="16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пам</a:t>
            </a:r>
            <a:r>
              <a:rPr lang="en-US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’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яті та операцій присвоювання.</a:t>
            </a:r>
            <a:endParaRPr lang="ru-RU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3.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До побудованої функції 𝑇(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𝑛)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застосовуються асимптотичні позначення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для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класифікації порядку її росту. За допомогою Θ-позначення будується </a:t>
            </a:r>
            <a:r>
              <a:rPr lang="uk-UA" sz="16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асимптотично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точна оцінка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для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функції 𝑇(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𝑛).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У випадку виникнення проблем при побудові такої оцінки, можна обмежитися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𝑂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-позначенням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– </a:t>
            </a:r>
            <a:r>
              <a:rPr lang="uk-UA" sz="16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асимптотичною верхньою границею функції </a:t>
            </a:r>
            <a:r>
              <a:rPr lang="uk-UA" sz="1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𝑇 (𝑛).</a:t>
            </a:r>
            <a:endParaRPr lang="ru-RU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95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55576" y="908720"/>
            <a:ext cx="82153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algn="just"/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О(1) 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(константна) – час виконання (обсяг пам'яті, що використовується) не залежить від розміру вхідних даних;</a:t>
            </a:r>
          </a:p>
          <a:p>
            <a:pPr algn="just"/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(</a:t>
            </a:r>
            <a:r>
              <a:rPr lang="uk-UA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n) 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(логарифмічна) - алгоритм оснований на парадигмі багатократного розбиття задачі на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підзадачі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фіксованого розміру (на кожному кроці обробляється лише частина вхідного набору даних);</a:t>
            </a:r>
          </a:p>
          <a:p>
            <a:pPr algn="just"/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О(n) 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(лінійна) – алгоритм витрачає фіксований час на обробку всього набору вхідних даних, виконується перегляд всього вхідного набору даних;</a:t>
            </a:r>
          </a:p>
          <a:p>
            <a:pPr algn="just"/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 (n </a:t>
            </a:r>
            <a:r>
              <a:rPr lang="uk-UA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n) 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(лінійно-логарифмічна  або «майже лінійний час») – така складність характерна для алгоритмів, основаних на парадигмі «розподіляй та володарюй», тощо;</a:t>
            </a:r>
          </a:p>
          <a:p>
            <a:pPr algn="just"/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О(n</a:t>
            </a:r>
            <a:r>
              <a:rPr lang="uk-UA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(квадратична) - алгоритм витрачає сталий час на обробку всіх пар елементів вхідного масиву (сортування вибором);</a:t>
            </a:r>
          </a:p>
          <a:p>
            <a:pPr algn="just"/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О(n</a:t>
            </a:r>
            <a:r>
              <a:rPr lang="uk-UA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(кубічна) - на обробку кожної пари елементів витрачається лінійний час (множення квадратних матриць).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О(2</a:t>
            </a:r>
            <a:r>
              <a:rPr lang="uk-UA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експоненційна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 така складність характерна для алгоритмів, що обробляють підмножини певної множини з n елементів.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О(n!) (факторіальна) – характерна для оптимізаційних алгоритмів, що реалізують повний перебір множини допустимих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розв'язків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задачі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Класи складності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Класифікація алгоритмів за видом функції </a:t>
            </a:r>
            <a:r>
              <a:rPr lang="uk-UA" dirty="0" err="1" smtClean="0"/>
              <a:t>працеємності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29283" y="1484784"/>
            <a:ext cx="82538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кількісно-залежні  (залежить тільки від розмірності вхідних даних і не залежить від їх значень)</a:t>
            </a:r>
          </a:p>
          <a:p>
            <a:pPr marL="285750" indent="-285750" algn="just">
              <a:buFontTx/>
              <a:buChar char="-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параметрично-залежні (визначається конкретними значеннями слів пам'яті, що обробляються, у таких алгоритмів на вході два числових значення аргумент функції та точність)</a:t>
            </a:r>
          </a:p>
          <a:p>
            <a:pPr marL="285750" indent="-285750" algn="just">
              <a:buFontTx/>
              <a:buChar char="-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Кількісно-параметричні (залежить від кількості даних на вході та від їх значень)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одержання функції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працеємності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алгоритму виділяють наступні «елементарні операції»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присвоювання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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b;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Одномірна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індексація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a[i] :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(а)+i*[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довжина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операции: (* ,/,- , +);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 b;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Логічні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Autofit/>
          </a:bodyPr>
          <a:lstStyle/>
          <a:p>
            <a:r>
              <a:rPr lang="uk-UA" sz="3200" dirty="0" smtClean="0"/>
              <a:t>Приклад: асимптотичний аналіз обчислювальної складності алгоритму обчислення факторіалу цілого числа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872"/>
            <a:ext cx="2352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923928" y="2276872"/>
            <a:ext cx="405232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Крок</a:t>
            </a:r>
            <a:r>
              <a:rPr lang="ru-RU" dirty="0" smtClean="0"/>
              <a:t> </a:t>
            </a:r>
            <a:r>
              <a:rPr lang="ru-RU" dirty="0"/>
              <a:t>1. </a:t>
            </a:r>
            <a:r>
              <a:rPr lang="ru-RU" dirty="0" smtClean="0"/>
              <a:t>Час </a:t>
            </a:r>
            <a:r>
              <a:rPr lang="ru-RU" dirty="0" err="1" smtClean="0"/>
              <a:t>виконання</a:t>
            </a:r>
            <a:r>
              <a:rPr lang="ru-RU" dirty="0" smtClean="0"/>
              <a:t> алгоритму – </a:t>
            </a:r>
            <a:r>
              <a:rPr lang="en-US" dirty="0" smtClean="0"/>
              <a:t>T(n)</a:t>
            </a:r>
          </a:p>
          <a:p>
            <a:r>
              <a:rPr lang="uk-UA" dirty="0" smtClean="0"/>
              <a:t>Крок 2. Кількість операцій алгоритму</a:t>
            </a:r>
          </a:p>
          <a:p>
            <a:endParaRPr lang="uk-UA" dirty="0"/>
          </a:p>
          <a:p>
            <a:endParaRPr lang="uk-UA" dirty="0" smtClean="0"/>
          </a:p>
          <a:p>
            <a:r>
              <a:rPr lang="uk-UA" dirty="0" smtClean="0"/>
              <a:t>Крок 3. </a:t>
            </a:r>
            <a:r>
              <a:rPr lang="uk-UA" dirty="0" err="1" smtClean="0"/>
              <a:t>Асимптотично</a:t>
            </a:r>
            <a:r>
              <a:rPr lang="uk-UA" dirty="0" smtClean="0"/>
              <a:t> точна оцінка </a:t>
            </a:r>
          </a:p>
          <a:p>
            <a:r>
              <a:rPr lang="uk-UA" dirty="0" smtClean="0"/>
              <a:t>Обчислювальної складності алгоритму</a:t>
            </a:r>
            <a:endParaRPr lang="uk-UA" dirty="0"/>
          </a:p>
          <a:p>
            <a:endParaRPr lang="uk-UA" dirty="0" smtClean="0"/>
          </a:p>
          <a:p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900363"/>
            <a:ext cx="2733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05064"/>
            <a:ext cx="8382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33626"/>
            <a:ext cx="2590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94581" y="4437112"/>
            <a:ext cx="82538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Асимптотичний аналіз складності за пам'яттю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 обчислити кількість 𝑀 (𝑛) комірок пам'яті RAM-машини, яке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потрібне алгоритму. В рядку 1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ініціалізується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змінна 𝑓𝑎𝑐𝑡 – це потребує однієї комірки пам’яті, для змінної 𝑖 також потрібна одна комірка пам’яті. Тому:</a:t>
            </a:r>
          </a:p>
          <a:p>
            <a:pPr algn="just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828" y="5694780"/>
            <a:ext cx="16954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542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4" t="19386" r="62076" b="-5656"/>
          <a:stretch/>
        </p:blipFill>
        <p:spPr bwMode="auto">
          <a:xfrm>
            <a:off x="140693" y="1384226"/>
            <a:ext cx="2337370" cy="188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08720"/>
            <a:ext cx="5937250" cy="523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1"/>
          <a:stretch/>
        </p:blipFill>
        <p:spPr bwMode="auto">
          <a:xfrm>
            <a:off x="0" y="3272805"/>
            <a:ext cx="3506490" cy="188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676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6" t="8243" r="4006" b="-324"/>
          <a:stretch/>
        </p:blipFill>
        <p:spPr bwMode="auto">
          <a:xfrm>
            <a:off x="1187624" y="3073287"/>
            <a:ext cx="5943600" cy="325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4" b="8261"/>
          <a:stretch/>
        </p:blipFill>
        <p:spPr>
          <a:xfrm>
            <a:off x="899592" y="1232198"/>
            <a:ext cx="593979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7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Перехід до часових оцінок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305342"/>
            <a:ext cx="83529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Порівняно двох алгоритмів за їх функціями </a:t>
            </a:r>
            <a:r>
              <a:rPr lang="uk-UA" dirty="0" err="1" smtClean="0"/>
              <a:t>працеємності</a:t>
            </a:r>
            <a:r>
              <a:rPr lang="uk-UA" dirty="0" smtClean="0"/>
              <a:t> вносить певну помилку в одержувані результати.  </a:t>
            </a:r>
          </a:p>
          <a:p>
            <a:r>
              <a:rPr lang="uk-UA" dirty="0" smtClean="0"/>
              <a:t>Основні  причини цієї помилки: </a:t>
            </a:r>
          </a:p>
          <a:p>
            <a:r>
              <a:rPr lang="uk-UA" dirty="0" smtClean="0"/>
              <a:t>•	різна частотна </a:t>
            </a:r>
            <a:r>
              <a:rPr lang="uk-UA" dirty="0" err="1" smtClean="0"/>
              <a:t>зустрічаємість</a:t>
            </a:r>
            <a:r>
              <a:rPr lang="uk-UA" dirty="0" smtClean="0"/>
              <a:t> елементарних операцій; </a:t>
            </a:r>
          </a:p>
          <a:p>
            <a:r>
              <a:rPr lang="uk-UA" dirty="0" smtClean="0"/>
              <a:t>•	різниці в часі їх виконання  на реальному процесорі. </a:t>
            </a:r>
          </a:p>
          <a:p>
            <a:r>
              <a:rPr lang="uk-UA" dirty="0" smtClean="0"/>
              <a:t>Таким  чином,  виникає  задача  переходу  від  функції  </a:t>
            </a:r>
            <a:r>
              <a:rPr lang="uk-UA" dirty="0" err="1" smtClean="0"/>
              <a:t>працеємності</a:t>
            </a:r>
            <a:r>
              <a:rPr lang="uk-UA" dirty="0" smtClean="0"/>
              <a:t> до оцінки часу роботи алгоритму на конкретному процесорі.   </a:t>
            </a:r>
          </a:p>
          <a:p>
            <a:pPr algn="just"/>
            <a:r>
              <a:rPr lang="uk-UA" dirty="0" smtClean="0"/>
              <a:t>Дано:  𝑭(𝑨)  - </a:t>
            </a:r>
            <a:r>
              <a:rPr lang="uk-UA" dirty="0" err="1" smtClean="0"/>
              <a:t>працеємність</a:t>
            </a:r>
            <a:r>
              <a:rPr lang="uk-UA" dirty="0" smtClean="0"/>
              <a:t> алгоритму. Необхідно визначити час роботи програмної реалізації алгоритму  𝑻(𝑨) . </a:t>
            </a:r>
          </a:p>
          <a:p>
            <a:r>
              <a:rPr lang="uk-UA" dirty="0" smtClean="0"/>
              <a:t>Методики переходу до часових оцінок: </a:t>
            </a:r>
          </a:p>
          <a:p>
            <a:endParaRPr lang="ru-RU" dirty="0"/>
          </a:p>
          <a:p>
            <a:pPr marL="342900" indent="-342900">
              <a:buAutoNum type="arabicPeriod"/>
            </a:pPr>
            <a:r>
              <a:rPr lang="ru-RU" dirty="0" smtClean="0"/>
              <a:t>Пооперационный </a:t>
            </a:r>
            <a:r>
              <a:rPr lang="ru-RU" dirty="0"/>
              <a:t>анализ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2. Метод </a:t>
            </a:r>
            <a:r>
              <a:rPr lang="ru-RU" dirty="0" err="1" smtClean="0"/>
              <a:t>Гіббсона</a:t>
            </a:r>
            <a:r>
              <a:rPr lang="ru-RU" dirty="0" smtClean="0"/>
              <a:t> </a:t>
            </a:r>
          </a:p>
          <a:p>
            <a:endParaRPr lang="uk-UA" dirty="0" smtClean="0"/>
          </a:p>
          <a:p>
            <a:endParaRPr lang="ru-RU" dirty="0"/>
          </a:p>
          <a:p>
            <a:r>
              <a:rPr lang="ru-RU" dirty="0"/>
              <a:t>3. Метод прямого </a:t>
            </a:r>
            <a:r>
              <a:rPr lang="ru-RU" dirty="0" err="1" smtClean="0"/>
              <a:t>визначення</a:t>
            </a:r>
            <a:r>
              <a:rPr lang="ru-RU" dirty="0" smtClean="0"/>
              <a:t> </a:t>
            </a:r>
            <a:r>
              <a:rPr lang="ru-RU" dirty="0" err="1" smtClean="0"/>
              <a:t>середнього</a:t>
            </a:r>
            <a:r>
              <a:rPr lang="ru-RU" dirty="0" smtClean="0"/>
              <a:t> часу -  </a:t>
            </a:r>
            <a:endParaRPr lang="ru-RU" dirty="0"/>
          </a:p>
          <a:p>
            <a:pPr algn="just"/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91880" y="4266168"/>
            <a:ext cx="3323590" cy="54229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941168"/>
            <a:ext cx="2847340" cy="99949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292958"/>
            <a:ext cx="240792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08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Приклади поопераційного аналізу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5870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9" name="Рисунок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472440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3568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Алгоритм А1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пряме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обчислення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e, 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4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множення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9592" y="3953173"/>
            <a:ext cx="57606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latin typeface="Times New Roman"/>
                <a:ea typeface="Calibri"/>
              </a:rPr>
              <a:t>2. </a:t>
            </a:r>
            <a:r>
              <a:rPr lang="ru-RU" sz="1400" dirty="0">
                <a:latin typeface="Times New Roman"/>
                <a:ea typeface="Calibri"/>
              </a:rPr>
              <a:t>Алгоритм А2 (</a:t>
            </a:r>
            <a:r>
              <a:rPr lang="ru-RU" sz="1400" dirty="0" err="1">
                <a:latin typeface="Times New Roman"/>
                <a:ea typeface="Calibri"/>
              </a:rPr>
              <a:t>обчислення</a:t>
            </a:r>
            <a:r>
              <a:rPr lang="ru-RU" sz="1400" dirty="0">
                <a:latin typeface="Times New Roman"/>
                <a:ea typeface="Calibri"/>
              </a:rPr>
              <a:t> </a:t>
            </a:r>
            <a:r>
              <a:rPr lang="ru-RU" sz="1400" i="1" dirty="0">
                <a:latin typeface="Times New Roman"/>
                <a:ea typeface="Calibri"/>
              </a:rPr>
              <a:t>e, f</a:t>
            </a:r>
            <a:r>
              <a:rPr lang="ru-RU" sz="1400" dirty="0">
                <a:latin typeface="Times New Roman"/>
                <a:ea typeface="Calibri"/>
              </a:rPr>
              <a:t> за 3 </a:t>
            </a:r>
            <a:r>
              <a:rPr lang="ru-RU" sz="1400" dirty="0" err="1">
                <a:latin typeface="Times New Roman"/>
                <a:ea typeface="Calibri"/>
              </a:rPr>
              <a:t>множення</a:t>
            </a:r>
            <a:endParaRPr lang="ru-RU" sz="1400" dirty="0"/>
          </a:p>
        </p:txBody>
      </p:sp>
      <p:pic>
        <p:nvPicPr>
          <p:cNvPr id="8" name="Рисунок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11266"/>
            <a:ext cx="539940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6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/>
                <a:ea typeface="Calibri"/>
                <a:cs typeface="Times New Roman"/>
              </a:rPr>
              <a:t>Основні підходи до побудови 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алгоритмів:</a:t>
            </a:r>
            <a:r>
              <a:rPr lang="ru-RU" sz="3200" dirty="0">
                <a:ea typeface="Calibri"/>
                <a:cs typeface="Times New Roman"/>
              </a:rPr>
              <a:t/>
            </a:r>
            <a:br>
              <a:rPr lang="ru-RU" sz="3200" dirty="0">
                <a:ea typeface="Calibri"/>
                <a:cs typeface="Times New Roman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22251" y="2060848"/>
            <a:ext cx="6264696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 smtClean="0">
                <a:latin typeface="Times New Roman"/>
                <a:ea typeface="Calibri"/>
                <a:cs typeface="Times New Roman"/>
              </a:rPr>
              <a:t>Операційний підхід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Процедурний 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підхід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Структурний 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підхід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Паралельне 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програмування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Об’єктно-орієнтований 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підхід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Декларативний підхід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820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ПРОДОВЖЕННЯ ПРИКЛАДУ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3508" y="1268760"/>
            <a:ext cx="83529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Введемо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параметры  𝒒  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та  </a:t>
            </a: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𝒓 ,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що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встановлюють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співвідношення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між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часом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виконання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операції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множення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та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складання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одержимо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часові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оцінки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двох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алгоритмів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до часу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виконання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операції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додавання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/</a:t>
            </a:r>
            <a:r>
              <a:rPr lang="ru-RU" sz="1400" dirty="0" err="1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віднімання</a:t>
            </a:r>
            <a:r>
              <a:rPr lang="ru-RU" sz="14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(𝑡</a:t>
            </a:r>
            <a:r>
              <a:rPr lang="ru-RU" sz="1400" baseline="-25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+</a:t>
            </a: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):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1528"/>
            <a:ext cx="58166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37431" y="309957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latin typeface="Times New Roman"/>
                <a:ea typeface="Calibri"/>
              </a:rPr>
              <a:t>Рівність</a:t>
            </a:r>
            <a:r>
              <a:rPr lang="ru-RU" sz="1400" dirty="0">
                <a:latin typeface="Times New Roman"/>
                <a:ea typeface="Calibri"/>
              </a:rPr>
              <a:t> </a:t>
            </a:r>
            <a:r>
              <a:rPr lang="ru-RU" sz="1400" dirty="0" err="1">
                <a:latin typeface="Times New Roman"/>
                <a:ea typeface="Calibri"/>
              </a:rPr>
              <a:t>часів</a:t>
            </a:r>
            <a:r>
              <a:rPr lang="ru-RU" sz="1400" dirty="0">
                <a:latin typeface="Times New Roman"/>
                <a:ea typeface="Calibri"/>
              </a:rPr>
              <a:t> буде </a:t>
            </a:r>
            <a:r>
              <a:rPr lang="ru-RU" sz="1400" dirty="0" err="1">
                <a:latin typeface="Times New Roman"/>
                <a:ea typeface="Calibri"/>
              </a:rPr>
              <a:t>досягнута</a:t>
            </a:r>
            <a:r>
              <a:rPr lang="ru-RU" sz="1400" dirty="0">
                <a:latin typeface="Times New Roman"/>
                <a:ea typeface="Calibri"/>
              </a:rPr>
              <a:t> за </a:t>
            </a:r>
            <a:r>
              <a:rPr lang="ru-RU" sz="1400" dirty="0" err="1">
                <a:latin typeface="Times New Roman"/>
                <a:ea typeface="Calibri"/>
              </a:rPr>
              <a:t>умови</a:t>
            </a:r>
            <a:r>
              <a:rPr lang="ru-RU" sz="1400" dirty="0">
                <a:latin typeface="Times New Roman"/>
                <a:ea typeface="Calibri"/>
              </a:rPr>
              <a:t> 4*q+2+2*r=3*q+5+5*r, </a:t>
            </a:r>
            <a:r>
              <a:rPr lang="ru-RU" sz="1400" dirty="0" err="1">
                <a:latin typeface="Times New Roman"/>
                <a:ea typeface="Calibri"/>
              </a:rPr>
              <a:t>звідки</a:t>
            </a:r>
            <a:r>
              <a:rPr lang="ru-RU" sz="1400" dirty="0">
                <a:latin typeface="Times New Roman"/>
                <a:ea typeface="Calibri"/>
              </a:rPr>
              <a:t> q=3+3r, і </a:t>
            </a:r>
            <a:r>
              <a:rPr lang="ru-RU" sz="1400" dirty="0" err="1">
                <a:latin typeface="Times New Roman"/>
                <a:ea typeface="Calibri"/>
              </a:rPr>
              <a:t>відповідно</a:t>
            </a:r>
            <a:r>
              <a:rPr lang="ru-RU" sz="1400" dirty="0">
                <a:latin typeface="Times New Roman"/>
                <a:ea typeface="Calibri"/>
              </a:rPr>
              <a:t> при q&gt;3+3r алгоритм А2 буде </a:t>
            </a:r>
            <a:r>
              <a:rPr lang="ru-RU" sz="1400" dirty="0" err="1">
                <a:latin typeface="Times New Roman"/>
                <a:ea typeface="Calibri"/>
              </a:rPr>
              <a:t>працювати</a:t>
            </a:r>
            <a:r>
              <a:rPr lang="ru-RU" sz="1400" dirty="0">
                <a:latin typeface="Times New Roman"/>
                <a:ea typeface="Calibri"/>
              </a:rPr>
              <a:t> </a:t>
            </a:r>
            <a:r>
              <a:rPr lang="ru-RU" sz="1400" dirty="0" err="1">
                <a:latin typeface="Times New Roman"/>
                <a:ea typeface="Calibri"/>
              </a:rPr>
              <a:t>ефективніше</a:t>
            </a:r>
            <a:endParaRPr lang="ru-RU" sz="14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83" y="3622794"/>
            <a:ext cx="22066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11510" y="4011885"/>
            <a:ext cx="8216924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При </a:t>
            </a:r>
            <a:r>
              <a:rPr lang="ru-RU" sz="14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множенні</a:t>
            </a: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в прямому </a:t>
            </a:r>
            <a:r>
              <a:rPr lang="ru-RU" sz="14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коді</a:t>
            </a: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Times New Roman"/>
              <a:buChar char="-"/>
            </a:pP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n - </a:t>
            </a:r>
            <a:r>
              <a:rPr lang="ru-RU" sz="14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Кількість</a:t>
            </a: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розрядів</a:t>
            </a: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множника</a:t>
            </a:r>
            <a:endParaRPr lang="ru-RU" sz="1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Times New Roman"/>
              <a:buChar char="-"/>
            </a:pPr>
            <a:r>
              <a:rPr lang="ru-RU" sz="14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</a:t>
            </a:r>
            <a:r>
              <a:rPr lang="ru-RU" sz="1400" baseline="-25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</a:t>
            </a: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-  </a:t>
            </a:r>
            <a:r>
              <a:rPr lang="ru-RU" sz="14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ймовірність</a:t>
            </a: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появи</a:t>
            </a:r>
            <a:r>
              <a:rPr lang="ru-RU" sz="14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1 в </a:t>
            </a:r>
            <a:r>
              <a:rPr lang="ru-RU" sz="14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множнику</a:t>
            </a:r>
            <a:endParaRPr lang="ru-RU" sz="1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972" y="4135702"/>
            <a:ext cx="3335337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82985" y="4862470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Times New Roman"/>
                <a:ea typeface="Calibri"/>
              </a:rPr>
              <a:t>Гірший</a:t>
            </a:r>
            <a:r>
              <a:rPr lang="ru-RU" dirty="0">
                <a:latin typeface="Times New Roman"/>
                <a:ea typeface="Calibri"/>
              </a:rPr>
              <a:t> </a:t>
            </a:r>
            <a:r>
              <a:rPr lang="ru-RU" dirty="0" err="1">
                <a:latin typeface="Times New Roman"/>
                <a:ea typeface="Calibri"/>
              </a:rPr>
              <a:t>випадок</a:t>
            </a:r>
            <a:endParaRPr lang="ru-RU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45" y="4842140"/>
            <a:ext cx="205422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3" y="5396178"/>
            <a:ext cx="533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282985" y="6093296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Times New Roman"/>
                <a:ea typeface="Calibri"/>
              </a:rPr>
              <a:t>Кращий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err="1">
                <a:latin typeface="Times New Roman"/>
                <a:ea typeface="Calibri"/>
              </a:rPr>
              <a:t>випадок</a:t>
            </a:r>
            <a:endParaRPr lang="ru-RU" dirty="0"/>
          </a:p>
        </p:txBody>
      </p:sp>
      <p:pic>
        <p:nvPicPr>
          <p:cNvPr id="16" name="Рисунок 15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64"/>
          <a:stretch/>
        </p:blipFill>
        <p:spPr bwMode="auto">
          <a:xfrm>
            <a:off x="2355006" y="5955064"/>
            <a:ext cx="5438775" cy="6457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65370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– сортування вставками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24744"/>
            <a:ext cx="3995936" cy="304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"/>
          <a:stretch/>
        </p:blipFill>
        <p:spPr bwMode="auto">
          <a:xfrm>
            <a:off x="3724275" y="3861048"/>
            <a:ext cx="5413251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745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uk-UA" dirty="0" smtClean="0"/>
              <a:t>продовження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92978"/>
            <a:ext cx="5048250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88901" y="2094254"/>
            <a:ext cx="842493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err="1">
                <a:latin typeface="Times New Roman"/>
                <a:ea typeface="Calibri"/>
                <a:cs typeface="Times New Roman"/>
              </a:rPr>
              <a:t>Кращий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випадок</a:t>
            </a:r>
            <a:r>
              <a:rPr lang="ru-RU" dirty="0">
                <a:latin typeface="Times New Roman"/>
                <a:ea typeface="Calibri"/>
                <a:cs typeface="Times New Roman"/>
              </a:rPr>
              <a:t>: коли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всі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елементи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масиву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вже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відсортовані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(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відсутні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часові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витрати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с</a:t>
            </a:r>
            <a:r>
              <a:rPr lang="ru-RU" baseline="-25000" dirty="0">
                <a:latin typeface="Times New Roman"/>
                <a:ea typeface="Calibri"/>
                <a:cs typeface="Times New Roman"/>
              </a:rPr>
              <a:t>6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та с</a:t>
            </a:r>
            <a:r>
              <a:rPr lang="ru-RU" baseline="-25000" dirty="0">
                <a:latin typeface="Times New Roman"/>
                <a:ea typeface="Calibri"/>
                <a:cs typeface="Times New Roman"/>
              </a:rPr>
              <a:t>7</a:t>
            </a:r>
            <a:r>
              <a:rPr lang="ru-RU" dirty="0">
                <a:latin typeface="Times New Roman"/>
                <a:ea typeface="Calibri"/>
                <a:cs typeface="Times New Roman"/>
              </a:rPr>
              <a:t>):</a:t>
            </a:r>
            <a:endParaRPr lang="ru-RU" sz="1400" dirty="0">
              <a:ea typeface="Calibri"/>
              <a:cs typeface="Times New Roman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71" y="2564904"/>
            <a:ext cx="548005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7022" y="3267562"/>
            <a:ext cx="856895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err="1">
                <a:latin typeface="Times New Roman"/>
                <a:ea typeface="Calibri"/>
                <a:cs typeface="Times New Roman"/>
              </a:rPr>
              <a:t>Гірший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випадок</a:t>
            </a:r>
            <a:r>
              <a:rPr lang="ru-RU" dirty="0">
                <a:latin typeface="Times New Roman"/>
                <a:ea typeface="Calibri"/>
                <a:cs typeface="Times New Roman"/>
              </a:rPr>
              <a:t>: коли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елементи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масиву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відсортовані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в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зворотному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порядку: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t</a:t>
            </a:r>
            <a:r>
              <a:rPr lang="ru-RU" baseline="-25000" dirty="0" err="1">
                <a:latin typeface="Times New Roman"/>
                <a:ea typeface="Calibri"/>
                <a:cs typeface="Times New Roman"/>
              </a:rPr>
              <a:t>j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= j:</a:t>
            </a:r>
            <a:endParaRPr lang="ru-RU" sz="1400" dirty="0">
              <a:ea typeface="Calibri"/>
              <a:cs typeface="Times New Roman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78444"/>
            <a:ext cx="5112568" cy="255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09676" y="6234728"/>
            <a:ext cx="8196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Calibri"/>
              </a:rPr>
              <a:t>В </a:t>
            </a:r>
            <a:r>
              <a:rPr lang="ru-RU" dirty="0" err="1">
                <a:latin typeface="Times New Roman"/>
                <a:ea typeface="Calibri"/>
              </a:rPr>
              <a:t>середньому</a:t>
            </a:r>
            <a:r>
              <a:rPr lang="ru-RU" dirty="0">
                <a:latin typeface="Times New Roman"/>
                <a:ea typeface="Calibri"/>
              </a:rPr>
              <a:t> </a:t>
            </a:r>
            <a:r>
              <a:rPr lang="ru-RU" dirty="0" err="1">
                <a:latin typeface="Times New Roman"/>
                <a:ea typeface="Calibri"/>
              </a:rPr>
              <a:t>випадку</a:t>
            </a:r>
            <a:r>
              <a:rPr lang="ru-RU" dirty="0">
                <a:latin typeface="Times New Roman"/>
                <a:ea typeface="Calibri"/>
              </a:rPr>
              <a:t> </a:t>
            </a:r>
            <a:r>
              <a:rPr lang="ru-RU" dirty="0" err="1">
                <a:latin typeface="Times New Roman"/>
                <a:ea typeface="Calibri"/>
              </a:rPr>
              <a:t>необхідно</a:t>
            </a:r>
            <a:r>
              <a:rPr lang="ru-RU" dirty="0">
                <a:latin typeface="Times New Roman"/>
                <a:ea typeface="Calibri"/>
              </a:rPr>
              <a:t> </a:t>
            </a:r>
            <a:r>
              <a:rPr lang="ru-RU" dirty="0" err="1">
                <a:latin typeface="Times New Roman"/>
                <a:ea typeface="Calibri"/>
              </a:rPr>
              <a:t>виконати</a:t>
            </a:r>
            <a:r>
              <a:rPr lang="ru-RU" dirty="0">
                <a:latin typeface="Times New Roman"/>
                <a:ea typeface="Calibri"/>
              </a:rPr>
              <a:t> j/2 </a:t>
            </a:r>
            <a:r>
              <a:rPr lang="ru-RU" dirty="0" err="1">
                <a:latin typeface="Times New Roman"/>
                <a:ea typeface="Calibri"/>
              </a:rPr>
              <a:t>перевірок</a:t>
            </a:r>
            <a:r>
              <a:rPr lang="ru-RU" dirty="0">
                <a:latin typeface="Times New Roman"/>
                <a:ea typeface="Calibri"/>
              </a:rPr>
              <a:t>, тому </a:t>
            </a:r>
            <a:r>
              <a:rPr lang="ru-RU" dirty="0" err="1">
                <a:latin typeface="Times New Roman"/>
                <a:ea typeface="Calibri"/>
              </a:rPr>
              <a:t>оцінка</a:t>
            </a:r>
            <a:r>
              <a:rPr lang="ru-RU" dirty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та ж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007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джерела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628800"/>
            <a:ext cx="7848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Абрамов С.А. Лекции о сложности алгоритмов.- М.: </a:t>
            </a:r>
            <a:r>
              <a:rPr lang="ru-RU" dirty="0" smtClean="0"/>
              <a:t>МЦНМО</a:t>
            </a:r>
            <a:r>
              <a:rPr lang="ru-RU" dirty="0"/>
              <a:t>, 2009.- 256 с.</a:t>
            </a:r>
          </a:p>
          <a:p>
            <a:r>
              <a:rPr lang="ru-RU" dirty="0"/>
              <a:t>• Дональд Кнут Искусство программирования, том 1. </a:t>
            </a:r>
            <a:r>
              <a:rPr lang="ru-RU" dirty="0" smtClean="0"/>
              <a:t>Основные </a:t>
            </a:r>
            <a:r>
              <a:rPr lang="ru-RU" dirty="0"/>
              <a:t>алгоритмы— 3-е изд. — М.: «Вильямс», 2006. </a:t>
            </a:r>
            <a:r>
              <a:rPr lang="ru-RU" dirty="0" smtClean="0"/>
              <a:t>—С</a:t>
            </a:r>
            <a:r>
              <a:rPr lang="ru-RU" dirty="0"/>
              <a:t>. 720. </a:t>
            </a:r>
          </a:p>
          <a:p>
            <a:r>
              <a:rPr lang="ru-RU" dirty="0"/>
              <a:t>• Кнут В. Искусство программирования. Т.3. Сортировка и </a:t>
            </a:r>
            <a:r>
              <a:rPr lang="ru-RU" dirty="0" smtClean="0"/>
              <a:t>поиск</a:t>
            </a:r>
            <a:r>
              <a:rPr lang="ru-RU" dirty="0"/>
              <a:t>. – 2-е изд. - Издательский дом “Вильямс”, 2000. </a:t>
            </a:r>
          </a:p>
          <a:p>
            <a:r>
              <a:rPr lang="ru-RU" dirty="0"/>
              <a:t>• Вирт Н. Алгоритмы и структуры данных. Пер. с англ. – М.: </a:t>
            </a:r>
            <a:r>
              <a:rPr lang="ru-RU" dirty="0" smtClean="0"/>
              <a:t>Мир</a:t>
            </a:r>
            <a:r>
              <a:rPr lang="ru-RU" dirty="0"/>
              <a:t>, 1989. – 360. </a:t>
            </a:r>
          </a:p>
          <a:p>
            <a:r>
              <a:rPr lang="ru-RU" dirty="0"/>
              <a:t>• Носов В.А. Основы теории алгоритмов и анализа их </a:t>
            </a:r>
            <a:r>
              <a:rPr lang="ru-RU" dirty="0" smtClean="0"/>
              <a:t>сложности</a:t>
            </a:r>
            <a:r>
              <a:rPr lang="ru-RU" dirty="0"/>
              <a:t>. – М., 1992. </a:t>
            </a:r>
          </a:p>
        </p:txBody>
      </p:sp>
    </p:spTree>
    <p:extLst>
      <p:ext uri="{BB962C8B-B14F-4D97-AF65-F5344CB8AC3E}">
        <p14:creationId xmlns:p14="http://schemas.microsoft.com/office/powerpoint/2010/main" val="80590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dirty="0">
                <a:latin typeface="Times New Roman"/>
                <a:ea typeface="Calibri"/>
                <a:cs typeface="Times New Roman"/>
              </a:rPr>
              <a:t>Вимоги до розробки алгоритмів</a:t>
            </a:r>
            <a:r>
              <a:rPr lang="ru-RU" sz="3200" dirty="0">
                <a:ea typeface="Calibri"/>
                <a:cs typeface="Times New Roman"/>
              </a:rPr>
              <a:t/>
            </a:r>
            <a:br>
              <a:rPr lang="ru-RU" sz="3200" dirty="0">
                <a:ea typeface="Calibri"/>
                <a:cs typeface="Times New Roman"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268760"/>
            <a:ext cx="4572000" cy="1366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 smtClean="0">
                <a:latin typeface="Times New Roman"/>
                <a:ea typeface="Calibri"/>
                <a:cs typeface="Times New Roman"/>
              </a:rPr>
              <a:t>Дискретність</a:t>
            </a:r>
            <a:endParaRPr lang="ru-RU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Детермінованість</a:t>
            </a:r>
            <a:endParaRPr lang="ru-RU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Результативність</a:t>
            </a:r>
            <a:endParaRPr lang="ru-RU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/>
              <a:buChar char="-"/>
            </a:pPr>
            <a:r>
              <a:rPr lang="uk-UA" dirty="0">
                <a:latin typeface="Times New Roman"/>
                <a:ea typeface="Calibri"/>
                <a:cs typeface="Times New Roman"/>
              </a:rPr>
              <a:t>Універсальність</a:t>
            </a:r>
            <a:endParaRPr lang="ru-RU" dirty="0"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858844"/>
            <a:ext cx="8064896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uk-UA" sz="2800" dirty="0">
                <a:latin typeface="Times New Roman"/>
                <a:ea typeface="Calibri"/>
                <a:cs typeface="Times New Roman"/>
              </a:rPr>
              <a:t>Етапи розв’язку задач з використанням ЕОМ</a:t>
            </a:r>
            <a:endParaRPr lang="ru-RU" sz="28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87624" y="3429000"/>
            <a:ext cx="6624736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Постановка задачі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Формалізація задачі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Побудова алгоритму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Складання програми мовою програмування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 err="1">
                <a:latin typeface="Times New Roman"/>
                <a:ea typeface="Calibri"/>
                <a:cs typeface="Times New Roman"/>
              </a:rPr>
              <a:t>Відладка</a:t>
            </a:r>
            <a:r>
              <a:rPr lang="uk-UA" dirty="0">
                <a:latin typeface="Times New Roman"/>
                <a:ea typeface="Calibri"/>
                <a:cs typeface="Times New Roman"/>
              </a:rPr>
              <a:t> та тестування програми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Проведення розрахунків та </a:t>
            </a:r>
            <a:r>
              <a:rPr lang="uk-UA" dirty="0">
                <a:latin typeface="Times New Roman"/>
                <a:ea typeface="Calibri"/>
                <a:cs typeface="Times New Roman"/>
              </a:rPr>
              <a:t>а</a:t>
            </a:r>
            <a:r>
              <a:rPr lang="uk-UA" dirty="0" smtClean="0">
                <a:latin typeface="Times New Roman"/>
                <a:ea typeface="Calibri"/>
                <a:cs typeface="Times New Roman"/>
              </a:rPr>
              <a:t>наліз </a:t>
            </a:r>
            <a:r>
              <a:rPr lang="uk-UA" dirty="0">
                <a:latin typeface="Times New Roman"/>
                <a:ea typeface="Calibri"/>
                <a:cs typeface="Times New Roman"/>
              </a:rPr>
              <a:t>одержаних результатів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55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Етапи побудови </a:t>
            </a:r>
            <a:r>
              <a:rPr lang="uk-UA" dirty="0" smtClean="0"/>
              <a:t>алгоритмів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04553" y="1844824"/>
            <a:ext cx="7128792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Постановка задачі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Побудова математичної моделі що адекватна поставленій задачі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Аналіз існуючих алгоритмів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Розробка власного алгоритму та оцінка його ефективності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Доведення правильності алгоритму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Опис алгоритму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Реалізація алгоритму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uk-UA" dirty="0" err="1">
                <a:latin typeface="Times New Roman"/>
                <a:ea typeface="Calibri"/>
                <a:cs typeface="Times New Roman"/>
              </a:rPr>
              <a:t>Відладка</a:t>
            </a:r>
            <a:r>
              <a:rPr lang="uk-UA" dirty="0">
                <a:latin typeface="Times New Roman"/>
                <a:ea typeface="Calibri"/>
                <a:cs typeface="Times New Roman"/>
              </a:rPr>
              <a:t> та тестування програми </a:t>
            </a:r>
            <a:endParaRPr lang="ru-RU" sz="1200" dirty="0">
              <a:ea typeface="Calibri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uk-UA" dirty="0">
                <a:latin typeface="Times New Roman"/>
                <a:ea typeface="Calibri"/>
                <a:cs typeface="Times New Roman"/>
              </a:rPr>
              <a:t>Створення документації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2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Задача обслуговування мережі магазинів 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56792"/>
            <a:ext cx="5940425" cy="32264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1475656" y="4577786"/>
            <a:ext cx="6408712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/>
                <a:ea typeface="Calibri"/>
                <a:cs typeface="Times New Roman"/>
              </a:rPr>
              <a:t>Рисунок 1. Граф (а) та матриця суміжності (б)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28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Проектування та аналіз алгоритмів</a:t>
            </a:r>
            <a:endParaRPr lang="uk-UA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1500174"/>
            <a:ext cx="800105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Звичайно, алгоритми є основою комп’ютерних наук та програмування. Реальна продуктивність програмної системи визначається:</a:t>
            </a:r>
          </a:p>
          <a:p>
            <a:pPr>
              <a:buFont typeface="Arial" pitchFamily="34" charset="0"/>
              <a:buChar char="•"/>
            </a:pP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вибраними для неї алгоритмами </a:t>
            </a:r>
            <a:endParaRPr lang="uk-UA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адекватністю та ефективністю різних рівнів реалізації.</a:t>
            </a:r>
          </a:p>
          <a:p>
            <a:endParaRPr lang="uk-UA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Аналіз алгоритму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 полягає в тому, щоб передбачити необхідні для його виконання ресурси. Іноді оціню</a:t>
            </a:r>
            <a:r>
              <a:rPr lang="uk-UA" dirty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ться потреба в таких ресурсах, як пам’ять, пропускна здатність мережі або необхідне апаратне забезпечення, але частіше всього визначається час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що витрачається на обчислення. Шляхом аналізу декількох алгоритмів, призначених для розв’язку однієї и той же задачі, можна вибрати найбільш ефективний. В процесі такого аналізу може також виявитися, що декілька алгоритмів майже рівноцінні, а інші треба відкинути.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працеємності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алгоритмів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714488"/>
            <a:ext cx="80724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dirty="0" smtClean="0"/>
              <a:t>М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етою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аналіза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працеємності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алгоритмів є знаходження оптимального алгоритму для розв’язку даної задачі. В якості критерію оптимальності алгоритму обирається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працеємність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алгоритму, яку розуміють як кількість елементарних операцій, які необхідно виконати для розв'язку задачі за допомогою даного алгоритму. Функцією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працеємності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називають відношення, що пов’язує вхідні дані алгоритму з кількістю елементарних операцій.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4071942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Задача, що підлягає розв'язку на ОЕМ, може бути охарактеризована кількістю даних, складністю алгоритму,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працеємністю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алгоритму.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Складність та </a:t>
            </a:r>
            <a:r>
              <a:rPr lang="uk-UA" dirty="0" err="1" smtClean="0"/>
              <a:t>працеємність</a:t>
            </a:r>
            <a:r>
              <a:rPr lang="uk-UA" dirty="0" smtClean="0"/>
              <a:t> алгоритму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1500174"/>
            <a:ext cx="8286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 складністю алгоритму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розуміють кількість інформації, необхідної для його опису. </a:t>
            </a:r>
          </a:p>
          <a:p>
            <a:pPr algn="just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Оцінка складності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алгоритму може бути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дана в бітах, байтах, кількості символів певної мови. 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оцінки можуть використовуватися також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операторів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конкретної алгоритмічної мови, кількість машинних кодів тощо. 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Попередня оцінка складності алгоритму і кількості даних виконується експертним шляхом, а точні значення можуть бути відомі тільки після завершення розробки програми. </a:t>
            </a:r>
          </a:p>
          <a:p>
            <a:pPr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 алгоритму та кількість даних характеризують потребу задачі в оперативній та зовнішній пам’яті.</a:t>
            </a:r>
          </a:p>
          <a:p>
            <a:pPr algn="just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працеємністю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алгоритму розуміють кількість обчислювальної роботи, необхідної для його реалізації. </a:t>
            </a:r>
          </a:p>
          <a:p>
            <a:pPr algn="just"/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Працеємність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характеризує витрати часу для реалізації алгоритму на певній сукупності технічних засобів. Зазвичай 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працеємність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оцінюється кількістю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процесорних операцій та операцій вводу-виводу.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1737</Words>
  <Application>Microsoft Office PowerPoint</Application>
  <PresentationFormat>Экран (4:3)</PresentationFormat>
  <Paragraphs>226</Paragraphs>
  <Slides>33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4" baseType="lpstr">
      <vt:lpstr>Тема Office</vt:lpstr>
      <vt:lpstr>Розв'язок задач із застосуванням ЕОМ</vt:lpstr>
      <vt:lpstr>Алгоритм</vt:lpstr>
      <vt:lpstr>Основні підходи до побудови алгоритмів: </vt:lpstr>
      <vt:lpstr>Вимоги до розробки алгоритмів </vt:lpstr>
      <vt:lpstr>Етапи побудови алгоритмів</vt:lpstr>
      <vt:lpstr>Задача обслуговування мережі магазинів </vt:lpstr>
      <vt:lpstr>Проектування та аналіз алгоритмів</vt:lpstr>
      <vt:lpstr>Аналіз працеємності алгоритмів</vt:lpstr>
      <vt:lpstr>Складність та працеємність алгоритму </vt:lpstr>
      <vt:lpstr>Зауваження</vt:lpstr>
      <vt:lpstr>Проблема раціонального вибору алгоритму</vt:lpstr>
      <vt:lpstr>Визначення працеємності алгоритму</vt:lpstr>
      <vt:lpstr>Комплексний аналіз алгоритму</vt:lpstr>
      <vt:lpstr>Показники ефективності</vt:lpstr>
      <vt:lpstr>Алгоритм сумування</vt:lpstr>
      <vt:lpstr>Лінійний пошук заданого x в масиві з n елементів</vt:lpstr>
      <vt:lpstr>Швидкість росту функцій</vt:lpstr>
      <vt:lpstr>Границі часу виконання алгоритмів</vt:lpstr>
      <vt:lpstr>Оцінки</vt:lpstr>
      <vt:lpstr>o та - позначення, випадок декількох змінних</vt:lpstr>
      <vt:lpstr>Властивості асимптотичних відношень</vt:lpstr>
      <vt:lpstr>Етапи асимптотичного аналізу</vt:lpstr>
      <vt:lpstr>Класи складності</vt:lpstr>
      <vt:lpstr>Класифікація алгоритмів за видом функції працеємності</vt:lpstr>
      <vt:lpstr>Приклад: асимптотичний аналіз обчислювальної складності алгоритму обчислення факторіалу цілого числа</vt:lpstr>
      <vt:lpstr>Приклад</vt:lpstr>
      <vt:lpstr>Приклад</vt:lpstr>
      <vt:lpstr>Перехід до часових оцінок</vt:lpstr>
      <vt:lpstr>Приклади поопераційного аналізу</vt:lpstr>
      <vt:lpstr>ПРОДОВЖЕННЯ ПРИКЛАДУ</vt:lpstr>
      <vt:lpstr>Приклад – сортування вставками</vt:lpstr>
      <vt:lpstr>продовження</vt:lpstr>
      <vt:lpstr>Використані джерела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Таня</cp:lastModifiedBy>
  <cp:revision>62</cp:revision>
  <dcterms:created xsi:type="dcterms:W3CDTF">2020-08-31T22:55:43Z</dcterms:created>
  <dcterms:modified xsi:type="dcterms:W3CDTF">2020-10-21T20:58:03Z</dcterms:modified>
</cp:coreProperties>
</file>