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e79d90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e79d90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e79d90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e79d90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e79d90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e79d90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e79d90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e79d90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e79d90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e79d90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e79d90c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e79d90c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e79d90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e79d90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4e79d90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4e79d90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e79d90c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4e79d90c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e79d90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e79d90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dcf2c1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dcf2c1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e79d90c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e79d90c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e79d90c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e79d90c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e79d90c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e79d90c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198bff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198bff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198bff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198bff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dcf2c1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dcf2c1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198bfff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198bfff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3cec1543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3cec1543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dcf2c1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dcf2c1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e79d9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e79d9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838" y="72950"/>
            <a:ext cx="88323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Алгоритми стиснення даних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50" y="875750"/>
            <a:ext cx="6799175" cy="38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Зручна структура даних - префіксне дерево</a:t>
            </a:r>
            <a:endParaRPr sz="2200"/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4730100"/>
            <a:ext cx="9144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https://www.coursera.org/learn/algorithms-part2/lecture/6Hzrx/huffman-compression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99" y="504325"/>
            <a:ext cx="5590601" cy="43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537" y="628625"/>
            <a:ext cx="6186775" cy="40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Збереження та зчитування префіксного дерева</a:t>
            </a:r>
            <a:endParaRPr sz="2200"/>
          </a:p>
        </p:txBody>
      </p:sp>
      <p:sp>
        <p:nvSpPr>
          <p:cNvPr id="129" name="Google Shape;129;p23"/>
          <p:cNvSpPr txBox="1"/>
          <p:nvPr/>
        </p:nvSpPr>
        <p:spPr>
          <a:xfrm>
            <a:off x="413425" y="863325"/>
            <a:ext cx="2018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0 - внутнішній вузол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листок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Використовуємо 8-бітний ASCII код символа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7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Існує не один спосіб закодувати послідовність кодом змінної довжини, потрібно знайти оптимальний</a:t>
            </a:r>
            <a:endParaRPr sz="22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5475"/>
            <a:ext cx="8839200" cy="3365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Алгоритм Хафмана будує оптимальний код</a:t>
            </a:r>
            <a:endParaRPr sz="2200"/>
          </a:p>
        </p:txBody>
      </p:sp>
      <p:sp>
        <p:nvSpPr>
          <p:cNvPr id="141" name="Google Shape;141;p25"/>
          <p:cNvSpPr txBox="1"/>
          <p:nvPr/>
        </p:nvSpPr>
        <p:spPr>
          <a:xfrm>
            <a:off x="413425" y="863325"/>
            <a:ext cx="82320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Проходимо по повідомленню та рахуємо частоти кожного з символів freq[i].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На основі частот будуємо бінарне префіксне дерево: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Початок: кожен символ у окремому вузлі (дереві) з вагою freq[i]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Поки не залишиться лише одне дерево: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lang="en" sz="1900"/>
              <a:t>Обираємо 2 дерева з мінімальними (найменшими) вагами freq[i], freq[j]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lang="en" sz="1900"/>
              <a:t>Об’єднуємо їх в одне дерево з вагою freq[i] + freq[j]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Кодуємо повідомлення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При використанні бінарної купи, складність: O(N + R*log(R)), де N - довжина послідовності, R - розмір алфавіту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Алгоритм Хафмана</a:t>
            </a:r>
            <a:endParaRPr sz="22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800" y="163750"/>
            <a:ext cx="1918500" cy="18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75" y="3739500"/>
            <a:ext cx="7593251" cy="9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Алгоритм Хафмана</a:t>
            </a:r>
            <a:endParaRPr sz="22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88" y="2209350"/>
            <a:ext cx="7483823" cy="27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800" y="304200"/>
            <a:ext cx="1792124" cy="1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13" y="1582949"/>
            <a:ext cx="7435175" cy="326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Алгоритм Хафмана</a:t>
            </a:r>
            <a:endParaRPr sz="22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725" y="163750"/>
            <a:ext cx="1884125" cy="18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13" y="736450"/>
            <a:ext cx="6352977" cy="424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Алгоритм Хафмана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Моделі стиснення даних</a:t>
            </a:r>
            <a:endParaRPr sz="2200"/>
          </a:p>
        </p:txBody>
      </p:sp>
      <p:sp>
        <p:nvSpPr>
          <p:cNvPr id="174" name="Google Shape;174;p30"/>
          <p:cNvSpPr txBox="1"/>
          <p:nvPr/>
        </p:nvSpPr>
        <p:spPr>
          <a:xfrm>
            <a:off x="456000" y="535000"/>
            <a:ext cx="82320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Статична (одна модель для всіх повідомлень)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Швидка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Не оптимальна (різні тексти мають різні статистичні властивості)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Приклад: ASCII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Динамічна (модель, яка базується на повідомленні)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Потрібно робити прохід по повідомленню для отримання його статистичних властивостей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Модель потрібно передавати разом з кодом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Приклад: метод Хафмана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Адаптивна (модель вивчається за плином кодування чи декодування)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Точна і зазвичай краще стискає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Декодування потрібно починати з початку повідомлення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Приклад: LZW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LZW (Lempel–Ziv–Welch)</a:t>
            </a:r>
            <a:endParaRPr sz="220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0125"/>
            <a:ext cx="8839201" cy="11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77909"/>
            <a:ext cx="5384679" cy="289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075" y="2133850"/>
            <a:ext cx="3546124" cy="257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75" y="578000"/>
            <a:ext cx="6267848" cy="44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8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Стиснення даних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LZW (Lempel–Ziv–Welch) - кодування/декодування</a:t>
            </a:r>
            <a:endParaRPr sz="2200"/>
          </a:p>
        </p:txBody>
      </p:sp>
      <p:sp>
        <p:nvSpPr>
          <p:cNvPr id="188" name="Google Shape;188;p32"/>
          <p:cNvSpPr txBox="1"/>
          <p:nvPr/>
        </p:nvSpPr>
        <p:spPr>
          <a:xfrm>
            <a:off x="456000" y="790350"/>
            <a:ext cx="82320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Ініціалізувати таблицю з N-бітними кодами </a:t>
            </a:r>
            <a:r>
              <a:rPr lang="en" sz="1900"/>
              <a:t>одно символьних</a:t>
            </a:r>
            <a:r>
              <a:rPr lang="en" sz="1900"/>
              <a:t> ключів.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Знайти найдовший ключ </a:t>
            </a:r>
            <a:r>
              <a:rPr i="1" lang="en" sz="1900"/>
              <a:t>s</a:t>
            </a:r>
            <a:r>
              <a:rPr lang="en" sz="1900"/>
              <a:t> у таблиці, який є префіксом наступної частини повідомлення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Записати N-бітний код для ключа </a:t>
            </a:r>
            <a:r>
              <a:rPr i="1" lang="en" sz="1900"/>
              <a:t>s</a:t>
            </a:r>
            <a:r>
              <a:rPr lang="en" sz="1900"/>
              <a:t> в вихідне повідомлення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Додати </a:t>
            </a:r>
            <a:r>
              <a:rPr i="1" lang="en" sz="1900"/>
              <a:t>s + c </a:t>
            </a:r>
            <a:r>
              <a:rPr lang="en" sz="1900"/>
              <a:t>до таблиці, де </a:t>
            </a:r>
            <a:r>
              <a:rPr i="1" lang="en" sz="1900"/>
              <a:t>c</a:t>
            </a:r>
            <a:r>
              <a:rPr lang="en" sz="1900"/>
              <a:t> - наступний символ повідомлення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Варіації </a:t>
            </a:r>
            <a:r>
              <a:rPr lang="en" sz="2200"/>
              <a:t>LZW</a:t>
            </a:r>
            <a:endParaRPr sz="2200"/>
          </a:p>
        </p:txBody>
      </p:sp>
      <p:sp>
        <p:nvSpPr>
          <p:cNvPr id="194" name="Google Shape;194;p33"/>
          <p:cNvSpPr txBox="1"/>
          <p:nvPr/>
        </p:nvSpPr>
        <p:spPr>
          <a:xfrm>
            <a:off x="456000" y="790350"/>
            <a:ext cx="82320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За розміром таблиці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За поведінкою при збільшенні таблиці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За довжиною префіксів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...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310500"/>
            <a:ext cx="809625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Стиснення даних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9500"/>
            <a:ext cx="8839200" cy="123699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66050" y="997075"/>
            <a:ext cx="7672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Повідомлення(message) M</a:t>
            </a:r>
            <a:r>
              <a:rPr lang="en" sz="1900"/>
              <a:t> - дані, які ми хочемо стиснути.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Стиснуте(compressed) повідомлення C(M) </a:t>
            </a:r>
            <a:r>
              <a:rPr lang="en" sz="1900"/>
              <a:t>- стиснута репрезентація повідомлення. Очікується, що дана репрезентація буде мати меншу кількість біт, ніж оригінальна.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Реконструйоване повідомлення M’ </a:t>
            </a:r>
            <a:r>
              <a:rPr lang="en" sz="1900"/>
              <a:t>- оригінальне повідомлення, або його наближення.</a:t>
            </a:r>
            <a:endParaRPr sz="1900"/>
          </a:p>
        </p:txBody>
      </p:sp>
      <p:sp>
        <p:nvSpPr>
          <p:cNvPr id="69" name="Google Shape;69;p15"/>
          <p:cNvSpPr txBox="1"/>
          <p:nvPr/>
        </p:nvSpPr>
        <p:spPr>
          <a:xfrm>
            <a:off x="0" y="4754400"/>
            <a:ext cx="9144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https://www.cs.princeton.edu/courses/archive/spr02/cs226/lectures/compression-4up.pdf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Стиснення даних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735600" y="1495625"/>
            <a:ext cx="7672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Без втрат </a:t>
            </a:r>
            <a:r>
              <a:rPr lang="en" sz="1900"/>
              <a:t>(M = M’)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Text, ...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З втратами </a:t>
            </a:r>
            <a:r>
              <a:rPr lang="en" sz="1900"/>
              <a:t>(M ~ M’)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JPEG, MPEG, MP3, …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FFT, wavelets, fractals, …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Відношення стиснення (compression ratio) 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02350" y="1702325"/>
            <a:ext cx="521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Кількість біт в стиснутому повідомленні С(M)</a:t>
            </a:r>
            <a:endParaRPr sz="1900"/>
          </a:p>
        </p:txBody>
      </p:sp>
      <p:cxnSp>
        <p:nvCxnSpPr>
          <p:cNvPr id="82" name="Google Shape;82;p17"/>
          <p:cNvCxnSpPr/>
          <p:nvPr/>
        </p:nvCxnSpPr>
        <p:spPr>
          <a:xfrm flipH="1" rot="10800000">
            <a:off x="1811775" y="2310475"/>
            <a:ext cx="50340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 txBox="1"/>
          <p:nvPr/>
        </p:nvSpPr>
        <p:spPr>
          <a:xfrm>
            <a:off x="1647525" y="2450550"/>
            <a:ext cx="5362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Кількість біт в оригінальному повідомленні M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Стиснення даних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662650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Код з фіксованою довжиною (fixed-length code)</a:t>
            </a:r>
            <a:r>
              <a:rPr lang="en"/>
              <a:t> k-біт може кодувати алфавіт розміру 2^k.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ASCII потребує 8біт на символ, тому кодування ним послідовності геному довжини N вимагатиме 8*N біт. Так як в геномі використовуються лише 4 символи, кодування 2-бітами на символ більш оптимальне.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25" y="2237375"/>
            <a:ext cx="7528551" cy="26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0" y="4803000"/>
            <a:ext cx="914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https://www.coursera.org/learn/algorithms-part2/lecture/OtmHU/introduction-to-data-compression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Стиснення даних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75" y="899800"/>
            <a:ext cx="1428125" cy="37694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778225" y="1033575"/>
            <a:ext cx="48273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Жоден алгоритм не здатен стиснути будь-які дані. Якби це було правдою, ми могли б стискати повторно до нескінченності.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Кодування серій довжин (run-length encoding)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4754400"/>
            <a:ext cx="9144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https://www.cs.princeton.edu/courses/archive/spr02/cs226/lectures/compression-4up.pdf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850"/>
            <a:ext cx="8839199" cy="790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43200" y="814700"/>
            <a:ext cx="972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M:</a:t>
            </a:r>
            <a:endParaRPr sz="1900"/>
          </a:p>
        </p:txBody>
      </p:sp>
      <p:sp>
        <p:nvSpPr>
          <p:cNvPr id="107" name="Google Shape;107;p20"/>
          <p:cNvSpPr txBox="1"/>
          <p:nvPr/>
        </p:nvSpPr>
        <p:spPr>
          <a:xfrm>
            <a:off x="225000" y="1988875"/>
            <a:ext cx="86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Порахуємо кількості символів, що йдуть підряд. У прикладі: 15 нулів, 7 одиниць, 7 нулів і 11 одиниць. Використаємо 4-бітове кодування.</a:t>
            </a:r>
            <a:endParaRPr sz="1900"/>
          </a:p>
        </p:txBody>
      </p:sp>
      <p:sp>
        <p:nvSpPr>
          <p:cNvPr id="108" name="Google Shape;108;p20"/>
          <p:cNvSpPr txBox="1"/>
          <p:nvPr/>
        </p:nvSpPr>
        <p:spPr>
          <a:xfrm>
            <a:off x="243200" y="2784550"/>
            <a:ext cx="972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C(</a:t>
            </a:r>
            <a:r>
              <a:rPr lang="en" sz="1900"/>
              <a:t>M):</a:t>
            </a:r>
            <a:endParaRPr sz="19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00" y="3407750"/>
            <a:ext cx="8431025" cy="1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змінної довжини (variable-length encoding)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975" y="1359198"/>
            <a:ext cx="7696933" cy="34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