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C9F62B-AE02-4150-AAAF-B664C495F05B}">
  <a:tblStyle styleId="{2DC9F62B-AE02-4150-AAAF-B664C495F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d198bfff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d198bfff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3a6bd0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3a6bd0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3cec1543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3cec1543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198bfff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198bfff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3a6bd06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d3a6bd06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3a6bd06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d3a6bd06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3a6bd06a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d3a6bd06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3a6bd06a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3a6bd06a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d3a6bd06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d3a6bd06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3a6bd06a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d3a6bd06a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d198bff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d198bff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d198bfff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d198bfff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d198bfff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d198bfff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d198bfff8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d198bfff8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d198bfff8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d198bfff8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d3a6bd06a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d3a6bd06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d3a6bd06a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d3a6bd06a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d3a6bd06a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d3a6bd06a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d3a6bd06a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d3a6bd06a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d3a6bd06a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d3a6bd06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d3a6bd06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d3a6bd06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198bff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198bff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d198bfff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d198bfff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3cec1543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3cec1543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3a6bd06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d3a6bd06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3a6bd06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d3a6bd0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3a6bd06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3a6bd06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3a6bd06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3a6bd06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Алгоритми пошуку в тексті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7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 Рабіна-Карпа (RK)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46550" y="645125"/>
            <a:ext cx="42618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Основна ідея:</a:t>
            </a:r>
            <a:r>
              <a:rPr lang="en"/>
              <a:t> хешування за модулем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Алгоритм: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Обчислити хеш патерна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pattern[0..M-1]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Для кожного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/>
              <a:t> (початок підрядка), обчислити хеш підрядка тексту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text[i..M+i-1]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Якщо хеш патерна дорівнює хешу підрядка тексту, перевірити рівність цих двох рядків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Приклад.</a:t>
            </a:r>
            <a:r>
              <a:rPr lang="en"/>
              <a:t> Основа системи числення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 = 10</a:t>
            </a:r>
            <a:r>
              <a:rPr lang="en"/>
              <a:t>; хеш рахується по модулю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 = 997</a:t>
            </a:r>
            <a:r>
              <a:rPr lang="en"/>
              <a:t>, тобто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hash(s) = s (mod 997)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450" y="1215275"/>
            <a:ext cx="4549124" cy="3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Ефективне обчислення хеш-функції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806125"/>
            <a:ext cx="85206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Якщо обчислювати хеш-функцію для кожного підрядка у тексті, це не дасть прискорення порівняно з алгоритмом brute-force, а сповільнить його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Тому основа алгоритму Рабіна-Карпа – обчислення хеш-функції за алгоритмом рухомого вікна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Маємо: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* R</a:t>
            </a: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M-1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* R</a:t>
            </a: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M-2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… +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i+M-1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* R</a:t>
            </a: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* R</a:t>
            </a: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M-1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* R</a:t>
            </a: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M-2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… +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i+M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* R</a:t>
            </a: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Оскільки у hi вже враховано символи від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-25000" lang="en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r>
              <a:rPr lang="en"/>
              <a:t> до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-25000" lang="en">
                <a:latin typeface="Roboto Mono"/>
                <a:ea typeface="Roboto Mono"/>
                <a:cs typeface="Roboto Mono"/>
                <a:sym typeface="Roboto Mono"/>
              </a:rPr>
              <a:t>i+M-1</a:t>
            </a:r>
            <a:r>
              <a:rPr lang="en"/>
              <a:t>, потрібно лише “прибрати”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-25000" lang="en">
                <a:latin typeface="Roboto Mono"/>
                <a:ea typeface="Roboto Mono"/>
                <a:cs typeface="Roboto Mono"/>
                <a:sym typeface="Roboto Mono"/>
              </a:rPr>
              <a:t>i+M</a:t>
            </a:r>
            <a:r>
              <a:rPr lang="en"/>
              <a:t> і “видалити”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-25000"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Це можна зробити так: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= (h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-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* R</a:t>
            </a:r>
            <a:r>
              <a:rPr baseline="30000" lang="en" sz="1800">
                <a:latin typeface="Roboto Mono"/>
                <a:ea typeface="Roboto Mono"/>
                <a:cs typeface="Roboto Mono"/>
                <a:sym typeface="Roboto Mono"/>
              </a:rPr>
              <a:t>M-1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 * R + c</a:t>
            </a:r>
            <a:r>
              <a:rPr baseline="-25000" lang="en" sz="1800">
                <a:latin typeface="Roboto Mono"/>
                <a:ea typeface="Roboto Mono"/>
                <a:cs typeface="Roboto Mono"/>
                <a:sym typeface="Roboto Mono"/>
              </a:rPr>
              <a:t>i+M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Аналіз складності алгоритму Рабіна-Карпа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 теорії, якщо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/>
              <a:t> – достатньо велике просте число (приблизно рівне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 * N</a:t>
            </a:r>
            <a:r>
              <a:rPr baseline="30000"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/>
              <a:t>), імовірність колізії приблизно дорівнює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 /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 практиці, вибравши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/>
              <a:t> як велике просте число (яке вміщається у використовувану розрядність цілих чисел), зазвичай можна припустити, що імовірність колізії приблизно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 / Q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Існують </a:t>
            </a:r>
            <a:r>
              <a:rPr b="1" lang="en"/>
              <a:t>два варіанти</a:t>
            </a:r>
            <a:r>
              <a:rPr lang="en"/>
              <a:t> алгоритму Рабіна-Карпа: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Точний.</a:t>
            </a:r>
            <a:r>
              <a:rPr lang="en" sz="1800"/>
              <a:t> При збігу хешів завжди перевіряється рівність підрядків.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Дуже велика ймовірність, що працює за лінійний час (але найгірший випадок – складність пропорційна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 * N</a:t>
            </a:r>
            <a:r>
              <a:rPr lang="en" sz="1800"/>
              <a:t>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Потрібен backup (при перевірці рівності рядків)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Завжди повертає точний результат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Приблизний.</a:t>
            </a:r>
            <a:r>
              <a:rPr lang="en" sz="1800"/>
              <a:t> Достатньо перевірити лише рівність хешів.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Завжди працює за лінійний час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Дуже велика ймовірність отримання коректного результату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 Бойера — Мура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00" y="2276951"/>
            <a:ext cx="8061801" cy="242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64750"/>
            <a:ext cx="85206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Інтуіція: порівнювати патерн справа наліво - пропускати одразу M символів, якщо останній символ патерну не співпадає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2"/>
                </a:solidFill>
              </a:rPr>
              <a:t>Скільки символів пропускати? </a:t>
            </a:r>
            <a:endParaRPr b="1"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64750"/>
            <a:ext cx="28377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Випадок 1:</a:t>
            </a:r>
            <a:br>
              <a:rPr lang="en"/>
            </a:br>
            <a:r>
              <a:rPr lang="en"/>
              <a:t>Символ з тексту, що не співпав не присутній в патерні.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50" y="1164750"/>
            <a:ext cx="5562600" cy="35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Скільки символів пропускати? </a:t>
            </a:r>
            <a:endParaRPr b="1"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64750"/>
            <a:ext cx="28377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Випадок 2а:</a:t>
            </a:r>
            <a:br>
              <a:rPr lang="en"/>
            </a:br>
            <a:r>
              <a:rPr lang="en"/>
              <a:t>Символ з тексту, що не співпав присутній в патерні</a:t>
            </a:r>
            <a:r>
              <a:rPr lang="en"/>
              <a:t> -&gt; шукаємо першу зустріч цього символа в патерні справа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650" y="1067313"/>
            <a:ext cx="5473057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Скільки символів пропускати? </a:t>
            </a:r>
            <a:endParaRPr b="1"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165775" y="1170125"/>
            <a:ext cx="28377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Випадок 2б:</a:t>
            </a:r>
            <a:br>
              <a:rPr lang="en"/>
            </a:br>
            <a:r>
              <a:rPr lang="en"/>
              <a:t>Символ з тексту, що не співпав присутній в патерні -&gt; шукаємо першу зустріч цього символа в патерні справа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50" y="1170125"/>
            <a:ext cx="6112050" cy="32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Скільки символів пропускати? </a:t>
            </a:r>
            <a:endParaRPr b="1"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165775" y="1170125"/>
            <a:ext cx="28377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Випадок 2б:</a:t>
            </a:r>
            <a:br>
              <a:rPr lang="en"/>
            </a:br>
            <a:r>
              <a:rPr lang="en"/>
              <a:t>Символ з тексту, що не співпав присутній в патерні -&gt; евристика не спрацювала, здвигаємо патерн на 1 символ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25" y="975250"/>
            <a:ext cx="57229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Таблиця пропусків Бойера — Мура</a:t>
            </a:r>
            <a:endParaRPr b="1"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9" y="1138124"/>
            <a:ext cx="8594993" cy="36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Аналіз складності алгоритму Бойера — Мура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Алгоритму потрібно ~N/M порівнянь для пошуку підрядка в рядку, але найгірший випадок - O(N*M). З врахуванням побудови таблиці + 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88" y="1823924"/>
            <a:ext cx="6014025" cy="31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пошуку підрядка у рядку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57188"/>
            <a:ext cx="85206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Постановка задачі:</a:t>
            </a:r>
            <a:r>
              <a:rPr lang="en"/>
              <a:t> знайти патерн (підрядок) довжини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/>
              <a:t> у тексті (рядку) довжини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Зазвичай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&gt;&gt; 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Приклад</a:t>
            </a:r>
            <a:r>
              <a:rPr lang="en"/>
              <a:t> (збіг позначено червоним):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450" y="299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{2DC9F62B-AE02-4150-AAAF-B664C495F05B}</a:tableStyleId>
              </a:tblPr>
              <a:tblGrid>
                <a:gridCol w="846850"/>
                <a:gridCol w="639225"/>
                <a:gridCol w="639225"/>
                <a:gridCol w="639225"/>
                <a:gridCol w="639225"/>
                <a:gridCol w="639225"/>
                <a:gridCol w="639225"/>
                <a:gridCol w="639225"/>
                <a:gridCol w="639225"/>
                <a:gridCol w="639225"/>
                <a:gridCol w="63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Патерн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Текст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9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Префіксне дерево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173100" y="863550"/>
            <a:ext cx="4186500" cy="4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Префіксне дерево (англ. trie) - це структура даних, яка дозволяє зберігати асоціативний масив, ключами якого є рядки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Кожен вузол позначає певний символ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Ключ визначається шляхом від кореня до листка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 рядків з однаковим префіксом частина шляху є спільною</a:t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6655825" y="97478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3" name="Google Shape;183;p32"/>
          <p:cNvSpPr/>
          <p:nvPr/>
        </p:nvSpPr>
        <p:spPr>
          <a:xfrm>
            <a:off x="6655825" y="15558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184" name="Google Shape;184;p32"/>
          <p:cNvSpPr/>
          <p:nvPr/>
        </p:nvSpPr>
        <p:spPr>
          <a:xfrm>
            <a:off x="6655825" y="21368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sp>
        <p:nvSpPr>
          <p:cNvPr id="185" name="Google Shape;185;p32"/>
          <p:cNvSpPr/>
          <p:nvPr/>
        </p:nvSpPr>
        <p:spPr>
          <a:xfrm>
            <a:off x="5868225" y="27415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6" name="Google Shape;186;p32"/>
          <p:cNvSpPr/>
          <p:nvPr/>
        </p:nvSpPr>
        <p:spPr>
          <a:xfrm>
            <a:off x="5868225" y="33225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sp>
        <p:nvSpPr>
          <p:cNvPr id="187" name="Google Shape;187;p32"/>
          <p:cNvSpPr/>
          <p:nvPr/>
        </p:nvSpPr>
        <p:spPr>
          <a:xfrm>
            <a:off x="5475225" y="39035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endParaRPr sz="1200"/>
          </a:p>
        </p:txBody>
      </p:sp>
      <p:sp>
        <p:nvSpPr>
          <p:cNvPr id="188" name="Google Shape;188;p32"/>
          <p:cNvSpPr/>
          <p:nvPr/>
        </p:nvSpPr>
        <p:spPr>
          <a:xfrm>
            <a:off x="5475225" y="44846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189" name="Google Shape;189;p32"/>
          <p:cNvSpPr/>
          <p:nvPr/>
        </p:nvSpPr>
        <p:spPr>
          <a:xfrm>
            <a:off x="6261225" y="39035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0" name="Google Shape;190;p32"/>
          <p:cNvSpPr/>
          <p:nvPr/>
        </p:nvSpPr>
        <p:spPr>
          <a:xfrm>
            <a:off x="7443425" y="27415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</a:t>
            </a:r>
            <a:endParaRPr sz="1200"/>
          </a:p>
        </p:txBody>
      </p:sp>
      <p:sp>
        <p:nvSpPr>
          <p:cNvPr id="191" name="Google Shape;191;p32"/>
          <p:cNvSpPr/>
          <p:nvPr/>
        </p:nvSpPr>
        <p:spPr>
          <a:xfrm>
            <a:off x="7443425" y="33225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</p:txBody>
      </p:sp>
      <p:sp>
        <p:nvSpPr>
          <p:cNvPr id="192" name="Google Shape;192;p32"/>
          <p:cNvSpPr/>
          <p:nvPr/>
        </p:nvSpPr>
        <p:spPr>
          <a:xfrm>
            <a:off x="7443425" y="39035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3" name="Google Shape;193;p32"/>
          <p:cNvSpPr/>
          <p:nvPr/>
        </p:nvSpPr>
        <p:spPr>
          <a:xfrm>
            <a:off x="4665100" y="15452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94" name="Google Shape;194;p32"/>
          <p:cNvSpPr/>
          <p:nvPr/>
        </p:nvSpPr>
        <p:spPr>
          <a:xfrm>
            <a:off x="4665100" y="21262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5" name="Google Shape;195;p32"/>
          <p:cNvSpPr/>
          <p:nvPr/>
        </p:nvSpPr>
        <p:spPr>
          <a:xfrm>
            <a:off x="4665100" y="27072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96" name="Google Shape;196;p32"/>
          <p:cNvSpPr/>
          <p:nvPr/>
        </p:nvSpPr>
        <p:spPr>
          <a:xfrm>
            <a:off x="4665100" y="32883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</p:txBody>
      </p:sp>
      <p:sp>
        <p:nvSpPr>
          <p:cNvPr id="197" name="Google Shape;197;p32"/>
          <p:cNvSpPr/>
          <p:nvPr/>
        </p:nvSpPr>
        <p:spPr>
          <a:xfrm>
            <a:off x="8360800" y="15558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98" name="Google Shape;198;p32"/>
          <p:cNvSpPr/>
          <p:nvPr/>
        </p:nvSpPr>
        <p:spPr>
          <a:xfrm>
            <a:off x="8360800" y="21368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199" name="Google Shape;199;p32"/>
          <p:cNvSpPr/>
          <p:nvPr/>
        </p:nvSpPr>
        <p:spPr>
          <a:xfrm>
            <a:off x="8360800" y="27178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endParaRPr sz="1200"/>
          </a:p>
        </p:txBody>
      </p:sp>
      <p:cxnSp>
        <p:nvCxnSpPr>
          <p:cNvPr id="200" name="Google Shape;200;p32"/>
          <p:cNvCxnSpPr>
            <a:stCxn id="182" idx="4"/>
            <a:endCxn id="183" idx="0"/>
          </p:cNvCxnSpPr>
          <p:nvPr/>
        </p:nvCxnSpPr>
        <p:spPr>
          <a:xfrm>
            <a:off x="6852325" y="136778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2"/>
          <p:cNvCxnSpPr>
            <a:stCxn id="193" idx="4"/>
            <a:endCxn id="194" idx="0"/>
          </p:cNvCxnSpPr>
          <p:nvPr/>
        </p:nvCxnSpPr>
        <p:spPr>
          <a:xfrm>
            <a:off x="4861600" y="19382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2"/>
          <p:cNvCxnSpPr>
            <a:endCxn id="195" idx="0"/>
          </p:cNvCxnSpPr>
          <p:nvPr/>
        </p:nvCxnSpPr>
        <p:spPr>
          <a:xfrm>
            <a:off x="4861600" y="251917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2"/>
          <p:cNvCxnSpPr>
            <a:stCxn id="195" idx="4"/>
            <a:endCxn id="196" idx="0"/>
          </p:cNvCxnSpPr>
          <p:nvPr/>
        </p:nvCxnSpPr>
        <p:spPr>
          <a:xfrm>
            <a:off x="4861600" y="310027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2"/>
          <p:cNvCxnSpPr>
            <a:stCxn id="185" idx="4"/>
            <a:endCxn id="186" idx="0"/>
          </p:cNvCxnSpPr>
          <p:nvPr/>
        </p:nvCxnSpPr>
        <p:spPr>
          <a:xfrm>
            <a:off x="6064725" y="31345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2"/>
          <p:cNvCxnSpPr>
            <a:stCxn id="186" idx="3"/>
            <a:endCxn id="187" idx="7"/>
          </p:cNvCxnSpPr>
          <p:nvPr/>
        </p:nvCxnSpPr>
        <p:spPr>
          <a:xfrm flipH="1">
            <a:off x="5810579" y="3657984"/>
            <a:ext cx="1152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2"/>
          <p:cNvCxnSpPr>
            <a:endCxn id="189" idx="1"/>
          </p:cNvCxnSpPr>
          <p:nvPr/>
        </p:nvCxnSpPr>
        <p:spPr>
          <a:xfrm>
            <a:off x="6203579" y="3658129"/>
            <a:ext cx="1152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2"/>
          <p:cNvCxnSpPr>
            <a:stCxn id="187" idx="4"/>
            <a:endCxn id="188" idx="0"/>
          </p:cNvCxnSpPr>
          <p:nvPr/>
        </p:nvCxnSpPr>
        <p:spPr>
          <a:xfrm>
            <a:off x="5671725" y="429657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2"/>
          <p:cNvCxnSpPr>
            <a:endCxn id="184" idx="0"/>
          </p:cNvCxnSpPr>
          <p:nvPr/>
        </p:nvCxnSpPr>
        <p:spPr>
          <a:xfrm>
            <a:off x="6852325" y="19487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2"/>
          <p:cNvCxnSpPr>
            <a:stCxn id="184" idx="3"/>
            <a:endCxn id="185" idx="7"/>
          </p:cNvCxnSpPr>
          <p:nvPr/>
        </p:nvCxnSpPr>
        <p:spPr>
          <a:xfrm flipH="1">
            <a:off x="6203679" y="2472284"/>
            <a:ext cx="5097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2"/>
          <p:cNvCxnSpPr>
            <a:stCxn id="184" idx="5"/>
            <a:endCxn id="190" idx="1"/>
          </p:cNvCxnSpPr>
          <p:nvPr/>
        </p:nvCxnSpPr>
        <p:spPr>
          <a:xfrm>
            <a:off x="6991271" y="2472284"/>
            <a:ext cx="5097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2"/>
          <p:cNvCxnSpPr>
            <a:stCxn id="190" idx="4"/>
            <a:endCxn id="191" idx="0"/>
          </p:cNvCxnSpPr>
          <p:nvPr/>
        </p:nvCxnSpPr>
        <p:spPr>
          <a:xfrm>
            <a:off x="7639925" y="31345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2"/>
          <p:cNvCxnSpPr>
            <a:stCxn id="191" idx="4"/>
            <a:endCxn id="192" idx="0"/>
          </p:cNvCxnSpPr>
          <p:nvPr/>
        </p:nvCxnSpPr>
        <p:spPr>
          <a:xfrm>
            <a:off x="7639925" y="37155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2"/>
          <p:cNvCxnSpPr>
            <a:stCxn id="197" idx="4"/>
            <a:endCxn id="198" idx="0"/>
          </p:cNvCxnSpPr>
          <p:nvPr/>
        </p:nvCxnSpPr>
        <p:spPr>
          <a:xfrm>
            <a:off x="8557300" y="19488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2"/>
          <p:cNvCxnSpPr>
            <a:stCxn id="198" idx="4"/>
            <a:endCxn id="199" idx="0"/>
          </p:cNvCxnSpPr>
          <p:nvPr/>
        </p:nvCxnSpPr>
        <p:spPr>
          <a:xfrm>
            <a:off x="8557300" y="25298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2"/>
          <p:cNvCxnSpPr>
            <a:stCxn id="182" idx="5"/>
            <a:endCxn id="197" idx="1"/>
          </p:cNvCxnSpPr>
          <p:nvPr/>
        </p:nvCxnSpPr>
        <p:spPr>
          <a:xfrm>
            <a:off x="6991271" y="1310234"/>
            <a:ext cx="14271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>
            <a:stCxn id="182" idx="3"/>
            <a:endCxn id="193" idx="7"/>
          </p:cNvCxnSpPr>
          <p:nvPr/>
        </p:nvCxnSpPr>
        <p:spPr>
          <a:xfrm flipH="1">
            <a:off x="5000679" y="1310234"/>
            <a:ext cx="17127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2"/>
          <p:cNvSpPr txBox="1"/>
          <p:nvPr/>
        </p:nvSpPr>
        <p:spPr>
          <a:xfrm>
            <a:off x="5000550" y="2323575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5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015725" y="40526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3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810575" y="46779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1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6585575" y="40951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4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7755950" y="40951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9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8684325" y="2909488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6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665088" y="386932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cxnSp>
        <p:nvCxnSpPr>
          <p:cNvPr id="224" name="Google Shape;224;p32"/>
          <p:cNvCxnSpPr>
            <a:stCxn id="196" idx="4"/>
            <a:endCxn id="223" idx="0"/>
          </p:cNvCxnSpPr>
          <p:nvPr/>
        </p:nvCxnSpPr>
        <p:spPr>
          <a:xfrm>
            <a:off x="4861600" y="3681300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9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Префіксне дерево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6655825" y="97478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33"/>
          <p:cNvSpPr/>
          <p:nvPr/>
        </p:nvSpPr>
        <p:spPr>
          <a:xfrm>
            <a:off x="6655825" y="15558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232" name="Google Shape;232;p33"/>
          <p:cNvSpPr/>
          <p:nvPr/>
        </p:nvSpPr>
        <p:spPr>
          <a:xfrm>
            <a:off x="6655825" y="21368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sp>
        <p:nvSpPr>
          <p:cNvPr id="233" name="Google Shape;233;p33"/>
          <p:cNvSpPr/>
          <p:nvPr/>
        </p:nvSpPr>
        <p:spPr>
          <a:xfrm>
            <a:off x="5868225" y="27415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34" name="Google Shape;234;p33"/>
          <p:cNvSpPr/>
          <p:nvPr/>
        </p:nvSpPr>
        <p:spPr>
          <a:xfrm>
            <a:off x="5868225" y="33225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sp>
        <p:nvSpPr>
          <p:cNvPr id="235" name="Google Shape;235;p33"/>
          <p:cNvSpPr/>
          <p:nvPr/>
        </p:nvSpPr>
        <p:spPr>
          <a:xfrm>
            <a:off x="5475225" y="39035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endParaRPr sz="1200"/>
          </a:p>
        </p:txBody>
      </p:sp>
      <p:sp>
        <p:nvSpPr>
          <p:cNvPr id="236" name="Google Shape;236;p33"/>
          <p:cNvSpPr/>
          <p:nvPr/>
        </p:nvSpPr>
        <p:spPr>
          <a:xfrm>
            <a:off x="5475225" y="44846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237" name="Google Shape;237;p33"/>
          <p:cNvSpPr/>
          <p:nvPr/>
        </p:nvSpPr>
        <p:spPr>
          <a:xfrm>
            <a:off x="6261225" y="39035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38" name="Google Shape;238;p33"/>
          <p:cNvSpPr/>
          <p:nvPr/>
        </p:nvSpPr>
        <p:spPr>
          <a:xfrm>
            <a:off x="7443425" y="27415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</a:t>
            </a:r>
            <a:endParaRPr sz="1200"/>
          </a:p>
        </p:txBody>
      </p:sp>
      <p:sp>
        <p:nvSpPr>
          <p:cNvPr id="239" name="Google Shape;239;p33"/>
          <p:cNvSpPr/>
          <p:nvPr/>
        </p:nvSpPr>
        <p:spPr>
          <a:xfrm>
            <a:off x="7443425" y="33225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</p:txBody>
      </p:sp>
      <p:sp>
        <p:nvSpPr>
          <p:cNvPr id="240" name="Google Shape;240;p33"/>
          <p:cNvSpPr/>
          <p:nvPr/>
        </p:nvSpPr>
        <p:spPr>
          <a:xfrm>
            <a:off x="7443425" y="39035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41" name="Google Shape;241;p33"/>
          <p:cNvSpPr/>
          <p:nvPr/>
        </p:nvSpPr>
        <p:spPr>
          <a:xfrm>
            <a:off x="4665100" y="15452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42" name="Google Shape;242;p33"/>
          <p:cNvSpPr/>
          <p:nvPr/>
        </p:nvSpPr>
        <p:spPr>
          <a:xfrm>
            <a:off x="4665100" y="21262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43" name="Google Shape;243;p33"/>
          <p:cNvSpPr/>
          <p:nvPr/>
        </p:nvSpPr>
        <p:spPr>
          <a:xfrm>
            <a:off x="4665100" y="27072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44" name="Google Shape;244;p33"/>
          <p:cNvSpPr/>
          <p:nvPr/>
        </p:nvSpPr>
        <p:spPr>
          <a:xfrm>
            <a:off x="4665100" y="32883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</p:txBody>
      </p:sp>
      <p:sp>
        <p:nvSpPr>
          <p:cNvPr id="245" name="Google Shape;245;p33"/>
          <p:cNvSpPr/>
          <p:nvPr/>
        </p:nvSpPr>
        <p:spPr>
          <a:xfrm>
            <a:off x="8360800" y="15558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246" name="Google Shape;246;p33"/>
          <p:cNvSpPr/>
          <p:nvPr/>
        </p:nvSpPr>
        <p:spPr>
          <a:xfrm>
            <a:off x="8360800" y="21368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47" name="Google Shape;247;p33"/>
          <p:cNvSpPr/>
          <p:nvPr/>
        </p:nvSpPr>
        <p:spPr>
          <a:xfrm>
            <a:off x="8360800" y="271787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endParaRPr sz="1200"/>
          </a:p>
        </p:txBody>
      </p:sp>
      <p:cxnSp>
        <p:nvCxnSpPr>
          <p:cNvPr id="248" name="Google Shape;248;p33"/>
          <p:cNvCxnSpPr>
            <a:stCxn id="230" idx="4"/>
            <a:endCxn id="231" idx="0"/>
          </p:cNvCxnSpPr>
          <p:nvPr/>
        </p:nvCxnSpPr>
        <p:spPr>
          <a:xfrm>
            <a:off x="6852325" y="136778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3"/>
          <p:cNvCxnSpPr>
            <a:stCxn id="241" idx="4"/>
            <a:endCxn id="242" idx="0"/>
          </p:cNvCxnSpPr>
          <p:nvPr/>
        </p:nvCxnSpPr>
        <p:spPr>
          <a:xfrm>
            <a:off x="4861600" y="19382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3"/>
          <p:cNvCxnSpPr>
            <a:endCxn id="243" idx="0"/>
          </p:cNvCxnSpPr>
          <p:nvPr/>
        </p:nvCxnSpPr>
        <p:spPr>
          <a:xfrm>
            <a:off x="4861600" y="251917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3"/>
          <p:cNvCxnSpPr>
            <a:stCxn id="243" idx="4"/>
            <a:endCxn id="244" idx="0"/>
          </p:cNvCxnSpPr>
          <p:nvPr/>
        </p:nvCxnSpPr>
        <p:spPr>
          <a:xfrm>
            <a:off x="4861600" y="310027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3"/>
          <p:cNvCxnSpPr>
            <a:stCxn id="233" idx="4"/>
            <a:endCxn id="234" idx="0"/>
          </p:cNvCxnSpPr>
          <p:nvPr/>
        </p:nvCxnSpPr>
        <p:spPr>
          <a:xfrm>
            <a:off x="6064725" y="31345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3"/>
          <p:cNvCxnSpPr>
            <a:stCxn id="234" idx="3"/>
            <a:endCxn id="235" idx="7"/>
          </p:cNvCxnSpPr>
          <p:nvPr/>
        </p:nvCxnSpPr>
        <p:spPr>
          <a:xfrm flipH="1">
            <a:off x="5810579" y="3657984"/>
            <a:ext cx="1152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3"/>
          <p:cNvCxnSpPr>
            <a:endCxn id="237" idx="1"/>
          </p:cNvCxnSpPr>
          <p:nvPr/>
        </p:nvCxnSpPr>
        <p:spPr>
          <a:xfrm>
            <a:off x="6203579" y="3658129"/>
            <a:ext cx="1152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3"/>
          <p:cNvCxnSpPr>
            <a:stCxn id="235" idx="4"/>
            <a:endCxn id="236" idx="0"/>
          </p:cNvCxnSpPr>
          <p:nvPr/>
        </p:nvCxnSpPr>
        <p:spPr>
          <a:xfrm>
            <a:off x="5671725" y="429657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3"/>
          <p:cNvCxnSpPr>
            <a:endCxn id="232" idx="0"/>
          </p:cNvCxnSpPr>
          <p:nvPr/>
        </p:nvCxnSpPr>
        <p:spPr>
          <a:xfrm>
            <a:off x="6852325" y="19487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3"/>
          <p:cNvCxnSpPr>
            <a:stCxn id="232" idx="3"/>
            <a:endCxn id="233" idx="7"/>
          </p:cNvCxnSpPr>
          <p:nvPr/>
        </p:nvCxnSpPr>
        <p:spPr>
          <a:xfrm flipH="1">
            <a:off x="6203679" y="2472284"/>
            <a:ext cx="5097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3"/>
          <p:cNvCxnSpPr>
            <a:stCxn id="232" idx="5"/>
            <a:endCxn id="238" idx="1"/>
          </p:cNvCxnSpPr>
          <p:nvPr/>
        </p:nvCxnSpPr>
        <p:spPr>
          <a:xfrm>
            <a:off x="6991271" y="2472284"/>
            <a:ext cx="5097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3"/>
          <p:cNvCxnSpPr>
            <a:stCxn id="238" idx="4"/>
            <a:endCxn id="239" idx="0"/>
          </p:cNvCxnSpPr>
          <p:nvPr/>
        </p:nvCxnSpPr>
        <p:spPr>
          <a:xfrm>
            <a:off x="7639925" y="31345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>
            <a:stCxn id="239" idx="4"/>
            <a:endCxn id="240" idx="0"/>
          </p:cNvCxnSpPr>
          <p:nvPr/>
        </p:nvCxnSpPr>
        <p:spPr>
          <a:xfrm>
            <a:off x="7639925" y="37155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3"/>
          <p:cNvCxnSpPr>
            <a:stCxn id="245" idx="4"/>
            <a:endCxn id="246" idx="0"/>
          </p:cNvCxnSpPr>
          <p:nvPr/>
        </p:nvCxnSpPr>
        <p:spPr>
          <a:xfrm>
            <a:off x="8557300" y="19488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3"/>
          <p:cNvCxnSpPr>
            <a:stCxn id="246" idx="4"/>
            <a:endCxn id="247" idx="0"/>
          </p:cNvCxnSpPr>
          <p:nvPr/>
        </p:nvCxnSpPr>
        <p:spPr>
          <a:xfrm>
            <a:off x="8557300" y="25298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3"/>
          <p:cNvCxnSpPr>
            <a:stCxn id="230" idx="5"/>
            <a:endCxn id="245" idx="1"/>
          </p:cNvCxnSpPr>
          <p:nvPr/>
        </p:nvCxnSpPr>
        <p:spPr>
          <a:xfrm>
            <a:off x="6991271" y="1310234"/>
            <a:ext cx="14271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3"/>
          <p:cNvCxnSpPr>
            <a:stCxn id="230" idx="3"/>
            <a:endCxn id="241" idx="7"/>
          </p:cNvCxnSpPr>
          <p:nvPr/>
        </p:nvCxnSpPr>
        <p:spPr>
          <a:xfrm flipH="1">
            <a:off x="5000679" y="1310234"/>
            <a:ext cx="17127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3"/>
          <p:cNvSpPr txBox="1"/>
          <p:nvPr/>
        </p:nvSpPr>
        <p:spPr>
          <a:xfrm>
            <a:off x="5000550" y="2323575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5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5015725" y="40526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3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810575" y="46779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1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6585575" y="40951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4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7755950" y="40951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9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8684325" y="2909488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6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4665088" y="386932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cxnSp>
        <p:nvCxnSpPr>
          <p:cNvPr id="272" name="Google Shape;272;p33"/>
          <p:cNvCxnSpPr>
            <a:stCxn id="244" idx="4"/>
            <a:endCxn id="271" idx="0"/>
          </p:cNvCxnSpPr>
          <p:nvPr/>
        </p:nvCxnSpPr>
        <p:spPr>
          <a:xfrm>
            <a:off x="4861600" y="3681300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3" name="Google Shape;273;p33"/>
          <p:cNvGraphicFramePr/>
          <p:nvPr/>
        </p:nvGraphicFramePr>
        <p:xfrm>
          <a:off x="1110700" y="18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{2DC9F62B-AE02-4150-AAAF-B664C495F05B}</a:tableStyleId>
              </a:tblPr>
              <a:tblGrid>
                <a:gridCol w="1091500"/>
                <a:gridCol w="109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Ключі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Значення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73100" y="863550"/>
            <a:ext cx="41865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 даному дереві наявні такі пари “ключ-значення”: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311700" y="9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Складність по часу і пам’яті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173100" y="863550"/>
            <a:ext cx="85206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Якщо шуканий ключ наявний в дереві, то складність буде дорівнювати L, так як необхідно розглянути всі символи ключа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Якщо шуканий ключ відсутній, то часто вже перші символи можуть бути відсутніми в дереві, але в найгіршому випадку складність буде також 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 кожному листку буде R пустих посилань, в проміжних вузлах їх також буде багато. Внаслідок цього дарма витрачається багато пам’яті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 цілому, префіксне дерево дозволяє робити швидкий пошук, але потребує багато пам’яті. Крім цього, воно також підтримує порівняльні операції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9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Базисне дерево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1055625" y="4667325"/>
            <a:ext cx="19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а) Префіксне дерево</a:t>
            </a:r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6157525" y="4497875"/>
            <a:ext cx="177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б) Базисне дерево</a:t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2103775" y="67151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9" name="Google Shape;289;p35"/>
          <p:cNvSpPr/>
          <p:nvPr/>
        </p:nvSpPr>
        <p:spPr>
          <a:xfrm>
            <a:off x="2103775" y="12525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290" name="Google Shape;290;p35"/>
          <p:cNvSpPr/>
          <p:nvPr/>
        </p:nvSpPr>
        <p:spPr>
          <a:xfrm>
            <a:off x="2103775" y="183356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sp>
        <p:nvSpPr>
          <p:cNvPr id="291" name="Google Shape;291;p35"/>
          <p:cNvSpPr/>
          <p:nvPr/>
        </p:nvSpPr>
        <p:spPr>
          <a:xfrm>
            <a:off x="1316175" y="24382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92" name="Google Shape;292;p35"/>
          <p:cNvSpPr/>
          <p:nvPr/>
        </p:nvSpPr>
        <p:spPr>
          <a:xfrm>
            <a:off x="1316175" y="301926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sp>
        <p:nvSpPr>
          <p:cNvPr id="293" name="Google Shape;293;p35"/>
          <p:cNvSpPr/>
          <p:nvPr/>
        </p:nvSpPr>
        <p:spPr>
          <a:xfrm>
            <a:off x="923175" y="36003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endParaRPr sz="1200"/>
          </a:p>
        </p:txBody>
      </p:sp>
      <p:sp>
        <p:nvSpPr>
          <p:cNvPr id="294" name="Google Shape;294;p35"/>
          <p:cNvSpPr/>
          <p:nvPr/>
        </p:nvSpPr>
        <p:spPr>
          <a:xfrm>
            <a:off x="923175" y="418132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295" name="Google Shape;295;p35"/>
          <p:cNvSpPr/>
          <p:nvPr/>
        </p:nvSpPr>
        <p:spPr>
          <a:xfrm>
            <a:off x="1709175" y="36003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96" name="Google Shape;296;p35"/>
          <p:cNvSpPr/>
          <p:nvPr/>
        </p:nvSpPr>
        <p:spPr>
          <a:xfrm>
            <a:off x="2891375" y="24382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</a:t>
            </a:r>
            <a:endParaRPr sz="1200"/>
          </a:p>
        </p:txBody>
      </p:sp>
      <p:sp>
        <p:nvSpPr>
          <p:cNvPr id="297" name="Google Shape;297;p35"/>
          <p:cNvSpPr/>
          <p:nvPr/>
        </p:nvSpPr>
        <p:spPr>
          <a:xfrm>
            <a:off x="2891375" y="301926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</p:txBody>
      </p:sp>
      <p:sp>
        <p:nvSpPr>
          <p:cNvPr id="298" name="Google Shape;298;p35"/>
          <p:cNvSpPr/>
          <p:nvPr/>
        </p:nvSpPr>
        <p:spPr>
          <a:xfrm>
            <a:off x="2891375" y="36003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99" name="Google Shape;299;p35"/>
          <p:cNvSpPr/>
          <p:nvPr/>
        </p:nvSpPr>
        <p:spPr>
          <a:xfrm>
            <a:off x="113050" y="12419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300" name="Google Shape;300;p35"/>
          <p:cNvSpPr/>
          <p:nvPr/>
        </p:nvSpPr>
        <p:spPr>
          <a:xfrm>
            <a:off x="113050" y="182296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301" name="Google Shape;301;p35"/>
          <p:cNvSpPr/>
          <p:nvPr/>
        </p:nvSpPr>
        <p:spPr>
          <a:xfrm>
            <a:off x="113050" y="24040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02" name="Google Shape;302;p35"/>
          <p:cNvSpPr/>
          <p:nvPr/>
        </p:nvSpPr>
        <p:spPr>
          <a:xfrm>
            <a:off x="113050" y="298502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</p:txBody>
      </p:sp>
      <p:sp>
        <p:nvSpPr>
          <p:cNvPr id="303" name="Google Shape;303;p35"/>
          <p:cNvSpPr/>
          <p:nvPr/>
        </p:nvSpPr>
        <p:spPr>
          <a:xfrm>
            <a:off x="3808750" y="1252538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304" name="Google Shape;304;p35"/>
          <p:cNvSpPr/>
          <p:nvPr/>
        </p:nvSpPr>
        <p:spPr>
          <a:xfrm>
            <a:off x="3808750" y="1833563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305" name="Google Shape;305;p35"/>
          <p:cNvSpPr/>
          <p:nvPr/>
        </p:nvSpPr>
        <p:spPr>
          <a:xfrm>
            <a:off x="3808750" y="241460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endParaRPr sz="1200"/>
          </a:p>
        </p:txBody>
      </p:sp>
      <p:cxnSp>
        <p:nvCxnSpPr>
          <p:cNvPr id="306" name="Google Shape;306;p35"/>
          <p:cNvCxnSpPr>
            <a:stCxn id="288" idx="4"/>
            <a:endCxn id="289" idx="0"/>
          </p:cNvCxnSpPr>
          <p:nvPr/>
        </p:nvCxnSpPr>
        <p:spPr>
          <a:xfrm>
            <a:off x="2300275" y="106451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5"/>
          <p:cNvCxnSpPr>
            <a:stCxn id="299" idx="4"/>
            <a:endCxn id="300" idx="0"/>
          </p:cNvCxnSpPr>
          <p:nvPr/>
        </p:nvCxnSpPr>
        <p:spPr>
          <a:xfrm>
            <a:off x="309550" y="16349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5"/>
          <p:cNvCxnSpPr>
            <a:endCxn id="301" idx="0"/>
          </p:cNvCxnSpPr>
          <p:nvPr/>
        </p:nvCxnSpPr>
        <p:spPr>
          <a:xfrm>
            <a:off x="309550" y="2215900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5"/>
          <p:cNvCxnSpPr>
            <a:stCxn id="301" idx="4"/>
            <a:endCxn id="302" idx="0"/>
          </p:cNvCxnSpPr>
          <p:nvPr/>
        </p:nvCxnSpPr>
        <p:spPr>
          <a:xfrm>
            <a:off x="309550" y="2797000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5"/>
          <p:cNvCxnSpPr>
            <a:stCxn id="291" idx="4"/>
            <a:endCxn id="292" idx="0"/>
          </p:cNvCxnSpPr>
          <p:nvPr/>
        </p:nvCxnSpPr>
        <p:spPr>
          <a:xfrm>
            <a:off x="1512675" y="28312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5"/>
          <p:cNvCxnSpPr>
            <a:stCxn id="292" idx="3"/>
            <a:endCxn id="293" idx="7"/>
          </p:cNvCxnSpPr>
          <p:nvPr/>
        </p:nvCxnSpPr>
        <p:spPr>
          <a:xfrm flipH="1">
            <a:off x="1258529" y="3354709"/>
            <a:ext cx="1152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5"/>
          <p:cNvCxnSpPr>
            <a:endCxn id="295" idx="1"/>
          </p:cNvCxnSpPr>
          <p:nvPr/>
        </p:nvCxnSpPr>
        <p:spPr>
          <a:xfrm>
            <a:off x="1651529" y="3354854"/>
            <a:ext cx="1152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5"/>
          <p:cNvCxnSpPr>
            <a:stCxn id="293" idx="4"/>
            <a:endCxn id="294" idx="0"/>
          </p:cNvCxnSpPr>
          <p:nvPr/>
        </p:nvCxnSpPr>
        <p:spPr>
          <a:xfrm>
            <a:off x="1119675" y="3993300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5"/>
          <p:cNvCxnSpPr>
            <a:endCxn id="290" idx="0"/>
          </p:cNvCxnSpPr>
          <p:nvPr/>
        </p:nvCxnSpPr>
        <p:spPr>
          <a:xfrm>
            <a:off x="2300275" y="164546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5"/>
          <p:cNvCxnSpPr>
            <a:stCxn id="290" idx="3"/>
            <a:endCxn id="291" idx="7"/>
          </p:cNvCxnSpPr>
          <p:nvPr/>
        </p:nvCxnSpPr>
        <p:spPr>
          <a:xfrm flipH="1">
            <a:off x="1651629" y="2169009"/>
            <a:ext cx="5097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5"/>
          <p:cNvCxnSpPr>
            <a:stCxn id="290" idx="5"/>
            <a:endCxn id="296" idx="1"/>
          </p:cNvCxnSpPr>
          <p:nvPr/>
        </p:nvCxnSpPr>
        <p:spPr>
          <a:xfrm>
            <a:off x="2439221" y="2169009"/>
            <a:ext cx="5097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5"/>
          <p:cNvCxnSpPr>
            <a:stCxn id="296" idx="4"/>
            <a:endCxn id="297" idx="0"/>
          </p:cNvCxnSpPr>
          <p:nvPr/>
        </p:nvCxnSpPr>
        <p:spPr>
          <a:xfrm>
            <a:off x="3087875" y="28312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5"/>
          <p:cNvCxnSpPr>
            <a:stCxn id="297" idx="4"/>
            <a:endCxn id="298" idx="0"/>
          </p:cNvCxnSpPr>
          <p:nvPr/>
        </p:nvCxnSpPr>
        <p:spPr>
          <a:xfrm>
            <a:off x="3087875" y="341226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5"/>
          <p:cNvCxnSpPr>
            <a:stCxn id="303" idx="4"/>
            <a:endCxn id="304" idx="0"/>
          </p:cNvCxnSpPr>
          <p:nvPr/>
        </p:nvCxnSpPr>
        <p:spPr>
          <a:xfrm>
            <a:off x="4005250" y="1645538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5"/>
          <p:cNvCxnSpPr>
            <a:stCxn id="304" idx="4"/>
            <a:endCxn id="305" idx="0"/>
          </p:cNvCxnSpPr>
          <p:nvPr/>
        </p:nvCxnSpPr>
        <p:spPr>
          <a:xfrm>
            <a:off x="4005250" y="2226563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5"/>
          <p:cNvCxnSpPr>
            <a:stCxn id="288" idx="5"/>
            <a:endCxn id="303" idx="1"/>
          </p:cNvCxnSpPr>
          <p:nvPr/>
        </p:nvCxnSpPr>
        <p:spPr>
          <a:xfrm>
            <a:off x="2439221" y="1006959"/>
            <a:ext cx="14271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5"/>
          <p:cNvCxnSpPr>
            <a:stCxn id="288" idx="3"/>
            <a:endCxn id="299" idx="7"/>
          </p:cNvCxnSpPr>
          <p:nvPr/>
        </p:nvCxnSpPr>
        <p:spPr>
          <a:xfrm flipH="1">
            <a:off x="448629" y="1006959"/>
            <a:ext cx="17127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5"/>
          <p:cNvSpPr txBox="1"/>
          <p:nvPr/>
        </p:nvSpPr>
        <p:spPr>
          <a:xfrm>
            <a:off x="448500" y="2020300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5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463675" y="3749388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3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1258525" y="4374688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1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2033525" y="3791888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4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3203900" y="3791888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9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4132275" y="260621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6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113038" y="356605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cxnSp>
        <p:nvCxnSpPr>
          <p:cNvPr id="330" name="Google Shape;330;p35"/>
          <p:cNvCxnSpPr>
            <a:stCxn id="302" idx="4"/>
            <a:endCxn id="329" idx="0"/>
          </p:cNvCxnSpPr>
          <p:nvPr/>
        </p:nvCxnSpPr>
        <p:spPr>
          <a:xfrm>
            <a:off x="309550" y="337802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5"/>
          <p:cNvSpPr/>
          <p:nvPr/>
        </p:nvSpPr>
        <p:spPr>
          <a:xfrm>
            <a:off x="7173000" y="1504825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2" name="Google Shape;332;p35"/>
          <p:cNvSpPr/>
          <p:nvPr/>
        </p:nvSpPr>
        <p:spPr>
          <a:xfrm>
            <a:off x="7114650" y="2085863"/>
            <a:ext cx="5097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</a:t>
            </a:r>
            <a:endParaRPr sz="1200"/>
          </a:p>
        </p:txBody>
      </p:sp>
      <p:sp>
        <p:nvSpPr>
          <p:cNvPr id="333" name="Google Shape;333;p35"/>
          <p:cNvSpPr/>
          <p:nvPr/>
        </p:nvSpPr>
        <p:spPr>
          <a:xfrm>
            <a:off x="5773663" y="2085900"/>
            <a:ext cx="5097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</a:t>
            </a:r>
            <a:endParaRPr sz="1200"/>
          </a:p>
        </p:txBody>
      </p:sp>
      <p:sp>
        <p:nvSpPr>
          <p:cNvPr id="334" name="Google Shape;334;p35"/>
          <p:cNvSpPr/>
          <p:nvPr/>
        </p:nvSpPr>
        <p:spPr>
          <a:xfrm>
            <a:off x="8136475" y="2085913"/>
            <a:ext cx="6366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zen</a:t>
            </a:r>
            <a:endParaRPr sz="1200"/>
          </a:p>
        </p:txBody>
      </p:sp>
      <p:cxnSp>
        <p:nvCxnSpPr>
          <p:cNvPr id="335" name="Google Shape;335;p35"/>
          <p:cNvCxnSpPr>
            <a:stCxn id="331" idx="4"/>
            <a:endCxn id="332" idx="0"/>
          </p:cNvCxnSpPr>
          <p:nvPr/>
        </p:nvCxnSpPr>
        <p:spPr>
          <a:xfrm>
            <a:off x="7369500" y="1897825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5"/>
          <p:cNvCxnSpPr>
            <a:stCxn id="333" idx="4"/>
            <a:endCxn id="337" idx="0"/>
          </p:cNvCxnSpPr>
          <p:nvPr/>
        </p:nvCxnSpPr>
        <p:spPr>
          <a:xfrm>
            <a:off x="6028513" y="2478900"/>
            <a:ext cx="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5"/>
          <p:cNvCxnSpPr>
            <a:stCxn id="331" idx="5"/>
            <a:endCxn id="334" idx="1"/>
          </p:cNvCxnSpPr>
          <p:nvPr/>
        </p:nvCxnSpPr>
        <p:spPr>
          <a:xfrm>
            <a:off x="7508446" y="1840271"/>
            <a:ext cx="7212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5"/>
          <p:cNvCxnSpPr>
            <a:stCxn id="331" idx="3"/>
            <a:endCxn id="333" idx="7"/>
          </p:cNvCxnSpPr>
          <p:nvPr/>
        </p:nvCxnSpPr>
        <p:spPr>
          <a:xfrm flipH="1">
            <a:off x="6208754" y="1840271"/>
            <a:ext cx="10218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5"/>
          <p:cNvSpPr/>
          <p:nvPr/>
        </p:nvSpPr>
        <p:spPr>
          <a:xfrm>
            <a:off x="5710213" y="2666925"/>
            <a:ext cx="6366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ard</a:t>
            </a:r>
            <a:endParaRPr sz="1200"/>
          </a:p>
        </p:txBody>
      </p:sp>
      <p:sp>
        <p:nvSpPr>
          <p:cNvPr id="340" name="Google Shape;340;p35"/>
          <p:cNvSpPr/>
          <p:nvPr/>
        </p:nvSpPr>
        <p:spPr>
          <a:xfrm>
            <a:off x="6720850" y="2666888"/>
            <a:ext cx="5097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</a:t>
            </a:r>
            <a:endParaRPr sz="1200"/>
          </a:p>
        </p:txBody>
      </p:sp>
      <p:sp>
        <p:nvSpPr>
          <p:cNvPr id="341" name="Google Shape;341;p35"/>
          <p:cNvSpPr/>
          <p:nvPr/>
        </p:nvSpPr>
        <p:spPr>
          <a:xfrm>
            <a:off x="7482800" y="2656288"/>
            <a:ext cx="6366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ore</a:t>
            </a:r>
            <a:endParaRPr sz="1200"/>
          </a:p>
        </p:txBody>
      </p:sp>
      <p:sp>
        <p:nvSpPr>
          <p:cNvPr id="342" name="Google Shape;342;p35"/>
          <p:cNvSpPr/>
          <p:nvPr/>
        </p:nvSpPr>
        <p:spPr>
          <a:xfrm>
            <a:off x="6313475" y="3271563"/>
            <a:ext cx="5097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</a:t>
            </a:r>
            <a:endParaRPr sz="1200"/>
          </a:p>
        </p:txBody>
      </p:sp>
      <p:sp>
        <p:nvSpPr>
          <p:cNvPr id="343" name="Google Shape;343;p35"/>
          <p:cNvSpPr/>
          <p:nvPr/>
        </p:nvSpPr>
        <p:spPr>
          <a:xfrm>
            <a:off x="7173000" y="3271550"/>
            <a:ext cx="393000" cy="39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cxnSp>
        <p:nvCxnSpPr>
          <p:cNvPr id="344" name="Google Shape;344;p35"/>
          <p:cNvCxnSpPr>
            <a:stCxn id="332" idx="3"/>
            <a:endCxn id="340" idx="0"/>
          </p:cNvCxnSpPr>
          <p:nvPr/>
        </p:nvCxnSpPr>
        <p:spPr>
          <a:xfrm flipH="1">
            <a:off x="6975694" y="2421309"/>
            <a:ext cx="2136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5"/>
          <p:cNvCxnSpPr>
            <a:stCxn id="332" idx="5"/>
            <a:endCxn id="341" idx="0"/>
          </p:cNvCxnSpPr>
          <p:nvPr/>
        </p:nvCxnSpPr>
        <p:spPr>
          <a:xfrm>
            <a:off x="7549706" y="2421309"/>
            <a:ext cx="2514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5"/>
          <p:cNvCxnSpPr>
            <a:stCxn id="340" idx="3"/>
            <a:endCxn id="342" idx="0"/>
          </p:cNvCxnSpPr>
          <p:nvPr/>
        </p:nvCxnSpPr>
        <p:spPr>
          <a:xfrm flipH="1">
            <a:off x="6568394" y="3002334"/>
            <a:ext cx="227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5"/>
          <p:cNvCxnSpPr>
            <a:stCxn id="340" idx="5"/>
            <a:endCxn id="343" idx="0"/>
          </p:cNvCxnSpPr>
          <p:nvPr/>
        </p:nvCxnSpPr>
        <p:spPr>
          <a:xfrm>
            <a:off x="7155906" y="3002334"/>
            <a:ext cx="213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5"/>
          <p:cNvSpPr/>
          <p:nvPr/>
        </p:nvSpPr>
        <p:spPr>
          <a:xfrm>
            <a:off x="4728725" y="2399700"/>
            <a:ext cx="454500" cy="2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 txBox="1"/>
          <p:nvPr/>
        </p:nvSpPr>
        <p:spPr>
          <a:xfrm>
            <a:off x="6178650" y="2283300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5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8668600" y="2283288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6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6237300" y="285011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3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6744400" y="345136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1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7460975" y="3455075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4</a:t>
            </a:r>
            <a:endParaRPr b="1" sz="800">
              <a:solidFill>
                <a:srgbClr val="134F5C"/>
              </a:solidFill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7998350" y="2850113"/>
            <a:ext cx="231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4F5C"/>
                </a:solidFill>
              </a:rPr>
              <a:t>9</a:t>
            </a:r>
            <a:endParaRPr b="1" sz="8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пошуку підрядків у рядку при статичному рядку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311700" y="1357188"/>
            <a:ext cx="85206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Постановка задачі:</a:t>
            </a:r>
            <a:r>
              <a:rPr lang="en"/>
              <a:t> знайти K патернів (підрядків) у тексті (рядку) довжини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N,</a:t>
            </a:r>
            <a:r>
              <a:rPr lang="en"/>
              <a:t>текст завжди однаковий.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Зазвичай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 &gt;&gt; 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BruteForce </a:t>
            </a:r>
            <a:r>
              <a:rPr lang="en"/>
              <a:t>алгоритм матиме складність O(N * sum(|Pattern|))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KMP </a:t>
            </a:r>
            <a:r>
              <a:rPr lang="en"/>
              <a:t>алгоритм матиме складність O(K*N + sum(|Pattern|))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Ідея 1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311700" y="907346"/>
            <a:ext cx="25824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Додамо всі патерни в префіксне дерево. Тоді пошук всіх патернів буде мати складність O(N * |LongestPattern|). Проблема - складність по пам’яті O(sum(|Pattern|)) - не практично.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098" y="742476"/>
            <a:ext cx="5619775" cy="38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Ідея 2</a:t>
            </a:r>
            <a:endParaRPr/>
          </a:p>
        </p:txBody>
      </p:sp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311700" y="907346"/>
            <a:ext cx="25824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Додамо усі суфікси тексту в префіксне дерево. Тоді пошук всіх патернів буде мати складність O(N +</a:t>
            </a:r>
            <a:r>
              <a:rPr lang="en"/>
              <a:t>O(sum(|Pattern|))</a:t>
            </a:r>
            <a:r>
              <a:rPr lang="en"/>
              <a:t>. Складність по пам’яті O(N * (N -1) / 2) - все ще не практично.</a:t>
            </a:r>
            <a:endParaRPr/>
          </a:p>
        </p:txBody>
      </p:sp>
      <p:pic>
        <p:nvPicPr>
          <p:cNvPr id="374" name="Google Shape;3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650" y="837438"/>
            <a:ext cx="5473480" cy="40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Суфіксне дерево</a:t>
            </a:r>
            <a:endParaRPr/>
          </a:p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263050" y="572688"/>
            <a:ext cx="85206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Суфіксне дерево - </a:t>
            </a:r>
            <a:r>
              <a:rPr lang="en"/>
              <a:t>це базисне дерево, побудоване на </a:t>
            </a:r>
            <a:r>
              <a:rPr lang="en"/>
              <a:t>всіх</a:t>
            </a:r>
            <a:r>
              <a:rPr lang="en"/>
              <a:t> суфіксах тексту довжиною N. </a:t>
            </a:r>
            <a:endParaRPr/>
          </a:p>
        </p:txBody>
      </p:sp>
      <p:pic>
        <p:nvPicPr>
          <p:cNvPr id="381" name="Google Shape;3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88" y="1556425"/>
            <a:ext cx="7873825" cy="34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Суфіксне дерево, складності</a:t>
            </a:r>
            <a:endParaRPr/>
          </a:p>
        </p:txBody>
      </p:sp>
      <p:graphicFrame>
        <p:nvGraphicFramePr>
          <p:cNvPr id="387" name="Google Shape;387;p4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{2DC9F62B-AE02-4150-AAAF-B664C495F05B}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Пам’ять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Побудова наївним алгоритмом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O(N^2)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Оптимальна побудова (Weiner, Ukkonen)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Загальна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O(N+ sum(|Pattern|))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946"/>
            <a:ext cx="9144003" cy="490655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Суфіксний масив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пошук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08900"/>
            <a:ext cx="29208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Найпростіший алгоритм пошуку підрядків – </a:t>
            </a:r>
            <a:r>
              <a:rPr b="1" lang="en"/>
              <a:t>метод brute force</a:t>
            </a:r>
            <a:r>
              <a:rPr lang="en"/>
              <a:t> (грубої сили, перебору)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Ідея:</a:t>
            </a:r>
            <a:r>
              <a:rPr lang="en"/>
              <a:t> шукати підрядок (патерн) в тексті, починаючи з кожної позиції в тексті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Приклад: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170" y="1247125"/>
            <a:ext cx="5826698" cy="32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Аналіз складності алгоритму brute force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4247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Алгоритм brute force досить повільний, особливо у випадках, коли текст і патерн містять символи, що повторюються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Складність у найгіршому випадку: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~M*N</a:t>
            </a:r>
            <a:r>
              <a:rPr lang="en"/>
              <a:t> порівнянь символів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100" y="1982100"/>
            <a:ext cx="5317801" cy="30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 Кнута-Морріса-Пратта (KMP)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46550" y="709425"/>
            <a:ext cx="41397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Припустимо, що ми шукаємо патерн в тексті (використовуючи алфавіт {A,B}):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Текст: ABAAAABAAAAAAAAA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Патерн: BAAAAAAAAA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Також припустимо, що ми знайшли 5 перших символів у патерні, але на 6 символі збігу нема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Оскільки ми вже зчитали 7 перших символів тексту, </a:t>
            </a:r>
            <a:r>
              <a:rPr b="1" lang="en"/>
              <a:t>не потрібно робити повторне зчитування (backup)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1603813"/>
            <a:ext cx="4750148" cy="25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Детермінований скінченний автомат (DFA)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622050"/>
            <a:ext cx="85206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 розрізі застосування DFA для алгоритму KMP: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Один початковий і один кінцевий стан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Рівно один перехід для кожного символу в абетці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Пошук завершується, якщо відбувається перехід у кінцевий стан </a:t>
            </a:r>
            <a:endParaRPr sz="1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75" y="2071350"/>
            <a:ext cx="5922874" cy="30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Інтерпретація DFA у алгоритмі KMP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64750"/>
            <a:ext cx="85206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Стан</a:t>
            </a:r>
            <a:r>
              <a:rPr lang="en"/>
              <a:t> – це кількість символів у патерні, які було знайдено в тексті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Інше формулювання: це довжина найдовшого префіксу патерну, який є суфіксом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text[0..i]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Приклад.</a:t>
            </a:r>
            <a:r>
              <a:rPr lang="en"/>
              <a:t> DFA у стані 3 після прочитання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text[0..6]</a:t>
            </a:r>
            <a:r>
              <a:rPr lang="en"/>
              <a:t>: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39850"/>
            <a:ext cx="8839196" cy="139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Побудова DFA у алгоритмі KMP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0" y="634875"/>
            <a:ext cx="7478028" cy="42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Складність алгоритму KMP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72950" y="750750"/>
            <a:ext cx="81981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Під час побудови DFA робиться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/>
              <a:t> зчитувань символів з патерну (лише по одному разу), а алгоритм побудови DFA працює за час, пропорційний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 * M</a:t>
            </a:r>
            <a:r>
              <a:rPr lang="en"/>
              <a:t> (де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/>
              <a:t> – розмір абетки,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/>
              <a:t> – довжина патерну)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Зберігання DFA потребує обсяг пам’яті, пропорційний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 * 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Алгоритм пошуку робить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зчитувань символів з тексту (лише по одному разу) у найгіршому випадку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Відповідно, алгоритм KMP потребує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O(N + R*M)</a:t>
            </a:r>
            <a:r>
              <a:rPr lang="en"/>
              <a:t> часу у середньому та найгіршому випадках, та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O(R*M)</a:t>
            </a:r>
            <a:r>
              <a:rPr lang="en"/>
              <a:t> пам’яті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Алгоритм KMP можна ефективно застосовувати у випадках, коли є багато текстів і потрібно шукати один і той самий патерн, оскільки у цьому випадку DFA потрібно будувати лише один раз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