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5084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14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3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6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17F796-7AFF-40F1-97FE-933A39C99E3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91C85B-4757-4AF8-8B8B-6CA5041856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9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701" y="1635760"/>
            <a:ext cx="9469121" cy="3500600"/>
          </a:xfrm>
        </p:spPr>
        <p:txBody>
          <a:bodyPr/>
          <a:lstStyle/>
          <a:p>
            <a:r>
              <a:rPr lang="uk-UA" dirty="0" smtClean="0"/>
              <a:t>Кризові комунікації в чорнобильській ситуації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Особливості Чорнобильської ситуації з точки зору кризових комунікацій: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радіація </a:t>
            </a:r>
            <a:r>
              <a:rPr lang="uk-UA" dirty="0"/>
              <a:t>невидима і наслідки її не помітні, тому чорнобильська ситуація розвивалася в чисто вербальної сфері, в значній частині - </a:t>
            </a:r>
            <a:r>
              <a:rPr lang="uk-UA" dirty="0" smtClean="0"/>
              <a:t>неофіційній, слуховій, тобто через поширення пліток та здогадів.</a:t>
            </a:r>
            <a:endParaRPr lang="uk-UA" dirty="0"/>
          </a:p>
          <a:p>
            <a:r>
              <a:rPr lang="uk-UA" dirty="0" smtClean="0"/>
              <a:t>в </a:t>
            </a:r>
            <a:r>
              <a:rPr lang="uk-UA" dirty="0"/>
              <a:t>кризовій ситуації відбувається </a:t>
            </a:r>
            <a:r>
              <a:rPr lang="uk-UA" dirty="0" smtClean="0"/>
              <a:t>перебільшення масштабів подій </a:t>
            </a:r>
            <a:r>
              <a:rPr lang="uk-UA" dirty="0"/>
              <a:t>масовою свідомістю, наприклад, противнику приписується велика сила, опоненту - більше підступність, ніж це є насправді; звідси випливає стрімке зростання рівня недовіри до дій влади;</a:t>
            </a:r>
          </a:p>
          <a:p>
            <a:r>
              <a:rPr lang="uk-UA" dirty="0" smtClean="0"/>
              <a:t>масова </a:t>
            </a:r>
            <a:r>
              <a:rPr lang="uk-UA" dirty="0"/>
              <a:t>свідомість захищає свої слабкі точки, в даному випадку «прорив» контрольованої ситуації відбувається по відношенню до таких об'єктів, як </a:t>
            </a:r>
            <a:r>
              <a:rPr lang="uk-UA" dirty="0" smtClean="0"/>
              <a:t>діти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5520" y="441960"/>
            <a:ext cx="10373360" cy="17322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Психолог В. Моляко виділяє наступні періоди </a:t>
            </a:r>
            <a:r>
              <a:rPr lang="ru-RU" dirty="0" smtClean="0"/>
              <a:t>реагування соціумом </a:t>
            </a:r>
            <a:r>
              <a:rPr lang="ru-RU" dirty="0"/>
              <a:t>на чорнобильську ситуацію: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- </a:t>
            </a:r>
            <a:r>
              <a:rPr lang="uk-UA" dirty="0"/>
              <a:t>недостатнє розуміння того, що </a:t>
            </a:r>
            <a:r>
              <a:rPr lang="uk-UA" dirty="0" smtClean="0"/>
              <a:t>сталося.</a:t>
            </a:r>
            <a:endParaRPr lang="uk-UA" dirty="0"/>
          </a:p>
          <a:p>
            <a:r>
              <a:rPr lang="en-US" dirty="0"/>
              <a:t>II - </a:t>
            </a:r>
            <a:r>
              <a:rPr lang="uk-UA" dirty="0"/>
              <a:t>гіпертрофована інтерпретація </a:t>
            </a:r>
            <a:r>
              <a:rPr lang="uk-UA" dirty="0" smtClean="0"/>
              <a:t>події.</a:t>
            </a:r>
            <a:endParaRPr lang="uk-UA" dirty="0"/>
          </a:p>
          <a:p>
            <a:r>
              <a:rPr lang="en-US" dirty="0"/>
              <a:t>III - </a:t>
            </a:r>
            <a:r>
              <a:rPr lang="uk-UA" dirty="0"/>
              <a:t>розуміння на рівні конкретної </a:t>
            </a:r>
            <a:r>
              <a:rPr lang="uk-UA" dirty="0" smtClean="0"/>
              <a:t>інформації.</a:t>
            </a:r>
            <a:endParaRPr lang="uk-UA" dirty="0"/>
          </a:p>
          <a:p>
            <a:r>
              <a:rPr lang="en-US" dirty="0"/>
              <a:t>IV - </a:t>
            </a:r>
            <a:r>
              <a:rPr lang="uk-UA" dirty="0"/>
              <a:t>стабілізація </a:t>
            </a:r>
            <a:r>
              <a:rPr lang="uk-UA" dirty="0" smtClean="0"/>
              <a:t>розуміння.</a:t>
            </a:r>
            <a:endParaRPr lang="uk-UA" dirty="0"/>
          </a:p>
          <a:p>
            <a:r>
              <a:rPr lang="en-US" dirty="0"/>
              <a:t>V - </a:t>
            </a:r>
            <a:r>
              <a:rPr lang="uk-UA" dirty="0"/>
              <a:t>пульсуюча інтерпретація, </a:t>
            </a:r>
            <a:r>
              <a:rPr lang="uk-UA" dirty="0" smtClean="0"/>
              <a:t>зумовлена </a:t>
            </a:r>
            <a:r>
              <a:rPr lang="uk-UA" dirty="0"/>
              <a:t>новими </a:t>
            </a:r>
            <a:r>
              <a:rPr lang="uk-UA" dirty="0" smtClean="0"/>
              <a:t>повідомленнями.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4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680" y="472440"/>
            <a:ext cx="1119632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Інформація відділу організаційно-партійної роботи ЦК Компартії України від 30 квітня 1986 р під грифом «Таємно</a:t>
            </a:r>
            <a:r>
              <a:rPr lang="uk-UA" dirty="0" smtClean="0"/>
              <a:t>» про чутки серед населення: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280" y="3276600"/>
            <a:ext cx="9601200" cy="3581400"/>
          </a:xfrm>
        </p:spPr>
        <p:txBody>
          <a:bodyPr/>
          <a:lstStyle/>
          <a:p>
            <a:r>
              <a:rPr lang="ru-RU" dirty="0" smtClean="0"/>
              <a:t>жертви </a:t>
            </a:r>
            <a:r>
              <a:rPr lang="ru-RU" dirty="0"/>
              <a:t>називалися в кількості від 30-ти до 3 тис. </a:t>
            </a:r>
            <a:r>
              <a:rPr lang="ru-RU" dirty="0" smtClean="0"/>
              <a:t>чоловік</a:t>
            </a:r>
            <a:r>
              <a:rPr lang="ru-RU" dirty="0"/>
              <a:t>, </a:t>
            </a:r>
            <a:r>
              <a:rPr lang="ru-RU" dirty="0" smtClean="0"/>
              <a:t>також кажуть, </a:t>
            </a:r>
            <a:r>
              <a:rPr lang="ru-RU" dirty="0"/>
              <a:t>що загинула вся зміна. </a:t>
            </a:r>
            <a:endParaRPr lang="ru-RU" dirty="0" smtClean="0"/>
          </a:p>
          <a:p>
            <a:r>
              <a:rPr lang="ru-RU" dirty="0" smtClean="0"/>
              <a:t>ведуться </a:t>
            </a:r>
            <a:r>
              <a:rPr lang="uk-UA" noProof="1" smtClean="0"/>
              <a:t>розмови</a:t>
            </a:r>
            <a:r>
              <a:rPr lang="ru-RU" dirty="0" smtClean="0"/>
              <a:t>, </a:t>
            </a:r>
            <a:r>
              <a:rPr lang="ru-RU" dirty="0"/>
              <a:t>що в республіці випали радіоактивні </a:t>
            </a:r>
            <a:r>
              <a:rPr lang="ru-RU" dirty="0" smtClean="0"/>
              <a:t>дощі.</a:t>
            </a:r>
          </a:p>
          <a:p>
            <a:r>
              <a:rPr lang="uk-UA" dirty="0"/>
              <a:t>радіація підвищується у всіх сусідніх, найближчих до м Прип'яті районах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Прип'яті нібито почалося мародерство, і туди послані війська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9280" y="167513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«Ставиться завдання </a:t>
            </a:r>
            <a:r>
              <a:rPr lang="ru-RU" dirty="0" smtClean="0"/>
              <a:t>максимально скоротити </a:t>
            </a:r>
            <a:r>
              <a:rPr lang="ru-RU" dirty="0"/>
              <a:t>виїзд за кордон хворих людей </a:t>
            </a:r>
            <a:r>
              <a:rPr lang="ru-RU" dirty="0" smtClean="0"/>
              <a:t>для того, щоб не </a:t>
            </a:r>
            <a:r>
              <a:rPr lang="ru-RU" dirty="0"/>
              <a:t>дозволити нашим ворогам використовувати випадкові факти в антирадянській діяльності»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7920" y="50673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Пункт з секретної записки МЗС СРСР від 1 травня 1986р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4800" y="3083560"/>
            <a:ext cx="9601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«</a:t>
            </a:r>
            <a:r>
              <a:rPr lang="uk-UA" dirty="0" smtClean="0"/>
              <a:t>Підвищену </a:t>
            </a:r>
            <a:r>
              <a:rPr lang="uk-UA" dirty="0"/>
              <a:t>стурбованість і нервозність проявили частина батьків, вагітні жінки. Багато з них прагнули вивезти дітей і виїхати за межі Києва. Знизилася до 25-30% відвідуваність дошкільних </a:t>
            </a:r>
            <a:r>
              <a:rPr lang="uk-UA" dirty="0" smtClean="0"/>
              <a:t>закладів</a:t>
            </a:r>
            <a:r>
              <a:rPr lang="uk-UA" dirty="0"/>
              <a:t>. Приблизно п'ята частина учнів 8-10-х </a:t>
            </a:r>
            <a:r>
              <a:rPr lang="uk-UA" dirty="0" smtClean="0"/>
              <a:t>відсутні на </a:t>
            </a:r>
            <a:r>
              <a:rPr lang="uk-UA" dirty="0"/>
              <a:t>заняттях. </a:t>
            </a:r>
            <a:r>
              <a:rPr lang="uk-UA" dirty="0" smtClean="0"/>
              <a:t>Зменшилася </a:t>
            </a:r>
            <a:r>
              <a:rPr lang="uk-UA" dirty="0"/>
              <a:t>(приблизно на 30-40%) відвідуваність театрів, концертних залів, кінотеатрів, особливо дитячих вистав і кіносеансів. Скоротився потік радянських і іноземних туристів </a:t>
            </a:r>
            <a:r>
              <a:rPr lang="uk-UA" dirty="0" smtClean="0"/>
              <a:t>»</a:t>
            </a:r>
          </a:p>
          <a:p>
            <a:pPr marL="0" indent="0" algn="ctr">
              <a:buNone/>
            </a:pPr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95680" y="472440"/>
            <a:ext cx="11196320" cy="148590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Із довідки </a:t>
            </a:r>
            <a:r>
              <a:rPr lang="uk-UA" dirty="0"/>
              <a:t>Київського міськкому партії від 23 травня 1986р. Під грифом «Таємно»: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Моделі роботи з громадською думкою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переводила </a:t>
            </a:r>
            <a:r>
              <a:rPr lang="ru-RU" dirty="0" err="1"/>
              <a:t>невидимий</a:t>
            </a:r>
            <a:r>
              <a:rPr lang="ru-RU" dirty="0"/>
              <a:t> страх в </a:t>
            </a:r>
            <a:r>
              <a:rPr lang="ru-RU" dirty="0" err="1"/>
              <a:t>цілком</a:t>
            </a:r>
            <a:r>
              <a:rPr lang="ru-RU" dirty="0"/>
              <a:t> </a:t>
            </a:r>
            <a:r>
              <a:rPr lang="ru-RU" dirty="0" err="1"/>
              <a:t>прості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по </a:t>
            </a:r>
            <a:r>
              <a:rPr lang="ru-RU" dirty="0" err="1"/>
              <a:t>захисту</a:t>
            </a:r>
            <a:r>
              <a:rPr lang="ru-RU" dirty="0"/>
              <a:t> від </a:t>
            </a:r>
            <a:r>
              <a:rPr lang="ru-RU" dirty="0" err="1"/>
              <a:t>нього</a:t>
            </a:r>
            <a:r>
              <a:rPr lang="ru-RU" dirty="0"/>
              <a:t>: </a:t>
            </a:r>
            <a:r>
              <a:rPr lang="ru-RU" dirty="0" smtClean="0"/>
              <a:t>«</a:t>
            </a:r>
            <a:r>
              <a:rPr lang="ru-RU" dirty="0" err="1" smtClean="0"/>
              <a:t>мийте</a:t>
            </a:r>
            <a:r>
              <a:rPr lang="ru-RU" dirty="0" smtClean="0"/>
              <a:t> </a:t>
            </a:r>
            <a:r>
              <a:rPr lang="ru-RU" dirty="0"/>
              <a:t>руки і </a:t>
            </a:r>
            <a:r>
              <a:rPr lang="ru-RU" dirty="0" err="1"/>
              <a:t>робіть</a:t>
            </a:r>
            <a:r>
              <a:rPr lang="ru-RU" dirty="0"/>
              <a:t> </a:t>
            </a:r>
            <a:r>
              <a:rPr lang="ru-RU" dirty="0" err="1"/>
              <a:t>вологе</a:t>
            </a:r>
            <a:r>
              <a:rPr lang="ru-RU" dirty="0"/>
              <a:t> </a:t>
            </a:r>
            <a:r>
              <a:rPr lang="ru-RU" dirty="0" err="1"/>
              <a:t>прибирання</a:t>
            </a:r>
            <a:r>
              <a:rPr lang="ru-RU" dirty="0"/>
              <a:t> </a:t>
            </a:r>
            <a:r>
              <a:rPr lang="ru-RU" dirty="0" err="1" smtClean="0"/>
              <a:t>приміщень</a:t>
            </a:r>
            <a:r>
              <a:rPr lang="ru-RU" dirty="0" smtClean="0"/>
              <a:t>».</a:t>
            </a:r>
          </a:p>
          <a:p>
            <a:r>
              <a:rPr lang="ru-RU" dirty="0" err="1"/>
              <a:t>трансформувала</a:t>
            </a:r>
            <a:r>
              <a:rPr lang="ru-RU" dirty="0"/>
              <a:t> </a:t>
            </a:r>
            <a:r>
              <a:rPr lang="ru-RU" dirty="0" err="1"/>
              <a:t>нейтральну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ліквідацію</a:t>
            </a:r>
            <a:r>
              <a:rPr lang="ru-RU" dirty="0"/>
              <a:t> в </a:t>
            </a:r>
            <a:r>
              <a:rPr lang="ru-RU" dirty="0" err="1"/>
              <a:t>пафосну</a:t>
            </a:r>
            <a:r>
              <a:rPr lang="ru-RU" dirty="0"/>
              <a:t> </a:t>
            </a:r>
            <a:r>
              <a:rPr lang="ru-RU" dirty="0" smtClean="0"/>
              <a:t>модель. </a:t>
            </a:r>
            <a:r>
              <a:rPr lang="ru-RU" dirty="0" err="1"/>
              <a:t>Це</a:t>
            </a:r>
            <a:r>
              <a:rPr lang="ru-RU" dirty="0"/>
              <a:t> для </a:t>
            </a:r>
            <a:r>
              <a:rPr lang="ru-RU" dirty="0" err="1"/>
              <a:t>радянської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також </a:t>
            </a:r>
            <a:r>
              <a:rPr lang="ru-RU" dirty="0" err="1"/>
              <a:t>стандартним</a:t>
            </a:r>
            <a:r>
              <a:rPr lang="ru-RU" dirty="0"/>
              <a:t> способом </a:t>
            </a:r>
            <a:r>
              <a:rPr lang="ru-RU" dirty="0" err="1"/>
              <a:t>інтерпретації</a:t>
            </a:r>
            <a:r>
              <a:rPr lang="ru-RU" dirty="0"/>
              <a:t> </a:t>
            </a:r>
            <a:r>
              <a:rPr lang="ru-RU" dirty="0" err="1"/>
              <a:t>кризової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, коли ЗМІ </a:t>
            </a:r>
            <a:r>
              <a:rPr lang="ru-RU" dirty="0" err="1"/>
              <a:t>основний</a:t>
            </a:r>
            <a:r>
              <a:rPr lang="ru-RU" dirty="0"/>
              <a:t> акцент </a:t>
            </a:r>
            <a:r>
              <a:rPr lang="ru-RU" dirty="0" err="1"/>
              <a:t>роблять</a:t>
            </a:r>
            <a:r>
              <a:rPr lang="ru-RU" dirty="0"/>
              <a:t> не на причинах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наслідках</a:t>
            </a:r>
            <a:r>
              <a:rPr lang="ru-RU" dirty="0" smtClean="0"/>
              <a:t>, </a:t>
            </a:r>
            <a:r>
              <a:rPr lang="ru-RU" dirty="0"/>
              <a:t>а на </a:t>
            </a:r>
            <a:r>
              <a:rPr lang="ru-RU" dirty="0" err="1" smtClean="0"/>
              <a:t>героїзмі</a:t>
            </a:r>
            <a:r>
              <a:rPr lang="ru-RU" dirty="0" smtClean="0"/>
              <a:t> </a:t>
            </a:r>
            <a:r>
              <a:rPr lang="ru-RU" dirty="0" err="1"/>
              <a:t>рятувальників</a:t>
            </a:r>
            <a:r>
              <a:rPr lang="ru-RU" dirty="0" smtClean="0"/>
              <a:t>.</a:t>
            </a:r>
          </a:p>
          <a:p>
            <a:r>
              <a:rPr lang="ru-RU" dirty="0"/>
              <a:t>як би дозволяла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вихід</a:t>
            </a:r>
            <a:r>
              <a:rPr lang="ru-RU" dirty="0"/>
              <a:t> </a:t>
            </a:r>
            <a:r>
              <a:rPr lang="ru-RU" dirty="0" err="1"/>
              <a:t>психологічному</a:t>
            </a:r>
            <a:r>
              <a:rPr lang="ru-RU" dirty="0"/>
              <a:t> страху по строго </a:t>
            </a:r>
            <a:r>
              <a:rPr lang="ru-RU" dirty="0" err="1"/>
              <a:t>фіксованому</a:t>
            </a:r>
            <a:r>
              <a:rPr lang="ru-RU" dirty="0"/>
              <a:t> каналу -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рятувати</a:t>
            </a:r>
            <a:r>
              <a:rPr lang="ru-RU" dirty="0"/>
              <a:t> </a:t>
            </a:r>
            <a:r>
              <a:rPr lang="ru-RU" dirty="0" err="1"/>
              <a:t>дітей</a:t>
            </a:r>
            <a:r>
              <a:rPr lang="ru-RU" dirty="0"/>
              <a:t>, </a:t>
            </a:r>
            <a:r>
              <a:rPr lang="ru-RU" dirty="0" err="1"/>
              <a:t>відправляючи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за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м.Києва</a:t>
            </a:r>
            <a:r>
              <a:rPr lang="ru-RU" dirty="0"/>
              <a:t>, що в </a:t>
            </a:r>
            <a:r>
              <a:rPr lang="ru-RU" dirty="0" err="1"/>
              <a:t>якійсь</a:t>
            </a:r>
            <a:r>
              <a:rPr lang="ru-RU" dirty="0"/>
              <a:t> </a:t>
            </a:r>
            <a:r>
              <a:rPr lang="ru-RU" dirty="0" err="1"/>
              <a:t>мірі</a:t>
            </a:r>
            <a:r>
              <a:rPr lang="ru-RU" dirty="0"/>
              <a:t> </a:t>
            </a:r>
            <a:r>
              <a:rPr lang="ru-RU" dirty="0" err="1"/>
              <a:t>знімало</a:t>
            </a:r>
            <a:r>
              <a:rPr lang="ru-RU" dirty="0"/>
              <a:t> </a:t>
            </a:r>
            <a:r>
              <a:rPr lang="ru-RU" dirty="0" err="1"/>
              <a:t>накопичення</a:t>
            </a:r>
            <a:r>
              <a:rPr lang="ru-RU" dirty="0"/>
              <a:t> </a:t>
            </a:r>
            <a:r>
              <a:rPr lang="ru-RU" dirty="0" err="1"/>
              <a:t>негативних</a:t>
            </a:r>
            <a:r>
              <a:rPr lang="ru-RU" dirty="0"/>
              <a:t> </a:t>
            </a:r>
            <a:r>
              <a:rPr lang="ru-RU" dirty="0" err="1"/>
              <a:t>емоцій</a:t>
            </a:r>
            <a:r>
              <a:rPr lang="ru-RU" dirty="0"/>
              <a:t> по </a:t>
            </a:r>
            <a:r>
              <a:rPr lang="ru-RU" dirty="0" err="1"/>
              <a:t>відношенню</a:t>
            </a:r>
            <a:r>
              <a:rPr lang="ru-RU" dirty="0"/>
              <a:t> до </a:t>
            </a:r>
            <a:r>
              <a:rPr lang="ru-RU" dirty="0" err="1" smtClean="0"/>
              <a:t>влади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замовчування </a:t>
            </a:r>
            <a:r>
              <a:rPr lang="uk-UA" dirty="0"/>
              <a:t>реальних наслідків. Як виявилося, масову свідомість цілком охоче приймає позитивні інтерпретації, ховаючи свій страх за ними. В </a:t>
            </a:r>
            <a:r>
              <a:rPr lang="uk-UA" dirty="0" smtClean="0"/>
              <a:t>результаті у </a:t>
            </a:r>
            <a:r>
              <a:rPr lang="uk-UA" dirty="0"/>
              <a:t>періоди багаторазово підвищеного </a:t>
            </a:r>
            <a:r>
              <a:rPr lang="uk-UA" dirty="0" smtClean="0"/>
              <a:t>радіаційного фону </a:t>
            </a:r>
            <a:r>
              <a:rPr lang="uk-UA" dirty="0"/>
              <a:t>під час перших днів травня </a:t>
            </a:r>
            <a:r>
              <a:rPr lang="uk-UA" dirty="0" smtClean="0"/>
              <a:t>пройшли </a:t>
            </a:r>
            <a:r>
              <a:rPr lang="uk-UA" dirty="0"/>
              <a:t>і першотравнева демонстрація і велогонка.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7200" y="2641600"/>
            <a:ext cx="9601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Модель </a:t>
            </a:r>
            <a:r>
              <a:rPr lang="ru-RU" dirty="0" err="1"/>
              <a:t>панічного</a:t>
            </a:r>
            <a:r>
              <a:rPr lang="ru-RU" dirty="0"/>
              <a:t> страху так і не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на </a:t>
            </a:r>
            <a:r>
              <a:rPr lang="ru-RU" dirty="0" err="1"/>
              <a:t>масовому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достовірна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 smtClean="0"/>
              <a:t>з’явилася</a:t>
            </a:r>
            <a:r>
              <a:rPr lang="ru-RU" dirty="0" smtClean="0"/>
              <a:t> </a:t>
            </a:r>
            <a:r>
              <a:rPr lang="ru-RU" dirty="0" err="1"/>
              <a:t>тоді</a:t>
            </a:r>
            <a:r>
              <a:rPr lang="ru-RU" dirty="0"/>
              <a:t>, коли люди </a:t>
            </a:r>
            <a:r>
              <a:rPr lang="ru-RU" dirty="0" err="1"/>
              <a:t>вже</a:t>
            </a:r>
            <a:r>
              <a:rPr lang="ru-RU" dirty="0"/>
              <a:t> не могли </a:t>
            </a:r>
            <a:r>
              <a:rPr lang="ru-RU" dirty="0" err="1"/>
              <a:t>впливати</a:t>
            </a:r>
            <a:r>
              <a:rPr lang="ru-RU" dirty="0"/>
              <a:t> на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 Лише 1 листопада 1995 р </a:t>
            </a:r>
            <a:r>
              <a:rPr lang="ru-RU" dirty="0" err="1"/>
              <a:t>Національна</a:t>
            </a:r>
            <a:r>
              <a:rPr lang="ru-RU" dirty="0"/>
              <a:t> </a:t>
            </a:r>
            <a:r>
              <a:rPr lang="ru-RU" dirty="0" err="1"/>
              <a:t>Академія</a:t>
            </a:r>
            <a:r>
              <a:rPr lang="ru-RU" dirty="0"/>
              <a:t> наук </a:t>
            </a:r>
            <a:r>
              <a:rPr lang="ru-RU" dirty="0" err="1"/>
              <a:t>України</a:t>
            </a:r>
            <a:r>
              <a:rPr lang="ru-RU" dirty="0"/>
              <a:t> </a:t>
            </a:r>
            <a:r>
              <a:rPr lang="ru-RU" dirty="0" err="1"/>
              <a:t>повідомила</a:t>
            </a:r>
            <a:r>
              <a:rPr lang="ru-RU" dirty="0"/>
              <a:t>, що </a:t>
            </a:r>
            <a:r>
              <a:rPr lang="ru-RU" dirty="0" err="1"/>
              <a:t>чорнобильські</a:t>
            </a:r>
            <a:r>
              <a:rPr lang="ru-RU" dirty="0"/>
              <a:t> </a:t>
            </a:r>
            <a:r>
              <a:rPr lang="ru-RU" dirty="0" err="1"/>
              <a:t>матеріали</a:t>
            </a:r>
            <a:r>
              <a:rPr lang="ru-RU" dirty="0"/>
              <a:t> </a:t>
            </a:r>
            <a:r>
              <a:rPr lang="ru-RU" dirty="0" err="1"/>
              <a:t>втратили</a:t>
            </a:r>
            <a:r>
              <a:rPr lang="ru-RU" dirty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розсекречені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8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183</TotalTime>
  <Words>534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Кризові комунікації в чорнобильській ситуації</vt:lpstr>
      <vt:lpstr>Особливості Чорнобильської ситуації з точки зору кризових комунікацій:</vt:lpstr>
      <vt:lpstr>Психолог В. Моляко виділяє наступні періоди реагування соціумом на чорнобильську ситуацію:</vt:lpstr>
      <vt:lpstr>Інформація відділу організаційно-партійної роботи ЦК Компартії України від 30 квітня 1986 р під грифом «Таємно» про чутки серед населення:</vt:lpstr>
      <vt:lpstr>«Ставиться завдання максимально скоротити виїзд за кордон хворих людей для того, щоб не дозволити нашим ворогам використовувати випадкові факти в антирадянській діяльності»</vt:lpstr>
      <vt:lpstr>Із довідки Київського міськкому партії від 23 травня 1986р. Під грифом «Таємно»:</vt:lpstr>
      <vt:lpstr>Моделі роботи з громадською думкою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Кризові комунікації в чорнобильській ситуації</dc:title>
  <dc:creator>DIMA</dc:creator>
  <cp:lastModifiedBy>DIMA</cp:lastModifiedBy>
  <cp:revision>9</cp:revision>
  <dcterms:created xsi:type="dcterms:W3CDTF">2019-11-06T15:59:24Z</dcterms:created>
  <dcterms:modified xsi:type="dcterms:W3CDTF">2019-11-06T19:03:04Z</dcterms:modified>
</cp:coreProperties>
</file>