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12" autoAdjust="0"/>
  </p:normalViewPr>
  <p:slideViewPr>
    <p:cSldViewPr snapToGrid="0">
      <p:cViewPr varScale="1">
        <p:scale>
          <a:sx n="81" d="100"/>
          <a:sy n="81" d="100"/>
        </p:scale>
        <p:origin x="130" y="48"/>
      </p:cViewPr>
      <p:guideLst/>
    </p:cSldViewPr>
  </p:slideViewPr>
  <p:outlineViewPr>
    <p:cViewPr>
      <p:scale>
        <a:sx n="33" d="100"/>
        <a:sy n="33" d="100"/>
      </p:scale>
      <p:origin x="0" y="-41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3BB105A-1615-44E3-AE3F-C54F13736845}" type="datetimeFigureOut">
              <a:rPr lang="ru-RU" smtClean="0"/>
              <a:t>24.05.2021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21164769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B105A-1615-44E3-AE3F-C54F13736845}" type="datetimeFigureOut">
              <a:rPr lang="ru-RU" smtClean="0"/>
              <a:t>24.05.2021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95950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B105A-1615-44E3-AE3F-C54F13736845}" type="datetimeFigureOut">
              <a:rPr lang="ru-RU" smtClean="0"/>
              <a:t>24.05.2021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98669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B105A-1615-44E3-AE3F-C54F13736845}" type="datetimeFigureOut">
              <a:rPr lang="ru-RU" smtClean="0"/>
              <a:t>24.05.2021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408835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3BB105A-1615-44E3-AE3F-C54F13736845}" type="datetimeFigureOut">
              <a:rPr lang="ru-RU" smtClean="0"/>
              <a:t>24.05.2021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21140451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3BB105A-1615-44E3-AE3F-C54F13736845}" type="datetimeFigureOut">
              <a:rPr lang="ru-RU" smtClean="0"/>
              <a:t>24.05.2021</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16732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3BB105A-1615-44E3-AE3F-C54F13736845}" type="datetimeFigureOut">
              <a:rPr lang="ru-RU" smtClean="0"/>
              <a:t>24.05.2021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E6B841D-6F80-4349-B17B-01DED9408BD5}" type="slidenum">
              <a:rPr lang="ru-RU" smtClean="0"/>
              <a:t>‹#›</a:t>
            </a:fld>
            <a:endParaRPr lang="ru-R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0945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B105A-1615-44E3-AE3F-C54F13736845}" type="datetimeFigureOut">
              <a:rPr lang="ru-RU" smtClean="0"/>
              <a:t>24.05.2021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400824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B105A-1615-44E3-AE3F-C54F13736845}" type="datetimeFigureOut">
              <a:rPr lang="ru-RU" smtClean="0"/>
              <a:t>24.05.2021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382133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3BB105A-1615-44E3-AE3F-C54F13736845}" type="datetimeFigureOut">
              <a:rPr lang="ru-RU" smtClean="0"/>
              <a:t>24.05.2021</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362344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3BB105A-1615-44E3-AE3F-C54F13736845}" type="datetimeFigureOut">
              <a:rPr lang="ru-RU" smtClean="0"/>
              <a:t>24.05.2021</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2E6B841D-6F80-4349-B17B-01DED9408BD5}" type="slidenum">
              <a:rPr lang="ru-RU" smtClean="0"/>
              <a:t>‹#›</a:t>
            </a:fld>
            <a:endParaRPr lang="ru-RU"/>
          </a:p>
        </p:txBody>
      </p:sp>
    </p:spTree>
    <p:extLst>
      <p:ext uri="{BB962C8B-B14F-4D97-AF65-F5344CB8AC3E}">
        <p14:creationId xmlns:p14="http://schemas.microsoft.com/office/powerpoint/2010/main" val="318326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3BB105A-1615-44E3-AE3F-C54F13736845}" type="datetimeFigureOut">
              <a:rPr lang="ru-RU" smtClean="0"/>
              <a:t>24.05.2021</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E6B841D-6F80-4349-B17B-01DED9408BD5}" type="slidenum">
              <a:rPr lang="ru-RU" smtClean="0"/>
              <a:t>‹#›</a:t>
            </a:fld>
            <a:endParaRPr lang="ru-RU"/>
          </a:p>
        </p:txBody>
      </p:sp>
    </p:spTree>
    <p:extLst>
      <p:ext uri="{BB962C8B-B14F-4D97-AF65-F5344CB8AC3E}">
        <p14:creationId xmlns:p14="http://schemas.microsoft.com/office/powerpoint/2010/main" val="2720922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F982-D75C-47D8-A900-1E50AA384C58}"/>
              </a:ext>
            </a:extLst>
          </p:cNvPr>
          <p:cNvSpPr>
            <a:spLocks noGrp="1"/>
          </p:cNvSpPr>
          <p:nvPr>
            <p:ph type="ctrTitle"/>
          </p:nvPr>
        </p:nvSpPr>
        <p:spPr>
          <a:xfrm>
            <a:off x="1600200" y="1520086"/>
            <a:ext cx="8991600" cy="2477241"/>
          </a:xfrm>
        </p:spPr>
        <p:txBody>
          <a:bodyPr>
            <a:normAutofit/>
          </a:bodyPr>
          <a:lstStyle/>
          <a:p>
            <a:r>
              <a:rPr lang="uk-UA" dirty="0"/>
              <a:t>АНАЛІЗ ФОРМАТІВ ДАНИХ З ВИКОРИСТАННЯМ АЛГОРИТМІВ СТИСНЕННЯ ДАНИХ БЕЗ ВТРАТ</a:t>
            </a:r>
            <a:endParaRPr lang="ru-RU" dirty="0"/>
          </a:p>
        </p:txBody>
      </p:sp>
      <p:sp>
        <p:nvSpPr>
          <p:cNvPr id="3" name="Subtitle 2">
            <a:extLst>
              <a:ext uri="{FF2B5EF4-FFF2-40B4-BE49-F238E27FC236}">
                <a16:creationId xmlns:a16="http://schemas.microsoft.com/office/drawing/2014/main" id="{29B5B30F-7AD9-42BA-A55A-E5C177DDB81D}"/>
              </a:ext>
            </a:extLst>
          </p:cNvPr>
          <p:cNvSpPr>
            <a:spLocks noGrp="1"/>
          </p:cNvSpPr>
          <p:nvPr>
            <p:ph type="subTitle" idx="1"/>
          </p:nvPr>
        </p:nvSpPr>
        <p:spPr>
          <a:xfrm>
            <a:off x="3992165" y="4605987"/>
            <a:ext cx="6599635" cy="1239894"/>
          </a:xfrm>
        </p:spPr>
        <p:txBody>
          <a:bodyPr>
            <a:noAutofit/>
          </a:bodyPr>
          <a:lstStyle/>
          <a:p>
            <a:pPr algn="just"/>
            <a:r>
              <a:rPr lang="ru-RU" dirty="0"/>
              <a:t>Студента II курсу, групи ДА-92</a:t>
            </a:r>
          </a:p>
          <a:p>
            <a:pPr algn="just"/>
            <a:r>
              <a:rPr lang="ru-RU" dirty="0"/>
              <a:t>Насікана Д. Ю.</a:t>
            </a:r>
          </a:p>
          <a:p>
            <a:pPr algn="just"/>
            <a:r>
              <a:rPr lang="ru-RU" dirty="0"/>
              <a:t>Керівник доц., к.т.н. Капшук О. О.</a:t>
            </a:r>
          </a:p>
        </p:txBody>
      </p:sp>
      <p:sp>
        <p:nvSpPr>
          <p:cNvPr id="4" name="Subtitle 2">
            <a:extLst>
              <a:ext uri="{FF2B5EF4-FFF2-40B4-BE49-F238E27FC236}">
                <a16:creationId xmlns:a16="http://schemas.microsoft.com/office/drawing/2014/main" id="{70842241-ADCB-4279-A724-7B9E7846B135}"/>
              </a:ext>
            </a:extLst>
          </p:cNvPr>
          <p:cNvSpPr txBox="1">
            <a:spLocks/>
          </p:cNvSpPr>
          <p:nvPr/>
        </p:nvSpPr>
        <p:spPr>
          <a:xfrm>
            <a:off x="4117157" y="900139"/>
            <a:ext cx="6599635" cy="1239894"/>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just"/>
            <a:r>
              <a:rPr lang="uk-UA" dirty="0"/>
              <a:t>Презентація до СРС на тему:</a:t>
            </a:r>
            <a:endParaRPr lang="ru-RU" dirty="0"/>
          </a:p>
        </p:txBody>
      </p:sp>
    </p:spTree>
    <p:extLst>
      <p:ext uri="{BB962C8B-B14F-4D97-AF65-F5344CB8AC3E}">
        <p14:creationId xmlns:p14="http://schemas.microsoft.com/office/powerpoint/2010/main" val="159589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6554-4535-4A74-828D-C904DAAEB704}"/>
              </a:ext>
            </a:extLst>
          </p:cNvPr>
          <p:cNvSpPr>
            <a:spLocks noGrp="1"/>
          </p:cNvSpPr>
          <p:nvPr>
            <p:ph type="title"/>
          </p:nvPr>
        </p:nvSpPr>
        <p:spPr>
          <a:xfrm>
            <a:off x="2231136" y="863600"/>
            <a:ext cx="7729728" cy="1289812"/>
          </a:xfrm>
        </p:spPr>
        <p:txBody>
          <a:bodyPr>
            <a:normAutofit fontScale="90000"/>
          </a:bodyPr>
          <a:lstStyle/>
          <a:p>
            <a:r>
              <a:rPr lang="uk-UA" dirty="0"/>
              <a:t>Огляд форматів даних, що використовують стиснення без втрат</a:t>
            </a:r>
            <a:endParaRPr lang="ru-RU" dirty="0"/>
          </a:p>
        </p:txBody>
      </p:sp>
      <p:sp>
        <p:nvSpPr>
          <p:cNvPr id="3" name="Content Placeholder 2">
            <a:extLst>
              <a:ext uri="{FF2B5EF4-FFF2-40B4-BE49-F238E27FC236}">
                <a16:creationId xmlns:a16="http://schemas.microsoft.com/office/drawing/2014/main" id="{B03E5BC0-C1AA-426D-907F-43842F30E715}"/>
              </a:ext>
            </a:extLst>
          </p:cNvPr>
          <p:cNvSpPr>
            <a:spLocks noGrp="1"/>
          </p:cNvSpPr>
          <p:nvPr>
            <p:ph idx="1"/>
          </p:nvPr>
        </p:nvSpPr>
        <p:spPr>
          <a:xfrm>
            <a:off x="2231136" y="2638044"/>
            <a:ext cx="7729728" cy="3101983"/>
          </a:xfrm>
        </p:spPr>
        <p:txBody>
          <a:bodyPr>
            <a:normAutofit lnSpcReduction="10000"/>
          </a:bodyPr>
          <a:lstStyle/>
          <a:p>
            <a:pPr marL="0" indent="0" algn="just">
              <a:buNone/>
            </a:pPr>
            <a:r>
              <a:rPr lang="uk-UA" dirty="0"/>
              <a:t>Після розгляду двох основних алгоритмів без втрат, які лежать в основі майже всіх інших алгоритмів кодування без втрат, що використовуються у популярних форматах даних, можемо перейти до розгляду самих форматів та їх функціонування.</a:t>
            </a:r>
            <a:endParaRPr lang="ru-RU" dirty="0"/>
          </a:p>
          <a:p>
            <a:pPr marL="0" indent="0">
              <a:buNone/>
            </a:pPr>
            <a:r>
              <a:rPr lang="uk-UA" dirty="0"/>
              <a:t>Універсальні формати стиснення без втрат</a:t>
            </a:r>
            <a:r>
              <a:rPr lang="en-US" dirty="0"/>
              <a:t>:</a:t>
            </a:r>
          </a:p>
          <a:p>
            <a:r>
              <a:rPr lang="en-US" dirty="0"/>
              <a:t>ZIP</a:t>
            </a:r>
          </a:p>
          <a:p>
            <a:r>
              <a:rPr lang="en-US" dirty="0"/>
              <a:t>7-ZIP</a:t>
            </a:r>
          </a:p>
          <a:p>
            <a:r>
              <a:rPr lang="en-US" dirty="0"/>
              <a:t>RAR</a:t>
            </a:r>
          </a:p>
          <a:p>
            <a:r>
              <a:rPr lang="en-US" dirty="0"/>
              <a:t>PAQ</a:t>
            </a:r>
          </a:p>
          <a:p>
            <a:pPr marL="0" indent="0">
              <a:buNone/>
            </a:pPr>
            <a:endParaRPr lang="ru-RU" dirty="0"/>
          </a:p>
        </p:txBody>
      </p:sp>
    </p:spTree>
    <p:extLst>
      <p:ext uri="{BB962C8B-B14F-4D97-AF65-F5344CB8AC3E}">
        <p14:creationId xmlns:p14="http://schemas.microsoft.com/office/powerpoint/2010/main" val="36349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5423-8D68-40C8-A30F-BBFCF4020F72}"/>
              </a:ext>
            </a:extLst>
          </p:cNvPr>
          <p:cNvSpPr>
            <a:spLocks noGrp="1"/>
          </p:cNvSpPr>
          <p:nvPr>
            <p:ph type="title"/>
          </p:nvPr>
        </p:nvSpPr>
        <p:spPr/>
        <p:txBody>
          <a:bodyPr>
            <a:normAutofit fontScale="90000"/>
          </a:bodyPr>
          <a:lstStyle/>
          <a:p>
            <a:r>
              <a:rPr lang="uk-UA" dirty="0"/>
              <a:t>Огляд форматів даних, що використовують стиснення без втрат</a:t>
            </a:r>
            <a:endParaRPr lang="ru-RU" dirty="0"/>
          </a:p>
        </p:txBody>
      </p:sp>
      <p:sp>
        <p:nvSpPr>
          <p:cNvPr id="3" name="Content Placeholder 2">
            <a:extLst>
              <a:ext uri="{FF2B5EF4-FFF2-40B4-BE49-F238E27FC236}">
                <a16:creationId xmlns:a16="http://schemas.microsoft.com/office/drawing/2014/main" id="{369D5D4F-925E-4E57-AF5D-19C8DF86A886}"/>
              </a:ext>
            </a:extLst>
          </p:cNvPr>
          <p:cNvSpPr>
            <a:spLocks noGrp="1"/>
          </p:cNvSpPr>
          <p:nvPr>
            <p:ph idx="1"/>
          </p:nvPr>
        </p:nvSpPr>
        <p:spPr>
          <a:xfrm>
            <a:off x="2231136" y="3024124"/>
            <a:ext cx="7729728" cy="3101983"/>
          </a:xfrm>
        </p:spPr>
        <p:txBody>
          <a:bodyPr>
            <a:normAutofit/>
          </a:bodyPr>
          <a:lstStyle/>
          <a:p>
            <a:pPr marL="0" indent="0" algn="ctr">
              <a:buNone/>
            </a:pPr>
            <a:r>
              <a:rPr lang="ru-RU" dirty="0"/>
              <a:t>Аудіо-формати</a:t>
            </a:r>
            <a:r>
              <a:rPr lang="en-US" dirty="0"/>
              <a:t> </a:t>
            </a:r>
            <a:r>
              <a:rPr lang="uk-UA" dirty="0"/>
              <a:t>стиснення без втрат</a:t>
            </a:r>
            <a:r>
              <a:rPr lang="en-US" dirty="0"/>
              <a:t>[4]</a:t>
            </a:r>
            <a:r>
              <a:rPr lang="ru-RU" dirty="0"/>
              <a:t>:</a:t>
            </a:r>
          </a:p>
          <a:p>
            <a:r>
              <a:rPr lang="en-US" dirty="0"/>
              <a:t>ALAC – Apple Lossless</a:t>
            </a:r>
          </a:p>
          <a:p>
            <a:r>
              <a:rPr lang="en-US" dirty="0"/>
              <a:t>DST - Direct Stream Transfer </a:t>
            </a:r>
          </a:p>
          <a:p>
            <a:r>
              <a:rPr lang="en-US" dirty="0"/>
              <a:t>FLAC - Free Lossless Audio Codec</a:t>
            </a:r>
          </a:p>
          <a:p>
            <a:endParaRPr lang="ru-RU" dirty="0"/>
          </a:p>
        </p:txBody>
      </p:sp>
      <p:sp>
        <p:nvSpPr>
          <p:cNvPr id="4" name="Content Placeholder 2">
            <a:extLst>
              <a:ext uri="{FF2B5EF4-FFF2-40B4-BE49-F238E27FC236}">
                <a16:creationId xmlns:a16="http://schemas.microsoft.com/office/drawing/2014/main" id="{0919FBAF-F76F-4492-87D5-AEE0F2801568}"/>
              </a:ext>
            </a:extLst>
          </p:cNvPr>
          <p:cNvSpPr txBox="1">
            <a:spLocks/>
          </p:cNvSpPr>
          <p:nvPr/>
        </p:nvSpPr>
        <p:spPr>
          <a:xfrm>
            <a:off x="6406896" y="3429000"/>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0"/>
            <a:r>
              <a:rPr lang="en-US" dirty="0"/>
              <a:t>MLP - Meridian Lossless Packing</a:t>
            </a:r>
            <a:endParaRPr lang="ru-RU" dirty="0"/>
          </a:p>
          <a:p>
            <a:pPr lvl="0"/>
            <a:r>
              <a:rPr lang="en-US" dirty="0"/>
              <a:t>TTA - True Audio Lossless</a:t>
            </a:r>
            <a:endParaRPr lang="ru-RU" dirty="0"/>
          </a:p>
          <a:p>
            <a:pPr lvl="0"/>
            <a:r>
              <a:rPr lang="en-US" dirty="0"/>
              <a:t>WavPack - WavPack lossless</a:t>
            </a:r>
            <a:endParaRPr lang="ru-RU" dirty="0"/>
          </a:p>
        </p:txBody>
      </p:sp>
    </p:spTree>
    <p:extLst>
      <p:ext uri="{BB962C8B-B14F-4D97-AF65-F5344CB8AC3E}">
        <p14:creationId xmlns:p14="http://schemas.microsoft.com/office/powerpoint/2010/main" val="111930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786F-5C5D-4844-9605-88FBAA645714}"/>
              </a:ext>
            </a:extLst>
          </p:cNvPr>
          <p:cNvSpPr>
            <a:spLocks noGrp="1"/>
          </p:cNvSpPr>
          <p:nvPr>
            <p:ph type="title"/>
          </p:nvPr>
        </p:nvSpPr>
        <p:spPr>
          <a:xfrm>
            <a:off x="2231136" y="964692"/>
            <a:ext cx="7729728" cy="1188720"/>
          </a:xfrm>
        </p:spPr>
        <p:txBody>
          <a:bodyPr>
            <a:normAutofit fontScale="90000"/>
          </a:bodyPr>
          <a:lstStyle/>
          <a:p>
            <a:r>
              <a:rPr lang="uk-UA" dirty="0"/>
              <a:t>Огляд форматів даних, що використовують стиснення без втрат</a:t>
            </a:r>
            <a:endParaRPr lang="ru-RU" dirty="0"/>
          </a:p>
        </p:txBody>
      </p:sp>
      <p:sp>
        <p:nvSpPr>
          <p:cNvPr id="3" name="Content Placeholder 2">
            <a:extLst>
              <a:ext uri="{FF2B5EF4-FFF2-40B4-BE49-F238E27FC236}">
                <a16:creationId xmlns:a16="http://schemas.microsoft.com/office/drawing/2014/main" id="{E92B72CA-E33B-4717-B22E-21C119E8369B}"/>
              </a:ext>
            </a:extLst>
          </p:cNvPr>
          <p:cNvSpPr>
            <a:spLocks noGrp="1"/>
          </p:cNvSpPr>
          <p:nvPr>
            <p:ph idx="1"/>
          </p:nvPr>
        </p:nvSpPr>
        <p:spPr/>
        <p:txBody>
          <a:bodyPr/>
          <a:lstStyle/>
          <a:p>
            <a:pPr marL="0" indent="0">
              <a:buNone/>
            </a:pPr>
            <a:r>
              <a:rPr lang="uk-UA" dirty="0"/>
              <a:t>Графічні формати</a:t>
            </a:r>
            <a:r>
              <a:rPr lang="en-US" dirty="0"/>
              <a:t>[4]</a:t>
            </a:r>
            <a:r>
              <a:rPr lang="uk-UA" dirty="0"/>
              <a:t>:</a:t>
            </a:r>
          </a:p>
          <a:p>
            <a:pPr lvl="0"/>
            <a:r>
              <a:rPr lang="uk-UA" dirty="0"/>
              <a:t>GIF</a:t>
            </a:r>
            <a:endParaRPr lang="ru-RU" dirty="0"/>
          </a:p>
          <a:p>
            <a:pPr lvl="0"/>
            <a:r>
              <a:rPr lang="uk-UA" dirty="0"/>
              <a:t>JPEG-LS</a:t>
            </a:r>
            <a:endParaRPr lang="ru-RU" dirty="0"/>
          </a:p>
          <a:p>
            <a:pPr lvl="0"/>
            <a:r>
              <a:rPr lang="uk-UA" dirty="0"/>
              <a:t>PNG — Portable Network Graphics</a:t>
            </a:r>
            <a:endParaRPr lang="ru-RU" dirty="0"/>
          </a:p>
          <a:p>
            <a:pPr lvl="0"/>
            <a:r>
              <a:rPr lang="uk-UA" dirty="0"/>
              <a:t>TIFF</a:t>
            </a:r>
            <a:endParaRPr lang="ru-RU" dirty="0"/>
          </a:p>
          <a:p>
            <a:r>
              <a:rPr lang="uk-UA" dirty="0"/>
              <a:t>FLIF — Free Lossless Image Format</a:t>
            </a:r>
            <a:endParaRPr lang="ru-RU" dirty="0"/>
          </a:p>
        </p:txBody>
      </p:sp>
      <p:sp>
        <p:nvSpPr>
          <p:cNvPr id="4" name="Content Placeholder 2">
            <a:extLst>
              <a:ext uri="{FF2B5EF4-FFF2-40B4-BE49-F238E27FC236}">
                <a16:creationId xmlns:a16="http://schemas.microsoft.com/office/drawing/2014/main" id="{8F505385-12DA-4EC8-B157-D2820885F40A}"/>
              </a:ext>
            </a:extLst>
          </p:cNvPr>
          <p:cNvSpPr txBox="1">
            <a:spLocks/>
          </p:cNvSpPr>
          <p:nvPr/>
        </p:nvSpPr>
        <p:spPr>
          <a:xfrm>
            <a:off x="7036816" y="2638043"/>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uk-UA" dirty="0"/>
              <a:t>Відео формати:</a:t>
            </a:r>
          </a:p>
          <a:p>
            <a:pPr marL="0" indent="0">
              <a:buFont typeface="Arial" panose="020B0604020202020204" pitchFamily="34" charset="0"/>
              <a:buNone/>
            </a:pPr>
            <a:endParaRPr lang="uk-UA" dirty="0"/>
          </a:p>
          <a:p>
            <a:pPr lvl="0"/>
            <a:r>
              <a:rPr lang="uk-UA" dirty="0"/>
              <a:t>CorePNG</a:t>
            </a:r>
            <a:endParaRPr lang="ru-RU" dirty="0"/>
          </a:p>
          <a:p>
            <a:pPr lvl="0"/>
            <a:r>
              <a:rPr lang="uk-UA" dirty="0"/>
              <a:t>Huffyuv</a:t>
            </a:r>
            <a:endParaRPr lang="ru-RU" dirty="0"/>
          </a:p>
          <a:p>
            <a:pPr lvl="0"/>
            <a:r>
              <a:rPr lang="uk-UA" dirty="0"/>
              <a:t>Ffvhuff</a:t>
            </a:r>
            <a:endParaRPr lang="ru-RU" dirty="0"/>
          </a:p>
          <a:p>
            <a:r>
              <a:rPr lang="uk-UA" dirty="0"/>
              <a:t>Lagarith</a:t>
            </a:r>
            <a:endParaRPr lang="ru-RU" dirty="0"/>
          </a:p>
        </p:txBody>
      </p:sp>
      <p:sp>
        <p:nvSpPr>
          <p:cNvPr id="5" name="Content Placeholder 2">
            <a:extLst>
              <a:ext uri="{FF2B5EF4-FFF2-40B4-BE49-F238E27FC236}">
                <a16:creationId xmlns:a16="http://schemas.microsoft.com/office/drawing/2014/main" id="{3D55EDBE-FC39-4303-BEFC-7A4FA6769160}"/>
              </a:ext>
            </a:extLst>
          </p:cNvPr>
          <p:cNvSpPr txBox="1">
            <a:spLocks/>
          </p:cNvSpPr>
          <p:nvPr/>
        </p:nvSpPr>
        <p:spPr>
          <a:xfrm>
            <a:off x="2231136" y="5439088"/>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Детальніше ознайомитися з роботою представлених форматів можна в документі СРС.</a:t>
            </a:r>
            <a:endParaRPr lang="ru-RU" dirty="0"/>
          </a:p>
        </p:txBody>
      </p:sp>
    </p:spTree>
    <p:extLst>
      <p:ext uri="{BB962C8B-B14F-4D97-AF65-F5344CB8AC3E}">
        <p14:creationId xmlns:p14="http://schemas.microsoft.com/office/powerpoint/2010/main" val="296301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CF2A-A228-4729-924D-9BD0F15671DC}"/>
              </a:ext>
            </a:extLst>
          </p:cNvPr>
          <p:cNvSpPr>
            <a:spLocks noGrp="1"/>
          </p:cNvSpPr>
          <p:nvPr>
            <p:ph type="title"/>
          </p:nvPr>
        </p:nvSpPr>
        <p:spPr>
          <a:xfrm>
            <a:off x="2231136" y="609092"/>
            <a:ext cx="7729728" cy="1188720"/>
          </a:xfrm>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6F43A7D6-B4C9-4713-A4B5-346AB1D2ED30}"/>
              </a:ext>
            </a:extLst>
          </p:cNvPr>
          <p:cNvSpPr>
            <a:spLocks noGrp="1"/>
          </p:cNvSpPr>
          <p:nvPr>
            <p:ph idx="1"/>
          </p:nvPr>
        </p:nvSpPr>
        <p:spPr>
          <a:xfrm>
            <a:off x="2231136" y="1958206"/>
            <a:ext cx="7729728" cy="3101983"/>
          </a:xfrm>
        </p:spPr>
        <p:txBody>
          <a:bodyPr/>
          <a:lstStyle/>
          <a:p>
            <a:pPr marL="0" indent="0" algn="ctr">
              <a:buNone/>
            </a:pPr>
            <a:r>
              <a:rPr lang="uk-UA" dirty="0"/>
              <a:t>Універсальні формати даних були протестовані на 10 файлах розміром по 300 МБ. Результати наведені нижче.</a:t>
            </a:r>
            <a:endParaRPr lang="ru-RU" dirty="0"/>
          </a:p>
        </p:txBody>
      </p:sp>
      <p:pic>
        <p:nvPicPr>
          <p:cNvPr id="4" name="Picture 3">
            <a:extLst>
              <a:ext uri="{FF2B5EF4-FFF2-40B4-BE49-F238E27FC236}">
                <a16:creationId xmlns:a16="http://schemas.microsoft.com/office/drawing/2014/main" id="{9F45CC10-E100-43C3-8F2B-839900CA14B5}"/>
              </a:ext>
            </a:extLst>
          </p:cNvPr>
          <p:cNvPicPr/>
          <p:nvPr/>
        </p:nvPicPr>
        <p:blipFill>
          <a:blip r:embed="rId2"/>
          <a:stretch>
            <a:fillRect/>
          </a:stretch>
        </p:blipFill>
        <p:spPr>
          <a:xfrm>
            <a:off x="3044189" y="2651760"/>
            <a:ext cx="6394451" cy="3221228"/>
          </a:xfrm>
          <a:prstGeom prst="rect">
            <a:avLst/>
          </a:prstGeom>
        </p:spPr>
      </p:pic>
      <p:sp>
        <p:nvSpPr>
          <p:cNvPr id="5" name="Content Placeholder 2">
            <a:extLst>
              <a:ext uri="{FF2B5EF4-FFF2-40B4-BE49-F238E27FC236}">
                <a16:creationId xmlns:a16="http://schemas.microsoft.com/office/drawing/2014/main" id="{31870060-BA7A-4C2A-97A6-D39F7FDBC441}"/>
              </a:ext>
            </a:extLst>
          </p:cNvPr>
          <p:cNvSpPr txBox="1">
            <a:spLocks/>
          </p:cNvSpPr>
          <p:nvPr/>
        </p:nvSpPr>
        <p:spPr>
          <a:xfrm>
            <a:off x="2418766" y="6017903"/>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Результат стиснення без втрат формату </a:t>
            </a:r>
            <a:r>
              <a:rPr lang="en-US" dirty="0"/>
              <a:t>7-ZIP</a:t>
            </a:r>
            <a:endParaRPr lang="ru-RU" dirty="0"/>
          </a:p>
        </p:txBody>
      </p:sp>
    </p:spTree>
    <p:extLst>
      <p:ext uri="{BB962C8B-B14F-4D97-AF65-F5344CB8AC3E}">
        <p14:creationId xmlns:p14="http://schemas.microsoft.com/office/powerpoint/2010/main" val="95890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F9C-9BAA-4D3F-8566-0D4D8F69AEC3}"/>
              </a:ext>
            </a:extLst>
          </p:cNvPr>
          <p:cNvSpPr>
            <a:spLocks noGrp="1"/>
          </p:cNvSpPr>
          <p:nvPr>
            <p:ph type="title"/>
          </p:nvPr>
        </p:nvSpPr>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8763E82C-437D-47AB-A7B1-B81CE609614E}"/>
              </a:ext>
            </a:extLst>
          </p:cNvPr>
          <p:cNvSpPr>
            <a:spLocks noGrp="1"/>
          </p:cNvSpPr>
          <p:nvPr>
            <p:ph idx="1"/>
          </p:nvPr>
        </p:nvSpPr>
        <p:spPr>
          <a:xfrm>
            <a:off x="3663696" y="6092443"/>
            <a:ext cx="7729728" cy="3101983"/>
          </a:xfrm>
        </p:spPr>
        <p:txBody>
          <a:bodyPr/>
          <a:lstStyle/>
          <a:p>
            <a:pPr marL="0" indent="0">
              <a:buNone/>
            </a:pPr>
            <a:r>
              <a:rPr lang="uk-UA" dirty="0"/>
              <a:t>Результат стиснення без втрат формату </a:t>
            </a:r>
            <a:r>
              <a:rPr lang="en-US" dirty="0"/>
              <a:t>PAQ</a:t>
            </a:r>
            <a:endParaRPr lang="ru-RU" dirty="0"/>
          </a:p>
          <a:p>
            <a:endParaRPr lang="ru-RU" dirty="0"/>
          </a:p>
        </p:txBody>
      </p:sp>
      <p:pic>
        <p:nvPicPr>
          <p:cNvPr id="4" name="Picture 3">
            <a:extLst>
              <a:ext uri="{FF2B5EF4-FFF2-40B4-BE49-F238E27FC236}">
                <a16:creationId xmlns:a16="http://schemas.microsoft.com/office/drawing/2014/main" id="{28A8B5E5-4AE3-47D6-BC31-F05DCD66AFAC}"/>
              </a:ext>
            </a:extLst>
          </p:cNvPr>
          <p:cNvPicPr/>
          <p:nvPr/>
        </p:nvPicPr>
        <p:blipFill>
          <a:blip r:embed="rId2"/>
          <a:stretch>
            <a:fillRect/>
          </a:stretch>
        </p:blipFill>
        <p:spPr>
          <a:xfrm>
            <a:off x="3241595" y="2464119"/>
            <a:ext cx="5708809" cy="3317617"/>
          </a:xfrm>
          <a:prstGeom prst="rect">
            <a:avLst/>
          </a:prstGeom>
        </p:spPr>
      </p:pic>
    </p:spTree>
    <p:extLst>
      <p:ext uri="{BB962C8B-B14F-4D97-AF65-F5344CB8AC3E}">
        <p14:creationId xmlns:p14="http://schemas.microsoft.com/office/powerpoint/2010/main" val="146310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F9C-9BAA-4D3F-8566-0D4D8F69AEC3}"/>
              </a:ext>
            </a:extLst>
          </p:cNvPr>
          <p:cNvSpPr>
            <a:spLocks noGrp="1"/>
          </p:cNvSpPr>
          <p:nvPr>
            <p:ph type="title"/>
          </p:nvPr>
        </p:nvSpPr>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8763E82C-437D-47AB-A7B1-B81CE609614E}"/>
              </a:ext>
            </a:extLst>
          </p:cNvPr>
          <p:cNvSpPr>
            <a:spLocks noGrp="1"/>
          </p:cNvSpPr>
          <p:nvPr>
            <p:ph idx="1"/>
          </p:nvPr>
        </p:nvSpPr>
        <p:spPr>
          <a:xfrm>
            <a:off x="3714496" y="5996809"/>
            <a:ext cx="7729728" cy="3101983"/>
          </a:xfrm>
        </p:spPr>
        <p:txBody>
          <a:bodyPr/>
          <a:lstStyle/>
          <a:p>
            <a:pPr marL="0" indent="0">
              <a:buNone/>
            </a:pPr>
            <a:r>
              <a:rPr lang="uk-UA" dirty="0"/>
              <a:t>Результат стиснення без втрат формату </a:t>
            </a:r>
            <a:r>
              <a:rPr lang="en-US" dirty="0"/>
              <a:t>RAR</a:t>
            </a:r>
            <a:endParaRPr lang="ru-RU" dirty="0"/>
          </a:p>
          <a:p>
            <a:endParaRPr lang="ru-RU" dirty="0"/>
          </a:p>
        </p:txBody>
      </p:sp>
      <p:pic>
        <p:nvPicPr>
          <p:cNvPr id="5" name="Picture 4">
            <a:extLst>
              <a:ext uri="{FF2B5EF4-FFF2-40B4-BE49-F238E27FC236}">
                <a16:creationId xmlns:a16="http://schemas.microsoft.com/office/drawing/2014/main" id="{782A149E-5F36-4CAA-AAFF-C7ABBCCDA516}"/>
              </a:ext>
            </a:extLst>
          </p:cNvPr>
          <p:cNvPicPr/>
          <p:nvPr/>
        </p:nvPicPr>
        <p:blipFill>
          <a:blip r:embed="rId2"/>
          <a:stretch>
            <a:fillRect/>
          </a:stretch>
        </p:blipFill>
        <p:spPr>
          <a:xfrm>
            <a:off x="3117215" y="2415789"/>
            <a:ext cx="5610225" cy="3318643"/>
          </a:xfrm>
          <a:prstGeom prst="rect">
            <a:avLst/>
          </a:prstGeom>
        </p:spPr>
      </p:pic>
    </p:spTree>
    <p:extLst>
      <p:ext uri="{BB962C8B-B14F-4D97-AF65-F5344CB8AC3E}">
        <p14:creationId xmlns:p14="http://schemas.microsoft.com/office/powerpoint/2010/main" val="292992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F9C-9BAA-4D3F-8566-0D4D8F69AEC3}"/>
              </a:ext>
            </a:extLst>
          </p:cNvPr>
          <p:cNvSpPr>
            <a:spLocks noGrp="1"/>
          </p:cNvSpPr>
          <p:nvPr>
            <p:ph type="title"/>
          </p:nvPr>
        </p:nvSpPr>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8763E82C-437D-47AB-A7B1-B81CE609614E}"/>
              </a:ext>
            </a:extLst>
          </p:cNvPr>
          <p:cNvSpPr>
            <a:spLocks noGrp="1"/>
          </p:cNvSpPr>
          <p:nvPr>
            <p:ph idx="1"/>
          </p:nvPr>
        </p:nvSpPr>
        <p:spPr>
          <a:xfrm>
            <a:off x="3714496" y="5996809"/>
            <a:ext cx="7729728" cy="3101983"/>
          </a:xfrm>
        </p:spPr>
        <p:txBody>
          <a:bodyPr/>
          <a:lstStyle/>
          <a:p>
            <a:pPr marL="0" indent="0">
              <a:buNone/>
            </a:pPr>
            <a:r>
              <a:rPr lang="uk-UA" dirty="0"/>
              <a:t>Результат стиснення без втрат формату </a:t>
            </a:r>
            <a:r>
              <a:rPr lang="en-US" dirty="0"/>
              <a:t>ZIP</a:t>
            </a:r>
            <a:endParaRPr lang="ru-RU" dirty="0"/>
          </a:p>
          <a:p>
            <a:endParaRPr lang="ru-RU" dirty="0"/>
          </a:p>
        </p:txBody>
      </p:sp>
      <p:pic>
        <p:nvPicPr>
          <p:cNvPr id="6" name="Picture 5">
            <a:extLst>
              <a:ext uri="{FF2B5EF4-FFF2-40B4-BE49-F238E27FC236}">
                <a16:creationId xmlns:a16="http://schemas.microsoft.com/office/drawing/2014/main" id="{4722FE61-14CE-4FF6-8097-FB33C2A91B83}"/>
              </a:ext>
            </a:extLst>
          </p:cNvPr>
          <p:cNvPicPr/>
          <p:nvPr/>
        </p:nvPicPr>
        <p:blipFill>
          <a:blip r:embed="rId2"/>
          <a:stretch>
            <a:fillRect/>
          </a:stretch>
        </p:blipFill>
        <p:spPr>
          <a:xfrm>
            <a:off x="3301047" y="2295665"/>
            <a:ext cx="5589906" cy="3469248"/>
          </a:xfrm>
          <a:prstGeom prst="rect">
            <a:avLst/>
          </a:prstGeom>
        </p:spPr>
      </p:pic>
    </p:spTree>
    <p:extLst>
      <p:ext uri="{BB962C8B-B14F-4D97-AF65-F5344CB8AC3E}">
        <p14:creationId xmlns:p14="http://schemas.microsoft.com/office/powerpoint/2010/main" val="101287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F9C-9BAA-4D3F-8566-0D4D8F69AEC3}"/>
              </a:ext>
            </a:extLst>
          </p:cNvPr>
          <p:cNvSpPr>
            <a:spLocks noGrp="1"/>
          </p:cNvSpPr>
          <p:nvPr>
            <p:ph type="title"/>
          </p:nvPr>
        </p:nvSpPr>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8763E82C-437D-47AB-A7B1-B81CE609614E}"/>
              </a:ext>
            </a:extLst>
          </p:cNvPr>
          <p:cNvSpPr>
            <a:spLocks noGrp="1"/>
          </p:cNvSpPr>
          <p:nvPr>
            <p:ph idx="1"/>
          </p:nvPr>
        </p:nvSpPr>
        <p:spPr>
          <a:xfrm>
            <a:off x="2607056" y="5996808"/>
            <a:ext cx="7729728" cy="3101983"/>
          </a:xfrm>
        </p:spPr>
        <p:txBody>
          <a:bodyPr/>
          <a:lstStyle/>
          <a:p>
            <a:pPr marL="0" indent="0">
              <a:buNone/>
            </a:pPr>
            <a:r>
              <a:rPr lang="uk-UA" dirty="0"/>
              <a:t>Порівняльний графік стиснення форматами у найшвидшому режимі</a:t>
            </a:r>
            <a:endParaRPr lang="ru-RU" dirty="0"/>
          </a:p>
          <a:p>
            <a:endParaRPr lang="ru-RU" dirty="0"/>
          </a:p>
        </p:txBody>
      </p:sp>
      <p:pic>
        <p:nvPicPr>
          <p:cNvPr id="5" name="Picture 4">
            <a:extLst>
              <a:ext uri="{FF2B5EF4-FFF2-40B4-BE49-F238E27FC236}">
                <a16:creationId xmlns:a16="http://schemas.microsoft.com/office/drawing/2014/main" id="{735CBC51-2C52-4EF4-AFE9-12DDFC0AC780}"/>
              </a:ext>
            </a:extLst>
          </p:cNvPr>
          <p:cNvPicPr/>
          <p:nvPr/>
        </p:nvPicPr>
        <p:blipFill>
          <a:blip r:embed="rId2"/>
          <a:stretch>
            <a:fillRect/>
          </a:stretch>
        </p:blipFill>
        <p:spPr>
          <a:xfrm>
            <a:off x="3294888" y="2366508"/>
            <a:ext cx="5602224" cy="3417204"/>
          </a:xfrm>
          <a:prstGeom prst="rect">
            <a:avLst/>
          </a:prstGeom>
        </p:spPr>
      </p:pic>
    </p:spTree>
    <p:extLst>
      <p:ext uri="{BB962C8B-B14F-4D97-AF65-F5344CB8AC3E}">
        <p14:creationId xmlns:p14="http://schemas.microsoft.com/office/powerpoint/2010/main" val="2323229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F9C-9BAA-4D3F-8566-0D4D8F69AEC3}"/>
              </a:ext>
            </a:extLst>
          </p:cNvPr>
          <p:cNvSpPr>
            <a:spLocks noGrp="1"/>
          </p:cNvSpPr>
          <p:nvPr>
            <p:ph type="title"/>
          </p:nvPr>
        </p:nvSpPr>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8763E82C-437D-47AB-A7B1-B81CE609614E}"/>
              </a:ext>
            </a:extLst>
          </p:cNvPr>
          <p:cNvSpPr>
            <a:spLocks noGrp="1"/>
          </p:cNvSpPr>
          <p:nvPr>
            <p:ph idx="1"/>
          </p:nvPr>
        </p:nvSpPr>
        <p:spPr>
          <a:xfrm>
            <a:off x="2607056" y="5996808"/>
            <a:ext cx="7729728" cy="3101983"/>
          </a:xfrm>
        </p:spPr>
        <p:txBody>
          <a:bodyPr/>
          <a:lstStyle/>
          <a:p>
            <a:pPr marL="0" indent="0">
              <a:buNone/>
            </a:pPr>
            <a:r>
              <a:rPr lang="uk-UA" dirty="0"/>
              <a:t>Порівняльний графік стиснення форматами у звичайному режимі</a:t>
            </a:r>
            <a:endParaRPr lang="ru-RU" dirty="0"/>
          </a:p>
          <a:p>
            <a:endParaRPr lang="ru-RU" dirty="0"/>
          </a:p>
        </p:txBody>
      </p:sp>
      <p:pic>
        <p:nvPicPr>
          <p:cNvPr id="6" name="Picture 5">
            <a:extLst>
              <a:ext uri="{FF2B5EF4-FFF2-40B4-BE49-F238E27FC236}">
                <a16:creationId xmlns:a16="http://schemas.microsoft.com/office/drawing/2014/main" id="{71CA4A1C-BC7A-49C5-BEDB-FF54A74A26FC}"/>
              </a:ext>
            </a:extLst>
          </p:cNvPr>
          <p:cNvPicPr/>
          <p:nvPr/>
        </p:nvPicPr>
        <p:blipFill>
          <a:blip r:embed="rId2"/>
          <a:stretch>
            <a:fillRect/>
          </a:stretch>
        </p:blipFill>
        <p:spPr>
          <a:xfrm>
            <a:off x="3294888" y="2448560"/>
            <a:ext cx="5602224" cy="3335152"/>
          </a:xfrm>
          <a:prstGeom prst="rect">
            <a:avLst/>
          </a:prstGeom>
        </p:spPr>
      </p:pic>
    </p:spTree>
    <p:extLst>
      <p:ext uri="{BB962C8B-B14F-4D97-AF65-F5344CB8AC3E}">
        <p14:creationId xmlns:p14="http://schemas.microsoft.com/office/powerpoint/2010/main" val="271006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F9C-9BAA-4D3F-8566-0D4D8F69AEC3}"/>
              </a:ext>
            </a:extLst>
          </p:cNvPr>
          <p:cNvSpPr>
            <a:spLocks noGrp="1"/>
          </p:cNvSpPr>
          <p:nvPr>
            <p:ph type="title"/>
          </p:nvPr>
        </p:nvSpPr>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8763E82C-437D-47AB-A7B1-B81CE609614E}"/>
              </a:ext>
            </a:extLst>
          </p:cNvPr>
          <p:cNvSpPr>
            <a:spLocks noGrp="1"/>
          </p:cNvSpPr>
          <p:nvPr>
            <p:ph idx="1"/>
          </p:nvPr>
        </p:nvSpPr>
        <p:spPr>
          <a:xfrm>
            <a:off x="2403856" y="5996808"/>
            <a:ext cx="7898384" cy="3101983"/>
          </a:xfrm>
        </p:spPr>
        <p:txBody>
          <a:bodyPr/>
          <a:lstStyle/>
          <a:p>
            <a:pPr marL="0" indent="0">
              <a:buNone/>
            </a:pPr>
            <a:r>
              <a:rPr lang="uk-UA" dirty="0"/>
              <a:t>Порівняльний графік стиснення форматами у режимі найбільшого стиснення</a:t>
            </a:r>
            <a:endParaRPr lang="ru-RU" dirty="0"/>
          </a:p>
          <a:p>
            <a:endParaRPr lang="ru-RU" dirty="0"/>
          </a:p>
        </p:txBody>
      </p:sp>
      <p:pic>
        <p:nvPicPr>
          <p:cNvPr id="5" name="Picture 4">
            <a:extLst>
              <a:ext uri="{FF2B5EF4-FFF2-40B4-BE49-F238E27FC236}">
                <a16:creationId xmlns:a16="http://schemas.microsoft.com/office/drawing/2014/main" id="{C4DE6973-F3CD-4268-922D-35AF3F389315}"/>
              </a:ext>
            </a:extLst>
          </p:cNvPr>
          <p:cNvPicPr/>
          <p:nvPr/>
        </p:nvPicPr>
        <p:blipFill>
          <a:blip r:embed="rId2"/>
          <a:stretch>
            <a:fillRect/>
          </a:stretch>
        </p:blipFill>
        <p:spPr>
          <a:xfrm>
            <a:off x="3294888" y="2407534"/>
            <a:ext cx="5602224" cy="3335152"/>
          </a:xfrm>
          <a:prstGeom prst="rect">
            <a:avLst/>
          </a:prstGeom>
        </p:spPr>
      </p:pic>
    </p:spTree>
    <p:extLst>
      <p:ext uri="{BB962C8B-B14F-4D97-AF65-F5344CB8AC3E}">
        <p14:creationId xmlns:p14="http://schemas.microsoft.com/office/powerpoint/2010/main" val="398424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DB01-9BE3-4772-9901-34293E9BE80D}"/>
              </a:ext>
            </a:extLst>
          </p:cNvPr>
          <p:cNvSpPr>
            <a:spLocks noGrp="1"/>
          </p:cNvSpPr>
          <p:nvPr>
            <p:ph type="title"/>
          </p:nvPr>
        </p:nvSpPr>
        <p:spPr>
          <a:xfrm>
            <a:off x="741680" y="964692"/>
            <a:ext cx="10586720" cy="1188720"/>
          </a:xfrm>
        </p:spPr>
        <p:txBody>
          <a:bodyPr/>
          <a:lstStyle/>
          <a:p>
            <a:r>
              <a:rPr lang="uk-UA" dirty="0"/>
              <a:t>ЗМІСТ презентації</a:t>
            </a:r>
            <a:endParaRPr lang="ru-RU" dirty="0"/>
          </a:p>
        </p:txBody>
      </p:sp>
      <p:sp>
        <p:nvSpPr>
          <p:cNvPr id="3" name="Content Placeholder 2">
            <a:extLst>
              <a:ext uri="{FF2B5EF4-FFF2-40B4-BE49-F238E27FC236}">
                <a16:creationId xmlns:a16="http://schemas.microsoft.com/office/drawing/2014/main" id="{D4008795-E2A4-411D-8131-B2475DFD2E45}"/>
              </a:ext>
            </a:extLst>
          </p:cNvPr>
          <p:cNvSpPr>
            <a:spLocks noGrp="1"/>
          </p:cNvSpPr>
          <p:nvPr>
            <p:ph idx="1"/>
          </p:nvPr>
        </p:nvSpPr>
        <p:spPr>
          <a:xfrm>
            <a:off x="554736" y="2720205"/>
            <a:ext cx="7729728" cy="3101983"/>
          </a:xfrm>
        </p:spPr>
        <p:txBody>
          <a:bodyPr>
            <a:normAutofit/>
          </a:bodyPr>
          <a:lstStyle/>
          <a:p>
            <a:pPr marL="0" indent="0">
              <a:buNone/>
            </a:pPr>
            <a:r>
              <a:rPr lang="uk-UA" dirty="0"/>
              <a:t>1) Вступ</a:t>
            </a:r>
          </a:p>
          <a:p>
            <a:pPr marL="0" indent="0">
              <a:buNone/>
            </a:pPr>
            <a:r>
              <a:rPr lang="ru-RU" dirty="0"/>
              <a:t>2) Мета та завдання роботи</a:t>
            </a:r>
          </a:p>
          <a:p>
            <a:pPr marL="0" indent="0">
              <a:buNone/>
            </a:pPr>
            <a:r>
              <a:rPr lang="uk-UA" dirty="0"/>
              <a:t>3) Найбільш розповсюджені алгоритми стиснення без втрат</a:t>
            </a:r>
            <a:endParaRPr lang="ru-RU" dirty="0"/>
          </a:p>
          <a:p>
            <a:pPr marL="0" indent="0">
              <a:buNone/>
            </a:pPr>
            <a:r>
              <a:rPr lang="ru-RU" dirty="0"/>
              <a:t>4) Алгоритм Хаффмана</a:t>
            </a:r>
          </a:p>
          <a:p>
            <a:pPr marL="0" indent="0">
              <a:buNone/>
            </a:pPr>
            <a:r>
              <a:rPr lang="ru-RU" dirty="0"/>
              <a:t>5) Алгоритм </a:t>
            </a:r>
            <a:r>
              <a:rPr lang="en-US" dirty="0"/>
              <a:t>LZW</a:t>
            </a:r>
          </a:p>
          <a:p>
            <a:pPr marL="0" indent="0">
              <a:buNone/>
            </a:pPr>
            <a:r>
              <a:rPr lang="uk-UA" dirty="0"/>
              <a:t>6) Огляд форматів даних, що використовують стиснення без втрат</a:t>
            </a:r>
          </a:p>
          <a:p>
            <a:endParaRPr lang="uk-UA" dirty="0"/>
          </a:p>
          <a:p>
            <a:endParaRPr lang="ru-RU" dirty="0"/>
          </a:p>
        </p:txBody>
      </p:sp>
      <p:sp>
        <p:nvSpPr>
          <p:cNvPr id="5" name="Content Placeholder 2">
            <a:extLst>
              <a:ext uri="{FF2B5EF4-FFF2-40B4-BE49-F238E27FC236}">
                <a16:creationId xmlns:a16="http://schemas.microsoft.com/office/drawing/2014/main" id="{CDB537E8-DC7D-437C-BC95-D8A664ADFC7E}"/>
              </a:ext>
            </a:extLst>
          </p:cNvPr>
          <p:cNvSpPr txBox="1">
            <a:spLocks/>
          </p:cNvSpPr>
          <p:nvPr/>
        </p:nvSpPr>
        <p:spPr>
          <a:xfrm>
            <a:off x="7447280" y="3004685"/>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uk-UA" dirty="0"/>
              <a:t>7) Порівняння універсальних форматів</a:t>
            </a:r>
          </a:p>
          <a:p>
            <a:pPr marL="0" indent="0">
              <a:buNone/>
            </a:pPr>
            <a:r>
              <a:rPr lang="uk-UA" dirty="0"/>
              <a:t>8) Порівняння аудіоформатів</a:t>
            </a:r>
          </a:p>
          <a:p>
            <a:pPr marL="0" indent="0">
              <a:buNone/>
            </a:pPr>
            <a:r>
              <a:rPr lang="uk-UA" dirty="0"/>
              <a:t>9) Порівняння графічних форматів</a:t>
            </a:r>
          </a:p>
          <a:p>
            <a:pPr marL="0" indent="0">
              <a:buNone/>
            </a:pPr>
            <a:r>
              <a:rPr lang="uk-UA" dirty="0"/>
              <a:t>10) Області використання</a:t>
            </a:r>
          </a:p>
          <a:p>
            <a:pPr marL="0" indent="0">
              <a:buNone/>
            </a:pPr>
            <a:r>
              <a:rPr lang="uk-UA" dirty="0"/>
              <a:t>11) Висновки</a:t>
            </a:r>
          </a:p>
          <a:p>
            <a:pPr marL="0" indent="0">
              <a:buNone/>
            </a:pPr>
            <a:r>
              <a:rPr lang="uk-UA" dirty="0"/>
              <a:t>12) Список використаних джерел</a:t>
            </a:r>
            <a:endParaRPr lang="ru-RU" dirty="0"/>
          </a:p>
          <a:p>
            <a:endParaRPr lang="ru-RU" dirty="0"/>
          </a:p>
        </p:txBody>
      </p:sp>
    </p:spTree>
    <p:extLst>
      <p:ext uri="{BB962C8B-B14F-4D97-AF65-F5344CB8AC3E}">
        <p14:creationId xmlns:p14="http://schemas.microsoft.com/office/powerpoint/2010/main" val="202537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F9C-9BAA-4D3F-8566-0D4D8F69AEC3}"/>
              </a:ext>
            </a:extLst>
          </p:cNvPr>
          <p:cNvSpPr>
            <a:spLocks noGrp="1"/>
          </p:cNvSpPr>
          <p:nvPr>
            <p:ph type="title"/>
          </p:nvPr>
        </p:nvSpPr>
        <p:spPr/>
        <p:txBody>
          <a:bodyPr/>
          <a:lstStyle/>
          <a:p>
            <a:r>
              <a:rPr lang="uk-UA" dirty="0"/>
              <a:t>ПОРІВНЯННЯ УНІВЕРСАЛЬНИХ ФОРМАТІВ</a:t>
            </a:r>
            <a:endParaRPr lang="ru-RU" dirty="0"/>
          </a:p>
        </p:txBody>
      </p:sp>
      <p:sp>
        <p:nvSpPr>
          <p:cNvPr id="3" name="Content Placeholder 2">
            <a:extLst>
              <a:ext uri="{FF2B5EF4-FFF2-40B4-BE49-F238E27FC236}">
                <a16:creationId xmlns:a16="http://schemas.microsoft.com/office/drawing/2014/main" id="{8763E82C-437D-47AB-A7B1-B81CE609614E}"/>
              </a:ext>
            </a:extLst>
          </p:cNvPr>
          <p:cNvSpPr>
            <a:spLocks noGrp="1"/>
          </p:cNvSpPr>
          <p:nvPr>
            <p:ph idx="1"/>
          </p:nvPr>
        </p:nvSpPr>
        <p:spPr>
          <a:xfrm>
            <a:off x="2254504" y="2892925"/>
            <a:ext cx="7898384" cy="3101983"/>
          </a:xfrm>
        </p:spPr>
        <p:txBody>
          <a:bodyPr/>
          <a:lstStyle/>
          <a:p>
            <a:pPr marL="0" indent="0" algn="just">
              <a:buNone/>
            </a:pPr>
            <a:r>
              <a:rPr lang="uk-UA" dirty="0"/>
              <a:t>Фаворитом по якості стискання є формат </a:t>
            </a:r>
            <a:r>
              <a:rPr lang="en-US" dirty="0"/>
              <a:t>PAQ</a:t>
            </a:r>
            <a:r>
              <a:rPr lang="uk-UA" dirty="0"/>
              <a:t>, але він має й найвищий час стиснення та розтиснення. На другому місця йде формат </a:t>
            </a:r>
            <a:r>
              <a:rPr lang="ru-RU" dirty="0"/>
              <a:t>7-</a:t>
            </a:r>
            <a:r>
              <a:rPr lang="en-US" dirty="0"/>
              <a:t>zip </a:t>
            </a:r>
            <a:r>
              <a:rPr lang="uk-UA" dirty="0"/>
              <a:t>потім </a:t>
            </a:r>
            <a:r>
              <a:rPr lang="en-US" dirty="0"/>
              <a:t>RAR </a:t>
            </a:r>
            <a:r>
              <a:rPr lang="uk-UA" dirty="0"/>
              <a:t>та </a:t>
            </a:r>
            <a:r>
              <a:rPr lang="en-US" dirty="0"/>
              <a:t>ZIP</a:t>
            </a:r>
            <a:r>
              <a:rPr lang="ru-RU" dirty="0"/>
              <a:t>.</a:t>
            </a:r>
            <a:r>
              <a:rPr lang="uk-UA" dirty="0"/>
              <a:t> Найкращий же час стиснення та розтиснення демонструє формат </a:t>
            </a:r>
            <a:r>
              <a:rPr lang="en-US" dirty="0"/>
              <a:t>RAR</a:t>
            </a:r>
            <a:r>
              <a:rPr lang="ru-RU" dirty="0"/>
              <a:t>.</a:t>
            </a:r>
          </a:p>
          <a:p>
            <a:pPr marL="0" indent="0" algn="just">
              <a:buNone/>
            </a:pPr>
            <a:r>
              <a:rPr lang="uk-UA" dirty="0"/>
              <a:t>Як бачимо, кожен формат має хороші показники при різних ступенях стиснення, також, одні виграють по часу, інші – по коефіцієнту стиснення, тому однозначного лідера виділити неможливо.</a:t>
            </a:r>
          </a:p>
          <a:p>
            <a:pPr marL="0" indent="0" algn="just">
              <a:buNone/>
            </a:pPr>
            <a:endParaRPr lang="ru-RU" dirty="0"/>
          </a:p>
        </p:txBody>
      </p:sp>
    </p:spTree>
    <p:extLst>
      <p:ext uri="{BB962C8B-B14F-4D97-AF65-F5344CB8AC3E}">
        <p14:creationId xmlns:p14="http://schemas.microsoft.com/office/powerpoint/2010/main" val="4030467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CF2A-A228-4729-924D-9BD0F15671DC}"/>
              </a:ext>
            </a:extLst>
          </p:cNvPr>
          <p:cNvSpPr>
            <a:spLocks noGrp="1"/>
          </p:cNvSpPr>
          <p:nvPr>
            <p:ph type="title"/>
          </p:nvPr>
        </p:nvSpPr>
        <p:spPr>
          <a:xfrm>
            <a:off x="2231136" y="609092"/>
            <a:ext cx="7729728" cy="1188720"/>
          </a:xfrm>
        </p:spPr>
        <p:txBody>
          <a:bodyPr/>
          <a:lstStyle/>
          <a:p>
            <a:r>
              <a:rPr lang="uk-UA" dirty="0"/>
              <a:t>ПОРІВНЯННЯ аудіоформатів</a:t>
            </a:r>
            <a:endParaRPr lang="ru-RU" dirty="0"/>
          </a:p>
        </p:txBody>
      </p:sp>
      <p:sp>
        <p:nvSpPr>
          <p:cNvPr id="3" name="Content Placeholder 2">
            <a:extLst>
              <a:ext uri="{FF2B5EF4-FFF2-40B4-BE49-F238E27FC236}">
                <a16:creationId xmlns:a16="http://schemas.microsoft.com/office/drawing/2014/main" id="{6F43A7D6-B4C9-4713-A4B5-346AB1D2ED30}"/>
              </a:ext>
            </a:extLst>
          </p:cNvPr>
          <p:cNvSpPr>
            <a:spLocks noGrp="1"/>
          </p:cNvSpPr>
          <p:nvPr>
            <p:ph idx="1"/>
          </p:nvPr>
        </p:nvSpPr>
        <p:spPr>
          <a:xfrm>
            <a:off x="2231136" y="1958206"/>
            <a:ext cx="7729728" cy="3101983"/>
          </a:xfrm>
        </p:spPr>
        <p:txBody>
          <a:bodyPr/>
          <a:lstStyle/>
          <a:p>
            <a:pPr marL="0" indent="0" algn="ctr">
              <a:buNone/>
            </a:pPr>
            <a:r>
              <a:rPr lang="uk-UA" dirty="0"/>
              <a:t>Аудіоформати даних були протестовані на файлах розміром 10 МБ. Результати наведені нижче.</a:t>
            </a:r>
            <a:endParaRPr lang="ru-RU" dirty="0"/>
          </a:p>
        </p:txBody>
      </p:sp>
      <p:sp>
        <p:nvSpPr>
          <p:cNvPr id="5" name="Content Placeholder 2">
            <a:extLst>
              <a:ext uri="{FF2B5EF4-FFF2-40B4-BE49-F238E27FC236}">
                <a16:creationId xmlns:a16="http://schemas.microsoft.com/office/drawing/2014/main" id="{31870060-BA7A-4C2A-97A6-D39F7FDBC441}"/>
              </a:ext>
            </a:extLst>
          </p:cNvPr>
          <p:cNvSpPr txBox="1">
            <a:spLocks/>
          </p:cNvSpPr>
          <p:nvPr/>
        </p:nvSpPr>
        <p:spPr>
          <a:xfrm>
            <a:off x="2306066" y="6170303"/>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Графік порівняння розміру файлу після стиснення</a:t>
            </a:r>
            <a:endParaRPr lang="ru-RU" dirty="0"/>
          </a:p>
        </p:txBody>
      </p:sp>
      <p:pic>
        <p:nvPicPr>
          <p:cNvPr id="6" name="Picture 5">
            <a:extLst>
              <a:ext uri="{FF2B5EF4-FFF2-40B4-BE49-F238E27FC236}">
                <a16:creationId xmlns:a16="http://schemas.microsoft.com/office/drawing/2014/main" id="{197DE0C3-2AF6-4591-B184-C348D1156285}"/>
              </a:ext>
            </a:extLst>
          </p:cNvPr>
          <p:cNvPicPr/>
          <p:nvPr/>
        </p:nvPicPr>
        <p:blipFill>
          <a:blip r:embed="rId2"/>
          <a:stretch>
            <a:fillRect/>
          </a:stretch>
        </p:blipFill>
        <p:spPr>
          <a:xfrm>
            <a:off x="3309620" y="2716323"/>
            <a:ext cx="5722620" cy="3301580"/>
          </a:xfrm>
          <a:prstGeom prst="rect">
            <a:avLst/>
          </a:prstGeom>
        </p:spPr>
      </p:pic>
    </p:spTree>
    <p:extLst>
      <p:ext uri="{BB962C8B-B14F-4D97-AF65-F5344CB8AC3E}">
        <p14:creationId xmlns:p14="http://schemas.microsoft.com/office/powerpoint/2010/main" val="2746609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CF2A-A228-4729-924D-9BD0F15671DC}"/>
              </a:ext>
            </a:extLst>
          </p:cNvPr>
          <p:cNvSpPr>
            <a:spLocks noGrp="1"/>
          </p:cNvSpPr>
          <p:nvPr>
            <p:ph type="title"/>
          </p:nvPr>
        </p:nvSpPr>
        <p:spPr>
          <a:xfrm>
            <a:off x="2231136" y="344932"/>
            <a:ext cx="7729728" cy="1188720"/>
          </a:xfrm>
        </p:spPr>
        <p:txBody>
          <a:bodyPr/>
          <a:lstStyle/>
          <a:p>
            <a:r>
              <a:rPr lang="uk-UA" dirty="0"/>
              <a:t>ПОРІВНЯННЯ аудіоформатів</a:t>
            </a:r>
            <a:endParaRPr lang="ru-RU" dirty="0"/>
          </a:p>
        </p:txBody>
      </p:sp>
      <p:sp>
        <p:nvSpPr>
          <p:cNvPr id="5" name="Content Placeholder 2">
            <a:extLst>
              <a:ext uri="{FF2B5EF4-FFF2-40B4-BE49-F238E27FC236}">
                <a16:creationId xmlns:a16="http://schemas.microsoft.com/office/drawing/2014/main" id="{31870060-BA7A-4C2A-97A6-D39F7FDBC441}"/>
              </a:ext>
            </a:extLst>
          </p:cNvPr>
          <p:cNvSpPr txBox="1">
            <a:spLocks/>
          </p:cNvSpPr>
          <p:nvPr/>
        </p:nvSpPr>
        <p:spPr>
          <a:xfrm>
            <a:off x="2231135" y="5307008"/>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Графік порівняння коефіцієнту стиснення після стиснення</a:t>
            </a:r>
            <a:endParaRPr lang="ru-RU" dirty="0"/>
          </a:p>
          <a:p>
            <a:pPr marL="0" indent="0" algn="ctr">
              <a:buFont typeface="Arial" panose="020B0604020202020204" pitchFamily="34" charset="0"/>
              <a:buNone/>
            </a:pPr>
            <a:r>
              <a:rPr lang="ru-RU" dirty="0"/>
              <a:t>Як бачимо, явним лідером серед аудіоформатів є </a:t>
            </a:r>
            <a:r>
              <a:rPr lang="uk-UA" dirty="0"/>
              <a:t>формат </a:t>
            </a:r>
            <a:r>
              <a:rPr lang="en-US" dirty="0"/>
              <a:t>WavPack</a:t>
            </a:r>
            <a:r>
              <a:rPr lang="uk-UA" dirty="0"/>
              <a:t>.</a:t>
            </a:r>
          </a:p>
        </p:txBody>
      </p:sp>
      <p:pic>
        <p:nvPicPr>
          <p:cNvPr id="8" name="Picture 7">
            <a:extLst>
              <a:ext uri="{FF2B5EF4-FFF2-40B4-BE49-F238E27FC236}">
                <a16:creationId xmlns:a16="http://schemas.microsoft.com/office/drawing/2014/main" id="{C5E99FC5-5920-4E4E-8FCA-78288C4F1C3D}"/>
              </a:ext>
            </a:extLst>
          </p:cNvPr>
          <p:cNvPicPr/>
          <p:nvPr/>
        </p:nvPicPr>
        <p:blipFill>
          <a:blip r:embed="rId2"/>
          <a:stretch>
            <a:fillRect/>
          </a:stretch>
        </p:blipFill>
        <p:spPr>
          <a:xfrm>
            <a:off x="3243614" y="1694021"/>
            <a:ext cx="5704771" cy="3469958"/>
          </a:xfrm>
          <a:prstGeom prst="rect">
            <a:avLst/>
          </a:prstGeom>
        </p:spPr>
      </p:pic>
    </p:spTree>
    <p:extLst>
      <p:ext uri="{BB962C8B-B14F-4D97-AF65-F5344CB8AC3E}">
        <p14:creationId xmlns:p14="http://schemas.microsoft.com/office/powerpoint/2010/main" val="227460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CF2A-A228-4729-924D-9BD0F15671DC}"/>
              </a:ext>
            </a:extLst>
          </p:cNvPr>
          <p:cNvSpPr>
            <a:spLocks noGrp="1"/>
          </p:cNvSpPr>
          <p:nvPr>
            <p:ph type="title"/>
          </p:nvPr>
        </p:nvSpPr>
        <p:spPr>
          <a:xfrm>
            <a:off x="2231136" y="609092"/>
            <a:ext cx="7729728" cy="1188720"/>
          </a:xfrm>
        </p:spPr>
        <p:txBody>
          <a:bodyPr/>
          <a:lstStyle/>
          <a:p>
            <a:r>
              <a:rPr lang="uk-UA" dirty="0"/>
              <a:t>ПОРІВНЯННЯ графічних ФОРМАТІВ</a:t>
            </a:r>
            <a:endParaRPr lang="ru-RU" dirty="0"/>
          </a:p>
        </p:txBody>
      </p:sp>
      <p:sp>
        <p:nvSpPr>
          <p:cNvPr id="3" name="Content Placeholder 2">
            <a:extLst>
              <a:ext uri="{FF2B5EF4-FFF2-40B4-BE49-F238E27FC236}">
                <a16:creationId xmlns:a16="http://schemas.microsoft.com/office/drawing/2014/main" id="{6F43A7D6-B4C9-4713-A4B5-346AB1D2ED30}"/>
              </a:ext>
            </a:extLst>
          </p:cNvPr>
          <p:cNvSpPr>
            <a:spLocks noGrp="1"/>
          </p:cNvSpPr>
          <p:nvPr>
            <p:ph idx="1"/>
          </p:nvPr>
        </p:nvSpPr>
        <p:spPr>
          <a:xfrm>
            <a:off x="2231136" y="1958206"/>
            <a:ext cx="7729728" cy="3101983"/>
          </a:xfrm>
        </p:spPr>
        <p:txBody>
          <a:bodyPr/>
          <a:lstStyle/>
          <a:p>
            <a:pPr marL="0" indent="0" algn="ctr">
              <a:buNone/>
            </a:pPr>
            <a:r>
              <a:rPr lang="uk-UA" dirty="0"/>
              <a:t>Графічні растрові формати даних були протестовані на файлах розміром 7.2 МБ. Результати наведені нижче.</a:t>
            </a:r>
            <a:endParaRPr lang="ru-RU" dirty="0"/>
          </a:p>
        </p:txBody>
      </p:sp>
      <p:sp>
        <p:nvSpPr>
          <p:cNvPr id="5" name="Content Placeholder 2">
            <a:extLst>
              <a:ext uri="{FF2B5EF4-FFF2-40B4-BE49-F238E27FC236}">
                <a16:creationId xmlns:a16="http://schemas.microsoft.com/office/drawing/2014/main" id="{31870060-BA7A-4C2A-97A6-D39F7FDBC441}"/>
              </a:ext>
            </a:extLst>
          </p:cNvPr>
          <p:cNvSpPr txBox="1">
            <a:spLocks/>
          </p:cNvSpPr>
          <p:nvPr/>
        </p:nvSpPr>
        <p:spPr>
          <a:xfrm>
            <a:off x="2306066" y="6170303"/>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Графік порівняння розміру файлу після стиснення</a:t>
            </a:r>
            <a:endParaRPr lang="ru-RU" dirty="0"/>
          </a:p>
        </p:txBody>
      </p:sp>
      <p:pic>
        <p:nvPicPr>
          <p:cNvPr id="7" name="Picture 6">
            <a:extLst>
              <a:ext uri="{FF2B5EF4-FFF2-40B4-BE49-F238E27FC236}">
                <a16:creationId xmlns:a16="http://schemas.microsoft.com/office/drawing/2014/main" id="{264CFF76-5E60-44FE-A061-79F4A00A4C83}"/>
              </a:ext>
            </a:extLst>
          </p:cNvPr>
          <p:cNvPicPr/>
          <p:nvPr/>
        </p:nvPicPr>
        <p:blipFill>
          <a:blip r:embed="rId2"/>
          <a:stretch>
            <a:fillRect/>
          </a:stretch>
        </p:blipFill>
        <p:spPr>
          <a:xfrm>
            <a:off x="3395503" y="2644866"/>
            <a:ext cx="5550853" cy="3391444"/>
          </a:xfrm>
          <a:prstGeom prst="rect">
            <a:avLst/>
          </a:prstGeom>
        </p:spPr>
      </p:pic>
    </p:spTree>
    <p:extLst>
      <p:ext uri="{BB962C8B-B14F-4D97-AF65-F5344CB8AC3E}">
        <p14:creationId xmlns:p14="http://schemas.microsoft.com/office/powerpoint/2010/main" val="41558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CF2A-A228-4729-924D-9BD0F15671DC}"/>
              </a:ext>
            </a:extLst>
          </p:cNvPr>
          <p:cNvSpPr>
            <a:spLocks noGrp="1"/>
          </p:cNvSpPr>
          <p:nvPr>
            <p:ph type="title"/>
          </p:nvPr>
        </p:nvSpPr>
        <p:spPr>
          <a:xfrm>
            <a:off x="2231136" y="344932"/>
            <a:ext cx="7729728" cy="1188720"/>
          </a:xfrm>
        </p:spPr>
        <p:txBody>
          <a:bodyPr/>
          <a:lstStyle/>
          <a:p>
            <a:r>
              <a:rPr lang="uk-UA" dirty="0"/>
              <a:t>ПОРІВНЯННЯ ГРАФІЧНИХ ФОРМАТІВ</a:t>
            </a:r>
            <a:endParaRPr lang="ru-RU" dirty="0"/>
          </a:p>
        </p:txBody>
      </p:sp>
      <p:sp>
        <p:nvSpPr>
          <p:cNvPr id="5" name="Content Placeholder 2">
            <a:extLst>
              <a:ext uri="{FF2B5EF4-FFF2-40B4-BE49-F238E27FC236}">
                <a16:creationId xmlns:a16="http://schemas.microsoft.com/office/drawing/2014/main" id="{31870060-BA7A-4C2A-97A6-D39F7FDBC441}"/>
              </a:ext>
            </a:extLst>
          </p:cNvPr>
          <p:cNvSpPr txBox="1">
            <a:spLocks/>
          </p:cNvSpPr>
          <p:nvPr/>
        </p:nvSpPr>
        <p:spPr>
          <a:xfrm>
            <a:off x="2231135" y="5418768"/>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Графік порівняння коефіцієнту стиснення після стиснення</a:t>
            </a:r>
            <a:endParaRPr lang="ru-RU" dirty="0"/>
          </a:p>
          <a:p>
            <a:pPr marL="0" indent="0" algn="ctr">
              <a:buFont typeface="Arial" panose="020B0604020202020204" pitchFamily="34" charset="0"/>
              <a:buNone/>
            </a:pPr>
            <a:r>
              <a:rPr lang="ru-RU" dirty="0"/>
              <a:t>Як бачимо, явним фаворитом серед графічних форматів стиснення без втрат є </a:t>
            </a:r>
            <a:r>
              <a:rPr lang="uk-UA" dirty="0"/>
              <a:t>формат </a:t>
            </a:r>
            <a:r>
              <a:rPr lang="en-US" dirty="0"/>
              <a:t>FLIF</a:t>
            </a:r>
            <a:r>
              <a:rPr lang="uk-UA" dirty="0"/>
              <a:t>.</a:t>
            </a:r>
          </a:p>
        </p:txBody>
      </p:sp>
      <p:pic>
        <p:nvPicPr>
          <p:cNvPr id="6" name="Picture 5">
            <a:extLst>
              <a:ext uri="{FF2B5EF4-FFF2-40B4-BE49-F238E27FC236}">
                <a16:creationId xmlns:a16="http://schemas.microsoft.com/office/drawing/2014/main" id="{876FCE43-2F26-4519-9AC8-95E887DD3203}"/>
              </a:ext>
            </a:extLst>
          </p:cNvPr>
          <p:cNvPicPr/>
          <p:nvPr/>
        </p:nvPicPr>
        <p:blipFill>
          <a:blip r:embed="rId2"/>
          <a:stretch>
            <a:fillRect/>
          </a:stretch>
        </p:blipFill>
        <p:spPr>
          <a:xfrm>
            <a:off x="3281679" y="1819238"/>
            <a:ext cx="5628640" cy="3487770"/>
          </a:xfrm>
          <a:prstGeom prst="rect">
            <a:avLst/>
          </a:prstGeom>
        </p:spPr>
      </p:pic>
    </p:spTree>
    <p:extLst>
      <p:ext uri="{BB962C8B-B14F-4D97-AF65-F5344CB8AC3E}">
        <p14:creationId xmlns:p14="http://schemas.microsoft.com/office/powerpoint/2010/main" val="3917987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E4B3-923E-4198-B646-28D310F50FB8}"/>
              </a:ext>
            </a:extLst>
          </p:cNvPr>
          <p:cNvSpPr>
            <a:spLocks noGrp="1"/>
          </p:cNvSpPr>
          <p:nvPr>
            <p:ph type="title"/>
          </p:nvPr>
        </p:nvSpPr>
        <p:spPr/>
        <p:txBody>
          <a:bodyPr/>
          <a:lstStyle/>
          <a:p>
            <a:r>
              <a:rPr lang="uk-UA" dirty="0"/>
              <a:t>ОБЛАСТІ ВИКОРИСТАННЯ</a:t>
            </a:r>
            <a:endParaRPr lang="ru-RU" dirty="0"/>
          </a:p>
        </p:txBody>
      </p:sp>
      <p:sp>
        <p:nvSpPr>
          <p:cNvPr id="3" name="Content Placeholder 2">
            <a:extLst>
              <a:ext uri="{FF2B5EF4-FFF2-40B4-BE49-F238E27FC236}">
                <a16:creationId xmlns:a16="http://schemas.microsoft.com/office/drawing/2014/main" id="{841FEF3C-B0A2-4C37-A3E7-BF53DAE80CE0}"/>
              </a:ext>
            </a:extLst>
          </p:cNvPr>
          <p:cNvSpPr>
            <a:spLocks noGrp="1"/>
          </p:cNvSpPr>
          <p:nvPr>
            <p:ph idx="1"/>
          </p:nvPr>
        </p:nvSpPr>
        <p:spPr>
          <a:xfrm>
            <a:off x="2231136" y="3003804"/>
            <a:ext cx="7729728" cy="3101983"/>
          </a:xfrm>
        </p:spPr>
        <p:txBody>
          <a:bodyPr/>
          <a:lstStyle/>
          <a:p>
            <a:pPr marL="0" indent="0" algn="just">
              <a:buNone/>
            </a:pPr>
            <a:r>
              <a:rPr lang="uk-UA" dirty="0"/>
              <a:t>Стиснення</a:t>
            </a:r>
            <a:r>
              <a:rPr lang="ru-RU" dirty="0"/>
              <a:t> без втрат застосовується у випадках, коли важливо, щоб оригінал та </a:t>
            </a:r>
            <a:r>
              <a:rPr lang="uk-UA" dirty="0"/>
              <a:t>стиснені</a:t>
            </a:r>
            <a:r>
              <a:rPr lang="ru-RU" dirty="0"/>
              <a:t> дані були однаковими</a:t>
            </a:r>
            <a:r>
              <a:rPr lang="uk-UA" dirty="0"/>
              <a:t>.</a:t>
            </a:r>
            <a:r>
              <a:rPr lang="ru-RU" dirty="0"/>
              <a:t> Типовими прикладами є </a:t>
            </a:r>
            <a:r>
              <a:rPr lang="uk-UA" dirty="0"/>
              <a:t>файли формату </a:t>
            </a:r>
            <a:r>
              <a:rPr lang="en-US" dirty="0"/>
              <a:t>exe</a:t>
            </a:r>
            <a:r>
              <a:rPr lang="ru-RU" dirty="0"/>
              <a:t>, текстові документи та </a:t>
            </a:r>
            <a:r>
              <a:rPr lang="uk-UA" dirty="0"/>
              <a:t>сирцевий </a:t>
            </a:r>
            <a:r>
              <a:rPr lang="ru-RU" dirty="0"/>
              <a:t>код.</a:t>
            </a:r>
            <a:r>
              <a:rPr lang="uk-UA" dirty="0"/>
              <a:t> Зрозуміло, що невеликі втрати при стиснені цих файлів приведуть до дуже великих збоїв у роботі, або помилок у тексті, тому тут використовуються тільки алгоритми стиснення без втрат. </a:t>
            </a:r>
            <a:endParaRPr lang="ru-RU" dirty="0"/>
          </a:p>
        </p:txBody>
      </p:sp>
    </p:spTree>
    <p:extLst>
      <p:ext uri="{BB962C8B-B14F-4D97-AF65-F5344CB8AC3E}">
        <p14:creationId xmlns:p14="http://schemas.microsoft.com/office/powerpoint/2010/main" val="36475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08C7-CE5D-43A3-BF10-09B9706B1B86}"/>
              </a:ext>
            </a:extLst>
          </p:cNvPr>
          <p:cNvSpPr>
            <a:spLocks noGrp="1"/>
          </p:cNvSpPr>
          <p:nvPr>
            <p:ph type="title"/>
          </p:nvPr>
        </p:nvSpPr>
        <p:spPr/>
        <p:txBody>
          <a:bodyPr/>
          <a:lstStyle/>
          <a:p>
            <a:r>
              <a:rPr lang="uk-UA" dirty="0"/>
              <a:t>ВИСНОВКИ ПО РОБОТІ</a:t>
            </a:r>
            <a:endParaRPr lang="ru-RU" dirty="0"/>
          </a:p>
        </p:txBody>
      </p:sp>
      <p:sp>
        <p:nvSpPr>
          <p:cNvPr id="3" name="Content Placeholder 2">
            <a:extLst>
              <a:ext uri="{FF2B5EF4-FFF2-40B4-BE49-F238E27FC236}">
                <a16:creationId xmlns:a16="http://schemas.microsoft.com/office/drawing/2014/main" id="{A44C5EBB-20E0-465F-8BE3-C738C5B0FEA9}"/>
              </a:ext>
            </a:extLst>
          </p:cNvPr>
          <p:cNvSpPr>
            <a:spLocks noGrp="1"/>
          </p:cNvSpPr>
          <p:nvPr>
            <p:ph idx="1"/>
          </p:nvPr>
        </p:nvSpPr>
        <p:spPr/>
        <p:txBody>
          <a:bodyPr/>
          <a:lstStyle/>
          <a:p>
            <a:pPr marL="0" indent="0" algn="just">
              <a:buNone/>
            </a:pPr>
            <a:r>
              <a:rPr lang="uk-UA" dirty="0"/>
              <a:t>У ході цієї роботи було досліджено основні алгоритми стиснення без втрат, проаналізовано та описано принципи функціонування найбільш частовикористовуваних форматів даних, що використовують стиснення без втрат.  Також, було проведено тестування перелічених форматів та їх порівняння. Наведені графіки, що ілюструють статистичні дані, отримані під час тестування.</a:t>
            </a:r>
          </a:p>
          <a:p>
            <a:pPr marL="0" indent="0" algn="just">
              <a:buNone/>
            </a:pPr>
            <a:endParaRPr lang="uk-UA" dirty="0"/>
          </a:p>
          <a:p>
            <a:pPr marL="0" indent="0" algn="just">
              <a:buNone/>
            </a:pPr>
            <a:r>
              <a:rPr lang="uk-UA" dirty="0"/>
              <a:t>Підсумовуючи, можна вважати, що завдання роботи повністю виконане, а мета – досягнута.</a:t>
            </a:r>
          </a:p>
        </p:txBody>
      </p:sp>
    </p:spTree>
    <p:extLst>
      <p:ext uri="{BB962C8B-B14F-4D97-AF65-F5344CB8AC3E}">
        <p14:creationId xmlns:p14="http://schemas.microsoft.com/office/powerpoint/2010/main" val="312173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6002-FAB4-4F3C-BE30-16FFECE00A25}"/>
              </a:ext>
            </a:extLst>
          </p:cNvPr>
          <p:cNvSpPr>
            <a:spLocks noGrp="1"/>
          </p:cNvSpPr>
          <p:nvPr>
            <p:ph type="title"/>
          </p:nvPr>
        </p:nvSpPr>
        <p:spPr/>
        <p:txBody>
          <a:bodyPr/>
          <a:lstStyle/>
          <a:p>
            <a:r>
              <a:rPr lang="uk-UA" dirty="0"/>
              <a:t>СПИСОК ВИКОРИСТАНИХ ДЖЕРЕЛ</a:t>
            </a:r>
            <a:endParaRPr lang="ru-RU" dirty="0"/>
          </a:p>
        </p:txBody>
      </p:sp>
      <p:sp>
        <p:nvSpPr>
          <p:cNvPr id="3" name="Content Placeholder 2">
            <a:extLst>
              <a:ext uri="{FF2B5EF4-FFF2-40B4-BE49-F238E27FC236}">
                <a16:creationId xmlns:a16="http://schemas.microsoft.com/office/drawing/2014/main" id="{049ED91D-BE68-4172-8F6E-B10BC014C3ED}"/>
              </a:ext>
            </a:extLst>
          </p:cNvPr>
          <p:cNvSpPr>
            <a:spLocks noGrp="1"/>
          </p:cNvSpPr>
          <p:nvPr>
            <p:ph idx="1"/>
          </p:nvPr>
        </p:nvSpPr>
        <p:spPr>
          <a:xfrm>
            <a:off x="2231136" y="2395728"/>
            <a:ext cx="7729728" cy="3101983"/>
          </a:xfrm>
        </p:spPr>
        <p:txBody>
          <a:bodyPr>
            <a:normAutofit/>
          </a:bodyPr>
          <a:lstStyle/>
          <a:p>
            <a:pPr marL="0" indent="0">
              <a:buNone/>
            </a:pPr>
            <a:r>
              <a:rPr lang="uk-UA" dirty="0"/>
              <a:t>1. Ватолин Д., Ратушняк А., Юкин В. Методы сжатия данных. Устройство архиваторов, сжатие изображений и видео. М.: ДИАЛОГ-МИФИ, 2003. — 384с.</a:t>
            </a:r>
            <a:endParaRPr lang="ru-RU" dirty="0"/>
          </a:p>
          <a:p>
            <a:pPr marL="0" indent="0">
              <a:buNone/>
            </a:pPr>
            <a:r>
              <a:rPr lang="uk-UA" dirty="0"/>
              <a:t>2. Вікіпедія. Вільна енциклопедія [Електроний ресурс]. Режим доступу: https://ru.wikipedia.org/wiki/LZ77(10.04.2020)</a:t>
            </a:r>
            <a:endParaRPr lang="ru-RU" dirty="0"/>
          </a:p>
          <a:p>
            <a:pPr marL="0" indent="0">
              <a:buNone/>
            </a:pPr>
            <a:r>
              <a:rPr lang="ru-RU" dirty="0"/>
              <a:t>3. </a:t>
            </a:r>
            <a:r>
              <a:rPr lang="uk-UA" dirty="0"/>
              <a:t>Вікіпедія. Вільна енциклопедія [Електроний ресурс]. Режим доступу: </a:t>
            </a:r>
            <a:r>
              <a:rPr lang="en-US" dirty="0"/>
              <a:t>https</a:t>
            </a:r>
            <a:r>
              <a:rPr lang="ru-RU" dirty="0"/>
              <a:t>://</a:t>
            </a:r>
            <a:r>
              <a:rPr lang="en-US" dirty="0"/>
              <a:t>en</a:t>
            </a:r>
            <a:r>
              <a:rPr lang="ru-RU" dirty="0"/>
              <a:t>.</a:t>
            </a:r>
            <a:r>
              <a:rPr lang="en-US" dirty="0"/>
              <a:t>wikipedia</a:t>
            </a:r>
            <a:r>
              <a:rPr lang="ru-RU" dirty="0"/>
              <a:t>.</a:t>
            </a:r>
            <a:r>
              <a:rPr lang="en-US" dirty="0"/>
              <a:t>org</a:t>
            </a:r>
            <a:r>
              <a:rPr lang="ru-RU" dirty="0"/>
              <a:t>/</a:t>
            </a:r>
            <a:r>
              <a:rPr lang="en-US" dirty="0"/>
              <a:t>wiki</a:t>
            </a:r>
            <a:r>
              <a:rPr lang="ru-RU" dirty="0"/>
              <a:t>/</a:t>
            </a:r>
            <a:r>
              <a:rPr lang="en-US" dirty="0"/>
              <a:t>Comparison</a:t>
            </a:r>
            <a:r>
              <a:rPr lang="ru-RU" dirty="0"/>
              <a:t>_</a:t>
            </a:r>
            <a:r>
              <a:rPr lang="en-US" dirty="0"/>
              <a:t>of</a:t>
            </a:r>
            <a:r>
              <a:rPr lang="ru-RU" dirty="0"/>
              <a:t>_</a:t>
            </a:r>
            <a:r>
              <a:rPr lang="en-US" dirty="0"/>
              <a:t>graphics</a:t>
            </a:r>
            <a:r>
              <a:rPr lang="ru-RU" dirty="0"/>
              <a:t>_</a:t>
            </a:r>
            <a:r>
              <a:rPr lang="en-US" dirty="0"/>
              <a:t>file</a:t>
            </a:r>
            <a:r>
              <a:rPr lang="ru-RU" dirty="0"/>
              <a:t>_</a:t>
            </a:r>
            <a:r>
              <a:rPr lang="en-US" dirty="0"/>
              <a:t>formats</a:t>
            </a:r>
            <a:r>
              <a:rPr lang="ru-RU" dirty="0"/>
              <a:t> (17.05.2021)</a:t>
            </a:r>
          </a:p>
          <a:p>
            <a:pPr marL="0" indent="0">
              <a:buNone/>
            </a:pPr>
            <a:r>
              <a:rPr lang="ru-RU" dirty="0"/>
              <a:t>4. </a:t>
            </a:r>
            <a:r>
              <a:rPr lang="uk-UA" dirty="0"/>
              <a:t>Вікіпедія. </a:t>
            </a:r>
            <a:r>
              <a:rPr lang="uk-UA"/>
              <a:t>Вільна енциклопедія </a:t>
            </a:r>
            <a:r>
              <a:rPr lang="uk-UA" dirty="0"/>
              <a:t>[Електроний ресурс]. Режим доступу: </a:t>
            </a:r>
            <a:r>
              <a:rPr lang="en-US" dirty="0"/>
              <a:t>https</a:t>
            </a:r>
            <a:r>
              <a:rPr lang="ru-RU" dirty="0"/>
              <a:t>://</a:t>
            </a:r>
            <a:r>
              <a:rPr lang="en-US" dirty="0"/>
              <a:t>en</a:t>
            </a:r>
            <a:r>
              <a:rPr lang="ru-RU" dirty="0"/>
              <a:t>.</a:t>
            </a:r>
            <a:r>
              <a:rPr lang="en-US" dirty="0"/>
              <a:t>wikipedia</a:t>
            </a:r>
            <a:r>
              <a:rPr lang="ru-RU" dirty="0"/>
              <a:t>.</a:t>
            </a:r>
            <a:r>
              <a:rPr lang="en-US" dirty="0"/>
              <a:t>org</a:t>
            </a:r>
            <a:r>
              <a:rPr lang="ru-RU" dirty="0"/>
              <a:t>/</a:t>
            </a:r>
            <a:r>
              <a:rPr lang="en-US" dirty="0"/>
              <a:t>wiki</a:t>
            </a:r>
            <a:r>
              <a:rPr lang="ru-RU" dirty="0"/>
              <a:t>/</a:t>
            </a:r>
            <a:r>
              <a:rPr lang="en-US" dirty="0"/>
              <a:t>Comparison</a:t>
            </a:r>
            <a:r>
              <a:rPr lang="ru-RU" dirty="0"/>
              <a:t>_</a:t>
            </a:r>
            <a:r>
              <a:rPr lang="en-US" dirty="0"/>
              <a:t>of</a:t>
            </a:r>
            <a:r>
              <a:rPr lang="ru-RU" dirty="0"/>
              <a:t>_</a:t>
            </a:r>
            <a:r>
              <a:rPr lang="en-US" dirty="0"/>
              <a:t>audio</a:t>
            </a:r>
            <a:r>
              <a:rPr lang="ru-RU" dirty="0"/>
              <a:t>_</a:t>
            </a:r>
            <a:r>
              <a:rPr lang="en-US" dirty="0"/>
              <a:t>coding</a:t>
            </a:r>
            <a:r>
              <a:rPr lang="ru-RU" dirty="0"/>
              <a:t>_</a:t>
            </a:r>
            <a:r>
              <a:rPr lang="en-US" dirty="0"/>
              <a:t>formats</a:t>
            </a:r>
            <a:r>
              <a:rPr lang="ru-RU" dirty="0"/>
              <a:t> (13.01.2021)</a:t>
            </a:r>
          </a:p>
          <a:p>
            <a:pPr marL="0" indent="0">
              <a:buNone/>
            </a:pPr>
            <a:endParaRPr lang="ru-RU" dirty="0"/>
          </a:p>
        </p:txBody>
      </p:sp>
      <p:sp>
        <p:nvSpPr>
          <p:cNvPr id="4" name="Content Placeholder 2">
            <a:extLst>
              <a:ext uri="{FF2B5EF4-FFF2-40B4-BE49-F238E27FC236}">
                <a16:creationId xmlns:a16="http://schemas.microsoft.com/office/drawing/2014/main" id="{0D04F201-C754-48E0-ACF3-CA60D3CE530D}"/>
              </a:ext>
            </a:extLst>
          </p:cNvPr>
          <p:cNvSpPr txBox="1">
            <a:spLocks/>
          </p:cNvSpPr>
          <p:nvPr/>
        </p:nvSpPr>
        <p:spPr>
          <a:xfrm>
            <a:off x="2231136" y="5740027"/>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З повним списком джерел, що були використані під час створення роботи, можна ознайомитися в кінці документу СРС.</a:t>
            </a:r>
            <a:endParaRPr lang="ru-RU" dirty="0"/>
          </a:p>
        </p:txBody>
      </p:sp>
    </p:spTree>
    <p:extLst>
      <p:ext uri="{BB962C8B-B14F-4D97-AF65-F5344CB8AC3E}">
        <p14:creationId xmlns:p14="http://schemas.microsoft.com/office/powerpoint/2010/main" val="18810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F3B8-EC89-4388-A722-4497BE2AA370}"/>
              </a:ext>
            </a:extLst>
          </p:cNvPr>
          <p:cNvSpPr>
            <a:spLocks noGrp="1"/>
          </p:cNvSpPr>
          <p:nvPr>
            <p:ph type="title"/>
          </p:nvPr>
        </p:nvSpPr>
        <p:spPr>
          <a:xfrm>
            <a:off x="2231136" y="964692"/>
            <a:ext cx="7993678" cy="1188720"/>
          </a:xfrm>
        </p:spPr>
        <p:txBody>
          <a:bodyPr/>
          <a:lstStyle/>
          <a:p>
            <a:r>
              <a:rPr lang="uk-UA" dirty="0"/>
              <a:t>ВСТУП</a:t>
            </a:r>
            <a:endParaRPr lang="ru-RU" dirty="0"/>
          </a:p>
        </p:txBody>
      </p:sp>
      <p:sp>
        <p:nvSpPr>
          <p:cNvPr id="3" name="Content Placeholder 2">
            <a:extLst>
              <a:ext uri="{FF2B5EF4-FFF2-40B4-BE49-F238E27FC236}">
                <a16:creationId xmlns:a16="http://schemas.microsoft.com/office/drawing/2014/main" id="{A29F281C-5476-4CC3-A0C8-8E73365C4EDC}"/>
              </a:ext>
            </a:extLst>
          </p:cNvPr>
          <p:cNvSpPr>
            <a:spLocks noGrp="1"/>
          </p:cNvSpPr>
          <p:nvPr>
            <p:ph idx="1"/>
          </p:nvPr>
        </p:nvSpPr>
        <p:spPr>
          <a:xfrm>
            <a:off x="5627803" y="2337067"/>
            <a:ext cx="4597011" cy="3904987"/>
          </a:xfrm>
        </p:spPr>
        <p:txBody>
          <a:bodyPr>
            <a:normAutofit/>
          </a:bodyPr>
          <a:lstStyle/>
          <a:p>
            <a:pPr algn="just"/>
            <a:r>
              <a:rPr lang="uk-UA" b="1" dirty="0"/>
              <a:t>Стиснення даних </a:t>
            </a:r>
            <a:r>
              <a:rPr lang="ru-RU" dirty="0"/>
              <a:t>- </a:t>
            </a:r>
            <a:r>
              <a:rPr lang="uk-UA" dirty="0"/>
              <a:t>це алгоритмічне перетворення даних задля зменшення їх обсягу. Стиснення використовується для більш раціонального використання пристроїв зберігання і передачі даних й засноване на усуненні надмірності, що міститься у вихідних даних.</a:t>
            </a:r>
          </a:p>
          <a:p>
            <a:pPr algn="just"/>
            <a:r>
              <a:rPr lang="uk-UA" dirty="0"/>
              <a:t>Загалом, розрізняють </a:t>
            </a:r>
            <a:r>
              <a:rPr lang="uk-UA" b="1" dirty="0"/>
              <a:t>два види стистення</a:t>
            </a:r>
            <a:r>
              <a:rPr lang="uk-UA" dirty="0"/>
              <a:t>: стиснення без втрат й із втратами. </a:t>
            </a:r>
          </a:p>
        </p:txBody>
      </p:sp>
      <p:pic>
        <p:nvPicPr>
          <p:cNvPr id="1026" name="Picture 2" descr="Here's What You Need to Know About Data Compression">
            <a:extLst>
              <a:ext uri="{FF2B5EF4-FFF2-40B4-BE49-F238E27FC236}">
                <a16:creationId xmlns:a16="http://schemas.microsoft.com/office/drawing/2014/main" id="{56B37098-1335-4587-872C-615A3321B3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149"/>
          <a:stretch/>
        </p:blipFill>
        <p:spPr bwMode="auto">
          <a:xfrm>
            <a:off x="2231136" y="2337067"/>
            <a:ext cx="3132717" cy="390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5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F2A4-BEC0-4247-BBCD-44C8A94147BC}"/>
              </a:ext>
            </a:extLst>
          </p:cNvPr>
          <p:cNvSpPr>
            <a:spLocks noGrp="1"/>
          </p:cNvSpPr>
          <p:nvPr>
            <p:ph type="title"/>
          </p:nvPr>
        </p:nvSpPr>
        <p:spPr/>
        <p:txBody>
          <a:bodyPr/>
          <a:lstStyle/>
          <a:p>
            <a:r>
              <a:rPr lang="uk-UA" dirty="0"/>
              <a:t>МЕТА ТА ЗАВДАННЯ РОБОТИ</a:t>
            </a:r>
            <a:endParaRPr lang="ru-RU" dirty="0"/>
          </a:p>
        </p:txBody>
      </p:sp>
      <p:sp>
        <p:nvSpPr>
          <p:cNvPr id="3" name="Content Placeholder 2">
            <a:extLst>
              <a:ext uri="{FF2B5EF4-FFF2-40B4-BE49-F238E27FC236}">
                <a16:creationId xmlns:a16="http://schemas.microsoft.com/office/drawing/2014/main" id="{FF76C912-FD2F-495F-8D96-EC3D8FCA35F6}"/>
              </a:ext>
            </a:extLst>
          </p:cNvPr>
          <p:cNvSpPr>
            <a:spLocks noGrp="1"/>
          </p:cNvSpPr>
          <p:nvPr>
            <p:ph idx="1"/>
          </p:nvPr>
        </p:nvSpPr>
        <p:spPr/>
        <p:txBody>
          <a:bodyPr/>
          <a:lstStyle/>
          <a:p>
            <a:pPr algn="just"/>
            <a:r>
              <a:rPr lang="uk-UA" b="1" dirty="0"/>
              <a:t>Мета самостійної роботи </a:t>
            </a:r>
            <a:r>
              <a:rPr lang="uk-UA" dirty="0"/>
              <a:t>полягає у дослідженні основних алгоритмів стиснення без втрат, таких як алгоритм Хаффмана та </a:t>
            </a:r>
            <a:r>
              <a:rPr lang="en-US" dirty="0"/>
              <a:t>LZW</a:t>
            </a:r>
            <a:r>
              <a:rPr lang="uk-UA" dirty="0"/>
              <a:t>, аналізі та дослідженні форматів даних, які використовують алгоритми стиснення без втрат, таких як </a:t>
            </a:r>
            <a:r>
              <a:rPr lang="en-US" dirty="0"/>
              <a:t>ZIP</a:t>
            </a:r>
            <a:r>
              <a:rPr lang="uk-UA" dirty="0"/>
              <a:t>, </a:t>
            </a:r>
            <a:r>
              <a:rPr lang="en-US" dirty="0"/>
              <a:t>RAR</a:t>
            </a:r>
            <a:r>
              <a:rPr lang="uk-UA" dirty="0"/>
              <a:t>, </a:t>
            </a:r>
            <a:r>
              <a:rPr lang="en-US" dirty="0"/>
              <a:t>FLAC</a:t>
            </a:r>
            <a:r>
              <a:rPr lang="uk-UA" dirty="0"/>
              <a:t> та </a:t>
            </a:r>
            <a:r>
              <a:rPr lang="en-US" dirty="0"/>
              <a:t>PNG</a:t>
            </a:r>
            <a:r>
              <a:rPr lang="uk-UA" dirty="0"/>
              <a:t>.</a:t>
            </a:r>
          </a:p>
          <a:p>
            <a:pPr algn="just"/>
            <a:r>
              <a:rPr lang="uk-UA" b="1" dirty="0"/>
              <a:t>Завдання: </a:t>
            </a:r>
            <a:r>
              <a:rPr lang="uk-UA" dirty="0"/>
              <a:t>вивчити та описати принцип роботи основних алгоритмів стиснення без втрат, таких як алгоритм Хаффмана та </a:t>
            </a:r>
            <a:r>
              <a:rPr lang="en-US" dirty="0"/>
              <a:t>LZW</a:t>
            </a:r>
            <a:r>
              <a:rPr lang="uk-UA" dirty="0"/>
              <a:t>, визначити найбільш широковикористовувані формати стиснення даних без втрат, дослідити та проаналізувати роботу таких форматів даних стиснення без втрат, як </a:t>
            </a:r>
            <a:r>
              <a:rPr lang="en-US" dirty="0"/>
              <a:t>ZIP</a:t>
            </a:r>
            <a:r>
              <a:rPr lang="uk-UA" dirty="0"/>
              <a:t>, </a:t>
            </a:r>
            <a:r>
              <a:rPr lang="en-US" dirty="0"/>
              <a:t>RAR</a:t>
            </a:r>
            <a:r>
              <a:rPr lang="uk-UA" dirty="0"/>
              <a:t>, </a:t>
            </a:r>
            <a:r>
              <a:rPr lang="en-US" dirty="0"/>
              <a:t>FLAC</a:t>
            </a:r>
            <a:r>
              <a:rPr lang="uk-UA" dirty="0"/>
              <a:t> та </a:t>
            </a:r>
            <a:r>
              <a:rPr lang="en-US" dirty="0"/>
              <a:t>PNG</a:t>
            </a:r>
            <a:r>
              <a:rPr lang="uk-UA" dirty="0"/>
              <a:t>.</a:t>
            </a:r>
          </a:p>
          <a:p>
            <a:pPr algn="just"/>
            <a:endParaRPr lang="ru-RU" dirty="0"/>
          </a:p>
        </p:txBody>
      </p:sp>
    </p:spTree>
    <p:extLst>
      <p:ext uri="{BB962C8B-B14F-4D97-AF65-F5344CB8AC3E}">
        <p14:creationId xmlns:p14="http://schemas.microsoft.com/office/powerpoint/2010/main" val="314118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67D4-39E7-4DAD-AEE1-A18ECCE329B9}"/>
              </a:ext>
            </a:extLst>
          </p:cNvPr>
          <p:cNvSpPr>
            <a:spLocks noGrp="1"/>
          </p:cNvSpPr>
          <p:nvPr>
            <p:ph type="title"/>
          </p:nvPr>
        </p:nvSpPr>
        <p:spPr>
          <a:xfrm>
            <a:off x="2231136" y="782425"/>
            <a:ext cx="7729728" cy="1370987"/>
          </a:xfrm>
        </p:spPr>
        <p:txBody>
          <a:bodyPr>
            <a:normAutofit/>
          </a:bodyPr>
          <a:lstStyle/>
          <a:p>
            <a:r>
              <a:rPr lang="ru-RU" dirty="0"/>
              <a:t>Огляд алгоритмів стиснення без втрат</a:t>
            </a:r>
          </a:p>
        </p:txBody>
      </p:sp>
      <p:sp>
        <p:nvSpPr>
          <p:cNvPr id="3" name="Content Placeholder 2">
            <a:extLst>
              <a:ext uri="{FF2B5EF4-FFF2-40B4-BE49-F238E27FC236}">
                <a16:creationId xmlns:a16="http://schemas.microsoft.com/office/drawing/2014/main" id="{9744CED3-6DE6-40C6-BC43-7CF7447DD879}"/>
              </a:ext>
            </a:extLst>
          </p:cNvPr>
          <p:cNvSpPr>
            <a:spLocks noGrp="1"/>
          </p:cNvSpPr>
          <p:nvPr>
            <p:ph idx="1"/>
          </p:nvPr>
        </p:nvSpPr>
        <p:spPr>
          <a:xfrm>
            <a:off x="6096000" y="2638044"/>
            <a:ext cx="3864864" cy="3101983"/>
          </a:xfrm>
        </p:spPr>
        <p:txBody>
          <a:bodyPr/>
          <a:lstStyle/>
          <a:p>
            <a:pPr marL="0" indent="0" algn="just">
              <a:buNone/>
            </a:pPr>
            <a:r>
              <a:rPr lang="uk-UA" dirty="0"/>
              <a:t>Більшість алгоритмів стиснення без втрат працюють у дві стадії: на першій генерується статистична модель для вхідних даних, друга - представляє вхідні дані в бітовому вигляді, використовуючи побудовану модель для того, щоб мінімізувати довжину кодових послідовностей, які трапляються найчастіше.</a:t>
            </a:r>
          </a:p>
          <a:p>
            <a:pPr algn="just"/>
            <a:endParaRPr lang="ru-RU" dirty="0"/>
          </a:p>
        </p:txBody>
      </p:sp>
      <p:pic>
        <p:nvPicPr>
          <p:cNvPr id="2050" name="Picture 2" descr="Oracle Data Compression. Data Compression in Oracle">
            <a:extLst>
              <a:ext uri="{FF2B5EF4-FFF2-40B4-BE49-F238E27FC236}">
                <a16:creationId xmlns:a16="http://schemas.microsoft.com/office/drawing/2014/main" id="{B55B9255-B637-494E-9419-106F9B4CD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589719"/>
            <a:ext cx="3132716" cy="283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57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F330-5A4F-4BF4-AED4-56FC3E073F0F}"/>
              </a:ext>
            </a:extLst>
          </p:cNvPr>
          <p:cNvSpPr>
            <a:spLocks noGrp="1"/>
          </p:cNvSpPr>
          <p:nvPr>
            <p:ph type="title"/>
          </p:nvPr>
        </p:nvSpPr>
        <p:spPr>
          <a:xfrm>
            <a:off x="1194062" y="782425"/>
            <a:ext cx="9803876" cy="1370987"/>
          </a:xfrm>
        </p:spPr>
        <p:txBody>
          <a:bodyPr/>
          <a:lstStyle/>
          <a:p>
            <a:r>
              <a:rPr lang="uk-UA" dirty="0"/>
              <a:t>Найбільш розповсюджені алгоритми стиснення без втрат</a:t>
            </a:r>
            <a:endParaRPr lang="ru-RU" dirty="0"/>
          </a:p>
        </p:txBody>
      </p:sp>
      <p:sp>
        <p:nvSpPr>
          <p:cNvPr id="3" name="Content Placeholder 2">
            <a:extLst>
              <a:ext uri="{FF2B5EF4-FFF2-40B4-BE49-F238E27FC236}">
                <a16:creationId xmlns:a16="http://schemas.microsoft.com/office/drawing/2014/main" id="{13C1457A-C70A-452C-B514-C96D4D56F680}"/>
              </a:ext>
            </a:extLst>
          </p:cNvPr>
          <p:cNvSpPr>
            <a:spLocks noGrp="1"/>
          </p:cNvSpPr>
          <p:nvPr>
            <p:ph idx="1"/>
          </p:nvPr>
        </p:nvSpPr>
        <p:spPr>
          <a:xfrm>
            <a:off x="2331689" y="2638042"/>
            <a:ext cx="3764311" cy="3101983"/>
          </a:xfrm>
        </p:spPr>
        <p:txBody>
          <a:bodyPr/>
          <a:lstStyle/>
          <a:p>
            <a:r>
              <a:rPr lang="ru-RU" dirty="0"/>
              <a:t>Алгоритм Хаффмана</a:t>
            </a:r>
          </a:p>
          <a:p>
            <a:r>
              <a:rPr lang="en-US" dirty="0"/>
              <a:t>ANS (</a:t>
            </a:r>
            <a:r>
              <a:rPr lang="ru-RU" dirty="0"/>
              <a:t>модифікація алгоритму Хаффмана)</a:t>
            </a:r>
          </a:p>
          <a:p>
            <a:r>
              <a:rPr lang="en-US" dirty="0"/>
              <a:t>Deflate (</a:t>
            </a:r>
            <a:r>
              <a:rPr lang="ru-RU" dirty="0"/>
              <a:t>суміш алгоритму </a:t>
            </a:r>
            <a:r>
              <a:rPr lang="en-US" dirty="0"/>
              <a:t>LZ </a:t>
            </a:r>
            <a:r>
              <a:rPr lang="ru-RU" dirty="0"/>
              <a:t>та алгоритму Хаффмана)</a:t>
            </a:r>
          </a:p>
          <a:p>
            <a:r>
              <a:rPr lang="en-US" dirty="0"/>
              <a:t>Z-standard (</a:t>
            </a:r>
            <a:r>
              <a:rPr lang="ru-RU" dirty="0"/>
              <a:t>суміш Хаффмана, </a:t>
            </a:r>
            <a:r>
              <a:rPr lang="en-US" dirty="0"/>
              <a:t>ANS </a:t>
            </a:r>
            <a:r>
              <a:rPr lang="ru-RU" dirty="0"/>
              <a:t>та </a:t>
            </a:r>
            <a:r>
              <a:rPr lang="en-US" dirty="0"/>
              <a:t>LZ)</a:t>
            </a:r>
          </a:p>
          <a:p>
            <a:r>
              <a:rPr lang="en-US" dirty="0"/>
              <a:t>PPM</a:t>
            </a:r>
          </a:p>
          <a:p>
            <a:endParaRPr lang="ru-RU" dirty="0"/>
          </a:p>
        </p:txBody>
      </p:sp>
      <p:sp>
        <p:nvSpPr>
          <p:cNvPr id="4" name="Content Placeholder 2">
            <a:extLst>
              <a:ext uri="{FF2B5EF4-FFF2-40B4-BE49-F238E27FC236}">
                <a16:creationId xmlns:a16="http://schemas.microsoft.com/office/drawing/2014/main" id="{FDA103DD-BA92-4048-9205-018325920EE4}"/>
              </a:ext>
            </a:extLst>
          </p:cNvPr>
          <p:cNvSpPr txBox="1">
            <a:spLocks/>
          </p:cNvSpPr>
          <p:nvPr/>
        </p:nvSpPr>
        <p:spPr>
          <a:xfrm>
            <a:off x="6696176" y="3153597"/>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LZ77 </a:t>
            </a:r>
            <a:r>
              <a:rPr lang="ru-RU" dirty="0"/>
              <a:t>та </a:t>
            </a:r>
            <a:r>
              <a:rPr lang="en-US" dirty="0"/>
              <a:t>LZ78</a:t>
            </a:r>
          </a:p>
          <a:p>
            <a:r>
              <a:rPr lang="en-US" dirty="0"/>
              <a:t>LZW</a:t>
            </a:r>
          </a:p>
          <a:p>
            <a:r>
              <a:rPr lang="en-US" dirty="0"/>
              <a:t>LZMA</a:t>
            </a:r>
          </a:p>
          <a:p>
            <a:r>
              <a:rPr lang="en-US" dirty="0"/>
              <a:t>LZO</a:t>
            </a:r>
          </a:p>
        </p:txBody>
      </p:sp>
    </p:spTree>
    <p:extLst>
      <p:ext uri="{BB962C8B-B14F-4D97-AF65-F5344CB8AC3E}">
        <p14:creationId xmlns:p14="http://schemas.microsoft.com/office/powerpoint/2010/main" val="189021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46E5-5501-4EC0-A0AC-6B7F8A921584}"/>
              </a:ext>
            </a:extLst>
          </p:cNvPr>
          <p:cNvSpPr>
            <a:spLocks noGrp="1"/>
          </p:cNvSpPr>
          <p:nvPr>
            <p:ph type="title"/>
          </p:nvPr>
        </p:nvSpPr>
        <p:spPr>
          <a:xfrm>
            <a:off x="1451728" y="964692"/>
            <a:ext cx="9219414" cy="1188720"/>
          </a:xfrm>
        </p:spPr>
        <p:txBody>
          <a:bodyPr/>
          <a:lstStyle/>
          <a:p>
            <a:r>
              <a:rPr lang="uk-UA" dirty="0"/>
              <a:t>АЛГОРИТМ ХАФФМАНА</a:t>
            </a:r>
            <a:endParaRPr lang="ru-RU" dirty="0"/>
          </a:p>
        </p:txBody>
      </p:sp>
      <p:sp>
        <p:nvSpPr>
          <p:cNvPr id="3" name="Content Placeholder 2">
            <a:extLst>
              <a:ext uri="{FF2B5EF4-FFF2-40B4-BE49-F238E27FC236}">
                <a16:creationId xmlns:a16="http://schemas.microsoft.com/office/drawing/2014/main" id="{D075CA21-A35C-43B0-AA76-46107A753BAF}"/>
              </a:ext>
            </a:extLst>
          </p:cNvPr>
          <p:cNvSpPr>
            <a:spLocks noGrp="1"/>
          </p:cNvSpPr>
          <p:nvPr>
            <p:ph idx="1"/>
          </p:nvPr>
        </p:nvSpPr>
        <p:spPr>
          <a:xfrm>
            <a:off x="4462272" y="2424013"/>
            <a:ext cx="6076895" cy="3101983"/>
          </a:xfrm>
        </p:spPr>
        <p:txBody>
          <a:bodyPr>
            <a:normAutofit fontScale="92500"/>
          </a:bodyPr>
          <a:lstStyle/>
          <a:p>
            <a:pPr algn="just"/>
            <a:r>
              <a:rPr lang="uk-UA" b="1" dirty="0"/>
              <a:t>Алгоритм Хаффмана </a:t>
            </a:r>
            <a:r>
              <a:rPr lang="uk-UA" dirty="0"/>
              <a:t>- алгоритм оптимального префіксного кодування алфавіту з мінімальною надмірністю, що був розроблений в 1952 році аспірантом Массачусетського технологічного інституту Девідом Хаффманом.</a:t>
            </a:r>
          </a:p>
          <a:p>
            <a:pPr algn="just"/>
            <a:r>
              <a:rPr lang="uk-UA" dirty="0"/>
              <a:t>Ідея алгоритму полягає в тому, що знаючи ймовірності появи символів в повідомленні, можна описати процедуру побудови кодів змінної довжини, що складаються з цілої кількості бітів. Символам з більшою ймовірністю ставляться у відповідність коротші коди. Коди Хаффмана мають властивість префіксних, що дозволяє однозначно їх декодувати</a:t>
            </a:r>
            <a:r>
              <a:rPr lang="en-US" dirty="0"/>
              <a:t>[1].</a:t>
            </a:r>
            <a:endParaRPr lang="ru-RU" dirty="0"/>
          </a:p>
        </p:txBody>
      </p:sp>
      <p:pic>
        <p:nvPicPr>
          <p:cNvPr id="3076" name="Picture 4" descr="Дэвид Хаффман (David Huffman): фильмография, фото, биография. Актер,  Продюсер.">
            <a:extLst>
              <a:ext uri="{FF2B5EF4-FFF2-40B4-BE49-F238E27FC236}">
                <a16:creationId xmlns:a16="http://schemas.microsoft.com/office/drawing/2014/main" id="{ED00A69F-C2F1-4B66-BCCE-BD57A813D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728" y="2285398"/>
            <a:ext cx="2820745" cy="337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F475-3145-4BF3-B52A-09C2DA2BF633}"/>
              </a:ext>
            </a:extLst>
          </p:cNvPr>
          <p:cNvSpPr>
            <a:spLocks noGrp="1"/>
          </p:cNvSpPr>
          <p:nvPr>
            <p:ph type="title"/>
          </p:nvPr>
        </p:nvSpPr>
        <p:spPr/>
        <p:txBody>
          <a:bodyPr/>
          <a:lstStyle/>
          <a:p>
            <a:r>
              <a:rPr lang="uk-UA" dirty="0"/>
              <a:t>АЛГОРИТМ ХАФФМАНА</a:t>
            </a:r>
            <a:endParaRPr lang="ru-RU" dirty="0"/>
          </a:p>
        </p:txBody>
      </p:sp>
      <p:sp>
        <p:nvSpPr>
          <p:cNvPr id="3" name="Content Placeholder 2">
            <a:extLst>
              <a:ext uri="{FF2B5EF4-FFF2-40B4-BE49-F238E27FC236}">
                <a16:creationId xmlns:a16="http://schemas.microsoft.com/office/drawing/2014/main" id="{DACC4B5D-411B-4814-8385-35F2BFD826C7}"/>
              </a:ext>
            </a:extLst>
          </p:cNvPr>
          <p:cNvSpPr>
            <a:spLocks noGrp="1"/>
          </p:cNvSpPr>
          <p:nvPr>
            <p:ph idx="1"/>
          </p:nvPr>
        </p:nvSpPr>
        <p:spPr>
          <a:xfrm>
            <a:off x="2231136" y="2619191"/>
            <a:ext cx="7729728" cy="3101983"/>
          </a:xfrm>
        </p:spPr>
        <p:txBody>
          <a:bodyPr/>
          <a:lstStyle/>
          <a:p>
            <a:pPr marL="0" indent="0" algn="just">
              <a:buNone/>
            </a:pPr>
            <a:r>
              <a:rPr lang="uk-UA" dirty="0"/>
              <a:t>Для кодування повідомлення алгоритмом Хаффмана потрібно:</a:t>
            </a:r>
            <a:endParaRPr lang="ru-RU" dirty="0"/>
          </a:p>
          <a:p>
            <a:pPr marL="0" lvl="0" indent="0" algn="just">
              <a:buNone/>
            </a:pPr>
            <a:r>
              <a:rPr lang="en-US" dirty="0"/>
              <a:t>1) </a:t>
            </a:r>
            <a:r>
              <a:rPr lang="uk-UA" dirty="0"/>
              <a:t>Побудувати таблицю частот появи символів у повідомленні</a:t>
            </a:r>
            <a:endParaRPr lang="ru-RU" dirty="0"/>
          </a:p>
          <a:p>
            <a:pPr marL="0" lvl="0" indent="0" algn="just">
              <a:buNone/>
            </a:pPr>
            <a:r>
              <a:rPr lang="en-US" dirty="0"/>
              <a:t>2) </a:t>
            </a:r>
            <a:r>
              <a:rPr lang="uk-UA" dirty="0"/>
              <a:t>Побудувати Дерево Хаффмана</a:t>
            </a:r>
            <a:endParaRPr lang="ru-RU" dirty="0"/>
          </a:p>
          <a:p>
            <a:pPr marL="0" lvl="0" indent="0" algn="just">
              <a:buNone/>
            </a:pPr>
            <a:r>
              <a:rPr lang="en-US" dirty="0"/>
              <a:t>3) </a:t>
            </a:r>
            <a:r>
              <a:rPr lang="uk-UA" dirty="0"/>
              <a:t>Побудувати таблицю Хаффмана</a:t>
            </a:r>
            <a:endParaRPr lang="ru-RU" dirty="0"/>
          </a:p>
          <a:p>
            <a:pPr marL="0" lvl="0" indent="0" algn="just">
              <a:buNone/>
            </a:pPr>
            <a:r>
              <a:rPr lang="en-US" dirty="0"/>
              <a:t>4) </a:t>
            </a:r>
            <a:r>
              <a:rPr lang="uk-UA" dirty="0"/>
              <a:t>Закодувати повідомлення таблицею Хаффмана</a:t>
            </a:r>
            <a:endParaRPr lang="ru-RU" dirty="0"/>
          </a:p>
          <a:p>
            <a:pPr marL="0" indent="0" algn="just">
              <a:buNone/>
            </a:pPr>
            <a:r>
              <a:rPr lang="uk-UA" dirty="0"/>
              <a:t>Варто зазначити, що разом із закодованим повідомленням потрібно збегігати й дерево для декодування повідомлення у майбутньому.</a:t>
            </a:r>
            <a:endParaRPr lang="ru-RU" dirty="0"/>
          </a:p>
        </p:txBody>
      </p:sp>
    </p:spTree>
    <p:extLst>
      <p:ext uri="{BB962C8B-B14F-4D97-AF65-F5344CB8AC3E}">
        <p14:creationId xmlns:p14="http://schemas.microsoft.com/office/powerpoint/2010/main" val="38726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F122-3923-46A0-BE95-790091800664}"/>
              </a:ext>
            </a:extLst>
          </p:cNvPr>
          <p:cNvSpPr>
            <a:spLocks noGrp="1"/>
          </p:cNvSpPr>
          <p:nvPr>
            <p:ph type="title"/>
          </p:nvPr>
        </p:nvSpPr>
        <p:spPr/>
        <p:txBody>
          <a:bodyPr/>
          <a:lstStyle/>
          <a:p>
            <a:r>
              <a:rPr lang="uk-UA" dirty="0"/>
              <a:t>Алгоритм </a:t>
            </a:r>
            <a:r>
              <a:rPr lang="en-US" dirty="0"/>
              <a:t>lzw</a:t>
            </a:r>
            <a:endParaRPr lang="ru-RU" dirty="0"/>
          </a:p>
        </p:txBody>
      </p:sp>
      <p:sp>
        <p:nvSpPr>
          <p:cNvPr id="3" name="Content Placeholder 2">
            <a:extLst>
              <a:ext uri="{FF2B5EF4-FFF2-40B4-BE49-F238E27FC236}">
                <a16:creationId xmlns:a16="http://schemas.microsoft.com/office/drawing/2014/main" id="{570DCD1C-BC19-4088-972D-5E1D334F4A94}"/>
              </a:ext>
            </a:extLst>
          </p:cNvPr>
          <p:cNvSpPr>
            <a:spLocks noGrp="1"/>
          </p:cNvSpPr>
          <p:nvPr>
            <p:ph idx="1"/>
          </p:nvPr>
        </p:nvSpPr>
        <p:spPr>
          <a:xfrm>
            <a:off x="3964034" y="2923300"/>
            <a:ext cx="4263931" cy="3101983"/>
          </a:xfrm>
        </p:spPr>
        <p:txBody>
          <a:bodyPr/>
          <a:lstStyle/>
          <a:p>
            <a:pPr marL="0" indent="0" algn="ctr">
              <a:buNone/>
            </a:pPr>
            <a:r>
              <a:rPr lang="ru-RU" dirty="0"/>
              <a:t>LZW</a:t>
            </a:r>
            <a:r>
              <a:rPr lang="uk-UA" dirty="0"/>
              <a:t>, Алгори́тм Ле́мпеля — Зі́ва — Ве́лча — універсальний алгоритм стиснення даних без втрат, створений Авраамом, Яковом Зівом і Террі Вейчем. Опублікований Велчем 1984 року як покращена реалізація алгоритму </a:t>
            </a:r>
            <a:r>
              <a:rPr lang="ru-RU" dirty="0"/>
              <a:t>LZ</a:t>
            </a:r>
            <a:r>
              <a:rPr lang="uk-UA" dirty="0"/>
              <a:t>78, опублікованого Лемпелем і Зівом 1978 року.</a:t>
            </a:r>
            <a:r>
              <a:rPr lang="en-US" dirty="0"/>
              <a:t>[2]</a:t>
            </a:r>
            <a:endParaRPr lang="ru-RU" dirty="0"/>
          </a:p>
        </p:txBody>
      </p:sp>
      <p:pic>
        <p:nvPicPr>
          <p:cNvPr id="4098" name="Picture 2">
            <a:extLst>
              <a:ext uri="{FF2B5EF4-FFF2-40B4-BE49-F238E27FC236}">
                <a16:creationId xmlns:a16="http://schemas.microsoft.com/office/drawing/2014/main" id="{66FAE6DA-73A7-4A32-A0F9-418E7EF86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81" y="2584909"/>
            <a:ext cx="2706260" cy="28609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6654D1-0EC0-494E-A974-8194AB86B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758" y="2584909"/>
            <a:ext cx="2667000" cy="29051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071012B-859B-4C4D-8540-73FF7C997F56}"/>
              </a:ext>
            </a:extLst>
          </p:cNvPr>
          <p:cNvSpPr txBox="1">
            <a:spLocks/>
          </p:cNvSpPr>
          <p:nvPr/>
        </p:nvSpPr>
        <p:spPr>
          <a:xfrm>
            <a:off x="2231136" y="5877309"/>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uk-UA" dirty="0"/>
              <a:t>Детальніше ознайомитися з роботою представлених алгоритмів можна в документі СРС.</a:t>
            </a:r>
            <a:endParaRPr lang="ru-RU" dirty="0"/>
          </a:p>
        </p:txBody>
      </p:sp>
    </p:spTree>
    <p:extLst>
      <p:ext uri="{BB962C8B-B14F-4D97-AF65-F5344CB8AC3E}">
        <p14:creationId xmlns:p14="http://schemas.microsoft.com/office/powerpoint/2010/main" val="39874802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199</TotalTime>
  <Words>1212</Words>
  <Application>Microsoft Office PowerPoint</Application>
  <PresentationFormat>Widescreen</PresentationFormat>
  <Paragraphs>120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Corbel</vt:lpstr>
      <vt:lpstr>Gill Sans MT</vt:lpstr>
      <vt:lpstr>Parcel</vt:lpstr>
      <vt:lpstr>АНАЛІЗ ФОРМАТІВ ДАНИХ З ВИКОРИСТАННЯМ АЛГОРИТМІВ СТИСНЕННЯ ДАНИХ БЕЗ ВТРАТ</vt:lpstr>
      <vt:lpstr>ЗМІСТ презентації</vt:lpstr>
      <vt:lpstr>ВСТУП</vt:lpstr>
      <vt:lpstr>МЕТА ТА ЗАВДАННЯ РОБОТИ</vt:lpstr>
      <vt:lpstr>Огляд алгоритмів стиснення без втрат</vt:lpstr>
      <vt:lpstr>Найбільш розповсюджені алгоритми стиснення без втрат</vt:lpstr>
      <vt:lpstr>АЛГОРИТМ ХАФФМАНА</vt:lpstr>
      <vt:lpstr>АЛГОРИТМ ХАФФМАНА</vt:lpstr>
      <vt:lpstr>Алгоритм lzw</vt:lpstr>
      <vt:lpstr>Огляд форматів даних, що використовують стиснення без втрат</vt:lpstr>
      <vt:lpstr>Огляд форматів даних, що використовують стиснення без втрат</vt:lpstr>
      <vt:lpstr>Огляд форматів даних, що використовують стиснення без втрат</vt:lpstr>
      <vt:lpstr>ПОРІВНЯННЯ УНІВЕРСАЛЬНИХ ФОРМАТІВ</vt:lpstr>
      <vt:lpstr>ПОРІВНЯННЯ УНІВЕРСАЛЬНИХ ФОРМАТІВ</vt:lpstr>
      <vt:lpstr>ПОРІВНЯННЯ УНІВЕРСАЛЬНИХ ФОРМАТІВ</vt:lpstr>
      <vt:lpstr>ПОРІВНЯННЯ УНІВЕРСАЛЬНИХ ФОРМАТІВ</vt:lpstr>
      <vt:lpstr>ПОРІВНЯННЯ УНІВЕРСАЛЬНИХ ФОРМАТІВ</vt:lpstr>
      <vt:lpstr>ПОРІВНЯННЯ УНІВЕРСАЛЬНИХ ФОРМАТІВ</vt:lpstr>
      <vt:lpstr>ПОРІВНЯННЯ УНІВЕРСАЛЬНИХ ФОРМАТІВ</vt:lpstr>
      <vt:lpstr>ПОРІВНЯННЯ УНІВЕРСАЛЬНИХ ФОРМАТІВ</vt:lpstr>
      <vt:lpstr>ПОРІВНЯННЯ аудіоформатів</vt:lpstr>
      <vt:lpstr>ПОРІВНЯННЯ аудіоформатів</vt:lpstr>
      <vt:lpstr>ПОРІВНЯННЯ графічних ФОРМАТІВ</vt:lpstr>
      <vt:lpstr>ПОРІВНЯННЯ ГРАФІЧНИХ ФОРМАТІВ</vt:lpstr>
      <vt:lpstr>ОБЛАСТІ ВИКОРИСТАННЯ</vt:lpstr>
      <vt:lpstr>ВИСНОВКИ ПО РОБОТІ</vt:lpstr>
      <vt:lpstr>СПИСОК ВИКОРИСТАНИХ ДЖЕРЕЛ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Dmytro</dc:creator>
  <cp:lastModifiedBy>Dmytro</cp:lastModifiedBy>
  <cp:revision>49</cp:revision>
  <dcterms:created xsi:type="dcterms:W3CDTF">2021-05-23T12:40:43Z</dcterms:created>
  <dcterms:modified xsi:type="dcterms:W3CDTF">2021-05-24T15:39:21Z</dcterms:modified>
</cp:coreProperties>
</file>