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ru-RU" smtClean="0"/>
              <a:t>Образец заголовка</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a:xfrm>
            <a:off x="7983232" y="5037663"/>
            <a:ext cx="897467" cy="279400"/>
          </a:xfrm>
        </p:spPr>
        <p:txBody>
          <a:bodyPr/>
          <a:lstStyle/>
          <a:p>
            <a:fld id="{07BABCB0-FDBF-4D31-B4F0-9BB16AC923AC}" type="datetimeFigureOut">
              <a:rPr lang="ru-RU" smtClean="0"/>
              <a:t>15.03.2021</a:t>
            </a:fld>
            <a:endParaRPr lang="ru-RU"/>
          </a:p>
        </p:txBody>
      </p:sp>
      <p:sp>
        <p:nvSpPr>
          <p:cNvPr id="5" name="Footer Placeholder 4"/>
          <p:cNvSpPr>
            <a:spLocks noGrp="1"/>
          </p:cNvSpPr>
          <p:nvPr>
            <p:ph type="ftr" sz="quarter" idx="11"/>
          </p:nvPr>
        </p:nvSpPr>
        <p:spPr>
          <a:xfrm>
            <a:off x="2692397" y="5037663"/>
            <a:ext cx="5214635" cy="279400"/>
          </a:xfrm>
        </p:spPr>
        <p:txBody>
          <a:bodyPr/>
          <a:lstStyle/>
          <a:p>
            <a:endParaRPr lang="ru-RU"/>
          </a:p>
        </p:txBody>
      </p:sp>
      <p:sp>
        <p:nvSpPr>
          <p:cNvPr id="6" name="Slide Number Placeholder 5"/>
          <p:cNvSpPr>
            <a:spLocks noGrp="1"/>
          </p:cNvSpPr>
          <p:nvPr>
            <p:ph type="sldNum" sz="quarter" idx="12"/>
          </p:nvPr>
        </p:nvSpPr>
        <p:spPr>
          <a:xfrm>
            <a:off x="8956900" y="5037663"/>
            <a:ext cx="551167" cy="279400"/>
          </a:xfrm>
        </p:spPr>
        <p:txBody>
          <a:bodyPr/>
          <a:lstStyle/>
          <a:p>
            <a:fld id="{5C25EDFF-339C-41FA-9793-A082E40DFDFD}" type="slidenum">
              <a:rPr lang="ru-RU" smtClean="0"/>
              <a:t>‹#›</a:t>
            </a:fld>
            <a:endParaRPr lang="ru-RU"/>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2106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07BABCB0-FDBF-4D31-B4F0-9BB16AC923AC}" type="datetimeFigureOut">
              <a:rPr lang="ru-RU" smtClean="0"/>
              <a:t>15.03.2021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C25EDFF-339C-41FA-9793-A082E40DFDFD}" type="slidenum">
              <a:rPr lang="ru-RU" smtClean="0"/>
              <a:t>‹#›</a:t>
            </a:fld>
            <a:endParaRPr lang="ru-RU"/>
          </a:p>
        </p:txBody>
      </p:sp>
    </p:spTree>
    <p:extLst>
      <p:ext uri="{BB962C8B-B14F-4D97-AF65-F5344CB8AC3E}">
        <p14:creationId xmlns:p14="http://schemas.microsoft.com/office/powerpoint/2010/main" val="644770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07BABCB0-FDBF-4D31-B4F0-9BB16AC923AC}" type="datetimeFigureOut">
              <a:rPr lang="ru-RU" smtClean="0"/>
              <a:t>15.03.2021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C25EDFF-339C-41FA-9793-A082E40DFDFD}" type="slidenum">
              <a:rPr lang="ru-RU" smtClean="0"/>
              <a:t>‹#›</a:t>
            </a:fld>
            <a:endParaRPr lang="ru-RU"/>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98044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ru-RU" smtClean="0"/>
              <a:t>Образец заголовка</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07BABCB0-FDBF-4D31-B4F0-9BB16AC923AC}" type="datetimeFigureOut">
              <a:rPr lang="ru-RU" smtClean="0"/>
              <a:t>15.03.2021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C25EDFF-339C-41FA-9793-A082E40DFDFD}" type="slidenum">
              <a:rPr lang="ru-RU" smtClean="0"/>
              <a:t>‹#›</a:t>
            </a:fld>
            <a:endParaRPr lang="ru-RU"/>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1068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07BABCB0-FDBF-4D31-B4F0-9BB16AC923AC}" type="datetimeFigureOut">
              <a:rPr lang="ru-RU" smtClean="0"/>
              <a:t>15.03.2021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C25EDFF-339C-41FA-9793-A082E40DFDFD}" type="slidenum">
              <a:rPr lang="ru-RU" smtClean="0"/>
              <a:t>‹#›</a:t>
            </a:fld>
            <a:endParaRPr lang="ru-RU"/>
          </a:p>
        </p:txBody>
      </p:sp>
    </p:spTree>
    <p:extLst>
      <p:ext uri="{BB962C8B-B14F-4D97-AF65-F5344CB8AC3E}">
        <p14:creationId xmlns:p14="http://schemas.microsoft.com/office/powerpoint/2010/main" val="30476438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ru-RU" smtClean="0"/>
              <a:t>Образец заголовка</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07BABCB0-FDBF-4D31-B4F0-9BB16AC923AC}" type="datetimeFigureOut">
              <a:rPr lang="ru-RU" smtClean="0"/>
              <a:t>15.03.2021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C25EDFF-339C-41FA-9793-A082E40DFDFD}" type="slidenum">
              <a:rPr lang="ru-RU" smtClean="0"/>
              <a:t>‹#›</a:t>
            </a:fld>
            <a:endParaRPr lang="ru-RU"/>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608011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ru-RU" smtClean="0"/>
              <a:t>Образец заголовка</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07BABCB0-FDBF-4D31-B4F0-9BB16AC923AC}" type="datetimeFigureOut">
              <a:rPr lang="ru-RU" smtClean="0"/>
              <a:t>15.03.2021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C25EDFF-339C-41FA-9793-A082E40DFDFD}" type="slidenum">
              <a:rPr lang="ru-RU" smtClean="0"/>
              <a:t>‹#›</a:t>
            </a:fld>
            <a:endParaRPr lang="ru-RU"/>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90758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07BABCB0-FDBF-4D31-B4F0-9BB16AC923AC}" type="datetimeFigureOut">
              <a:rPr lang="ru-RU" smtClean="0"/>
              <a:t>15.03.2021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C25EDFF-339C-41FA-9793-A082E40DFDFD}" type="slidenum">
              <a:rPr lang="ru-RU" smtClean="0"/>
              <a:t>‹#›</a:t>
            </a:fld>
            <a:endParaRPr lang="ru-RU"/>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22402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07BABCB0-FDBF-4D31-B4F0-9BB16AC923AC}" type="datetimeFigureOut">
              <a:rPr lang="ru-RU" smtClean="0"/>
              <a:t>15.03.2021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C25EDFF-339C-41FA-9793-A082E40DFDFD}" type="slidenum">
              <a:rPr lang="ru-RU" smtClean="0"/>
              <a:t>‹#›</a:t>
            </a:fld>
            <a:endParaRPr lang="ru-RU"/>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4758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07BABCB0-FDBF-4D31-B4F0-9BB16AC923AC}" type="datetimeFigureOut">
              <a:rPr lang="ru-RU" smtClean="0"/>
              <a:t>15.03.2021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C25EDFF-339C-41FA-9793-A082E40DFDFD}" type="slidenum">
              <a:rPr lang="ru-RU" smtClean="0"/>
              <a:t>‹#›</a:t>
            </a:fld>
            <a:endParaRPr lang="ru-RU"/>
          </a:p>
        </p:txBody>
      </p:sp>
    </p:spTree>
    <p:extLst>
      <p:ext uri="{BB962C8B-B14F-4D97-AF65-F5344CB8AC3E}">
        <p14:creationId xmlns:p14="http://schemas.microsoft.com/office/powerpoint/2010/main" val="510246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07BABCB0-FDBF-4D31-B4F0-9BB16AC923AC}" type="datetimeFigureOut">
              <a:rPr lang="ru-RU" smtClean="0"/>
              <a:t>15.03.2021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C25EDFF-339C-41FA-9793-A082E40DFDFD}" type="slidenum">
              <a:rPr lang="ru-RU" smtClean="0"/>
              <a:t>‹#›</a:t>
            </a:fld>
            <a:endParaRPr lang="ru-RU"/>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6395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07BABCB0-FDBF-4D31-B4F0-9BB16AC923AC}" type="datetimeFigureOut">
              <a:rPr lang="ru-RU" smtClean="0"/>
              <a:t>15.03.2021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C25EDFF-339C-41FA-9793-A082E40DFDFD}" type="slidenum">
              <a:rPr lang="ru-RU" smtClean="0"/>
              <a:t>‹#›</a:t>
            </a:fld>
            <a:endParaRPr lang="ru-RU"/>
          </a:p>
        </p:txBody>
      </p:sp>
    </p:spTree>
    <p:extLst>
      <p:ext uri="{BB962C8B-B14F-4D97-AF65-F5344CB8AC3E}">
        <p14:creationId xmlns:p14="http://schemas.microsoft.com/office/powerpoint/2010/main" val="2345667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07BABCB0-FDBF-4D31-B4F0-9BB16AC923AC}" type="datetimeFigureOut">
              <a:rPr lang="ru-RU" smtClean="0"/>
              <a:t>15.03.2021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5C25EDFF-339C-41FA-9793-A082E40DFDFD}" type="slidenum">
              <a:rPr lang="ru-RU" smtClean="0"/>
              <a:t>‹#›</a:t>
            </a:fld>
            <a:endParaRPr lang="ru-RU"/>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2332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07BABCB0-FDBF-4D31-B4F0-9BB16AC923AC}" type="datetimeFigureOut">
              <a:rPr lang="ru-RU" smtClean="0"/>
              <a:t>15.03.2021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5C25EDFF-339C-41FA-9793-A082E40DFDFD}" type="slidenum">
              <a:rPr lang="ru-RU" smtClean="0"/>
              <a:t>‹#›</a:t>
            </a:fld>
            <a:endParaRPr lang="ru-RU"/>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69362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BABCB0-FDBF-4D31-B4F0-9BB16AC923AC}" type="datetimeFigureOut">
              <a:rPr lang="ru-RU" smtClean="0"/>
              <a:t>15.03.2021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5C25EDFF-339C-41FA-9793-A082E40DFDFD}" type="slidenum">
              <a:rPr lang="ru-RU" smtClean="0"/>
              <a:t>‹#›</a:t>
            </a:fld>
            <a:endParaRPr lang="ru-RU"/>
          </a:p>
        </p:txBody>
      </p:sp>
    </p:spTree>
    <p:extLst>
      <p:ext uri="{BB962C8B-B14F-4D97-AF65-F5344CB8AC3E}">
        <p14:creationId xmlns:p14="http://schemas.microsoft.com/office/powerpoint/2010/main" val="2499089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07BABCB0-FDBF-4D31-B4F0-9BB16AC923AC}" type="datetimeFigureOut">
              <a:rPr lang="ru-RU" smtClean="0"/>
              <a:t>15.03.2021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C25EDFF-339C-41FA-9793-A082E40DFDFD}" type="slidenum">
              <a:rPr lang="ru-RU" smtClean="0"/>
              <a:t>‹#›</a:t>
            </a:fld>
            <a:endParaRPr lang="ru-RU"/>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8867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ru-RU" smtClean="0"/>
              <a:t>Образец заголовка</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07BABCB0-FDBF-4D31-B4F0-9BB16AC923AC}" type="datetimeFigureOut">
              <a:rPr lang="ru-RU" smtClean="0"/>
              <a:t>15.03.2021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C25EDFF-339C-41FA-9793-A082E40DFDFD}" type="slidenum">
              <a:rPr lang="ru-RU" smtClean="0"/>
              <a:t>‹#›</a:t>
            </a:fld>
            <a:endParaRPr lang="ru-RU"/>
          </a:p>
        </p:txBody>
      </p:sp>
    </p:spTree>
    <p:extLst>
      <p:ext uri="{BB962C8B-B14F-4D97-AF65-F5344CB8AC3E}">
        <p14:creationId xmlns:p14="http://schemas.microsoft.com/office/powerpoint/2010/main" val="1652585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7BABCB0-FDBF-4D31-B4F0-9BB16AC923AC}" type="datetimeFigureOut">
              <a:rPr lang="ru-RU" smtClean="0"/>
              <a:t>15.03.2021</a:t>
            </a:fld>
            <a:endParaRPr lang="ru-RU"/>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ru-RU"/>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C25EDFF-339C-41FA-9793-A082E40DFDFD}" type="slidenum">
              <a:rPr lang="ru-RU" smtClean="0"/>
              <a:t>‹#›</a:t>
            </a:fld>
            <a:endParaRPr lang="ru-RU"/>
          </a:p>
        </p:txBody>
      </p:sp>
    </p:spTree>
    <p:extLst>
      <p:ext uri="{BB962C8B-B14F-4D97-AF65-F5344CB8AC3E}">
        <p14:creationId xmlns:p14="http://schemas.microsoft.com/office/powerpoint/2010/main" val="37913968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Древнегреческие философы, единство и расхождение в поиске смысла жизни"/>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7" y="-4473"/>
            <a:ext cx="12188173"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p:cNvSpPr>
            <a:spLocks noGrp="1"/>
          </p:cNvSpPr>
          <p:nvPr>
            <p:ph type="ctrTitle"/>
          </p:nvPr>
        </p:nvSpPr>
        <p:spPr>
          <a:xfrm>
            <a:off x="1524000" y="604983"/>
            <a:ext cx="9144000" cy="2387600"/>
          </a:xfrm>
        </p:spPr>
        <p:txBody>
          <a:bodyPr/>
          <a:lstStyle/>
          <a:p>
            <a:r>
              <a:rPr lang="en-US" b="1" dirty="0" smtClean="0">
                <a:solidFill>
                  <a:srgbClr val="FFC000"/>
                </a:solidFill>
              </a:rPr>
              <a:t>A historical review of contemporary logic origins</a:t>
            </a:r>
            <a:endParaRPr lang="ru-RU" b="1" dirty="0">
              <a:solidFill>
                <a:srgbClr val="FFC000"/>
              </a:solidFill>
            </a:endParaRPr>
          </a:p>
        </p:txBody>
      </p:sp>
      <p:sp>
        <p:nvSpPr>
          <p:cNvPr id="3" name="Подзаголовок 2"/>
          <p:cNvSpPr>
            <a:spLocks noGrp="1"/>
          </p:cNvSpPr>
          <p:nvPr>
            <p:ph type="subTitle" idx="1"/>
          </p:nvPr>
        </p:nvSpPr>
        <p:spPr>
          <a:xfrm>
            <a:off x="7148944" y="4507345"/>
            <a:ext cx="4572001" cy="1794164"/>
          </a:xfrm>
        </p:spPr>
        <p:txBody>
          <a:bodyPr>
            <a:normAutofit fontScale="92500"/>
          </a:bodyPr>
          <a:lstStyle/>
          <a:p>
            <a:r>
              <a:rPr lang="en-US" sz="2800" b="1" dirty="0" smtClean="0">
                <a:solidFill>
                  <a:schemeClr val="bg1"/>
                </a:solidFill>
              </a:rPr>
              <a:t>Made by</a:t>
            </a:r>
          </a:p>
          <a:p>
            <a:pPr algn="just"/>
            <a:r>
              <a:rPr lang="en-US" sz="2800" b="1" dirty="0" smtClean="0">
                <a:solidFill>
                  <a:schemeClr val="bg1"/>
                </a:solidFill>
              </a:rPr>
              <a:t>Second-year Student of IASA</a:t>
            </a:r>
          </a:p>
          <a:p>
            <a:pPr algn="just"/>
            <a:r>
              <a:rPr lang="en-US" sz="2800" b="1" dirty="0" err="1" smtClean="0">
                <a:solidFill>
                  <a:schemeClr val="bg1"/>
                </a:solidFill>
              </a:rPr>
              <a:t>Oleksii</a:t>
            </a:r>
            <a:r>
              <a:rPr lang="en-US" sz="2800" b="1" dirty="0" smtClean="0">
                <a:solidFill>
                  <a:schemeClr val="bg1"/>
                </a:solidFill>
              </a:rPr>
              <a:t> </a:t>
            </a:r>
            <a:r>
              <a:rPr lang="en-US" sz="2800" b="1" dirty="0" err="1" smtClean="0">
                <a:solidFill>
                  <a:schemeClr val="bg1"/>
                </a:solidFill>
              </a:rPr>
              <a:t>Kosiuk</a:t>
            </a:r>
            <a:r>
              <a:rPr lang="en-US" sz="2800" b="1" dirty="0" smtClean="0">
                <a:solidFill>
                  <a:schemeClr val="bg1"/>
                </a:solidFill>
              </a:rPr>
              <a:t> </a:t>
            </a:r>
          </a:p>
          <a:p>
            <a:pPr algn="just"/>
            <a:endParaRPr lang="ru-RU" sz="2800" b="1" dirty="0">
              <a:solidFill>
                <a:srgbClr val="00B0F0"/>
              </a:solidFill>
            </a:endParaRPr>
          </a:p>
        </p:txBody>
      </p:sp>
    </p:spTree>
    <p:extLst>
      <p:ext uri="{BB962C8B-B14F-4D97-AF65-F5344CB8AC3E}">
        <p14:creationId xmlns:p14="http://schemas.microsoft.com/office/powerpoint/2010/main" val="42509912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Forms identifying</a:t>
            </a:r>
            <a:endParaRPr lang="ru-RU" dirty="0"/>
          </a:p>
        </p:txBody>
      </p:sp>
      <p:sp>
        <p:nvSpPr>
          <p:cNvPr id="3" name="Объект 2"/>
          <p:cNvSpPr>
            <a:spLocks noGrp="1"/>
          </p:cNvSpPr>
          <p:nvPr>
            <p:ph idx="1"/>
          </p:nvPr>
        </p:nvSpPr>
        <p:spPr>
          <a:xfrm>
            <a:off x="1295401" y="2556932"/>
            <a:ext cx="9601196" cy="3317395"/>
          </a:xfrm>
        </p:spPr>
        <p:txBody>
          <a:bodyPr>
            <a:normAutofit fontScale="85000" lnSpcReduction="20000"/>
          </a:bodyPr>
          <a:lstStyle/>
          <a:p>
            <a:r>
              <a:rPr lang="en-US" dirty="0"/>
              <a:t>According to Bacon, there is nothing real in nature, apart from individual bodies that carry out, in accordance with the law, separate pure actions. Forms Bacon calls this law and its subdivisions</a:t>
            </a:r>
            <a:r>
              <a:rPr lang="en-US" dirty="0" smtClean="0"/>
              <a:t>.</a:t>
            </a:r>
          </a:p>
          <a:p>
            <a:r>
              <a:rPr lang="en-US" dirty="0"/>
              <a:t>The point and purpose of human knowledge is to discover the form of a given nature, or a true difference, or a producing nature, or a source of origin (for these are the words we have that come closest to designating this </a:t>
            </a:r>
            <a:r>
              <a:rPr lang="en-US" dirty="0" smtClean="0"/>
              <a:t>goal.</a:t>
            </a:r>
          </a:p>
          <a:p>
            <a:r>
              <a:rPr lang="en-US" dirty="0"/>
              <a:t>Bacon repeatedly warns that no one will successfully find the nature of a thing in the thing itself - the study should be expanded to a more general one, since what is considered hidden in some things, in others has a clear and ordinary nature. In addition, Bacon argues that knowing the cause of any nature (for example, whiteness or warmth) only in some objects is imperfect. Knowledge of the same form embraces the unity of nature in dissimilar matters.</a:t>
            </a:r>
            <a:endParaRPr lang="ru-RU" dirty="0"/>
          </a:p>
        </p:txBody>
      </p:sp>
    </p:spTree>
    <p:extLst>
      <p:ext uri="{BB962C8B-B14F-4D97-AF65-F5344CB8AC3E}">
        <p14:creationId xmlns:p14="http://schemas.microsoft.com/office/powerpoint/2010/main" val="1408097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Heat form identifying example</a:t>
            </a:r>
            <a:endParaRPr lang="ru-RU" dirty="0"/>
          </a:p>
        </p:txBody>
      </p:sp>
      <p:sp>
        <p:nvSpPr>
          <p:cNvPr id="3" name="Объект 2"/>
          <p:cNvSpPr>
            <a:spLocks noGrp="1"/>
          </p:cNvSpPr>
          <p:nvPr>
            <p:ph idx="1"/>
          </p:nvPr>
        </p:nvSpPr>
        <p:spPr/>
        <p:txBody>
          <a:bodyPr>
            <a:normAutofit lnSpcReduction="10000"/>
          </a:bodyPr>
          <a:lstStyle/>
          <a:p>
            <a:r>
              <a:rPr lang="en-US" dirty="0"/>
              <a:t>From all examples and from each of them it is clear that nature, a particular case of which is heat, is motion. The true differences that make a certain movement and lead it to the form of heat are the following</a:t>
            </a:r>
            <a:r>
              <a:rPr lang="en-US" dirty="0" smtClean="0"/>
              <a:t>:</a:t>
            </a:r>
          </a:p>
          <a:p>
            <a:r>
              <a:rPr lang="en-US" dirty="0"/>
              <a:t>heat is a movement in which the body tends to expand, while such that the body simultaneously tends upward</a:t>
            </a:r>
            <a:r>
              <a:rPr lang="en-US" dirty="0" smtClean="0"/>
              <a:t>;</a:t>
            </a:r>
          </a:p>
          <a:p>
            <a:r>
              <a:rPr lang="en-US" dirty="0"/>
              <a:t>heat is not a movement of uniform expansion of the entire mass, but expansion in the smallest particles of the body</a:t>
            </a:r>
            <a:r>
              <a:rPr lang="en-US" dirty="0" smtClean="0"/>
              <a:t>;</a:t>
            </a:r>
          </a:p>
          <a:p>
            <a:r>
              <a:rPr lang="en-US" dirty="0" smtClean="0"/>
              <a:t>this </a:t>
            </a:r>
            <a:r>
              <a:rPr lang="en-US" dirty="0"/>
              <a:t>movement of piercing and penetration is rather fast and not slow.</a:t>
            </a:r>
            <a:endParaRPr lang="ru-RU" dirty="0"/>
          </a:p>
        </p:txBody>
      </p:sp>
    </p:spTree>
    <p:extLst>
      <p:ext uri="{BB962C8B-B14F-4D97-AF65-F5344CB8AC3E}">
        <p14:creationId xmlns:p14="http://schemas.microsoft.com/office/powerpoint/2010/main" val="30524253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The logical calculus</a:t>
            </a:r>
            <a:endParaRPr lang="ru-RU" dirty="0"/>
          </a:p>
        </p:txBody>
      </p:sp>
      <mc:AlternateContent xmlns:mc="http://schemas.openxmlformats.org/markup-compatibility/2006">
        <mc:Choice xmlns:a14="http://schemas.microsoft.com/office/drawing/2010/main" Requires="a14">
          <p:sp>
            <p:nvSpPr>
              <p:cNvPr id="3" name="Объект 2"/>
              <p:cNvSpPr>
                <a:spLocks noGrp="1"/>
              </p:cNvSpPr>
              <p:nvPr>
                <p:ph idx="1"/>
              </p:nvPr>
            </p:nvSpPr>
            <p:spPr>
              <a:xfrm>
                <a:off x="1295401" y="2556932"/>
                <a:ext cx="6915726" cy="3318936"/>
              </a:xfrm>
            </p:spPr>
            <p:txBody>
              <a:bodyPr>
                <a:normAutofit fontScale="92500" lnSpcReduction="20000"/>
              </a:bodyPr>
              <a:lstStyle/>
              <a:p>
                <a:r>
                  <a:rPr lang="en-US" dirty="0" smtClean="0"/>
                  <a:t>The logical calculus was firstly introduced by Gottfried Leibniz.</a:t>
                </a:r>
              </a:p>
              <a:p>
                <a:r>
                  <a:rPr lang="en-US" dirty="0"/>
                  <a:t>The number of statements is the formal </a:t>
                </a:r>
                <a:r>
                  <a:rPr lang="en-US" dirty="0" smtClean="0"/>
                  <a:t>system  L = (A, </a:t>
                </a:r>
                <a:r>
                  <a:rPr lang="el-GR" dirty="0" smtClean="0"/>
                  <a:t>Ω</a:t>
                </a:r>
                <a:r>
                  <a:rPr lang="en-US" dirty="0" smtClean="0"/>
                  <a:t>, Z, I).</a:t>
                </a:r>
              </a:p>
              <a:p>
                <a:r>
                  <a:rPr lang="en-US" dirty="0" smtClean="0"/>
                  <a:t>A is a finite set of propositional symbols.</a:t>
                </a:r>
              </a:p>
              <a:p>
                <a:r>
                  <a:rPr lang="el-GR" dirty="0" smtClean="0"/>
                  <a:t>Ω</a:t>
                </a:r>
                <a:r>
                  <a:rPr lang="en-US" dirty="0" smtClean="0"/>
                  <a:t> is a set of logical operators: mostly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 ∗, →, ↔</m:t>
                    </m:r>
                  </m:oMath>
                </a14:m>
                <a:r>
                  <a:rPr lang="en-US" dirty="0" smtClean="0"/>
                  <a:t>}.</a:t>
                </a:r>
              </a:p>
              <a:p>
                <a:r>
                  <a:rPr lang="en-US" dirty="0"/>
                  <a:t>The Z set  is a finite set of output rules that allow you to get some formulas from </a:t>
                </a:r>
                <a:r>
                  <a:rPr lang="en-US" dirty="0" smtClean="0"/>
                  <a:t>others</a:t>
                </a:r>
              </a:p>
              <a:p>
                <a:r>
                  <a:rPr lang="en-US" dirty="0" smtClean="0"/>
                  <a:t>The I set is </a:t>
                </a:r>
                <a:r>
                  <a:rPr lang="en-US" dirty="0"/>
                  <a:t>a finite </a:t>
                </a:r>
                <a:r>
                  <a:rPr lang="en-US" dirty="0" smtClean="0"/>
                  <a:t>set</a:t>
                </a:r>
                <a:r>
                  <a:rPr lang="uk-UA" dirty="0" smtClean="0"/>
                  <a:t> </a:t>
                </a:r>
                <a:r>
                  <a:rPr lang="en-US" dirty="0" smtClean="0"/>
                  <a:t>of axioms.</a:t>
                </a:r>
                <a:endParaRPr lang="ru-RU" dirty="0"/>
              </a:p>
            </p:txBody>
          </p:sp>
        </mc:Choice>
        <mc:Fallback>
          <p:sp>
            <p:nvSpPr>
              <p:cNvPr id="3" name="Объект 2"/>
              <p:cNvSpPr>
                <a:spLocks noGrp="1" noRot="1" noChangeAspect="1" noMove="1" noResize="1" noEditPoints="1" noAdjustHandles="1" noChangeArrowheads="1" noChangeShapeType="1" noTextEdit="1"/>
              </p:cNvSpPr>
              <p:nvPr>
                <p:ph idx="1"/>
              </p:nvPr>
            </p:nvSpPr>
            <p:spPr>
              <a:xfrm>
                <a:off x="1295401" y="2556932"/>
                <a:ext cx="6915726" cy="3318936"/>
              </a:xfrm>
              <a:blipFill>
                <a:blip r:embed="rId2"/>
                <a:stretch>
                  <a:fillRect l="-1323" t="-4037" b="-1284"/>
                </a:stretch>
              </a:blipFill>
            </p:spPr>
            <p:txBody>
              <a:bodyPr/>
              <a:lstStyle/>
              <a:p>
                <a:r>
                  <a:rPr lang="ru-RU">
                    <a:noFill/>
                  </a:rPr>
                  <a:t> </a:t>
                </a:r>
              </a:p>
            </p:txBody>
          </p:sp>
        </mc:Fallback>
      </mc:AlternateContent>
      <p:pic>
        <p:nvPicPr>
          <p:cNvPr id="5" name="Рисунок 4"/>
          <p:cNvPicPr>
            <a:picLocks noChangeAspect="1"/>
          </p:cNvPicPr>
          <p:nvPr/>
        </p:nvPicPr>
        <p:blipFill>
          <a:blip r:embed="rId3"/>
          <a:stretch>
            <a:fillRect/>
          </a:stretch>
        </p:blipFill>
        <p:spPr>
          <a:xfrm>
            <a:off x="8541952" y="2556932"/>
            <a:ext cx="2354646" cy="2910995"/>
          </a:xfrm>
          <a:prstGeom prst="rect">
            <a:avLst/>
          </a:prstGeom>
        </p:spPr>
      </p:pic>
      <p:sp>
        <p:nvSpPr>
          <p:cNvPr id="6" name="TextBox 5"/>
          <p:cNvSpPr txBox="1"/>
          <p:nvPr/>
        </p:nvSpPr>
        <p:spPr>
          <a:xfrm>
            <a:off x="8726366" y="5591204"/>
            <a:ext cx="1985818" cy="369332"/>
          </a:xfrm>
          <a:prstGeom prst="rect">
            <a:avLst/>
          </a:prstGeom>
          <a:noFill/>
        </p:spPr>
        <p:txBody>
          <a:bodyPr wrap="square" rtlCol="0">
            <a:spAutoFit/>
          </a:bodyPr>
          <a:lstStyle/>
          <a:p>
            <a:pPr algn="ctr"/>
            <a:r>
              <a:rPr lang="en-US" dirty="0" smtClean="0"/>
              <a:t>Gottfried Leibniz</a:t>
            </a:r>
            <a:endParaRPr lang="ru-RU" dirty="0"/>
          </a:p>
        </p:txBody>
      </p:sp>
    </p:spTree>
    <p:extLst>
      <p:ext uri="{BB962C8B-B14F-4D97-AF65-F5344CB8AC3E}">
        <p14:creationId xmlns:p14="http://schemas.microsoft.com/office/powerpoint/2010/main" val="9207224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Boolean algebra</a:t>
            </a:r>
            <a:endParaRPr lang="ru-RU" dirty="0"/>
          </a:p>
        </p:txBody>
      </p:sp>
      <p:sp>
        <p:nvSpPr>
          <p:cNvPr id="3" name="Объект 2"/>
          <p:cNvSpPr>
            <a:spLocks noGrp="1"/>
          </p:cNvSpPr>
          <p:nvPr>
            <p:ph idx="1"/>
          </p:nvPr>
        </p:nvSpPr>
        <p:spPr>
          <a:xfrm>
            <a:off x="1295401" y="2556932"/>
            <a:ext cx="6675581" cy="3318936"/>
          </a:xfrm>
        </p:spPr>
        <p:txBody>
          <a:bodyPr>
            <a:normAutofit fontScale="92500" lnSpcReduction="20000"/>
          </a:bodyPr>
          <a:lstStyle/>
          <a:p>
            <a:r>
              <a:rPr lang="en-US" b="1" dirty="0" smtClean="0"/>
              <a:t>George Boole</a:t>
            </a:r>
            <a:r>
              <a:rPr lang="en-US" dirty="0" smtClean="0"/>
              <a:t>:</a:t>
            </a:r>
          </a:p>
          <a:p>
            <a:r>
              <a:rPr lang="en-US" dirty="0"/>
              <a:t>introduced the algebra of logic (namely, the laws of addition, multiplication</a:t>
            </a:r>
            <a:r>
              <a:rPr lang="en-US" dirty="0" smtClean="0"/>
              <a:t>, </a:t>
            </a:r>
            <a:r>
              <a:rPr lang="en-US" dirty="0"/>
              <a:t>distribution and absorption applied to human thought</a:t>
            </a:r>
            <a:r>
              <a:rPr lang="en-US" dirty="0" smtClean="0"/>
              <a:t>);</a:t>
            </a:r>
            <a:endParaRPr lang="ru-RU" dirty="0"/>
          </a:p>
          <a:p>
            <a:r>
              <a:rPr lang="en-US" dirty="0"/>
              <a:t>expanded the two-term propositions of Aristotle’s logic to whatever range</a:t>
            </a:r>
            <a:r>
              <a:rPr lang="en-US" dirty="0" smtClean="0"/>
              <a:t>;</a:t>
            </a:r>
          </a:p>
          <a:p>
            <a:r>
              <a:rPr lang="en-US" dirty="0"/>
              <a:t>provided Aristotle’s logic with mathematical basis (namely, introducing </a:t>
            </a:r>
            <a:r>
              <a:rPr lang="en-US" dirty="0" smtClean="0"/>
              <a:t>the </a:t>
            </a:r>
            <a:r>
              <a:rPr lang="en-US" dirty="0"/>
              <a:t>equations);</a:t>
            </a:r>
          </a:p>
          <a:p>
            <a:r>
              <a:rPr lang="en-US" dirty="0"/>
              <a:t>introduced the concept of ‘the universe of discourse</a:t>
            </a:r>
            <a:r>
              <a:rPr lang="en-US" dirty="0" smtClean="0"/>
              <a:t>’;</a:t>
            </a:r>
            <a:endParaRPr lang="en-US" dirty="0"/>
          </a:p>
          <a:p>
            <a:endParaRPr lang="en-US" dirty="0"/>
          </a:p>
          <a:p>
            <a:endParaRPr lang="en-US" dirty="0" smtClean="0"/>
          </a:p>
        </p:txBody>
      </p:sp>
      <p:pic>
        <p:nvPicPr>
          <p:cNvPr id="4" name="Рисунок 3"/>
          <p:cNvPicPr>
            <a:picLocks noChangeAspect="1"/>
          </p:cNvPicPr>
          <p:nvPr/>
        </p:nvPicPr>
        <p:blipFill>
          <a:blip r:embed="rId2"/>
          <a:stretch>
            <a:fillRect/>
          </a:stretch>
        </p:blipFill>
        <p:spPr>
          <a:xfrm>
            <a:off x="8598587" y="2556932"/>
            <a:ext cx="1986722" cy="2652377"/>
          </a:xfrm>
          <a:prstGeom prst="rect">
            <a:avLst/>
          </a:prstGeom>
        </p:spPr>
      </p:pic>
      <p:sp>
        <p:nvSpPr>
          <p:cNvPr id="5" name="TextBox 4"/>
          <p:cNvSpPr txBox="1"/>
          <p:nvPr/>
        </p:nvSpPr>
        <p:spPr>
          <a:xfrm>
            <a:off x="8816093" y="5209309"/>
            <a:ext cx="1551709" cy="369332"/>
          </a:xfrm>
          <a:prstGeom prst="rect">
            <a:avLst/>
          </a:prstGeom>
          <a:noFill/>
        </p:spPr>
        <p:txBody>
          <a:bodyPr wrap="square" rtlCol="0">
            <a:spAutoFit/>
          </a:bodyPr>
          <a:lstStyle/>
          <a:p>
            <a:pPr algn="ctr"/>
            <a:r>
              <a:rPr lang="en-US" dirty="0" smtClean="0"/>
              <a:t>George Boole</a:t>
            </a:r>
            <a:endParaRPr lang="ru-RU" dirty="0"/>
          </a:p>
        </p:txBody>
      </p:sp>
    </p:spTree>
    <p:extLst>
      <p:ext uri="{BB962C8B-B14F-4D97-AF65-F5344CB8AC3E}">
        <p14:creationId xmlns:p14="http://schemas.microsoft.com/office/powerpoint/2010/main" val="8416742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Modern logic science</a:t>
            </a:r>
            <a:endParaRPr lang="ru-RU" dirty="0"/>
          </a:p>
        </p:txBody>
      </p:sp>
      <p:sp>
        <p:nvSpPr>
          <p:cNvPr id="3" name="Объект 2"/>
          <p:cNvSpPr>
            <a:spLocks noGrp="1"/>
          </p:cNvSpPr>
          <p:nvPr>
            <p:ph idx="1"/>
          </p:nvPr>
        </p:nvSpPr>
        <p:spPr/>
        <p:txBody>
          <a:bodyPr>
            <a:normAutofit fontScale="92500"/>
          </a:bodyPr>
          <a:lstStyle/>
          <a:p>
            <a:r>
              <a:rPr lang="en-US" dirty="0"/>
              <a:t>Symbolic logic is an intensively developing field of logical research, including many sections, or, as they are called, "logic" (for example, the logic of statements, the logic of predicates, probabilistic logic, etc.). Much attention is paid to the development of multivalued logic, in which, in addition to the two values ​​of truth accepted in traditional logic - "true" and "false" - many values ​​of truth are allowed. Thus, in the three-digit logic developed by the Polish logician J. </a:t>
            </a:r>
            <a:r>
              <a:rPr lang="en-US" dirty="0" err="1"/>
              <a:t>Lukasevich</a:t>
            </a:r>
            <a:r>
              <a:rPr lang="en-US" dirty="0"/>
              <a:t> (1878-1956), a third meaning is introduced - "possible" ("neutral</a:t>
            </a:r>
            <a:r>
              <a:rPr lang="en-US" dirty="0" smtClean="0"/>
              <a:t>").</a:t>
            </a:r>
          </a:p>
          <a:p>
            <a:r>
              <a:rPr lang="en-US" dirty="0"/>
              <a:t>Promising are such sections as probabilistic logic, which studies statements that take many degrees of plausibility - from 0 to 1, temporal logic and many others.</a:t>
            </a:r>
            <a:endParaRPr lang="ru-RU" dirty="0"/>
          </a:p>
        </p:txBody>
      </p:sp>
    </p:spTree>
    <p:extLst>
      <p:ext uri="{BB962C8B-B14F-4D97-AF65-F5344CB8AC3E}">
        <p14:creationId xmlns:p14="http://schemas.microsoft.com/office/powerpoint/2010/main" val="33943482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95402" y="1068404"/>
            <a:ext cx="9601196" cy="1176031"/>
          </a:xfrm>
        </p:spPr>
        <p:txBody>
          <a:bodyPr/>
          <a:lstStyle/>
          <a:p>
            <a:r>
              <a:rPr lang="en-US" dirty="0" smtClean="0"/>
              <a:t>The birth of logic</a:t>
            </a:r>
            <a:endParaRPr lang="ru-RU" dirty="0"/>
          </a:p>
        </p:txBody>
      </p:sp>
      <p:sp>
        <p:nvSpPr>
          <p:cNvPr id="4" name="Rectangle 1"/>
          <p:cNvSpPr>
            <a:spLocks noGrp="1" noChangeArrowheads="1"/>
          </p:cNvSpPr>
          <p:nvPr>
            <p:ph idx="1"/>
          </p:nvPr>
        </p:nvSpPr>
        <p:spPr bwMode="auto">
          <a:xfrm>
            <a:off x="1295402" y="2667116"/>
            <a:ext cx="5018771" cy="292901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lvl="0" indent="0" algn="just" defTabSz="914400" eaLnBrk="0" fontAlgn="base" hangingPunct="0">
              <a:spcBef>
                <a:spcPct val="0"/>
              </a:spcBef>
              <a:spcAft>
                <a:spcPct val="0"/>
              </a:spcAft>
              <a:buClrTx/>
              <a:buSzTx/>
              <a:buNone/>
            </a:pPr>
            <a:r>
              <a:rPr kumimoji="0" lang="ru-RU" altLang="ru-RU" b="1" i="0" u="none" strike="noStrike" cap="none" normalizeH="0" baseline="0" dirty="0" err="1" smtClean="0">
                <a:ln>
                  <a:noFill/>
                </a:ln>
                <a:solidFill>
                  <a:srgbClr val="202124"/>
                </a:solidFill>
                <a:effectLst/>
              </a:rPr>
              <a:t>Logic</a:t>
            </a:r>
            <a:r>
              <a:rPr kumimoji="0" lang="ru-RU" altLang="ru-RU" b="0" i="0" u="none" strike="noStrike" cap="none" normalizeH="0" baseline="0" dirty="0" smtClean="0">
                <a:ln>
                  <a:noFill/>
                </a:ln>
                <a:solidFill>
                  <a:srgbClr val="202124"/>
                </a:solidFill>
                <a:effectLst/>
              </a:rPr>
              <a:t>, </a:t>
            </a:r>
            <a:r>
              <a:rPr kumimoji="0" lang="ru-RU" altLang="ru-RU" b="0" i="0" u="none" strike="noStrike" cap="none" normalizeH="0" baseline="0" dirty="0" err="1" smtClean="0">
                <a:ln>
                  <a:noFill/>
                </a:ln>
                <a:solidFill>
                  <a:srgbClr val="202124"/>
                </a:solidFill>
                <a:effectLst/>
              </a:rPr>
              <a:t>which</a:t>
            </a:r>
            <a:r>
              <a:rPr kumimoji="0" lang="ru-RU" altLang="ru-RU" b="0" i="0" u="none" strike="noStrike" cap="none" normalizeH="0" baseline="0" dirty="0" smtClean="0">
                <a:ln>
                  <a:noFill/>
                </a:ln>
                <a:solidFill>
                  <a:srgbClr val="202124"/>
                </a:solidFill>
                <a:effectLst/>
              </a:rPr>
              <a:t> </a:t>
            </a:r>
            <a:r>
              <a:rPr kumimoji="0" lang="ru-RU" altLang="ru-RU" b="0" i="0" u="none" strike="noStrike" cap="none" normalizeH="0" baseline="0" dirty="0" err="1" smtClean="0">
                <a:ln>
                  <a:noFill/>
                </a:ln>
                <a:solidFill>
                  <a:srgbClr val="202124"/>
                </a:solidFill>
                <a:effectLst/>
              </a:rPr>
              <a:t>studies</a:t>
            </a:r>
            <a:r>
              <a:rPr kumimoji="0" lang="ru-RU" altLang="ru-RU" b="0" i="0" u="none" strike="noStrike" cap="none" normalizeH="0" baseline="0" dirty="0" smtClean="0">
                <a:ln>
                  <a:noFill/>
                </a:ln>
                <a:solidFill>
                  <a:srgbClr val="202124"/>
                </a:solidFill>
                <a:effectLst/>
              </a:rPr>
              <a:t> </a:t>
            </a:r>
            <a:r>
              <a:rPr kumimoji="0" lang="ru-RU" altLang="ru-RU" b="0" i="0" u="none" strike="noStrike" cap="none" normalizeH="0" baseline="0" dirty="0" err="1" smtClean="0">
                <a:ln>
                  <a:noFill/>
                </a:ln>
                <a:solidFill>
                  <a:srgbClr val="202124"/>
                </a:solidFill>
                <a:effectLst/>
              </a:rPr>
              <a:t>cognitive</a:t>
            </a:r>
            <a:r>
              <a:rPr kumimoji="0" lang="ru-RU" altLang="ru-RU" b="0" i="0" u="none" strike="noStrike" cap="none" normalizeH="0" baseline="0" dirty="0" smtClean="0">
                <a:ln>
                  <a:noFill/>
                </a:ln>
                <a:solidFill>
                  <a:srgbClr val="202124"/>
                </a:solidFill>
                <a:effectLst/>
              </a:rPr>
              <a:t> </a:t>
            </a:r>
            <a:r>
              <a:rPr kumimoji="0" lang="ru-RU" altLang="ru-RU" b="0" i="0" u="none" strike="noStrike" cap="none" normalizeH="0" baseline="0" dirty="0" err="1" smtClean="0">
                <a:ln>
                  <a:noFill/>
                </a:ln>
                <a:solidFill>
                  <a:srgbClr val="202124"/>
                </a:solidFill>
                <a:effectLst/>
              </a:rPr>
              <a:t>thinking</a:t>
            </a:r>
            <a:r>
              <a:rPr kumimoji="0" lang="ru-RU" altLang="ru-RU" b="0" i="0" u="none" strike="noStrike" cap="none" normalizeH="0" baseline="0" dirty="0" smtClean="0">
                <a:ln>
                  <a:noFill/>
                </a:ln>
                <a:solidFill>
                  <a:srgbClr val="202124"/>
                </a:solidFill>
                <a:effectLst/>
              </a:rPr>
              <a:t> </a:t>
            </a:r>
            <a:r>
              <a:rPr kumimoji="0" lang="ru-RU" altLang="ru-RU" b="0" i="0" u="none" strike="noStrike" cap="none" normalizeH="0" baseline="0" dirty="0" err="1" smtClean="0">
                <a:ln>
                  <a:noFill/>
                </a:ln>
                <a:solidFill>
                  <a:srgbClr val="202124"/>
                </a:solidFill>
                <a:effectLst/>
              </a:rPr>
              <a:t>and</a:t>
            </a:r>
            <a:r>
              <a:rPr kumimoji="0" lang="ru-RU" altLang="ru-RU" b="0" i="0" u="none" strike="noStrike" cap="none" normalizeH="0" baseline="0" dirty="0" smtClean="0">
                <a:ln>
                  <a:noFill/>
                </a:ln>
                <a:solidFill>
                  <a:srgbClr val="202124"/>
                </a:solidFill>
                <a:effectLst/>
              </a:rPr>
              <a:t> </a:t>
            </a:r>
            <a:r>
              <a:rPr kumimoji="0" lang="ru-RU" altLang="ru-RU" b="0" i="0" u="none" strike="noStrike" cap="none" normalizeH="0" baseline="0" dirty="0" err="1" smtClean="0">
                <a:ln>
                  <a:noFill/>
                </a:ln>
                <a:solidFill>
                  <a:srgbClr val="202124"/>
                </a:solidFill>
                <a:effectLst/>
              </a:rPr>
              <a:t>is</a:t>
            </a:r>
            <a:r>
              <a:rPr kumimoji="0" lang="ru-RU" altLang="ru-RU" b="0" i="0" u="none" strike="noStrike" cap="none" normalizeH="0" baseline="0" dirty="0" smtClean="0">
                <a:ln>
                  <a:noFill/>
                </a:ln>
                <a:solidFill>
                  <a:srgbClr val="202124"/>
                </a:solidFill>
                <a:effectLst/>
              </a:rPr>
              <a:t> </a:t>
            </a:r>
            <a:r>
              <a:rPr kumimoji="0" lang="ru-RU" altLang="ru-RU" b="0" i="0" u="none" strike="noStrike" cap="none" normalizeH="0" baseline="0" dirty="0" err="1" smtClean="0">
                <a:ln>
                  <a:noFill/>
                </a:ln>
                <a:solidFill>
                  <a:srgbClr val="202124"/>
                </a:solidFill>
                <a:effectLst/>
              </a:rPr>
              <a:t>used</a:t>
            </a:r>
            <a:r>
              <a:rPr kumimoji="0" lang="ru-RU" altLang="ru-RU" b="0" i="0" u="none" strike="noStrike" cap="none" normalizeH="0" baseline="0" dirty="0" smtClean="0">
                <a:ln>
                  <a:noFill/>
                </a:ln>
                <a:solidFill>
                  <a:srgbClr val="202124"/>
                </a:solidFill>
                <a:effectLst/>
              </a:rPr>
              <a:t> </a:t>
            </a:r>
            <a:r>
              <a:rPr kumimoji="0" lang="ru-RU" altLang="ru-RU" b="0" i="0" u="none" strike="noStrike" cap="none" normalizeH="0" baseline="0" dirty="0" err="1" smtClean="0">
                <a:ln>
                  <a:noFill/>
                </a:ln>
                <a:solidFill>
                  <a:srgbClr val="202124"/>
                </a:solidFill>
                <a:effectLst/>
              </a:rPr>
              <a:t>as</a:t>
            </a:r>
            <a:r>
              <a:rPr kumimoji="0" lang="ru-RU" altLang="ru-RU" b="0" i="0" u="none" strike="noStrike" cap="none" normalizeH="0" baseline="0" dirty="0" smtClean="0">
                <a:ln>
                  <a:noFill/>
                </a:ln>
                <a:solidFill>
                  <a:srgbClr val="202124"/>
                </a:solidFill>
                <a:effectLst/>
              </a:rPr>
              <a:t> a </a:t>
            </a:r>
            <a:r>
              <a:rPr kumimoji="0" lang="ru-RU" altLang="ru-RU" b="0" i="0" u="none" strike="noStrike" cap="none" normalizeH="0" baseline="0" dirty="0" err="1" smtClean="0">
                <a:ln>
                  <a:noFill/>
                </a:ln>
                <a:solidFill>
                  <a:srgbClr val="202124"/>
                </a:solidFill>
                <a:effectLst/>
              </a:rPr>
              <a:t>means</a:t>
            </a:r>
            <a:r>
              <a:rPr kumimoji="0" lang="ru-RU" altLang="ru-RU" b="0" i="0" u="none" strike="noStrike" cap="none" normalizeH="0" baseline="0" dirty="0" smtClean="0">
                <a:ln>
                  <a:noFill/>
                </a:ln>
                <a:solidFill>
                  <a:srgbClr val="202124"/>
                </a:solidFill>
                <a:effectLst/>
              </a:rPr>
              <a:t> </a:t>
            </a:r>
            <a:r>
              <a:rPr kumimoji="0" lang="ru-RU" altLang="ru-RU" b="0" i="0" u="none" strike="noStrike" cap="none" normalizeH="0" baseline="0" dirty="0" err="1" smtClean="0">
                <a:ln>
                  <a:noFill/>
                </a:ln>
                <a:solidFill>
                  <a:srgbClr val="202124"/>
                </a:solidFill>
                <a:effectLst/>
              </a:rPr>
              <a:t>of</a:t>
            </a:r>
            <a:r>
              <a:rPr kumimoji="0" lang="ru-RU" altLang="ru-RU" b="0" i="0" u="none" strike="noStrike" cap="none" normalizeH="0" baseline="0" dirty="0" smtClean="0">
                <a:ln>
                  <a:noFill/>
                </a:ln>
                <a:solidFill>
                  <a:srgbClr val="202124"/>
                </a:solidFill>
                <a:effectLst/>
              </a:rPr>
              <a:t> </a:t>
            </a:r>
            <a:r>
              <a:rPr kumimoji="0" lang="ru-RU" altLang="ru-RU" b="0" i="0" u="none" strike="noStrike" cap="none" normalizeH="0" baseline="0" dirty="0" err="1" smtClean="0">
                <a:ln>
                  <a:noFill/>
                </a:ln>
                <a:solidFill>
                  <a:srgbClr val="202124"/>
                </a:solidFill>
                <a:effectLst/>
              </a:rPr>
              <a:t>cognition</a:t>
            </a:r>
            <a:r>
              <a:rPr kumimoji="0" lang="ru-RU" altLang="ru-RU" b="0" i="0" u="none" strike="noStrike" cap="none" normalizeH="0" baseline="0" dirty="0" smtClean="0">
                <a:ln>
                  <a:noFill/>
                </a:ln>
                <a:solidFill>
                  <a:srgbClr val="202124"/>
                </a:solidFill>
                <a:effectLst/>
              </a:rPr>
              <a:t>, </a:t>
            </a:r>
            <a:r>
              <a:rPr kumimoji="0" lang="ru-RU" altLang="ru-RU" b="0" i="0" u="none" strike="noStrike" cap="none" normalizeH="0" baseline="0" dirty="0" err="1" smtClean="0">
                <a:ln>
                  <a:noFill/>
                </a:ln>
                <a:solidFill>
                  <a:srgbClr val="202124"/>
                </a:solidFill>
                <a:effectLst/>
              </a:rPr>
              <a:t>arose</a:t>
            </a:r>
            <a:r>
              <a:rPr kumimoji="0" lang="ru-RU" altLang="ru-RU" b="0" i="0" u="none" strike="noStrike" cap="none" normalizeH="0" baseline="0" dirty="0" smtClean="0">
                <a:ln>
                  <a:noFill/>
                </a:ln>
                <a:solidFill>
                  <a:srgbClr val="202124"/>
                </a:solidFill>
                <a:effectLst/>
              </a:rPr>
              <a:t> </a:t>
            </a:r>
            <a:r>
              <a:rPr kumimoji="0" lang="ru-RU" altLang="ru-RU" b="0" i="0" u="none" strike="noStrike" cap="none" normalizeH="0" baseline="0" dirty="0" err="1" smtClean="0">
                <a:ln>
                  <a:noFill/>
                </a:ln>
                <a:solidFill>
                  <a:srgbClr val="202124"/>
                </a:solidFill>
                <a:effectLst/>
              </a:rPr>
              <a:t>and</a:t>
            </a:r>
            <a:r>
              <a:rPr kumimoji="0" lang="ru-RU" altLang="ru-RU" b="0" i="0" u="none" strike="noStrike" cap="none" normalizeH="0" baseline="0" dirty="0" smtClean="0">
                <a:ln>
                  <a:noFill/>
                </a:ln>
                <a:solidFill>
                  <a:srgbClr val="202124"/>
                </a:solidFill>
                <a:effectLst/>
              </a:rPr>
              <a:t> </a:t>
            </a:r>
            <a:r>
              <a:rPr kumimoji="0" lang="ru-RU" altLang="ru-RU" b="0" i="0" u="none" strike="noStrike" cap="none" normalizeH="0" baseline="0" dirty="0" err="1" smtClean="0">
                <a:ln>
                  <a:noFill/>
                </a:ln>
                <a:solidFill>
                  <a:srgbClr val="202124"/>
                </a:solidFill>
                <a:effectLst/>
              </a:rPr>
              <a:t>developed</a:t>
            </a:r>
            <a:r>
              <a:rPr kumimoji="0" lang="ru-RU" altLang="ru-RU" b="0" i="0" u="none" strike="noStrike" cap="none" normalizeH="0" baseline="0" dirty="0" smtClean="0">
                <a:ln>
                  <a:noFill/>
                </a:ln>
                <a:solidFill>
                  <a:srgbClr val="202124"/>
                </a:solidFill>
                <a:effectLst/>
              </a:rPr>
              <a:t> </a:t>
            </a:r>
            <a:r>
              <a:rPr kumimoji="0" lang="ru-RU" altLang="ru-RU" b="0" i="0" u="none" strike="noStrike" cap="none" normalizeH="0" baseline="0" dirty="0" err="1" smtClean="0">
                <a:ln>
                  <a:noFill/>
                </a:ln>
                <a:solidFill>
                  <a:srgbClr val="202124"/>
                </a:solidFill>
                <a:effectLst/>
              </a:rPr>
              <a:t>as</a:t>
            </a:r>
            <a:r>
              <a:rPr kumimoji="0" lang="ru-RU" altLang="ru-RU" b="0" i="0" u="none" strike="noStrike" cap="none" normalizeH="0" baseline="0" dirty="0" smtClean="0">
                <a:ln>
                  <a:noFill/>
                </a:ln>
                <a:solidFill>
                  <a:srgbClr val="202124"/>
                </a:solidFill>
                <a:effectLst/>
              </a:rPr>
              <a:t> a </a:t>
            </a:r>
            <a:r>
              <a:rPr kumimoji="0" lang="ru-RU" altLang="ru-RU" b="0" i="0" u="none" strike="noStrike" cap="none" normalizeH="0" baseline="0" dirty="0" err="1" smtClean="0">
                <a:ln>
                  <a:noFill/>
                </a:ln>
                <a:solidFill>
                  <a:srgbClr val="202124"/>
                </a:solidFill>
                <a:effectLst/>
              </a:rPr>
              <a:t>philosophical</a:t>
            </a:r>
            <a:r>
              <a:rPr kumimoji="0" lang="ru-RU" altLang="ru-RU" b="0" i="0" u="none" strike="noStrike" cap="none" normalizeH="0" baseline="0" dirty="0" smtClean="0">
                <a:ln>
                  <a:noFill/>
                </a:ln>
                <a:solidFill>
                  <a:srgbClr val="202124"/>
                </a:solidFill>
                <a:effectLst/>
              </a:rPr>
              <a:t> </a:t>
            </a:r>
            <a:r>
              <a:rPr kumimoji="0" lang="ru-RU" altLang="ru-RU" b="0" i="0" u="none" strike="noStrike" cap="none" normalizeH="0" baseline="0" dirty="0" err="1" smtClean="0">
                <a:ln>
                  <a:noFill/>
                </a:ln>
                <a:solidFill>
                  <a:srgbClr val="202124"/>
                </a:solidFill>
                <a:effectLst/>
              </a:rPr>
              <a:t>science</a:t>
            </a:r>
            <a:r>
              <a:rPr kumimoji="0" lang="ru-RU" altLang="ru-RU" b="0" i="0" u="none" strike="noStrike" cap="none" normalizeH="0" baseline="0" dirty="0" smtClean="0">
                <a:ln>
                  <a:noFill/>
                </a:ln>
                <a:solidFill>
                  <a:srgbClr val="202124"/>
                </a:solidFill>
                <a:effectLst/>
              </a:rPr>
              <a:t>. </a:t>
            </a:r>
            <a:r>
              <a:rPr kumimoji="0" lang="ru-RU" altLang="ru-RU" b="0" i="0" u="none" strike="noStrike" cap="none" normalizeH="0" baseline="0" dirty="0" err="1" smtClean="0">
                <a:ln>
                  <a:noFill/>
                </a:ln>
                <a:solidFill>
                  <a:srgbClr val="202124"/>
                </a:solidFill>
                <a:effectLst/>
              </a:rPr>
              <a:t>It</a:t>
            </a:r>
            <a:r>
              <a:rPr kumimoji="0" lang="ru-RU" altLang="ru-RU" b="0" i="0" u="none" strike="noStrike" cap="none" normalizeH="0" baseline="0" dirty="0" smtClean="0">
                <a:ln>
                  <a:noFill/>
                </a:ln>
                <a:solidFill>
                  <a:srgbClr val="202124"/>
                </a:solidFill>
                <a:effectLst/>
              </a:rPr>
              <a:t> </a:t>
            </a:r>
            <a:r>
              <a:rPr kumimoji="0" lang="ru-RU" altLang="ru-RU" b="0" i="0" u="none" strike="noStrike" cap="none" normalizeH="0" baseline="0" dirty="0" err="1" smtClean="0">
                <a:ln>
                  <a:noFill/>
                </a:ln>
                <a:solidFill>
                  <a:srgbClr val="202124"/>
                </a:solidFill>
                <a:effectLst/>
              </a:rPr>
              <a:t>was</a:t>
            </a:r>
            <a:r>
              <a:rPr kumimoji="0" lang="ru-RU" altLang="ru-RU" b="0" i="0" u="none" strike="noStrike" cap="none" normalizeH="0" baseline="0" dirty="0" smtClean="0">
                <a:ln>
                  <a:noFill/>
                </a:ln>
                <a:solidFill>
                  <a:srgbClr val="202124"/>
                </a:solidFill>
                <a:effectLst/>
              </a:rPr>
              <a:t> </a:t>
            </a:r>
            <a:r>
              <a:rPr kumimoji="0" lang="ru-RU" altLang="ru-RU" b="0" i="0" u="none" strike="noStrike" cap="none" normalizeH="0" baseline="0" dirty="0" err="1" smtClean="0">
                <a:ln>
                  <a:noFill/>
                </a:ln>
                <a:solidFill>
                  <a:srgbClr val="202124"/>
                </a:solidFill>
                <a:effectLst/>
              </a:rPr>
              <a:t>formed</a:t>
            </a:r>
            <a:r>
              <a:rPr kumimoji="0" lang="ru-RU" altLang="ru-RU" b="0" i="0" u="none" strike="noStrike" cap="none" normalizeH="0" baseline="0" dirty="0" smtClean="0">
                <a:ln>
                  <a:noFill/>
                </a:ln>
                <a:solidFill>
                  <a:srgbClr val="202124"/>
                </a:solidFill>
                <a:effectLst/>
              </a:rPr>
              <a:t> </a:t>
            </a:r>
            <a:r>
              <a:rPr kumimoji="0" lang="ru-RU" altLang="ru-RU" b="0" i="0" u="none" strike="noStrike" cap="none" normalizeH="0" baseline="0" dirty="0" err="1" smtClean="0">
                <a:ln>
                  <a:noFill/>
                </a:ln>
                <a:solidFill>
                  <a:srgbClr val="202124"/>
                </a:solidFill>
                <a:effectLst/>
              </a:rPr>
              <a:t>over</a:t>
            </a:r>
            <a:r>
              <a:rPr kumimoji="0" lang="ru-RU" altLang="ru-RU" b="0" i="0" u="none" strike="noStrike" cap="none" normalizeH="0" baseline="0" dirty="0" smtClean="0">
                <a:ln>
                  <a:noFill/>
                </a:ln>
                <a:solidFill>
                  <a:srgbClr val="202124"/>
                </a:solidFill>
                <a:effectLst/>
              </a:rPr>
              <a:t> </a:t>
            </a:r>
            <a:r>
              <a:rPr kumimoji="0" lang="ru-RU" altLang="ru-RU" b="0" i="0" u="none" strike="noStrike" cap="none" normalizeH="0" baseline="0" dirty="0" err="1" smtClean="0">
                <a:ln>
                  <a:noFill/>
                </a:ln>
                <a:solidFill>
                  <a:srgbClr val="202124"/>
                </a:solidFill>
                <a:effectLst/>
              </a:rPr>
              <a:t>two</a:t>
            </a:r>
            <a:r>
              <a:rPr kumimoji="0" lang="ru-RU" altLang="ru-RU" b="0" i="0" u="none" strike="noStrike" cap="none" normalizeH="0" baseline="0" dirty="0" smtClean="0">
                <a:ln>
                  <a:noFill/>
                </a:ln>
                <a:solidFill>
                  <a:srgbClr val="202124"/>
                </a:solidFill>
                <a:effectLst/>
              </a:rPr>
              <a:t> </a:t>
            </a:r>
            <a:r>
              <a:rPr kumimoji="0" lang="ru-RU" altLang="ru-RU" b="0" i="0" u="none" strike="noStrike" cap="none" normalizeH="0" baseline="0" dirty="0" err="1" smtClean="0">
                <a:ln>
                  <a:noFill/>
                </a:ln>
                <a:solidFill>
                  <a:srgbClr val="202124"/>
                </a:solidFill>
                <a:effectLst/>
              </a:rPr>
              <a:t>thousand</a:t>
            </a:r>
            <a:r>
              <a:rPr kumimoji="0" lang="ru-RU" altLang="ru-RU" b="0" i="0" u="none" strike="noStrike" cap="none" normalizeH="0" baseline="0" dirty="0" smtClean="0">
                <a:ln>
                  <a:noFill/>
                </a:ln>
                <a:solidFill>
                  <a:srgbClr val="202124"/>
                </a:solidFill>
                <a:effectLst/>
              </a:rPr>
              <a:t> </a:t>
            </a:r>
            <a:r>
              <a:rPr kumimoji="0" lang="ru-RU" altLang="ru-RU" b="0" i="0" u="none" strike="noStrike" cap="none" normalizeH="0" baseline="0" dirty="0" err="1" smtClean="0">
                <a:ln>
                  <a:noFill/>
                </a:ln>
                <a:solidFill>
                  <a:srgbClr val="202124"/>
                </a:solidFill>
                <a:effectLst/>
              </a:rPr>
              <a:t>years</a:t>
            </a:r>
            <a:r>
              <a:rPr kumimoji="0" lang="ru-RU" altLang="ru-RU" b="0" i="0" u="none" strike="noStrike" cap="none" normalizeH="0" baseline="0" dirty="0" smtClean="0">
                <a:ln>
                  <a:noFill/>
                </a:ln>
                <a:solidFill>
                  <a:srgbClr val="202124"/>
                </a:solidFill>
                <a:effectLst/>
              </a:rPr>
              <a:t> </a:t>
            </a:r>
            <a:r>
              <a:rPr kumimoji="0" lang="ru-RU" altLang="ru-RU" b="0" i="0" u="none" strike="noStrike" cap="none" normalizeH="0" baseline="0" dirty="0" err="1" smtClean="0">
                <a:ln>
                  <a:noFill/>
                </a:ln>
                <a:solidFill>
                  <a:srgbClr val="202124"/>
                </a:solidFill>
                <a:effectLst/>
              </a:rPr>
              <a:t>ago</a:t>
            </a:r>
            <a:r>
              <a:rPr kumimoji="0" lang="ru-RU" altLang="ru-RU" b="0" i="0" u="none" strike="noStrike" cap="none" normalizeH="0" baseline="0" dirty="0" smtClean="0">
                <a:ln>
                  <a:noFill/>
                </a:ln>
                <a:solidFill>
                  <a:srgbClr val="202124"/>
                </a:solidFill>
                <a:effectLst/>
              </a:rPr>
              <a:t>, </a:t>
            </a:r>
            <a:r>
              <a:rPr kumimoji="0" lang="ru-RU" altLang="ru-RU" b="0" i="0" u="none" strike="noStrike" cap="none" normalizeH="0" baseline="0" dirty="0" err="1" smtClean="0">
                <a:ln>
                  <a:noFill/>
                </a:ln>
                <a:solidFill>
                  <a:srgbClr val="202124"/>
                </a:solidFill>
                <a:effectLst/>
              </a:rPr>
              <a:t>in</a:t>
            </a:r>
            <a:r>
              <a:rPr kumimoji="0" lang="ru-RU" altLang="ru-RU" b="0" i="0" u="none" strike="noStrike" cap="none" normalizeH="0" baseline="0" dirty="0" smtClean="0">
                <a:ln>
                  <a:noFill/>
                </a:ln>
                <a:solidFill>
                  <a:srgbClr val="202124"/>
                </a:solidFill>
                <a:effectLst/>
              </a:rPr>
              <a:t> </a:t>
            </a:r>
            <a:r>
              <a:rPr kumimoji="0" lang="ru-RU" altLang="ru-RU" b="0" i="0" u="none" strike="noStrike" cap="none" normalizeH="0" baseline="0" dirty="0" err="1" smtClean="0">
                <a:ln>
                  <a:noFill/>
                </a:ln>
                <a:solidFill>
                  <a:srgbClr val="202124"/>
                </a:solidFill>
                <a:effectLst/>
              </a:rPr>
              <a:t>the</a:t>
            </a:r>
            <a:r>
              <a:rPr kumimoji="0" lang="ru-RU" altLang="ru-RU" b="0" i="0" u="none" strike="noStrike" cap="none" normalizeH="0" baseline="0" dirty="0" smtClean="0">
                <a:ln>
                  <a:noFill/>
                </a:ln>
                <a:solidFill>
                  <a:srgbClr val="202124"/>
                </a:solidFill>
                <a:effectLst/>
              </a:rPr>
              <a:t> IV </a:t>
            </a:r>
            <a:r>
              <a:rPr kumimoji="0" lang="ru-RU" altLang="ru-RU" b="0" i="0" u="none" strike="noStrike" cap="none" normalizeH="0" baseline="0" dirty="0" err="1" smtClean="0">
                <a:ln>
                  <a:noFill/>
                </a:ln>
                <a:solidFill>
                  <a:srgbClr val="202124"/>
                </a:solidFill>
                <a:effectLst/>
              </a:rPr>
              <a:t>century</a:t>
            </a:r>
            <a:r>
              <a:rPr kumimoji="0" lang="ru-RU" altLang="ru-RU" b="0" i="0" u="none" strike="noStrike" cap="none" normalizeH="0" baseline="0" dirty="0" smtClean="0">
                <a:ln>
                  <a:noFill/>
                </a:ln>
                <a:solidFill>
                  <a:srgbClr val="202124"/>
                </a:solidFill>
                <a:effectLst/>
              </a:rPr>
              <a:t>. BC e. </a:t>
            </a:r>
            <a:r>
              <a:rPr kumimoji="0" lang="ru-RU" altLang="ru-RU" b="0" i="0" u="none" strike="noStrike" cap="none" normalizeH="0" baseline="0" dirty="0" err="1" smtClean="0">
                <a:ln>
                  <a:noFill/>
                </a:ln>
                <a:solidFill>
                  <a:srgbClr val="202124"/>
                </a:solidFill>
                <a:effectLst/>
              </a:rPr>
              <a:t>Its</a:t>
            </a:r>
            <a:r>
              <a:rPr kumimoji="0" lang="ru-RU" altLang="ru-RU" b="0" i="0" u="none" strike="noStrike" cap="none" normalizeH="0" baseline="0" dirty="0" smtClean="0">
                <a:ln>
                  <a:noFill/>
                </a:ln>
                <a:solidFill>
                  <a:srgbClr val="202124"/>
                </a:solidFill>
                <a:effectLst/>
              </a:rPr>
              <a:t> </a:t>
            </a:r>
            <a:r>
              <a:rPr kumimoji="0" lang="ru-RU" altLang="ru-RU" b="0" i="0" u="none" strike="noStrike" cap="none" normalizeH="0" baseline="0" dirty="0" err="1" smtClean="0">
                <a:ln>
                  <a:noFill/>
                </a:ln>
                <a:solidFill>
                  <a:srgbClr val="202124"/>
                </a:solidFill>
                <a:effectLst/>
              </a:rPr>
              <a:t>founder</a:t>
            </a:r>
            <a:r>
              <a:rPr kumimoji="0" lang="ru-RU" altLang="ru-RU" b="0" i="0" u="none" strike="noStrike" cap="none" normalizeH="0" baseline="0" dirty="0" smtClean="0">
                <a:ln>
                  <a:noFill/>
                </a:ln>
                <a:solidFill>
                  <a:srgbClr val="202124"/>
                </a:solidFill>
                <a:effectLst/>
              </a:rPr>
              <a:t> </a:t>
            </a:r>
            <a:r>
              <a:rPr kumimoji="0" lang="ru-RU" altLang="ru-RU" b="0" i="0" u="none" strike="noStrike" cap="none" normalizeH="0" baseline="0" dirty="0" err="1" smtClean="0">
                <a:ln>
                  <a:noFill/>
                </a:ln>
                <a:solidFill>
                  <a:srgbClr val="202124"/>
                </a:solidFill>
                <a:effectLst/>
              </a:rPr>
              <a:t>is</a:t>
            </a:r>
            <a:r>
              <a:rPr kumimoji="0" lang="ru-RU" altLang="ru-RU" b="0" i="0" u="none" strike="noStrike" cap="none" normalizeH="0" baseline="0" dirty="0" smtClean="0">
                <a:ln>
                  <a:noFill/>
                </a:ln>
                <a:solidFill>
                  <a:srgbClr val="202124"/>
                </a:solidFill>
                <a:effectLst/>
              </a:rPr>
              <a:t> </a:t>
            </a:r>
            <a:r>
              <a:rPr kumimoji="0" lang="ru-RU" altLang="ru-RU" b="0" i="0" u="none" strike="noStrike" cap="none" normalizeH="0" baseline="0" dirty="0" err="1" smtClean="0">
                <a:ln>
                  <a:noFill/>
                </a:ln>
                <a:solidFill>
                  <a:srgbClr val="202124"/>
                </a:solidFill>
                <a:effectLst/>
              </a:rPr>
              <a:t>the</a:t>
            </a:r>
            <a:r>
              <a:rPr kumimoji="0" lang="ru-RU" altLang="ru-RU" b="0" i="0" u="none" strike="noStrike" cap="none" normalizeH="0" baseline="0" dirty="0" smtClean="0">
                <a:ln>
                  <a:noFill/>
                </a:ln>
                <a:solidFill>
                  <a:srgbClr val="202124"/>
                </a:solidFill>
                <a:effectLst/>
              </a:rPr>
              <a:t> </a:t>
            </a:r>
            <a:r>
              <a:rPr kumimoji="0" lang="ru-RU" altLang="ru-RU" b="0" i="0" u="none" strike="noStrike" cap="none" normalizeH="0" baseline="0" dirty="0" err="1" smtClean="0">
                <a:ln>
                  <a:noFill/>
                </a:ln>
                <a:solidFill>
                  <a:srgbClr val="202124"/>
                </a:solidFill>
                <a:effectLst/>
              </a:rPr>
              <a:t>ancient</a:t>
            </a:r>
            <a:r>
              <a:rPr kumimoji="0" lang="ru-RU" altLang="ru-RU" b="0" i="0" u="none" strike="noStrike" cap="none" normalizeH="0" baseline="0" dirty="0" smtClean="0">
                <a:ln>
                  <a:noFill/>
                </a:ln>
                <a:solidFill>
                  <a:srgbClr val="202124"/>
                </a:solidFill>
                <a:effectLst/>
              </a:rPr>
              <a:t> </a:t>
            </a:r>
            <a:r>
              <a:rPr kumimoji="0" lang="ru-RU" altLang="ru-RU" b="0" i="0" u="none" strike="noStrike" cap="none" normalizeH="0" baseline="0" dirty="0" err="1" smtClean="0">
                <a:ln>
                  <a:noFill/>
                </a:ln>
                <a:solidFill>
                  <a:srgbClr val="202124"/>
                </a:solidFill>
                <a:effectLst/>
              </a:rPr>
              <a:t>Greek</a:t>
            </a:r>
            <a:r>
              <a:rPr kumimoji="0" lang="ru-RU" altLang="ru-RU" b="0" i="0" u="none" strike="noStrike" cap="none" normalizeH="0" baseline="0" dirty="0" smtClean="0">
                <a:ln>
                  <a:noFill/>
                </a:ln>
                <a:solidFill>
                  <a:srgbClr val="202124"/>
                </a:solidFill>
                <a:effectLst/>
              </a:rPr>
              <a:t> </a:t>
            </a:r>
            <a:r>
              <a:rPr kumimoji="0" lang="ru-RU" altLang="ru-RU" b="0" i="0" u="none" strike="noStrike" cap="none" normalizeH="0" baseline="0" dirty="0" err="1" smtClean="0">
                <a:ln>
                  <a:noFill/>
                </a:ln>
                <a:solidFill>
                  <a:srgbClr val="202124"/>
                </a:solidFill>
                <a:effectLst/>
              </a:rPr>
              <a:t>philosopher</a:t>
            </a:r>
            <a:r>
              <a:rPr kumimoji="0" lang="ru-RU" altLang="ru-RU" b="0" i="0" u="none" strike="noStrike" cap="none" normalizeH="0" baseline="0" dirty="0" smtClean="0">
                <a:ln>
                  <a:noFill/>
                </a:ln>
                <a:solidFill>
                  <a:srgbClr val="202124"/>
                </a:solidFill>
                <a:effectLst/>
              </a:rPr>
              <a:t> </a:t>
            </a:r>
            <a:r>
              <a:rPr kumimoji="0" lang="ru-RU" altLang="ru-RU" b="1" i="0" u="none" strike="noStrike" cap="none" normalizeH="0" baseline="0" dirty="0" err="1" smtClean="0">
                <a:ln>
                  <a:noFill/>
                </a:ln>
                <a:solidFill>
                  <a:srgbClr val="202124"/>
                </a:solidFill>
                <a:effectLst/>
              </a:rPr>
              <a:t>Aristotle</a:t>
            </a:r>
            <a:r>
              <a:rPr kumimoji="0" lang="en-US" altLang="ru-RU" b="0" i="0" u="none" strike="noStrike" cap="none" normalizeH="0" baseline="0" dirty="0" smtClean="0">
                <a:ln>
                  <a:noFill/>
                </a:ln>
                <a:solidFill>
                  <a:srgbClr val="202124"/>
                </a:solidFill>
                <a:effectLst/>
              </a:rPr>
              <a:t> (</a:t>
            </a:r>
            <a:r>
              <a:rPr lang="ru-RU" altLang="ru-RU" dirty="0" smtClean="0">
                <a:solidFill>
                  <a:srgbClr val="202124"/>
                </a:solidFill>
              </a:rPr>
              <a:t>384-322 BC</a:t>
            </a:r>
            <a:r>
              <a:rPr lang="ru-RU" altLang="ru-RU" dirty="0" smtClean="0">
                <a:solidFill>
                  <a:schemeClr val="tx1"/>
                </a:solidFill>
              </a:rPr>
              <a:t> </a:t>
            </a:r>
            <a:r>
              <a:rPr kumimoji="0" lang="en-US" altLang="ru-RU" b="0" i="0" u="none" strike="noStrike" cap="none" normalizeH="0" baseline="0" dirty="0" smtClean="0">
                <a:ln>
                  <a:noFill/>
                </a:ln>
                <a:solidFill>
                  <a:srgbClr val="202124"/>
                </a:solidFill>
                <a:effectLst/>
              </a:rPr>
              <a:t>, who </a:t>
            </a:r>
            <a:r>
              <a:rPr lang="en-US" altLang="ru-RU" dirty="0" smtClean="0">
                <a:solidFill>
                  <a:srgbClr val="202124"/>
                </a:solidFill>
              </a:rPr>
              <a:t>discover</a:t>
            </a:r>
            <a:r>
              <a:rPr kumimoji="0" lang="en-US" altLang="ru-RU" b="0" i="0" u="none" strike="noStrike" cap="none" normalizeH="0" baseline="0" dirty="0" smtClean="0">
                <a:ln>
                  <a:noFill/>
                </a:ln>
                <a:solidFill>
                  <a:srgbClr val="202124"/>
                </a:solidFill>
                <a:effectLst/>
              </a:rPr>
              <a:t>ed 3</a:t>
            </a:r>
            <a:r>
              <a:rPr kumimoji="0" lang="en-US" altLang="ru-RU" b="0" i="0" u="none" strike="noStrike" cap="none" normalizeH="0" dirty="0" smtClean="0">
                <a:ln>
                  <a:noFill/>
                </a:ln>
                <a:solidFill>
                  <a:srgbClr val="202124"/>
                </a:solidFill>
                <a:effectLst/>
              </a:rPr>
              <a:t> main logical laws</a:t>
            </a:r>
            <a:r>
              <a:rPr lang="en-US" altLang="ru-RU" dirty="0">
                <a:solidFill>
                  <a:srgbClr val="202124"/>
                </a:solidFill>
              </a:rPr>
              <a:t>.</a:t>
            </a:r>
            <a:endParaRPr kumimoji="0" lang="ru-RU" altLang="ru-RU" b="0" i="0" u="none" strike="noStrike" cap="none" normalizeH="0" baseline="0" dirty="0" smtClean="0">
              <a:ln>
                <a:noFill/>
              </a:ln>
              <a:solidFill>
                <a:schemeClr val="tx1"/>
              </a:solidFill>
              <a:effectLst/>
            </a:endParaRPr>
          </a:p>
        </p:txBody>
      </p:sp>
      <p:pic>
        <p:nvPicPr>
          <p:cNvPr id="2053" name="Picture 5" descr="Аристотель / Православие.R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4194" y="2574484"/>
            <a:ext cx="3348689" cy="311428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7840628" y="5688765"/>
            <a:ext cx="2675823" cy="461665"/>
          </a:xfrm>
          <a:prstGeom prst="rect">
            <a:avLst/>
          </a:prstGeom>
          <a:noFill/>
        </p:spPr>
        <p:txBody>
          <a:bodyPr wrap="square" rtlCol="0">
            <a:spAutoFit/>
          </a:bodyPr>
          <a:lstStyle/>
          <a:p>
            <a:pPr algn="ctr"/>
            <a:r>
              <a:rPr lang="en-US" sz="2400" dirty="0" smtClean="0"/>
              <a:t>Aristotle</a:t>
            </a:r>
            <a:endParaRPr lang="ru-RU" sz="2400" dirty="0"/>
          </a:p>
        </p:txBody>
      </p:sp>
    </p:spTree>
    <p:extLst>
      <p:ext uri="{BB962C8B-B14F-4D97-AF65-F5344CB8AC3E}">
        <p14:creationId xmlns:p14="http://schemas.microsoft.com/office/powerpoint/2010/main" val="41634357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Laws of Aristotle</a:t>
            </a:r>
            <a:endParaRPr lang="ru-RU" dirty="0"/>
          </a:p>
        </p:txBody>
      </p:sp>
      <p:sp>
        <p:nvSpPr>
          <p:cNvPr id="3" name="Объект 2"/>
          <p:cNvSpPr>
            <a:spLocks noGrp="1"/>
          </p:cNvSpPr>
          <p:nvPr>
            <p:ph idx="1"/>
          </p:nvPr>
        </p:nvSpPr>
        <p:spPr>
          <a:xfrm>
            <a:off x="1295400" y="2556932"/>
            <a:ext cx="9601197" cy="3583986"/>
          </a:xfrm>
        </p:spPr>
        <p:txBody>
          <a:bodyPr>
            <a:normAutofit fontScale="92500"/>
          </a:bodyPr>
          <a:lstStyle/>
          <a:p>
            <a:r>
              <a:rPr lang="ru-RU" dirty="0" smtClean="0"/>
              <a:t>1.</a:t>
            </a:r>
            <a:r>
              <a:rPr lang="en-US" dirty="0" smtClean="0"/>
              <a:t> </a:t>
            </a:r>
            <a:r>
              <a:rPr lang="en-US" b="1" dirty="0" smtClean="0"/>
              <a:t>Identity law</a:t>
            </a:r>
            <a:r>
              <a:rPr lang="ru-RU" b="1" dirty="0" smtClean="0"/>
              <a:t> </a:t>
            </a:r>
            <a:endParaRPr lang="en-US" b="1" dirty="0" smtClean="0"/>
          </a:p>
          <a:p>
            <a:pPr marL="0" indent="0" algn="just">
              <a:buNone/>
            </a:pPr>
            <a:r>
              <a:rPr lang="en-US" dirty="0"/>
              <a:t> </a:t>
            </a:r>
            <a:r>
              <a:rPr lang="en-US" dirty="0" smtClean="0"/>
              <a:t>   	Every statement or thought should be equal to itself and have no other        	meanings: “If A is A, then  A = A and all other statements are not equal to A”.</a:t>
            </a:r>
          </a:p>
          <a:p>
            <a:pPr marL="0" indent="0" algn="just">
              <a:buNone/>
            </a:pPr>
            <a:r>
              <a:rPr lang="en-US" dirty="0" smtClean="0"/>
              <a:t>      </a:t>
            </a:r>
            <a:r>
              <a:rPr lang="en-US" b="1" dirty="0" smtClean="0"/>
              <a:t>Example of violation</a:t>
            </a:r>
          </a:p>
          <a:p>
            <a:pPr marL="0" indent="0" algn="just">
              <a:buNone/>
            </a:pPr>
            <a:r>
              <a:rPr lang="en-US" b="1" dirty="0" smtClean="0"/>
              <a:t>	</a:t>
            </a:r>
            <a:r>
              <a:rPr lang="en-US" dirty="0" smtClean="0"/>
              <a:t>I’ve broken my hand in two places.</a:t>
            </a:r>
          </a:p>
          <a:p>
            <a:pPr marL="0" indent="0" algn="just">
              <a:buNone/>
            </a:pPr>
            <a:r>
              <a:rPr lang="en-US" dirty="0"/>
              <a:t>	</a:t>
            </a:r>
            <a:r>
              <a:rPr lang="en-US" dirty="0" smtClean="0"/>
              <a:t>Don’t visit this places anymore.</a:t>
            </a:r>
          </a:p>
          <a:p>
            <a:pPr marL="0" indent="0" algn="just">
              <a:buNone/>
            </a:pPr>
            <a:r>
              <a:rPr lang="en-US" dirty="0"/>
              <a:t>	</a:t>
            </a:r>
            <a:r>
              <a:rPr lang="en-US" dirty="0" smtClean="0"/>
              <a:t>“Place” means both fracture site and location of the person, when he/she had 	broken his/her hand. </a:t>
            </a:r>
            <a:r>
              <a:rPr lang="en-US" b="1" dirty="0" smtClean="0"/>
              <a:t>It leads to </a:t>
            </a:r>
            <a:r>
              <a:rPr lang="en-US" b="1" dirty="0" err="1" smtClean="0"/>
              <a:t>missunderstanding</a:t>
            </a:r>
            <a:r>
              <a:rPr lang="en-US" b="1" dirty="0"/>
              <a:t>.</a:t>
            </a:r>
            <a:endParaRPr lang="en-US" b="1" dirty="0" smtClean="0"/>
          </a:p>
          <a:p>
            <a:pPr marL="0" indent="0" algn="just">
              <a:buNone/>
            </a:pPr>
            <a:endParaRPr lang="en-US" dirty="0" smtClean="0"/>
          </a:p>
        </p:txBody>
      </p:sp>
    </p:spTree>
    <p:extLst>
      <p:ext uri="{BB962C8B-B14F-4D97-AF65-F5344CB8AC3E}">
        <p14:creationId xmlns:p14="http://schemas.microsoft.com/office/powerpoint/2010/main" val="16613886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Laws </a:t>
            </a:r>
            <a:r>
              <a:rPr lang="en-US" dirty="0"/>
              <a:t>of Aristotle</a:t>
            </a:r>
            <a:endParaRPr lang="ru-RU" dirty="0"/>
          </a:p>
        </p:txBody>
      </p:sp>
      <p:sp>
        <p:nvSpPr>
          <p:cNvPr id="3" name="Объект 2"/>
          <p:cNvSpPr>
            <a:spLocks noGrp="1"/>
          </p:cNvSpPr>
          <p:nvPr>
            <p:ph idx="1"/>
          </p:nvPr>
        </p:nvSpPr>
        <p:spPr>
          <a:xfrm>
            <a:off x="1295401" y="2556932"/>
            <a:ext cx="9601196" cy="3555110"/>
          </a:xfrm>
        </p:spPr>
        <p:txBody>
          <a:bodyPr>
            <a:normAutofit lnSpcReduction="10000"/>
          </a:bodyPr>
          <a:lstStyle/>
          <a:p>
            <a:r>
              <a:rPr lang="en-US" dirty="0" smtClean="0"/>
              <a:t>2. </a:t>
            </a:r>
            <a:r>
              <a:rPr lang="en-US" b="1" dirty="0" smtClean="0"/>
              <a:t>Law of non-contradiction</a:t>
            </a:r>
          </a:p>
          <a:p>
            <a:pPr marL="0" indent="0" algn="just">
              <a:buNone/>
            </a:pPr>
            <a:r>
              <a:rPr lang="en-US" b="1" dirty="0"/>
              <a:t>	</a:t>
            </a:r>
            <a:r>
              <a:rPr lang="en-US" dirty="0" smtClean="0"/>
              <a:t>If </a:t>
            </a:r>
            <a:r>
              <a:rPr lang="en-US" dirty="0"/>
              <a:t>one judgment asserts something, and another denies the same thing </a:t>
            </a:r>
            <a:r>
              <a:rPr lang="en-US" dirty="0" smtClean="0"/>
              <a:t>	about </a:t>
            </a:r>
            <a:r>
              <a:rPr lang="en-US" dirty="0"/>
              <a:t>the </a:t>
            </a:r>
            <a:r>
              <a:rPr lang="en-US" dirty="0" smtClean="0"/>
              <a:t>	same </a:t>
            </a:r>
            <a:r>
              <a:rPr lang="en-US" dirty="0"/>
              <a:t>object at the same time and in the same respect, then they </a:t>
            </a:r>
            <a:r>
              <a:rPr lang="en-US" dirty="0" smtClean="0"/>
              <a:t>	cannot </a:t>
            </a:r>
            <a:r>
              <a:rPr lang="en-US" dirty="0"/>
              <a:t>be true </a:t>
            </a:r>
            <a:r>
              <a:rPr lang="en-US" dirty="0" smtClean="0"/>
              <a:t>	at </a:t>
            </a:r>
            <a:r>
              <a:rPr lang="en-US" dirty="0"/>
              <a:t>the same </a:t>
            </a:r>
            <a:r>
              <a:rPr lang="en-US" dirty="0" smtClean="0"/>
              <a:t>time: “If A is true, than not-A is false and vice 	versa.”</a:t>
            </a:r>
          </a:p>
          <a:p>
            <a:pPr marL="0" indent="0" algn="just">
              <a:buNone/>
            </a:pPr>
            <a:r>
              <a:rPr lang="en-US" b="1" dirty="0"/>
              <a:t>	</a:t>
            </a:r>
            <a:r>
              <a:rPr lang="en-US" b="1" dirty="0" smtClean="0"/>
              <a:t>Example of violation</a:t>
            </a:r>
          </a:p>
          <a:p>
            <a:pPr marL="0" indent="0" algn="just">
              <a:buNone/>
            </a:pPr>
            <a:r>
              <a:rPr lang="en-US" b="1" dirty="0"/>
              <a:t>	</a:t>
            </a:r>
            <a:r>
              <a:rPr lang="en-US" dirty="0" smtClean="0"/>
              <a:t>There’s black</a:t>
            </a:r>
            <a:r>
              <a:rPr lang="ru-RU" dirty="0" smtClean="0"/>
              <a:t> </a:t>
            </a:r>
            <a:r>
              <a:rPr lang="en-US" dirty="0" smtClean="0"/>
              <a:t>hair on the floor because of this rude cat.</a:t>
            </a:r>
            <a:endParaRPr lang="en-US" b="1" dirty="0" smtClean="0"/>
          </a:p>
          <a:p>
            <a:pPr marL="0" indent="0" algn="just">
              <a:buNone/>
            </a:pPr>
            <a:r>
              <a:rPr lang="en-US" b="1" dirty="0"/>
              <a:t>	</a:t>
            </a:r>
            <a:r>
              <a:rPr lang="en-US" dirty="0" smtClean="0"/>
              <a:t>From childhood: “Close your mouth and eat.”</a:t>
            </a:r>
            <a:endParaRPr lang="en-US" b="1" dirty="0" smtClean="0"/>
          </a:p>
        </p:txBody>
      </p:sp>
    </p:spTree>
    <p:extLst>
      <p:ext uri="{BB962C8B-B14F-4D97-AF65-F5344CB8AC3E}">
        <p14:creationId xmlns:p14="http://schemas.microsoft.com/office/powerpoint/2010/main" val="7270847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Laws </a:t>
            </a:r>
            <a:r>
              <a:rPr lang="en-US" dirty="0"/>
              <a:t>of Aristotle</a:t>
            </a:r>
            <a:endParaRPr lang="ru-RU" dirty="0"/>
          </a:p>
        </p:txBody>
      </p:sp>
      <p:sp>
        <p:nvSpPr>
          <p:cNvPr id="3" name="Объект 2"/>
          <p:cNvSpPr>
            <a:spLocks noGrp="1"/>
          </p:cNvSpPr>
          <p:nvPr>
            <p:ph idx="1"/>
          </p:nvPr>
        </p:nvSpPr>
        <p:spPr>
          <a:xfrm>
            <a:off x="1295401" y="2556931"/>
            <a:ext cx="9601196" cy="3566777"/>
          </a:xfrm>
        </p:spPr>
        <p:txBody>
          <a:bodyPr>
            <a:normAutofit fontScale="92500" lnSpcReduction="20000"/>
          </a:bodyPr>
          <a:lstStyle/>
          <a:p>
            <a:r>
              <a:rPr lang="en-US" dirty="0" smtClean="0"/>
              <a:t>3. </a:t>
            </a:r>
            <a:r>
              <a:rPr lang="en-US" b="1" dirty="0" smtClean="0"/>
              <a:t>Law of excluded middle(of excluded third)</a:t>
            </a:r>
          </a:p>
          <a:p>
            <a:pPr marL="0" indent="0" algn="just">
              <a:buNone/>
            </a:pPr>
            <a:r>
              <a:rPr lang="en-US" b="1" dirty="0"/>
              <a:t>	</a:t>
            </a:r>
            <a:r>
              <a:rPr lang="en-US" dirty="0" smtClean="0"/>
              <a:t>Two contradicting  statements  about particular object and in particular 	relation  	can’t be both true or both false at the same time: “If B = not-A 	and A is true 	then B can’t be true.”</a:t>
            </a:r>
          </a:p>
          <a:p>
            <a:pPr marL="0" indent="0" algn="just">
              <a:buNone/>
            </a:pPr>
            <a:r>
              <a:rPr lang="en-US" dirty="0"/>
              <a:t>	</a:t>
            </a:r>
            <a:r>
              <a:rPr lang="en-US" b="1" dirty="0" smtClean="0"/>
              <a:t>Example of violation</a:t>
            </a:r>
            <a:endParaRPr lang="en-US" dirty="0"/>
          </a:p>
          <a:p>
            <a:pPr marL="0" lvl="0" indent="0" algn="just">
              <a:buNone/>
            </a:pPr>
            <a:r>
              <a:rPr lang="en-US" dirty="0" smtClean="0"/>
              <a:t>	</a:t>
            </a:r>
            <a:r>
              <a:rPr lang="ru-RU" altLang="ru-RU" dirty="0" err="1">
                <a:solidFill>
                  <a:srgbClr val="202124"/>
                </a:solidFill>
              </a:rPr>
              <a:t>The</a:t>
            </a:r>
            <a:r>
              <a:rPr lang="ru-RU" altLang="ru-RU" dirty="0">
                <a:solidFill>
                  <a:srgbClr val="202124"/>
                </a:solidFill>
              </a:rPr>
              <a:t> </a:t>
            </a:r>
            <a:r>
              <a:rPr lang="ru-RU" altLang="ru-RU" dirty="0" err="1">
                <a:solidFill>
                  <a:srgbClr val="202124"/>
                </a:solidFill>
              </a:rPr>
              <a:t>judgments</a:t>
            </a:r>
            <a:r>
              <a:rPr lang="ru-RU" altLang="ru-RU" dirty="0">
                <a:solidFill>
                  <a:srgbClr val="202124"/>
                </a:solidFill>
              </a:rPr>
              <a:t> “</a:t>
            </a:r>
            <a:r>
              <a:rPr lang="ru-RU" altLang="ru-RU" dirty="0" err="1">
                <a:solidFill>
                  <a:srgbClr val="202124"/>
                </a:solidFill>
              </a:rPr>
              <a:t>old</a:t>
            </a:r>
            <a:r>
              <a:rPr lang="ru-RU" altLang="ru-RU" dirty="0">
                <a:solidFill>
                  <a:srgbClr val="202124"/>
                </a:solidFill>
              </a:rPr>
              <a:t> </a:t>
            </a:r>
            <a:r>
              <a:rPr lang="ru-RU" altLang="ru-RU" dirty="0" err="1">
                <a:solidFill>
                  <a:srgbClr val="202124"/>
                </a:solidFill>
              </a:rPr>
              <a:t>cat</a:t>
            </a:r>
            <a:r>
              <a:rPr lang="ru-RU" altLang="ru-RU" dirty="0">
                <a:solidFill>
                  <a:srgbClr val="202124"/>
                </a:solidFill>
              </a:rPr>
              <a:t>” </a:t>
            </a:r>
            <a:r>
              <a:rPr lang="ru-RU" altLang="ru-RU" dirty="0" err="1">
                <a:solidFill>
                  <a:srgbClr val="202124"/>
                </a:solidFill>
              </a:rPr>
              <a:t>and</a:t>
            </a:r>
            <a:r>
              <a:rPr lang="ru-RU" altLang="ru-RU" dirty="0">
                <a:solidFill>
                  <a:srgbClr val="202124"/>
                </a:solidFill>
              </a:rPr>
              <a:t> “</a:t>
            </a:r>
            <a:r>
              <a:rPr lang="ru-RU" altLang="ru-RU" dirty="0" err="1">
                <a:solidFill>
                  <a:srgbClr val="202124"/>
                </a:solidFill>
              </a:rPr>
              <a:t>not</a:t>
            </a:r>
            <a:r>
              <a:rPr lang="ru-RU" altLang="ru-RU" dirty="0">
                <a:solidFill>
                  <a:srgbClr val="202124"/>
                </a:solidFill>
              </a:rPr>
              <a:t> </a:t>
            </a:r>
            <a:r>
              <a:rPr lang="ru-RU" altLang="ru-RU" dirty="0" err="1">
                <a:solidFill>
                  <a:srgbClr val="202124"/>
                </a:solidFill>
              </a:rPr>
              <a:t>old</a:t>
            </a:r>
            <a:r>
              <a:rPr lang="ru-RU" altLang="ru-RU" dirty="0">
                <a:solidFill>
                  <a:srgbClr val="202124"/>
                </a:solidFill>
              </a:rPr>
              <a:t> </a:t>
            </a:r>
            <a:r>
              <a:rPr lang="ru-RU" altLang="ru-RU" dirty="0" err="1">
                <a:solidFill>
                  <a:srgbClr val="202124"/>
                </a:solidFill>
              </a:rPr>
              <a:t>cat</a:t>
            </a:r>
            <a:r>
              <a:rPr lang="ru-RU" altLang="ru-RU" dirty="0">
                <a:solidFill>
                  <a:srgbClr val="202124"/>
                </a:solidFill>
              </a:rPr>
              <a:t>” </a:t>
            </a:r>
            <a:r>
              <a:rPr lang="ru-RU" altLang="ru-RU" dirty="0" err="1">
                <a:solidFill>
                  <a:srgbClr val="202124"/>
                </a:solidFill>
              </a:rPr>
              <a:t>about</a:t>
            </a:r>
            <a:r>
              <a:rPr lang="ru-RU" altLang="ru-RU" dirty="0">
                <a:solidFill>
                  <a:srgbClr val="202124"/>
                </a:solidFill>
              </a:rPr>
              <a:t> </a:t>
            </a:r>
            <a:r>
              <a:rPr lang="ru-RU" altLang="ru-RU" dirty="0" err="1">
                <a:solidFill>
                  <a:srgbClr val="202124"/>
                </a:solidFill>
              </a:rPr>
              <a:t>the</a:t>
            </a:r>
            <a:r>
              <a:rPr lang="ru-RU" altLang="ru-RU" dirty="0">
                <a:solidFill>
                  <a:srgbClr val="202124"/>
                </a:solidFill>
              </a:rPr>
              <a:t> </a:t>
            </a:r>
            <a:r>
              <a:rPr lang="ru-RU" altLang="ru-RU" dirty="0" err="1">
                <a:solidFill>
                  <a:srgbClr val="202124"/>
                </a:solidFill>
              </a:rPr>
              <a:t>same</a:t>
            </a:r>
            <a:r>
              <a:rPr lang="ru-RU" altLang="ru-RU" dirty="0">
                <a:solidFill>
                  <a:srgbClr val="202124"/>
                </a:solidFill>
              </a:rPr>
              <a:t> </a:t>
            </a:r>
            <a:r>
              <a:rPr lang="ru-RU" altLang="ru-RU" dirty="0" err="1">
                <a:solidFill>
                  <a:srgbClr val="202124"/>
                </a:solidFill>
              </a:rPr>
              <a:t>cat</a:t>
            </a:r>
            <a:r>
              <a:rPr lang="ru-RU" altLang="ru-RU" dirty="0">
                <a:solidFill>
                  <a:srgbClr val="202124"/>
                </a:solidFill>
              </a:rPr>
              <a:t> </a:t>
            </a:r>
            <a:r>
              <a:rPr lang="ru-RU" altLang="ru-RU" dirty="0" err="1">
                <a:solidFill>
                  <a:srgbClr val="202124"/>
                </a:solidFill>
              </a:rPr>
              <a:t>at</a:t>
            </a:r>
            <a:r>
              <a:rPr lang="ru-RU" altLang="ru-RU" dirty="0">
                <a:solidFill>
                  <a:srgbClr val="202124"/>
                </a:solidFill>
              </a:rPr>
              <a:t> </a:t>
            </a:r>
            <a:r>
              <a:rPr lang="ru-RU" altLang="ru-RU" dirty="0" err="1">
                <a:solidFill>
                  <a:srgbClr val="202124"/>
                </a:solidFill>
              </a:rPr>
              <a:t>the</a:t>
            </a:r>
            <a:r>
              <a:rPr lang="ru-RU" altLang="ru-RU" dirty="0">
                <a:solidFill>
                  <a:srgbClr val="202124"/>
                </a:solidFill>
              </a:rPr>
              <a:t> </a:t>
            </a:r>
            <a:r>
              <a:rPr lang="ru-RU" altLang="ru-RU" dirty="0" err="1">
                <a:solidFill>
                  <a:srgbClr val="202124"/>
                </a:solidFill>
              </a:rPr>
              <a:t>same</a:t>
            </a:r>
            <a:r>
              <a:rPr lang="ru-RU" altLang="ru-RU" dirty="0">
                <a:solidFill>
                  <a:srgbClr val="202124"/>
                </a:solidFill>
              </a:rPr>
              <a:t> </a:t>
            </a:r>
            <a:r>
              <a:rPr lang="en-US" altLang="ru-RU" dirty="0" smtClean="0">
                <a:solidFill>
                  <a:srgbClr val="202124"/>
                </a:solidFill>
              </a:rPr>
              <a:t>	</a:t>
            </a:r>
            <a:r>
              <a:rPr lang="ru-RU" altLang="ru-RU" dirty="0" err="1" smtClean="0">
                <a:solidFill>
                  <a:srgbClr val="202124"/>
                </a:solidFill>
              </a:rPr>
              <a:t>time</a:t>
            </a:r>
            <a:r>
              <a:rPr lang="ru-RU" altLang="ru-RU" dirty="0" smtClean="0">
                <a:solidFill>
                  <a:srgbClr val="202124"/>
                </a:solidFill>
              </a:rPr>
              <a:t> </a:t>
            </a:r>
            <a:r>
              <a:rPr lang="en-US" altLang="ru-RU" dirty="0" smtClean="0">
                <a:solidFill>
                  <a:srgbClr val="202124"/>
                </a:solidFill>
              </a:rPr>
              <a:t>	</a:t>
            </a:r>
            <a:r>
              <a:rPr lang="ru-RU" altLang="ru-RU" dirty="0" err="1" smtClean="0">
                <a:solidFill>
                  <a:srgbClr val="202124"/>
                </a:solidFill>
              </a:rPr>
              <a:t>cannot</a:t>
            </a:r>
            <a:r>
              <a:rPr lang="ru-RU" altLang="ru-RU" dirty="0" smtClean="0">
                <a:solidFill>
                  <a:srgbClr val="202124"/>
                </a:solidFill>
              </a:rPr>
              <a:t> </a:t>
            </a:r>
            <a:r>
              <a:rPr lang="ru-RU" altLang="ru-RU" dirty="0" err="1">
                <a:solidFill>
                  <a:srgbClr val="202124"/>
                </a:solidFill>
              </a:rPr>
              <a:t>be</a:t>
            </a:r>
            <a:r>
              <a:rPr lang="ru-RU" altLang="ru-RU" dirty="0">
                <a:solidFill>
                  <a:srgbClr val="202124"/>
                </a:solidFill>
              </a:rPr>
              <a:t> </a:t>
            </a:r>
            <a:r>
              <a:rPr lang="ru-RU" altLang="ru-RU" dirty="0" err="1">
                <a:solidFill>
                  <a:srgbClr val="202124"/>
                </a:solidFill>
              </a:rPr>
              <a:t>simultaneously</a:t>
            </a:r>
            <a:r>
              <a:rPr lang="ru-RU" altLang="ru-RU" dirty="0">
                <a:solidFill>
                  <a:srgbClr val="202124"/>
                </a:solidFill>
              </a:rPr>
              <a:t> </a:t>
            </a:r>
            <a:r>
              <a:rPr lang="ru-RU" altLang="ru-RU" dirty="0" err="1">
                <a:solidFill>
                  <a:srgbClr val="202124"/>
                </a:solidFill>
              </a:rPr>
              <a:t>correct</a:t>
            </a:r>
            <a:r>
              <a:rPr lang="ru-RU" altLang="ru-RU" dirty="0">
                <a:solidFill>
                  <a:srgbClr val="202124"/>
                </a:solidFill>
              </a:rPr>
              <a:t>.</a:t>
            </a:r>
            <a:r>
              <a:rPr lang="ru-RU" altLang="ru-RU" sz="900" dirty="0">
                <a:solidFill>
                  <a:schemeClr val="tx1"/>
                </a:solidFill>
              </a:rPr>
              <a:t> </a:t>
            </a:r>
            <a:endParaRPr lang="ru-RU" altLang="ru-RU" sz="2000" dirty="0">
              <a:solidFill>
                <a:schemeClr val="tx1"/>
              </a:solidFill>
            </a:endParaRPr>
          </a:p>
          <a:p>
            <a:pPr marL="0" indent="0" algn="just">
              <a:buNone/>
            </a:pPr>
            <a:r>
              <a:rPr lang="ru-RU" dirty="0"/>
              <a:t>	</a:t>
            </a:r>
            <a:r>
              <a:rPr lang="en-US" dirty="0" smtClean="0"/>
              <a:t>Don’t confuse two concepts: opposite</a:t>
            </a:r>
            <a:r>
              <a:rPr lang="en-US" dirty="0" smtClean="0">
                <a:solidFill>
                  <a:schemeClr val="tx1"/>
                </a:solidFill>
              </a:rPr>
              <a:t>(</a:t>
            </a:r>
            <a:r>
              <a:rPr lang="en-US" dirty="0" smtClean="0">
                <a:solidFill>
                  <a:srgbClr val="00B0F0"/>
                </a:solidFill>
              </a:rPr>
              <a:t>“big house”, “small house”: “house of 	average 	size</a:t>
            </a:r>
            <a:r>
              <a:rPr lang="en-US" dirty="0">
                <a:solidFill>
                  <a:srgbClr val="00B0F0"/>
                </a:solidFill>
              </a:rPr>
              <a:t>”</a:t>
            </a:r>
            <a:r>
              <a:rPr lang="en-US" dirty="0" smtClean="0">
                <a:solidFill>
                  <a:srgbClr val="00B0F0"/>
                </a:solidFill>
              </a:rPr>
              <a:t> </a:t>
            </a:r>
            <a:r>
              <a:rPr lang="en-US" dirty="0" smtClean="0">
                <a:solidFill>
                  <a:schemeClr val="tx1"/>
                </a:solidFill>
              </a:rPr>
              <a:t>is the middle</a:t>
            </a:r>
            <a:r>
              <a:rPr lang="en-US" dirty="0" smtClean="0"/>
              <a:t>), contradicting</a:t>
            </a:r>
            <a:r>
              <a:rPr lang="en-US" dirty="0" smtClean="0">
                <a:solidFill>
                  <a:srgbClr val="00B050"/>
                </a:solidFill>
              </a:rPr>
              <a:t>(“big house”</a:t>
            </a:r>
            <a:r>
              <a:rPr lang="en-US" dirty="0" smtClean="0"/>
              <a:t>, </a:t>
            </a:r>
            <a:r>
              <a:rPr lang="en-US" dirty="0" smtClean="0">
                <a:solidFill>
                  <a:srgbClr val="FF0000"/>
                </a:solidFill>
              </a:rPr>
              <a:t>“not big house</a:t>
            </a:r>
            <a:r>
              <a:rPr lang="en-US" dirty="0" smtClean="0">
                <a:solidFill>
                  <a:schemeClr val="tx1"/>
                </a:solidFill>
              </a:rPr>
              <a:t>”, there’s no 	middle statement).</a:t>
            </a:r>
          </a:p>
        </p:txBody>
      </p:sp>
    </p:spTree>
    <p:extLst>
      <p:ext uri="{BB962C8B-B14F-4D97-AF65-F5344CB8AC3E}">
        <p14:creationId xmlns:p14="http://schemas.microsoft.com/office/powerpoint/2010/main" val="12569162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Antique stoics and logic of propositions</a:t>
            </a:r>
            <a:endParaRPr lang="ru-RU" dirty="0"/>
          </a:p>
        </p:txBody>
      </p:sp>
      <p:sp>
        <p:nvSpPr>
          <p:cNvPr id="3" name="Объект 2"/>
          <p:cNvSpPr>
            <a:spLocks noGrp="1"/>
          </p:cNvSpPr>
          <p:nvPr>
            <p:ph idx="1"/>
          </p:nvPr>
        </p:nvSpPr>
        <p:spPr>
          <a:xfrm>
            <a:off x="1295400" y="2556932"/>
            <a:ext cx="5253182" cy="3318936"/>
          </a:xfrm>
        </p:spPr>
        <p:txBody>
          <a:bodyPr>
            <a:noAutofit/>
          </a:bodyPr>
          <a:lstStyle/>
          <a:p>
            <a:pPr algn="just"/>
            <a:r>
              <a:rPr lang="en-US" b="1" dirty="0"/>
              <a:t>Propositional</a:t>
            </a:r>
            <a:r>
              <a:rPr lang="en-US" dirty="0"/>
              <a:t> </a:t>
            </a:r>
            <a:r>
              <a:rPr lang="en-US" b="1" dirty="0"/>
              <a:t>logic</a:t>
            </a:r>
            <a:r>
              <a:rPr lang="en-US" dirty="0"/>
              <a:t>, also known as </a:t>
            </a:r>
            <a:r>
              <a:rPr lang="en-US" b="1" dirty="0"/>
              <a:t>sentential</a:t>
            </a:r>
            <a:r>
              <a:rPr lang="en-US" dirty="0"/>
              <a:t> </a:t>
            </a:r>
            <a:r>
              <a:rPr lang="en-US" b="1" dirty="0"/>
              <a:t>logic</a:t>
            </a:r>
            <a:r>
              <a:rPr lang="en-US" dirty="0"/>
              <a:t> and </a:t>
            </a:r>
            <a:r>
              <a:rPr lang="en-US" b="1" dirty="0"/>
              <a:t>statement</a:t>
            </a:r>
            <a:r>
              <a:rPr lang="en-US" dirty="0"/>
              <a:t> </a:t>
            </a:r>
            <a:r>
              <a:rPr lang="en-US" b="1" dirty="0"/>
              <a:t>logic</a:t>
            </a:r>
            <a:r>
              <a:rPr lang="en-US" dirty="0"/>
              <a:t>, is the branch of </a:t>
            </a:r>
            <a:r>
              <a:rPr lang="en-US" b="1" dirty="0"/>
              <a:t>logic</a:t>
            </a:r>
            <a:r>
              <a:rPr lang="en-US" dirty="0"/>
              <a:t> that studies ways of joining and/or modifying entire </a:t>
            </a:r>
            <a:r>
              <a:rPr lang="en-US" b="1" dirty="0"/>
              <a:t>propositions</a:t>
            </a:r>
            <a:r>
              <a:rPr lang="en-US" dirty="0"/>
              <a:t>, statements or sentences to form more complicated </a:t>
            </a:r>
            <a:r>
              <a:rPr lang="en-US" b="1" dirty="0" smtClean="0"/>
              <a:t>propositions. </a:t>
            </a:r>
            <a:r>
              <a:rPr lang="en-US" dirty="0" smtClean="0"/>
              <a:t>Complex assertions are determined by truth/non-truth of their simple compounds. </a:t>
            </a:r>
            <a:endParaRPr lang="ru-RU" dirty="0"/>
          </a:p>
        </p:txBody>
      </p:sp>
      <p:pic>
        <p:nvPicPr>
          <p:cNvPr id="6" name="Рисунок 5"/>
          <p:cNvPicPr>
            <a:picLocks noChangeAspect="1"/>
          </p:cNvPicPr>
          <p:nvPr/>
        </p:nvPicPr>
        <p:blipFill>
          <a:blip r:embed="rId2"/>
          <a:stretch>
            <a:fillRect/>
          </a:stretch>
        </p:blipFill>
        <p:spPr>
          <a:xfrm>
            <a:off x="6938962" y="3140364"/>
            <a:ext cx="1770970" cy="2607443"/>
          </a:xfrm>
          <a:prstGeom prst="rect">
            <a:avLst/>
          </a:prstGeom>
        </p:spPr>
      </p:pic>
      <p:sp>
        <p:nvSpPr>
          <p:cNvPr id="7" name="TextBox 6"/>
          <p:cNvSpPr txBox="1"/>
          <p:nvPr/>
        </p:nvSpPr>
        <p:spPr>
          <a:xfrm>
            <a:off x="7564581" y="2536919"/>
            <a:ext cx="2669309" cy="461665"/>
          </a:xfrm>
          <a:prstGeom prst="rect">
            <a:avLst/>
          </a:prstGeom>
          <a:noFill/>
        </p:spPr>
        <p:txBody>
          <a:bodyPr wrap="square" rtlCol="0">
            <a:spAutoFit/>
          </a:bodyPr>
          <a:lstStyle/>
          <a:p>
            <a:pPr algn="ctr"/>
            <a:r>
              <a:rPr lang="en-US" sz="2400" dirty="0" smtClean="0"/>
              <a:t>Antique stoics</a:t>
            </a:r>
            <a:endParaRPr lang="ru-RU" sz="2400" dirty="0"/>
          </a:p>
        </p:txBody>
      </p:sp>
      <p:pic>
        <p:nvPicPr>
          <p:cNvPr id="8" name="Рисунок 7"/>
          <p:cNvPicPr>
            <a:picLocks noChangeAspect="1"/>
          </p:cNvPicPr>
          <p:nvPr/>
        </p:nvPicPr>
        <p:blipFill>
          <a:blip r:embed="rId3"/>
          <a:stretch>
            <a:fillRect/>
          </a:stretch>
        </p:blipFill>
        <p:spPr>
          <a:xfrm>
            <a:off x="9180657" y="3140364"/>
            <a:ext cx="1946818" cy="2609137"/>
          </a:xfrm>
          <a:prstGeom prst="rect">
            <a:avLst/>
          </a:prstGeom>
        </p:spPr>
      </p:pic>
      <p:sp>
        <p:nvSpPr>
          <p:cNvPr id="9" name="TextBox 8"/>
          <p:cNvSpPr txBox="1"/>
          <p:nvPr/>
        </p:nvSpPr>
        <p:spPr>
          <a:xfrm>
            <a:off x="7012873" y="5747807"/>
            <a:ext cx="1623147" cy="369332"/>
          </a:xfrm>
          <a:prstGeom prst="rect">
            <a:avLst/>
          </a:prstGeom>
          <a:noFill/>
        </p:spPr>
        <p:txBody>
          <a:bodyPr wrap="square" rtlCol="0">
            <a:spAutoFit/>
          </a:bodyPr>
          <a:lstStyle/>
          <a:p>
            <a:pPr algn="ctr"/>
            <a:r>
              <a:rPr lang="en-US" dirty="0" smtClean="0"/>
              <a:t>Zeno</a:t>
            </a:r>
            <a:endParaRPr lang="ru-RU" dirty="0"/>
          </a:p>
        </p:txBody>
      </p:sp>
      <p:sp>
        <p:nvSpPr>
          <p:cNvPr id="10" name="TextBox 9"/>
          <p:cNvSpPr txBox="1"/>
          <p:nvPr/>
        </p:nvSpPr>
        <p:spPr>
          <a:xfrm>
            <a:off x="9632279" y="5747807"/>
            <a:ext cx="1203221" cy="369332"/>
          </a:xfrm>
          <a:prstGeom prst="rect">
            <a:avLst/>
          </a:prstGeom>
          <a:noFill/>
        </p:spPr>
        <p:txBody>
          <a:bodyPr wrap="square" rtlCol="0">
            <a:spAutoFit/>
          </a:bodyPr>
          <a:lstStyle/>
          <a:p>
            <a:r>
              <a:rPr lang="en-US" dirty="0" err="1" smtClean="0"/>
              <a:t>Chrysippus</a:t>
            </a:r>
            <a:endParaRPr lang="ru-RU" dirty="0"/>
          </a:p>
        </p:txBody>
      </p:sp>
    </p:spTree>
    <p:extLst>
      <p:ext uri="{BB962C8B-B14F-4D97-AF65-F5344CB8AC3E}">
        <p14:creationId xmlns:p14="http://schemas.microsoft.com/office/powerpoint/2010/main" val="41698810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Medieval development of logic </a:t>
            </a:r>
            <a:endParaRPr lang="ru-RU" dirty="0"/>
          </a:p>
        </p:txBody>
      </p:sp>
      <p:sp>
        <p:nvSpPr>
          <p:cNvPr id="3" name="Объект 2"/>
          <p:cNvSpPr>
            <a:spLocks noGrp="1"/>
          </p:cNvSpPr>
          <p:nvPr>
            <p:ph idx="1"/>
          </p:nvPr>
        </p:nvSpPr>
        <p:spPr>
          <a:xfrm>
            <a:off x="1295400" y="2556932"/>
            <a:ext cx="3664527" cy="3318936"/>
          </a:xfrm>
        </p:spPr>
        <p:txBody>
          <a:bodyPr/>
          <a:lstStyle/>
          <a:p>
            <a:pPr algn="just"/>
            <a:r>
              <a:rPr lang="en-US" dirty="0" smtClean="0"/>
              <a:t>Logic </a:t>
            </a:r>
            <a:r>
              <a:rPr lang="en-US" dirty="0"/>
              <a:t>developed in the Middle Ages, but scholasticism distorted the teachings of Aristotle, adapting it to substantiate religious dogma</a:t>
            </a:r>
            <a:r>
              <a:rPr lang="en-US" dirty="0" smtClean="0"/>
              <a:t>. So most major discoveries were made in </a:t>
            </a:r>
            <a:r>
              <a:rPr lang="en-US" dirty="0"/>
              <a:t>e</a:t>
            </a:r>
            <a:r>
              <a:rPr lang="en-US" dirty="0" smtClean="0"/>
              <a:t>astern countries.</a:t>
            </a:r>
            <a:endParaRPr lang="ru-RU" dirty="0"/>
          </a:p>
        </p:txBody>
      </p:sp>
      <p:pic>
        <p:nvPicPr>
          <p:cNvPr id="5" name="Рисунок 4"/>
          <p:cNvPicPr>
            <a:picLocks noChangeAspect="1"/>
          </p:cNvPicPr>
          <p:nvPr/>
        </p:nvPicPr>
        <p:blipFill>
          <a:blip r:embed="rId2"/>
          <a:stretch>
            <a:fillRect/>
          </a:stretch>
        </p:blipFill>
        <p:spPr>
          <a:xfrm>
            <a:off x="5527884" y="2556933"/>
            <a:ext cx="2443115" cy="3066274"/>
          </a:xfrm>
          <a:prstGeom prst="rect">
            <a:avLst/>
          </a:prstGeom>
        </p:spPr>
      </p:pic>
      <p:sp>
        <p:nvSpPr>
          <p:cNvPr id="6" name="TextBox 5"/>
          <p:cNvSpPr txBox="1"/>
          <p:nvPr/>
        </p:nvSpPr>
        <p:spPr>
          <a:xfrm>
            <a:off x="5904314" y="5709475"/>
            <a:ext cx="1690255" cy="369332"/>
          </a:xfrm>
          <a:prstGeom prst="rect">
            <a:avLst/>
          </a:prstGeom>
          <a:noFill/>
        </p:spPr>
        <p:txBody>
          <a:bodyPr wrap="square" rtlCol="0">
            <a:spAutoFit/>
          </a:bodyPr>
          <a:lstStyle/>
          <a:p>
            <a:r>
              <a:rPr lang="en-US" dirty="0" smtClean="0"/>
              <a:t>Logical rectangle</a:t>
            </a:r>
            <a:endParaRPr lang="ru-RU" dirty="0"/>
          </a:p>
        </p:txBody>
      </p:sp>
      <p:pic>
        <p:nvPicPr>
          <p:cNvPr id="7" name="Рисунок 6"/>
          <p:cNvPicPr>
            <a:picLocks noChangeAspect="1"/>
          </p:cNvPicPr>
          <p:nvPr/>
        </p:nvPicPr>
        <p:blipFill>
          <a:blip r:embed="rId3"/>
          <a:stretch>
            <a:fillRect/>
          </a:stretch>
        </p:blipFill>
        <p:spPr>
          <a:xfrm>
            <a:off x="8538957" y="2556933"/>
            <a:ext cx="2460687" cy="3066274"/>
          </a:xfrm>
          <a:prstGeom prst="rect">
            <a:avLst/>
          </a:prstGeom>
        </p:spPr>
      </p:pic>
      <p:sp>
        <p:nvSpPr>
          <p:cNvPr id="8" name="TextBox 7"/>
          <p:cNvSpPr txBox="1"/>
          <p:nvPr/>
        </p:nvSpPr>
        <p:spPr>
          <a:xfrm>
            <a:off x="8771773" y="5691202"/>
            <a:ext cx="1995054" cy="369332"/>
          </a:xfrm>
          <a:prstGeom prst="rect">
            <a:avLst/>
          </a:prstGeom>
          <a:noFill/>
        </p:spPr>
        <p:txBody>
          <a:bodyPr wrap="square" rtlCol="0">
            <a:spAutoFit/>
          </a:bodyPr>
          <a:lstStyle/>
          <a:p>
            <a:pPr algn="ctr"/>
            <a:r>
              <a:rPr lang="ru-RU" altLang="ru-RU" dirty="0" err="1">
                <a:solidFill>
                  <a:srgbClr val="202124"/>
                </a:solidFill>
              </a:rPr>
              <a:t>Mikhailo</a:t>
            </a:r>
            <a:r>
              <a:rPr lang="ru-RU" altLang="ru-RU" dirty="0">
                <a:solidFill>
                  <a:srgbClr val="202124"/>
                </a:solidFill>
              </a:rPr>
              <a:t> </a:t>
            </a:r>
            <a:r>
              <a:rPr lang="en-US" dirty="0" err="1" smtClean="0"/>
              <a:t>Psell</a:t>
            </a:r>
            <a:endParaRPr lang="ru-RU" dirty="0"/>
          </a:p>
        </p:txBody>
      </p:sp>
    </p:spTree>
    <p:extLst>
      <p:ext uri="{BB962C8B-B14F-4D97-AF65-F5344CB8AC3E}">
        <p14:creationId xmlns:p14="http://schemas.microsoft.com/office/powerpoint/2010/main" val="8476155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Logic in XV – XVII centuries </a:t>
            </a:r>
            <a:endParaRPr lang="ru-RU" dirty="0"/>
          </a:p>
        </p:txBody>
      </p:sp>
      <p:sp>
        <p:nvSpPr>
          <p:cNvPr id="4" name="Rectangle 1"/>
          <p:cNvSpPr>
            <a:spLocks noGrp="1" noChangeArrowheads="1"/>
          </p:cNvSpPr>
          <p:nvPr>
            <p:ph idx="1"/>
          </p:nvPr>
        </p:nvSpPr>
        <p:spPr bwMode="auto">
          <a:xfrm>
            <a:off x="1295401" y="2751894"/>
            <a:ext cx="5400963" cy="292901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err="1" smtClean="0">
                <a:ln>
                  <a:noFill/>
                </a:ln>
                <a:solidFill>
                  <a:srgbClr val="202124"/>
                </a:solidFill>
                <a:effectLst/>
              </a:rPr>
              <a:t>Significant</a:t>
            </a:r>
            <a:r>
              <a:rPr kumimoji="0" lang="ru-RU" altLang="ru-RU" b="0" i="0" u="none" strike="noStrike" cap="none" normalizeH="0" baseline="0" dirty="0" smtClean="0">
                <a:ln>
                  <a:noFill/>
                </a:ln>
                <a:solidFill>
                  <a:srgbClr val="202124"/>
                </a:solidFill>
                <a:effectLst/>
              </a:rPr>
              <a:t> </a:t>
            </a:r>
            <a:r>
              <a:rPr kumimoji="0" lang="ru-RU" altLang="ru-RU" b="0" i="0" u="none" strike="noStrike" cap="none" normalizeH="0" baseline="0" dirty="0" err="1" smtClean="0">
                <a:ln>
                  <a:noFill/>
                </a:ln>
                <a:solidFill>
                  <a:srgbClr val="202124"/>
                </a:solidFill>
                <a:effectLst/>
              </a:rPr>
              <a:t>successes</a:t>
            </a:r>
            <a:r>
              <a:rPr kumimoji="0" lang="ru-RU" altLang="ru-RU" b="0" i="0" u="none" strike="noStrike" cap="none" normalizeH="0" baseline="0" dirty="0" smtClean="0">
                <a:ln>
                  <a:noFill/>
                </a:ln>
                <a:solidFill>
                  <a:srgbClr val="202124"/>
                </a:solidFill>
                <a:effectLst/>
              </a:rPr>
              <a:t> </a:t>
            </a:r>
            <a:r>
              <a:rPr kumimoji="0" lang="ru-RU" altLang="ru-RU" b="0" i="0" u="none" strike="noStrike" cap="none" normalizeH="0" baseline="0" dirty="0" err="1" smtClean="0">
                <a:ln>
                  <a:noFill/>
                </a:ln>
                <a:solidFill>
                  <a:srgbClr val="202124"/>
                </a:solidFill>
                <a:effectLst/>
              </a:rPr>
              <a:t>of</a:t>
            </a:r>
            <a:r>
              <a:rPr kumimoji="0" lang="ru-RU" altLang="ru-RU" b="0" i="0" u="none" strike="noStrike" cap="none" normalizeH="0" baseline="0" dirty="0" smtClean="0">
                <a:ln>
                  <a:noFill/>
                </a:ln>
                <a:solidFill>
                  <a:srgbClr val="202124"/>
                </a:solidFill>
                <a:effectLst/>
              </a:rPr>
              <a:t> </a:t>
            </a:r>
            <a:r>
              <a:rPr kumimoji="0" lang="ru-RU" altLang="ru-RU" b="0" i="0" u="none" strike="noStrike" cap="none" normalizeH="0" baseline="0" dirty="0" err="1" smtClean="0">
                <a:ln>
                  <a:noFill/>
                </a:ln>
                <a:solidFill>
                  <a:srgbClr val="202124"/>
                </a:solidFill>
                <a:effectLst/>
              </a:rPr>
              <a:t>logical</a:t>
            </a:r>
            <a:r>
              <a:rPr kumimoji="0" lang="ru-RU" altLang="ru-RU" b="0" i="0" u="none" strike="noStrike" cap="none" normalizeH="0" baseline="0" dirty="0" smtClean="0">
                <a:ln>
                  <a:noFill/>
                </a:ln>
                <a:solidFill>
                  <a:srgbClr val="202124"/>
                </a:solidFill>
                <a:effectLst/>
              </a:rPr>
              <a:t> </a:t>
            </a:r>
            <a:r>
              <a:rPr kumimoji="0" lang="ru-RU" altLang="ru-RU" b="0" i="0" u="none" strike="noStrike" cap="none" normalizeH="0" baseline="0" dirty="0" err="1" smtClean="0">
                <a:ln>
                  <a:noFill/>
                </a:ln>
                <a:solidFill>
                  <a:srgbClr val="202124"/>
                </a:solidFill>
                <a:effectLst/>
              </a:rPr>
              <a:t>science</a:t>
            </a:r>
            <a:r>
              <a:rPr kumimoji="0" lang="ru-RU" altLang="ru-RU" b="0" i="0" u="none" strike="noStrike" cap="none" normalizeH="0" baseline="0" dirty="0" smtClean="0">
                <a:ln>
                  <a:noFill/>
                </a:ln>
                <a:solidFill>
                  <a:srgbClr val="202124"/>
                </a:solidFill>
                <a:effectLst/>
              </a:rPr>
              <a:t> </a:t>
            </a:r>
            <a:r>
              <a:rPr kumimoji="0" lang="ru-RU" altLang="ru-RU" b="0" i="0" u="none" strike="noStrike" cap="none" normalizeH="0" baseline="0" dirty="0" err="1" smtClean="0">
                <a:ln>
                  <a:noFill/>
                </a:ln>
                <a:solidFill>
                  <a:srgbClr val="202124"/>
                </a:solidFill>
                <a:effectLst/>
              </a:rPr>
              <a:t>in</a:t>
            </a:r>
            <a:r>
              <a:rPr kumimoji="0" lang="ru-RU" altLang="ru-RU" b="0" i="0" u="none" strike="noStrike" cap="none" normalizeH="0" baseline="0" dirty="0" smtClean="0">
                <a:ln>
                  <a:noFill/>
                </a:ln>
                <a:solidFill>
                  <a:srgbClr val="202124"/>
                </a:solidFill>
                <a:effectLst/>
              </a:rPr>
              <a:t> </a:t>
            </a:r>
            <a:r>
              <a:rPr kumimoji="0" lang="ru-RU" altLang="ru-RU" b="0" i="0" u="none" strike="noStrike" cap="none" normalizeH="0" baseline="0" dirty="0" err="1" smtClean="0">
                <a:ln>
                  <a:noFill/>
                </a:ln>
                <a:solidFill>
                  <a:srgbClr val="202124"/>
                </a:solidFill>
                <a:effectLst/>
              </a:rPr>
              <a:t>modern</a:t>
            </a:r>
            <a:r>
              <a:rPr kumimoji="0" lang="ru-RU" altLang="ru-RU" b="0" i="0" u="none" strike="noStrike" cap="none" normalizeH="0" baseline="0" dirty="0" smtClean="0">
                <a:ln>
                  <a:noFill/>
                </a:ln>
                <a:solidFill>
                  <a:srgbClr val="202124"/>
                </a:solidFill>
                <a:effectLst/>
              </a:rPr>
              <a:t> </a:t>
            </a:r>
            <a:r>
              <a:rPr kumimoji="0" lang="ru-RU" altLang="ru-RU" b="0" i="0" u="none" strike="noStrike" cap="none" normalizeH="0" baseline="0" dirty="0" err="1" smtClean="0">
                <a:ln>
                  <a:noFill/>
                </a:ln>
                <a:solidFill>
                  <a:srgbClr val="202124"/>
                </a:solidFill>
                <a:effectLst/>
              </a:rPr>
              <a:t>times</a:t>
            </a:r>
            <a:r>
              <a:rPr kumimoji="0" lang="ru-RU" altLang="ru-RU" b="0" i="0" u="none" strike="noStrike" cap="none" normalizeH="0" baseline="0" dirty="0" smtClean="0">
                <a:ln>
                  <a:noFill/>
                </a:ln>
                <a:solidFill>
                  <a:srgbClr val="202124"/>
                </a:solidFill>
                <a:effectLst/>
              </a:rPr>
              <a:t>.</a:t>
            </a:r>
            <a:r>
              <a:rPr lang="en-US" altLang="ru-RU" dirty="0">
                <a:solidFill>
                  <a:srgbClr val="202124"/>
                </a:solidFill>
              </a:rPr>
              <a:t> </a:t>
            </a:r>
            <a:r>
              <a:rPr kumimoji="0" lang="ru-RU" altLang="ru-RU" b="0" i="0" u="none" strike="noStrike" cap="none" normalizeH="0" baseline="0" dirty="0" err="1" smtClean="0">
                <a:ln>
                  <a:noFill/>
                </a:ln>
                <a:solidFill>
                  <a:srgbClr val="202124"/>
                </a:solidFill>
                <a:effectLst/>
              </a:rPr>
              <a:t>The</a:t>
            </a:r>
            <a:r>
              <a:rPr kumimoji="0" lang="ru-RU" altLang="ru-RU" b="0" i="0" u="none" strike="noStrike" cap="none" normalizeH="0" baseline="0" dirty="0" smtClean="0">
                <a:ln>
                  <a:noFill/>
                </a:ln>
                <a:solidFill>
                  <a:srgbClr val="202124"/>
                </a:solidFill>
                <a:effectLst/>
              </a:rPr>
              <a:t> </a:t>
            </a:r>
            <a:r>
              <a:rPr kumimoji="0" lang="ru-RU" altLang="ru-RU" b="0" i="0" u="none" strike="noStrike" cap="none" normalizeH="0" baseline="0" dirty="0" err="1" smtClean="0">
                <a:ln>
                  <a:noFill/>
                </a:ln>
                <a:solidFill>
                  <a:srgbClr val="202124"/>
                </a:solidFill>
                <a:effectLst/>
              </a:rPr>
              <a:t>most</a:t>
            </a:r>
            <a:r>
              <a:rPr kumimoji="0" lang="ru-RU" altLang="ru-RU" b="0" i="0" u="none" strike="noStrike" cap="none" normalizeH="0" baseline="0" dirty="0" smtClean="0">
                <a:ln>
                  <a:noFill/>
                </a:ln>
                <a:solidFill>
                  <a:srgbClr val="202124"/>
                </a:solidFill>
                <a:effectLst/>
              </a:rPr>
              <a:t> </a:t>
            </a:r>
            <a:r>
              <a:rPr kumimoji="0" lang="ru-RU" altLang="ru-RU" b="0" i="0" u="none" strike="noStrike" cap="none" normalizeH="0" baseline="0" dirty="0" err="1" smtClean="0">
                <a:ln>
                  <a:noFill/>
                </a:ln>
                <a:solidFill>
                  <a:srgbClr val="202124"/>
                </a:solidFill>
                <a:effectLst/>
              </a:rPr>
              <a:t>important</a:t>
            </a:r>
            <a:r>
              <a:rPr kumimoji="0" lang="ru-RU" altLang="ru-RU" b="0" i="0" u="none" strike="noStrike" cap="none" normalizeH="0" baseline="0" dirty="0" smtClean="0">
                <a:ln>
                  <a:noFill/>
                </a:ln>
                <a:solidFill>
                  <a:srgbClr val="202124"/>
                </a:solidFill>
                <a:effectLst/>
              </a:rPr>
              <a:t> </a:t>
            </a:r>
            <a:r>
              <a:rPr kumimoji="0" lang="ru-RU" altLang="ru-RU" b="0" i="0" u="none" strike="noStrike" cap="none" normalizeH="0" baseline="0" dirty="0" err="1" smtClean="0">
                <a:ln>
                  <a:noFill/>
                </a:ln>
                <a:solidFill>
                  <a:srgbClr val="202124"/>
                </a:solidFill>
                <a:effectLst/>
              </a:rPr>
              <a:t>stage</a:t>
            </a:r>
            <a:r>
              <a:rPr kumimoji="0" lang="ru-RU" altLang="ru-RU" b="0" i="0" u="none" strike="noStrike" cap="none" normalizeH="0" baseline="0" dirty="0" smtClean="0">
                <a:ln>
                  <a:noFill/>
                </a:ln>
                <a:solidFill>
                  <a:srgbClr val="202124"/>
                </a:solidFill>
                <a:effectLst/>
              </a:rPr>
              <a:t> </a:t>
            </a:r>
            <a:r>
              <a:rPr kumimoji="0" lang="ru-RU" altLang="ru-RU" b="0" i="0" u="none" strike="noStrike" cap="none" normalizeH="0" baseline="0" dirty="0" err="1" smtClean="0">
                <a:ln>
                  <a:noFill/>
                </a:ln>
                <a:solidFill>
                  <a:srgbClr val="202124"/>
                </a:solidFill>
                <a:effectLst/>
              </a:rPr>
              <a:t>in</a:t>
            </a:r>
            <a:r>
              <a:rPr kumimoji="0" lang="ru-RU" altLang="ru-RU" b="0" i="0" u="none" strike="noStrike" cap="none" normalizeH="0" baseline="0" dirty="0" smtClean="0">
                <a:ln>
                  <a:noFill/>
                </a:ln>
                <a:solidFill>
                  <a:srgbClr val="202124"/>
                </a:solidFill>
                <a:effectLst/>
              </a:rPr>
              <a:t> </a:t>
            </a:r>
            <a:r>
              <a:rPr kumimoji="0" lang="ru-RU" altLang="ru-RU" b="0" i="0" u="none" strike="noStrike" cap="none" normalizeH="0" baseline="0" dirty="0" err="1" smtClean="0">
                <a:ln>
                  <a:noFill/>
                </a:ln>
                <a:solidFill>
                  <a:srgbClr val="202124"/>
                </a:solidFill>
                <a:effectLst/>
              </a:rPr>
              <a:t>its</a:t>
            </a:r>
            <a:r>
              <a:rPr kumimoji="0" lang="ru-RU" altLang="ru-RU" b="0" i="0" u="none" strike="noStrike" cap="none" normalizeH="0" baseline="0" dirty="0" smtClean="0">
                <a:ln>
                  <a:noFill/>
                </a:ln>
                <a:solidFill>
                  <a:srgbClr val="202124"/>
                </a:solidFill>
                <a:effectLst/>
              </a:rPr>
              <a:t> </a:t>
            </a:r>
            <a:r>
              <a:rPr kumimoji="0" lang="ru-RU" altLang="ru-RU" b="0" i="0" u="none" strike="noStrike" cap="none" normalizeH="0" baseline="0" dirty="0" err="1" smtClean="0">
                <a:ln>
                  <a:noFill/>
                </a:ln>
                <a:solidFill>
                  <a:srgbClr val="202124"/>
                </a:solidFill>
                <a:effectLst/>
              </a:rPr>
              <a:t>development</a:t>
            </a:r>
            <a:r>
              <a:rPr kumimoji="0" lang="ru-RU" altLang="ru-RU" b="0" i="0" u="none" strike="noStrike" cap="none" normalizeH="0" baseline="0" dirty="0" smtClean="0">
                <a:ln>
                  <a:noFill/>
                </a:ln>
                <a:solidFill>
                  <a:srgbClr val="202124"/>
                </a:solidFill>
                <a:effectLst/>
              </a:rPr>
              <a:t> </a:t>
            </a:r>
            <a:r>
              <a:rPr kumimoji="0" lang="ru-RU" altLang="ru-RU" b="0" i="0" u="none" strike="noStrike" cap="none" normalizeH="0" baseline="0" dirty="0" err="1" smtClean="0">
                <a:ln>
                  <a:noFill/>
                </a:ln>
                <a:solidFill>
                  <a:srgbClr val="202124"/>
                </a:solidFill>
                <a:effectLst/>
              </a:rPr>
              <a:t>was</a:t>
            </a:r>
            <a:r>
              <a:rPr kumimoji="0" lang="ru-RU" altLang="ru-RU" b="0" i="0" u="none" strike="noStrike" cap="none" normalizeH="0" baseline="0" dirty="0" smtClean="0">
                <a:ln>
                  <a:noFill/>
                </a:ln>
                <a:solidFill>
                  <a:srgbClr val="202124"/>
                </a:solidFill>
                <a:effectLst/>
              </a:rPr>
              <a:t> </a:t>
            </a:r>
            <a:r>
              <a:rPr kumimoji="0" lang="ru-RU" altLang="ru-RU" b="0" i="0" u="none" strike="noStrike" cap="none" normalizeH="0" baseline="0" dirty="0" err="1" smtClean="0">
                <a:ln>
                  <a:noFill/>
                </a:ln>
                <a:solidFill>
                  <a:srgbClr val="202124"/>
                </a:solidFill>
                <a:effectLst/>
              </a:rPr>
              <a:t>the</a:t>
            </a:r>
            <a:r>
              <a:rPr kumimoji="0" lang="ru-RU" altLang="ru-RU" b="0" i="0" u="none" strike="noStrike" cap="none" normalizeH="0" baseline="0" dirty="0" smtClean="0">
                <a:ln>
                  <a:noFill/>
                </a:ln>
                <a:solidFill>
                  <a:srgbClr val="202124"/>
                </a:solidFill>
                <a:effectLst/>
              </a:rPr>
              <a:t> </a:t>
            </a:r>
            <a:r>
              <a:rPr kumimoji="0" lang="ru-RU" altLang="ru-RU" b="0" i="0" u="none" strike="noStrike" cap="none" normalizeH="0" baseline="0" dirty="0" err="1" smtClean="0">
                <a:ln>
                  <a:noFill/>
                </a:ln>
                <a:solidFill>
                  <a:srgbClr val="202124"/>
                </a:solidFill>
                <a:effectLst/>
              </a:rPr>
              <a:t>theory</a:t>
            </a:r>
            <a:r>
              <a:rPr kumimoji="0" lang="en-US" altLang="ru-RU" b="0" i="0" u="none" strike="noStrike" cap="none" normalizeH="0" baseline="0" dirty="0" smtClean="0">
                <a:ln>
                  <a:noFill/>
                </a:ln>
                <a:solidFill>
                  <a:srgbClr val="202124"/>
                </a:solidFill>
                <a:effectLst/>
              </a:rPr>
              <a:t> </a:t>
            </a:r>
            <a:r>
              <a:rPr kumimoji="0" lang="ru-RU" altLang="ru-RU" b="0" i="0" u="none" strike="noStrike" cap="none" normalizeH="0" baseline="0" dirty="0" err="1" smtClean="0">
                <a:ln>
                  <a:noFill/>
                </a:ln>
                <a:solidFill>
                  <a:srgbClr val="202124"/>
                </a:solidFill>
                <a:effectLst/>
              </a:rPr>
              <a:t>of</a:t>
            </a:r>
            <a:r>
              <a:rPr kumimoji="0" lang="ru-RU" altLang="ru-RU" b="0" i="0" u="none" strike="noStrike" cap="none" normalizeH="0" baseline="0" dirty="0" smtClean="0">
                <a:ln>
                  <a:noFill/>
                </a:ln>
                <a:solidFill>
                  <a:srgbClr val="202124"/>
                </a:solidFill>
                <a:effectLst/>
              </a:rPr>
              <a:t> </a:t>
            </a:r>
            <a:r>
              <a:rPr kumimoji="0" lang="ru-RU" altLang="ru-RU" b="0" i="0" u="none" strike="noStrike" cap="none" normalizeH="0" baseline="0" dirty="0" err="1" smtClean="0">
                <a:ln>
                  <a:noFill/>
                </a:ln>
                <a:solidFill>
                  <a:srgbClr val="202124"/>
                </a:solidFill>
                <a:effectLst/>
              </a:rPr>
              <a:t>induction</a:t>
            </a:r>
            <a:r>
              <a:rPr kumimoji="0" lang="ru-RU" altLang="ru-RU" b="0" i="0" u="none" strike="noStrike" cap="none" normalizeH="0" baseline="0" dirty="0" smtClean="0">
                <a:ln>
                  <a:noFill/>
                </a:ln>
                <a:solidFill>
                  <a:srgbClr val="202124"/>
                </a:solidFill>
                <a:effectLst/>
              </a:rPr>
              <a:t>, </a:t>
            </a:r>
            <a:r>
              <a:rPr kumimoji="0" lang="ru-RU" altLang="ru-RU" b="0" i="0" u="none" strike="noStrike" cap="none" normalizeH="0" baseline="0" dirty="0" err="1" smtClean="0">
                <a:ln>
                  <a:noFill/>
                </a:ln>
                <a:solidFill>
                  <a:srgbClr val="202124"/>
                </a:solidFill>
                <a:effectLst/>
              </a:rPr>
              <a:t>developed</a:t>
            </a:r>
            <a:r>
              <a:rPr kumimoji="0" lang="ru-RU" altLang="ru-RU" b="0" i="0" u="none" strike="noStrike" cap="none" normalizeH="0" baseline="0" dirty="0" smtClean="0">
                <a:ln>
                  <a:noFill/>
                </a:ln>
                <a:solidFill>
                  <a:srgbClr val="202124"/>
                </a:solidFill>
                <a:effectLst/>
              </a:rPr>
              <a:t> </a:t>
            </a:r>
            <a:r>
              <a:rPr kumimoji="0" lang="ru-RU" altLang="ru-RU" b="0" i="0" u="none" strike="noStrike" cap="none" normalizeH="0" baseline="0" dirty="0" err="1" smtClean="0">
                <a:ln>
                  <a:noFill/>
                </a:ln>
                <a:solidFill>
                  <a:srgbClr val="202124"/>
                </a:solidFill>
                <a:effectLst/>
              </a:rPr>
              <a:t>by</a:t>
            </a:r>
            <a:r>
              <a:rPr kumimoji="0" lang="ru-RU" altLang="ru-RU" b="0" i="0" u="none" strike="noStrike" cap="none" normalizeH="0" baseline="0" dirty="0" smtClean="0">
                <a:ln>
                  <a:noFill/>
                </a:ln>
                <a:solidFill>
                  <a:srgbClr val="202124"/>
                </a:solidFill>
                <a:effectLst/>
              </a:rPr>
              <a:t> </a:t>
            </a:r>
            <a:r>
              <a:rPr kumimoji="0" lang="ru-RU" altLang="ru-RU" b="0" i="0" u="none" strike="noStrike" cap="none" normalizeH="0" baseline="0" dirty="0" err="1" smtClean="0">
                <a:ln>
                  <a:noFill/>
                </a:ln>
                <a:solidFill>
                  <a:srgbClr val="202124"/>
                </a:solidFill>
                <a:effectLst/>
              </a:rPr>
              <a:t>the</a:t>
            </a:r>
            <a:r>
              <a:rPr kumimoji="0" lang="ru-RU" altLang="ru-RU" b="0" i="0" u="none" strike="noStrike" cap="none" normalizeH="0" baseline="0" dirty="0" smtClean="0">
                <a:ln>
                  <a:noFill/>
                </a:ln>
                <a:solidFill>
                  <a:srgbClr val="202124"/>
                </a:solidFill>
                <a:effectLst/>
              </a:rPr>
              <a:t> </a:t>
            </a:r>
            <a:r>
              <a:rPr kumimoji="0" lang="ru-RU" altLang="ru-RU" b="0" i="0" u="none" strike="noStrike" cap="none" normalizeH="0" baseline="0" dirty="0" err="1" smtClean="0">
                <a:ln>
                  <a:noFill/>
                </a:ln>
                <a:solidFill>
                  <a:srgbClr val="202124"/>
                </a:solidFill>
                <a:effectLst/>
              </a:rPr>
              <a:t>English</a:t>
            </a:r>
            <a:r>
              <a:rPr kumimoji="0" lang="ru-RU" altLang="ru-RU" b="0" i="0" u="none" strike="noStrike" cap="none" normalizeH="0" baseline="0" dirty="0" smtClean="0">
                <a:ln>
                  <a:noFill/>
                </a:ln>
                <a:solidFill>
                  <a:srgbClr val="202124"/>
                </a:solidFill>
                <a:effectLst/>
              </a:rPr>
              <a:t> </a:t>
            </a:r>
            <a:r>
              <a:rPr kumimoji="0" lang="ru-RU" altLang="ru-RU" b="0" i="0" u="none" strike="noStrike" cap="none" normalizeH="0" baseline="0" dirty="0" err="1" smtClean="0">
                <a:ln>
                  <a:noFill/>
                </a:ln>
                <a:solidFill>
                  <a:srgbClr val="202124"/>
                </a:solidFill>
                <a:effectLst/>
              </a:rPr>
              <a:t>philosopher</a:t>
            </a:r>
            <a:r>
              <a:rPr kumimoji="0" lang="ru-RU" altLang="ru-RU" b="0" i="0" u="none" strike="noStrike" cap="none" normalizeH="0" baseline="0" dirty="0" smtClean="0">
                <a:ln>
                  <a:noFill/>
                </a:ln>
                <a:solidFill>
                  <a:srgbClr val="202124"/>
                </a:solidFill>
                <a:effectLst/>
              </a:rPr>
              <a:t> F.</a:t>
            </a:r>
            <a:r>
              <a:rPr lang="en-US" altLang="ru-RU" dirty="0">
                <a:solidFill>
                  <a:srgbClr val="202124"/>
                </a:solidFill>
              </a:rPr>
              <a:t> </a:t>
            </a:r>
            <a:r>
              <a:rPr kumimoji="0" lang="ru-RU" altLang="ru-RU" b="0" i="0" u="none" strike="noStrike" cap="none" normalizeH="0" baseline="0" dirty="0" err="1" smtClean="0">
                <a:ln>
                  <a:noFill/>
                </a:ln>
                <a:solidFill>
                  <a:srgbClr val="202124"/>
                </a:solidFill>
                <a:effectLst/>
              </a:rPr>
              <a:t>Bacon</a:t>
            </a:r>
            <a:r>
              <a:rPr kumimoji="0" lang="ru-RU" altLang="ru-RU" b="0" i="0" u="none" strike="noStrike" cap="none" normalizeH="0" baseline="0" dirty="0" smtClean="0">
                <a:ln>
                  <a:noFill/>
                </a:ln>
                <a:solidFill>
                  <a:srgbClr val="202124"/>
                </a:solidFill>
                <a:effectLst/>
              </a:rPr>
              <a:t> (1561-1626).</a:t>
            </a:r>
            <a:endParaRPr kumimoji="0" lang="en-US" altLang="ru-RU" b="0" i="0" u="none" strike="noStrike" cap="none" normalizeH="0" baseline="0" dirty="0" smtClean="0">
              <a:ln>
                <a:noFill/>
              </a:ln>
              <a:solidFill>
                <a:srgbClr val="202124"/>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err="1" smtClean="0">
                <a:ln>
                  <a:noFill/>
                </a:ln>
                <a:solidFill>
                  <a:srgbClr val="202124"/>
                </a:solidFill>
                <a:effectLst/>
              </a:rPr>
              <a:t>Bacon</a:t>
            </a:r>
            <a:r>
              <a:rPr kumimoji="0" lang="ru-RU" altLang="ru-RU" b="0" i="0" u="none" strike="noStrike" cap="none" normalizeH="0" baseline="0" dirty="0" smtClean="0">
                <a:ln>
                  <a:noFill/>
                </a:ln>
                <a:solidFill>
                  <a:srgbClr val="202124"/>
                </a:solidFill>
                <a:effectLst/>
              </a:rPr>
              <a:t> </a:t>
            </a:r>
            <a:r>
              <a:rPr kumimoji="0" lang="ru-RU" altLang="ru-RU" b="0" i="0" u="none" strike="noStrike" cap="none" normalizeH="0" baseline="0" dirty="0" err="1" smtClean="0">
                <a:ln>
                  <a:noFill/>
                </a:ln>
                <a:solidFill>
                  <a:srgbClr val="202124"/>
                </a:solidFill>
                <a:effectLst/>
              </a:rPr>
              <a:t>developed</a:t>
            </a:r>
            <a:r>
              <a:rPr kumimoji="0" lang="ru-RU" altLang="ru-RU" b="0" i="0" u="none" strike="noStrike" cap="none" normalizeH="0" baseline="0" dirty="0" smtClean="0">
                <a:ln>
                  <a:noFill/>
                </a:ln>
                <a:solidFill>
                  <a:srgbClr val="202124"/>
                </a:solidFill>
                <a:effectLst/>
              </a:rPr>
              <a:t> </a:t>
            </a:r>
            <a:r>
              <a:rPr kumimoji="0" lang="ru-RU" altLang="ru-RU" b="0" i="0" u="none" strike="noStrike" cap="none" normalizeH="0" baseline="0" dirty="0" err="1" smtClean="0">
                <a:ln>
                  <a:noFill/>
                </a:ln>
                <a:solidFill>
                  <a:srgbClr val="202124"/>
                </a:solidFill>
                <a:effectLst/>
              </a:rPr>
              <a:t>the</a:t>
            </a:r>
            <a:r>
              <a:rPr kumimoji="0" lang="ru-RU" altLang="ru-RU" b="0" i="0" u="none" strike="noStrike" cap="none" normalizeH="0" baseline="0" dirty="0" smtClean="0">
                <a:ln>
                  <a:noFill/>
                </a:ln>
                <a:solidFill>
                  <a:srgbClr val="202124"/>
                </a:solidFill>
                <a:effectLst/>
              </a:rPr>
              <a:t> </a:t>
            </a:r>
            <a:r>
              <a:rPr kumimoji="0" lang="ru-RU" altLang="ru-RU" b="0" i="0" u="none" strike="noStrike" cap="none" normalizeH="0" baseline="0" dirty="0" err="1" smtClean="0">
                <a:ln>
                  <a:noFill/>
                </a:ln>
                <a:solidFill>
                  <a:srgbClr val="202124"/>
                </a:solidFill>
                <a:effectLst/>
              </a:rPr>
              <a:t>methods</a:t>
            </a:r>
            <a:r>
              <a:rPr kumimoji="0" lang="ru-RU" altLang="ru-RU" b="0" i="0" u="none" strike="noStrike" cap="none" normalizeH="0" baseline="0" dirty="0" smtClean="0">
                <a:ln>
                  <a:noFill/>
                </a:ln>
                <a:solidFill>
                  <a:srgbClr val="202124"/>
                </a:solidFill>
                <a:effectLst/>
              </a:rPr>
              <a:t> </a:t>
            </a:r>
            <a:r>
              <a:rPr kumimoji="0" lang="ru-RU" altLang="ru-RU" b="0" i="0" u="none" strike="noStrike" cap="none" normalizeH="0" baseline="0" dirty="0" err="1" smtClean="0">
                <a:ln>
                  <a:noFill/>
                </a:ln>
                <a:solidFill>
                  <a:srgbClr val="202124"/>
                </a:solidFill>
                <a:effectLst/>
              </a:rPr>
              <a:t>of</a:t>
            </a:r>
            <a:r>
              <a:rPr kumimoji="0" lang="ru-RU" altLang="ru-RU" b="0" i="0" u="none" strike="noStrike" cap="none" normalizeH="0" baseline="0" dirty="0" smtClean="0">
                <a:ln>
                  <a:noFill/>
                </a:ln>
                <a:solidFill>
                  <a:srgbClr val="202124"/>
                </a:solidFill>
                <a:effectLst/>
              </a:rPr>
              <a:t> </a:t>
            </a:r>
            <a:r>
              <a:rPr kumimoji="0" lang="ru-RU" altLang="ru-RU" b="0" i="0" u="none" strike="noStrike" cap="none" normalizeH="0" baseline="0" dirty="0" err="1" smtClean="0">
                <a:ln>
                  <a:noFill/>
                </a:ln>
                <a:solidFill>
                  <a:srgbClr val="202124"/>
                </a:solidFill>
                <a:effectLst/>
              </a:rPr>
              <a:t>scientific</a:t>
            </a:r>
            <a:r>
              <a:rPr kumimoji="0" lang="ru-RU" altLang="ru-RU" b="0" i="0" u="none" strike="noStrike" cap="none" normalizeH="0" baseline="0" dirty="0" smtClean="0">
                <a:ln>
                  <a:noFill/>
                </a:ln>
                <a:solidFill>
                  <a:srgbClr val="202124"/>
                </a:solidFill>
                <a:effectLst/>
              </a:rPr>
              <a:t> </a:t>
            </a:r>
            <a:r>
              <a:rPr kumimoji="0" lang="ru-RU" altLang="ru-RU" b="0" i="0" u="none" strike="noStrike" cap="none" normalizeH="0" baseline="0" dirty="0" err="1" smtClean="0">
                <a:ln>
                  <a:noFill/>
                </a:ln>
                <a:solidFill>
                  <a:srgbClr val="202124"/>
                </a:solidFill>
                <a:effectLst/>
              </a:rPr>
              <a:t>induction</a:t>
            </a:r>
            <a:r>
              <a:rPr kumimoji="0" lang="ru-RU" altLang="ru-RU" b="0" i="0" u="none" strike="noStrike" cap="none" normalizeH="0" baseline="0" dirty="0" smtClean="0">
                <a:ln>
                  <a:noFill/>
                </a:ln>
                <a:solidFill>
                  <a:srgbClr val="202124"/>
                </a:solidFill>
                <a:effectLst/>
              </a:rPr>
              <a:t>,</a:t>
            </a:r>
            <a:r>
              <a:rPr lang="en-US" altLang="ru-RU" dirty="0">
                <a:solidFill>
                  <a:srgbClr val="202124"/>
                </a:solidFill>
              </a:rPr>
              <a:t> </a:t>
            </a:r>
            <a:r>
              <a:rPr kumimoji="0" lang="ru-RU" altLang="ru-RU" b="0" i="0" u="none" strike="noStrike" cap="none" normalizeH="0" baseline="0" dirty="0" err="1" smtClean="0">
                <a:ln>
                  <a:noFill/>
                </a:ln>
                <a:solidFill>
                  <a:srgbClr val="202124"/>
                </a:solidFill>
                <a:effectLst/>
              </a:rPr>
              <a:t>systematized</a:t>
            </a:r>
            <a:r>
              <a:rPr kumimoji="0" lang="ru-RU" altLang="ru-RU" b="0" i="0" u="none" strike="noStrike" cap="none" normalizeH="0" baseline="0" dirty="0" smtClean="0">
                <a:ln>
                  <a:noFill/>
                </a:ln>
                <a:solidFill>
                  <a:srgbClr val="202124"/>
                </a:solidFill>
                <a:effectLst/>
              </a:rPr>
              <a:t> </a:t>
            </a:r>
            <a:r>
              <a:rPr kumimoji="0" lang="ru-RU" altLang="ru-RU" b="0" i="0" u="none" strike="noStrike" cap="none" normalizeH="0" baseline="0" dirty="0" err="1" smtClean="0">
                <a:ln>
                  <a:noFill/>
                </a:ln>
                <a:solidFill>
                  <a:srgbClr val="202124"/>
                </a:solidFill>
                <a:effectLst/>
              </a:rPr>
              <a:t>later</a:t>
            </a:r>
            <a:r>
              <a:rPr kumimoji="0" lang="ru-RU" altLang="ru-RU" b="0" i="0" u="none" strike="noStrike" cap="none" normalizeH="0" baseline="0" dirty="0" smtClean="0">
                <a:ln>
                  <a:noFill/>
                </a:ln>
                <a:solidFill>
                  <a:srgbClr val="202124"/>
                </a:solidFill>
                <a:effectLst/>
              </a:rPr>
              <a:t> </a:t>
            </a:r>
            <a:r>
              <a:rPr kumimoji="0" lang="ru-RU" altLang="ru-RU" b="0" i="0" u="none" strike="noStrike" cap="none" normalizeH="0" baseline="0" dirty="0" err="1" smtClean="0">
                <a:ln>
                  <a:noFill/>
                </a:ln>
                <a:solidFill>
                  <a:srgbClr val="202124"/>
                </a:solidFill>
                <a:effectLst/>
              </a:rPr>
              <a:t>by</a:t>
            </a:r>
            <a:r>
              <a:rPr kumimoji="0" lang="ru-RU" altLang="ru-RU" b="0" i="0" u="none" strike="noStrike" cap="none" normalizeH="0" baseline="0" dirty="0" smtClean="0">
                <a:ln>
                  <a:noFill/>
                </a:ln>
                <a:solidFill>
                  <a:srgbClr val="202124"/>
                </a:solidFill>
                <a:effectLst/>
              </a:rPr>
              <a:t> </a:t>
            </a:r>
            <a:r>
              <a:rPr kumimoji="0" lang="ru-RU" altLang="ru-RU" b="0" i="0" u="none" strike="noStrike" cap="none" normalizeH="0" baseline="0" dirty="0" err="1" smtClean="0">
                <a:ln>
                  <a:noFill/>
                </a:ln>
                <a:solidFill>
                  <a:srgbClr val="202124"/>
                </a:solidFill>
                <a:effectLst/>
              </a:rPr>
              <a:t>the</a:t>
            </a:r>
            <a:r>
              <a:rPr kumimoji="0" lang="ru-RU" altLang="ru-RU" b="0" i="0" u="none" strike="noStrike" cap="none" normalizeH="0" baseline="0" dirty="0" smtClean="0">
                <a:ln>
                  <a:noFill/>
                </a:ln>
                <a:solidFill>
                  <a:srgbClr val="202124"/>
                </a:solidFill>
                <a:effectLst/>
              </a:rPr>
              <a:t> </a:t>
            </a:r>
            <a:r>
              <a:rPr kumimoji="0" lang="ru-RU" altLang="ru-RU" b="0" i="0" u="none" strike="noStrike" cap="none" normalizeH="0" baseline="0" dirty="0" err="1" smtClean="0">
                <a:ln>
                  <a:noFill/>
                </a:ln>
                <a:solidFill>
                  <a:srgbClr val="202124"/>
                </a:solidFill>
                <a:effectLst/>
              </a:rPr>
              <a:t>English</a:t>
            </a:r>
            <a:r>
              <a:rPr kumimoji="0" lang="ru-RU" altLang="ru-RU" b="0" i="0" u="none" strike="noStrike" cap="none" normalizeH="0" baseline="0" dirty="0" smtClean="0">
                <a:ln>
                  <a:noFill/>
                </a:ln>
                <a:solidFill>
                  <a:srgbClr val="202124"/>
                </a:solidFill>
                <a:effectLst/>
              </a:rPr>
              <a:t> </a:t>
            </a:r>
            <a:r>
              <a:rPr kumimoji="0" lang="ru-RU" altLang="ru-RU" b="0" i="0" u="none" strike="noStrike" cap="none" normalizeH="0" baseline="0" dirty="0" err="1" smtClean="0">
                <a:ln>
                  <a:noFill/>
                </a:ln>
                <a:solidFill>
                  <a:srgbClr val="202124"/>
                </a:solidFill>
                <a:effectLst/>
              </a:rPr>
              <a:t>philosopher</a:t>
            </a:r>
            <a:r>
              <a:rPr kumimoji="0" lang="ru-RU" altLang="ru-RU" b="0" i="0" u="none" strike="noStrike" cap="none" normalizeH="0" baseline="0" dirty="0" smtClean="0">
                <a:ln>
                  <a:noFill/>
                </a:ln>
                <a:solidFill>
                  <a:srgbClr val="202124"/>
                </a:solidFill>
                <a:effectLst/>
              </a:rPr>
              <a:t> </a:t>
            </a:r>
            <a:r>
              <a:rPr kumimoji="0" lang="ru-RU" altLang="ru-RU" b="0" i="0" u="none" strike="noStrike" cap="none" normalizeH="0" baseline="0" dirty="0" err="1" smtClean="0">
                <a:ln>
                  <a:noFill/>
                </a:ln>
                <a:solidFill>
                  <a:srgbClr val="202124"/>
                </a:solidFill>
                <a:effectLst/>
              </a:rPr>
              <a:t>and</a:t>
            </a:r>
            <a:r>
              <a:rPr lang="en-US" altLang="ru-RU" dirty="0">
                <a:solidFill>
                  <a:srgbClr val="202124"/>
                </a:solidFill>
              </a:rPr>
              <a:t> </a:t>
            </a:r>
            <a:r>
              <a:rPr kumimoji="0" lang="ru-RU" altLang="ru-RU" b="0" i="0" u="none" strike="noStrike" cap="none" normalizeH="0" baseline="0" dirty="0" err="1" smtClean="0">
                <a:ln>
                  <a:noFill/>
                </a:ln>
                <a:solidFill>
                  <a:srgbClr val="202124"/>
                </a:solidFill>
                <a:effectLst/>
              </a:rPr>
              <a:t>logician</a:t>
            </a:r>
            <a:r>
              <a:rPr kumimoji="0" lang="ru-RU" altLang="ru-RU" b="0" i="0" u="none" strike="noStrike" cap="none" normalizeH="0" baseline="0" dirty="0" smtClean="0">
                <a:ln>
                  <a:noFill/>
                </a:ln>
                <a:solidFill>
                  <a:srgbClr val="202124"/>
                </a:solidFill>
                <a:effectLst/>
              </a:rPr>
              <a:t> JS </a:t>
            </a:r>
            <a:r>
              <a:rPr kumimoji="0" lang="ru-RU" altLang="ru-RU" b="0" i="0" u="none" strike="noStrike" cap="none" normalizeH="0" baseline="0" dirty="0" err="1" smtClean="0">
                <a:ln>
                  <a:noFill/>
                </a:ln>
                <a:solidFill>
                  <a:srgbClr val="202124"/>
                </a:solidFill>
                <a:effectLst/>
              </a:rPr>
              <a:t>Mill</a:t>
            </a:r>
            <a:r>
              <a:rPr kumimoji="0" lang="ru-RU" altLang="ru-RU" b="0" i="0" u="none" strike="noStrike" cap="none" normalizeH="0" baseline="0" dirty="0" smtClean="0">
                <a:ln>
                  <a:noFill/>
                </a:ln>
                <a:solidFill>
                  <a:srgbClr val="202124"/>
                </a:solidFill>
                <a:effectLst/>
              </a:rPr>
              <a:t> (1806-1873).</a:t>
            </a:r>
            <a:r>
              <a:rPr kumimoji="0" lang="ru-RU" altLang="ru-RU" b="0" i="0" u="none" strike="noStrike" cap="none" normalizeH="0" baseline="0" dirty="0" smtClean="0">
                <a:ln>
                  <a:noFill/>
                </a:ln>
                <a:solidFill>
                  <a:schemeClr val="tx1"/>
                </a:solidFill>
                <a:effectLst/>
              </a:rPr>
              <a:t> </a:t>
            </a:r>
          </a:p>
        </p:txBody>
      </p:sp>
      <p:pic>
        <p:nvPicPr>
          <p:cNvPr id="6147" name="Picture 3" descr="Francis Bac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6483" y="2751894"/>
            <a:ext cx="2356354" cy="278992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118041" y="5541818"/>
            <a:ext cx="2133237" cy="369332"/>
          </a:xfrm>
          <a:prstGeom prst="rect">
            <a:avLst/>
          </a:prstGeom>
          <a:noFill/>
        </p:spPr>
        <p:txBody>
          <a:bodyPr wrap="square" rtlCol="0">
            <a:spAutoFit/>
          </a:bodyPr>
          <a:lstStyle/>
          <a:p>
            <a:pPr lvl="0" algn="ctr" eaLnBrk="0" fontAlgn="base" hangingPunct="0">
              <a:spcBef>
                <a:spcPct val="0"/>
              </a:spcBef>
              <a:spcAft>
                <a:spcPct val="0"/>
              </a:spcAft>
            </a:pPr>
            <a:r>
              <a:rPr lang="ru-RU" altLang="ru-RU" dirty="0" err="1">
                <a:solidFill>
                  <a:srgbClr val="202124"/>
                </a:solidFill>
              </a:rPr>
              <a:t>Francis</a:t>
            </a:r>
            <a:r>
              <a:rPr lang="ru-RU" altLang="ru-RU" dirty="0">
                <a:solidFill>
                  <a:srgbClr val="202124"/>
                </a:solidFill>
              </a:rPr>
              <a:t> </a:t>
            </a:r>
            <a:r>
              <a:rPr lang="ru-RU" altLang="ru-RU" dirty="0" err="1">
                <a:solidFill>
                  <a:srgbClr val="202124"/>
                </a:solidFill>
              </a:rPr>
              <a:t>Bacon</a:t>
            </a:r>
            <a:r>
              <a:rPr kumimoji="0" lang="ru-RU" altLang="ru-RU" sz="600" b="0" i="0" u="none" strike="noStrike" cap="none" normalizeH="0" baseline="0" dirty="0" smtClean="0">
                <a:ln>
                  <a:noFill/>
                </a:ln>
                <a:solidFill>
                  <a:schemeClr val="tx1"/>
                </a:solidFill>
                <a:effectLst/>
              </a:rPr>
              <a:t> </a:t>
            </a:r>
            <a:endParaRPr kumimoji="0" lang="ru-RU" altLang="ru-RU" sz="1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8063360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Beacon’s method and Theory of Induction</a:t>
            </a:r>
            <a:endParaRPr lang="ru-RU" dirty="0"/>
          </a:p>
        </p:txBody>
      </p:sp>
      <p:sp>
        <p:nvSpPr>
          <p:cNvPr id="3" name="Объект 2"/>
          <p:cNvSpPr>
            <a:spLocks noGrp="1"/>
          </p:cNvSpPr>
          <p:nvPr>
            <p:ph idx="1"/>
          </p:nvPr>
        </p:nvSpPr>
        <p:spPr/>
        <p:txBody>
          <a:bodyPr>
            <a:normAutofit fontScale="92500" lnSpcReduction="20000"/>
          </a:bodyPr>
          <a:lstStyle/>
          <a:p>
            <a:pPr marL="0" indent="0" defTabSz="914400" eaLnBrk="0" fontAlgn="base" hangingPunct="0">
              <a:spcBef>
                <a:spcPct val="0"/>
              </a:spcBef>
              <a:spcAft>
                <a:spcPct val="0"/>
              </a:spcAft>
              <a:buClrTx/>
              <a:buSzTx/>
              <a:buNone/>
            </a:pPr>
            <a:r>
              <a:rPr lang="ru-RU" altLang="ru-RU" b="1" dirty="0" err="1">
                <a:solidFill>
                  <a:srgbClr val="202124"/>
                </a:solidFill>
              </a:rPr>
              <a:t>Bacon's</a:t>
            </a:r>
            <a:r>
              <a:rPr lang="ru-RU" altLang="ru-RU" b="1" dirty="0">
                <a:solidFill>
                  <a:srgbClr val="202124"/>
                </a:solidFill>
              </a:rPr>
              <a:t> </a:t>
            </a:r>
            <a:r>
              <a:rPr lang="ru-RU" altLang="ru-RU" b="1" dirty="0" err="1">
                <a:solidFill>
                  <a:srgbClr val="202124"/>
                </a:solidFill>
              </a:rPr>
              <a:t>method</a:t>
            </a:r>
            <a:r>
              <a:rPr lang="ru-RU" altLang="ru-RU" b="1" dirty="0">
                <a:solidFill>
                  <a:srgbClr val="202124"/>
                </a:solidFill>
              </a:rPr>
              <a:t> </a:t>
            </a:r>
            <a:r>
              <a:rPr lang="ru-RU" altLang="ru-RU" dirty="0" err="1">
                <a:solidFill>
                  <a:srgbClr val="202124"/>
                </a:solidFill>
              </a:rPr>
              <a:t>is</a:t>
            </a:r>
            <a:r>
              <a:rPr lang="ru-RU" altLang="ru-RU" dirty="0">
                <a:solidFill>
                  <a:srgbClr val="202124"/>
                </a:solidFill>
              </a:rPr>
              <a:t> </a:t>
            </a:r>
            <a:r>
              <a:rPr lang="ru-RU" altLang="ru-RU" dirty="0" err="1">
                <a:solidFill>
                  <a:srgbClr val="202124"/>
                </a:solidFill>
              </a:rPr>
              <a:t>an</a:t>
            </a:r>
            <a:r>
              <a:rPr lang="ru-RU" altLang="ru-RU" dirty="0">
                <a:solidFill>
                  <a:srgbClr val="202124"/>
                </a:solidFill>
              </a:rPr>
              <a:t> </a:t>
            </a:r>
            <a:r>
              <a:rPr lang="ru-RU" altLang="ru-RU" dirty="0" err="1">
                <a:solidFill>
                  <a:srgbClr val="202124"/>
                </a:solidFill>
              </a:rPr>
              <a:t>inductive</a:t>
            </a:r>
            <a:r>
              <a:rPr lang="ru-RU" altLang="ru-RU" dirty="0">
                <a:solidFill>
                  <a:srgbClr val="202124"/>
                </a:solidFill>
              </a:rPr>
              <a:t> </a:t>
            </a:r>
            <a:r>
              <a:rPr lang="ru-RU" altLang="ru-RU" dirty="0" err="1">
                <a:solidFill>
                  <a:srgbClr val="202124"/>
                </a:solidFill>
              </a:rPr>
              <a:t>method</a:t>
            </a:r>
            <a:r>
              <a:rPr lang="ru-RU" altLang="ru-RU" dirty="0">
                <a:solidFill>
                  <a:srgbClr val="202124"/>
                </a:solidFill>
              </a:rPr>
              <a:t> </a:t>
            </a:r>
            <a:r>
              <a:rPr lang="ru-RU" altLang="ru-RU" dirty="0" err="1">
                <a:solidFill>
                  <a:srgbClr val="202124"/>
                </a:solidFill>
              </a:rPr>
              <a:t>of</a:t>
            </a:r>
            <a:r>
              <a:rPr lang="ru-RU" altLang="ru-RU" dirty="0">
                <a:solidFill>
                  <a:srgbClr val="202124"/>
                </a:solidFill>
              </a:rPr>
              <a:t> </a:t>
            </a:r>
            <a:r>
              <a:rPr lang="ru-RU" altLang="ru-RU" dirty="0" err="1">
                <a:solidFill>
                  <a:srgbClr val="202124"/>
                </a:solidFill>
              </a:rPr>
              <a:t>cognition</a:t>
            </a:r>
            <a:r>
              <a:rPr lang="ru-RU" altLang="ru-RU" dirty="0">
                <a:solidFill>
                  <a:srgbClr val="202124"/>
                </a:solidFill>
              </a:rPr>
              <a:t>, </a:t>
            </a:r>
            <a:r>
              <a:rPr lang="ru-RU" altLang="ru-RU" dirty="0" err="1">
                <a:solidFill>
                  <a:srgbClr val="202124"/>
                </a:solidFill>
              </a:rPr>
              <a:t>presented</a:t>
            </a:r>
            <a:r>
              <a:rPr lang="ru-RU" altLang="ru-RU" dirty="0">
                <a:solidFill>
                  <a:srgbClr val="202124"/>
                </a:solidFill>
              </a:rPr>
              <a:t> </a:t>
            </a:r>
            <a:r>
              <a:rPr lang="ru-RU" altLang="ru-RU" dirty="0" err="1">
                <a:solidFill>
                  <a:srgbClr val="202124"/>
                </a:solidFill>
              </a:rPr>
              <a:t>by</a:t>
            </a:r>
            <a:r>
              <a:rPr lang="ru-RU" altLang="ru-RU" dirty="0">
                <a:solidFill>
                  <a:srgbClr val="202124"/>
                </a:solidFill>
              </a:rPr>
              <a:t> F. </a:t>
            </a:r>
            <a:r>
              <a:rPr lang="ru-RU" altLang="ru-RU" dirty="0" err="1">
                <a:solidFill>
                  <a:srgbClr val="202124"/>
                </a:solidFill>
              </a:rPr>
              <a:t>Bacon</a:t>
            </a:r>
            <a:r>
              <a:rPr lang="en-US" altLang="ru-RU" dirty="0">
                <a:solidFill>
                  <a:srgbClr val="202124"/>
                </a:solidFill>
              </a:rPr>
              <a:t> </a:t>
            </a:r>
            <a:r>
              <a:rPr lang="ru-RU" altLang="ru-RU" dirty="0" err="1">
                <a:solidFill>
                  <a:srgbClr val="202124"/>
                </a:solidFill>
              </a:rPr>
              <a:t>in</a:t>
            </a:r>
            <a:r>
              <a:rPr lang="ru-RU" altLang="ru-RU" dirty="0">
                <a:solidFill>
                  <a:srgbClr val="202124"/>
                </a:solidFill>
              </a:rPr>
              <a:t> </a:t>
            </a:r>
            <a:r>
              <a:rPr lang="ru-RU" altLang="ru-RU" dirty="0" err="1">
                <a:solidFill>
                  <a:srgbClr val="202124"/>
                </a:solidFill>
              </a:rPr>
              <a:t>the</a:t>
            </a:r>
            <a:r>
              <a:rPr lang="ru-RU" altLang="ru-RU" dirty="0">
                <a:solidFill>
                  <a:srgbClr val="202124"/>
                </a:solidFill>
              </a:rPr>
              <a:t> </a:t>
            </a:r>
            <a:r>
              <a:rPr lang="ru-RU" altLang="ru-RU" dirty="0" err="1">
                <a:solidFill>
                  <a:srgbClr val="202124"/>
                </a:solidFill>
              </a:rPr>
              <a:t>work</a:t>
            </a:r>
            <a:r>
              <a:rPr lang="ru-RU" altLang="ru-RU" dirty="0">
                <a:solidFill>
                  <a:srgbClr val="202124"/>
                </a:solidFill>
              </a:rPr>
              <a:t> "</a:t>
            </a:r>
            <a:r>
              <a:rPr lang="ru-RU" altLang="ru-RU" dirty="0" err="1">
                <a:solidFill>
                  <a:srgbClr val="202124"/>
                </a:solidFill>
              </a:rPr>
              <a:t>New</a:t>
            </a:r>
            <a:r>
              <a:rPr lang="ru-RU" altLang="ru-RU" dirty="0">
                <a:solidFill>
                  <a:srgbClr val="202124"/>
                </a:solidFill>
              </a:rPr>
              <a:t> </a:t>
            </a:r>
            <a:r>
              <a:rPr lang="ru-RU" altLang="ru-RU" dirty="0" err="1">
                <a:solidFill>
                  <a:srgbClr val="202124"/>
                </a:solidFill>
              </a:rPr>
              <a:t>Organon</a:t>
            </a:r>
            <a:r>
              <a:rPr lang="ru-RU" altLang="ru-RU" dirty="0">
                <a:solidFill>
                  <a:srgbClr val="202124"/>
                </a:solidFill>
              </a:rPr>
              <a:t>" (1620).</a:t>
            </a:r>
            <a:r>
              <a:rPr lang="en-US" altLang="ru-RU" dirty="0">
                <a:solidFill>
                  <a:srgbClr val="202124"/>
                </a:solidFill>
              </a:rPr>
              <a:t> </a:t>
            </a:r>
            <a:r>
              <a:rPr lang="ru-RU" altLang="ru-RU" dirty="0" err="1">
                <a:solidFill>
                  <a:srgbClr val="202124"/>
                </a:solidFill>
              </a:rPr>
              <a:t>According</a:t>
            </a:r>
            <a:r>
              <a:rPr lang="ru-RU" altLang="ru-RU" dirty="0">
                <a:solidFill>
                  <a:srgbClr val="202124"/>
                </a:solidFill>
              </a:rPr>
              <a:t> </a:t>
            </a:r>
            <a:r>
              <a:rPr lang="ru-RU" altLang="ru-RU" dirty="0" err="1">
                <a:solidFill>
                  <a:srgbClr val="202124"/>
                </a:solidFill>
              </a:rPr>
              <a:t>to</a:t>
            </a:r>
            <a:r>
              <a:rPr lang="ru-RU" altLang="ru-RU" dirty="0">
                <a:solidFill>
                  <a:srgbClr val="202124"/>
                </a:solidFill>
              </a:rPr>
              <a:t> </a:t>
            </a:r>
            <a:r>
              <a:rPr lang="ru-RU" altLang="ru-RU" dirty="0" err="1">
                <a:solidFill>
                  <a:srgbClr val="202124"/>
                </a:solidFill>
              </a:rPr>
              <a:t>Bacon</a:t>
            </a:r>
            <a:r>
              <a:rPr lang="ru-RU" altLang="ru-RU" dirty="0">
                <a:solidFill>
                  <a:srgbClr val="202124"/>
                </a:solidFill>
              </a:rPr>
              <a:t>, </a:t>
            </a:r>
            <a:r>
              <a:rPr lang="ru-RU" altLang="ru-RU" dirty="0" err="1">
                <a:solidFill>
                  <a:srgbClr val="202124"/>
                </a:solidFill>
              </a:rPr>
              <a:t>experience</a:t>
            </a:r>
            <a:r>
              <a:rPr lang="ru-RU" altLang="ru-RU" dirty="0">
                <a:solidFill>
                  <a:srgbClr val="202124"/>
                </a:solidFill>
              </a:rPr>
              <a:t> </a:t>
            </a:r>
            <a:r>
              <a:rPr lang="ru-RU" altLang="ru-RU" dirty="0" err="1">
                <a:solidFill>
                  <a:srgbClr val="202124"/>
                </a:solidFill>
              </a:rPr>
              <a:t>is</a:t>
            </a:r>
            <a:r>
              <a:rPr lang="ru-RU" altLang="ru-RU" dirty="0">
                <a:solidFill>
                  <a:srgbClr val="202124"/>
                </a:solidFill>
              </a:rPr>
              <a:t> </a:t>
            </a:r>
            <a:r>
              <a:rPr lang="ru-RU" altLang="ru-RU" dirty="0" err="1">
                <a:solidFill>
                  <a:srgbClr val="202124"/>
                </a:solidFill>
              </a:rPr>
              <a:t>the</a:t>
            </a:r>
            <a:r>
              <a:rPr lang="ru-RU" altLang="ru-RU" dirty="0">
                <a:solidFill>
                  <a:srgbClr val="202124"/>
                </a:solidFill>
              </a:rPr>
              <a:t> </a:t>
            </a:r>
            <a:r>
              <a:rPr lang="ru-RU" altLang="ru-RU" dirty="0" err="1">
                <a:solidFill>
                  <a:srgbClr val="202124"/>
                </a:solidFill>
              </a:rPr>
              <a:t>best</a:t>
            </a:r>
            <a:r>
              <a:rPr lang="ru-RU" altLang="ru-RU" dirty="0">
                <a:solidFill>
                  <a:srgbClr val="202124"/>
                </a:solidFill>
              </a:rPr>
              <a:t> </a:t>
            </a:r>
            <a:r>
              <a:rPr lang="ru-RU" altLang="ru-RU" dirty="0" err="1">
                <a:solidFill>
                  <a:srgbClr val="202124"/>
                </a:solidFill>
              </a:rPr>
              <a:t>of</a:t>
            </a:r>
            <a:r>
              <a:rPr lang="ru-RU" altLang="ru-RU" dirty="0">
                <a:solidFill>
                  <a:srgbClr val="202124"/>
                </a:solidFill>
              </a:rPr>
              <a:t> </a:t>
            </a:r>
            <a:r>
              <a:rPr lang="ru-RU" altLang="ru-RU" dirty="0" err="1">
                <a:solidFill>
                  <a:srgbClr val="202124"/>
                </a:solidFill>
              </a:rPr>
              <a:t>all</a:t>
            </a:r>
            <a:r>
              <a:rPr lang="ru-RU" altLang="ru-RU" dirty="0">
                <a:solidFill>
                  <a:srgbClr val="202124"/>
                </a:solidFill>
              </a:rPr>
              <a:t> </a:t>
            </a:r>
            <a:r>
              <a:rPr lang="ru-RU" altLang="ru-RU" dirty="0" err="1">
                <a:solidFill>
                  <a:srgbClr val="202124"/>
                </a:solidFill>
              </a:rPr>
              <a:t>evidence</a:t>
            </a:r>
            <a:r>
              <a:rPr lang="ru-RU" altLang="ru-RU" dirty="0">
                <a:solidFill>
                  <a:srgbClr val="202124"/>
                </a:solidFill>
              </a:rPr>
              <a:t>, </a:t>
            </a:r>
            <a:r>
              <a:rPr lang="ru-RU" altLang="ru-RU" dirty="0" err="1">
                <a:solidFill>
                  <a:srgbClr val="202124"/>
                </a:solidFill>
              </a:rPr>
              <a:t>if</a:t>
            </a:r>
            <a:r>
              <a:rPr lang="ru-RU" altLang="ru-RU" dirty="0">
                <a:solidFill>
                  <a:srgbClr val="202124"/>
                </a:solidFill>
              </a:rPr>
              <a:t> </a:t>
            </a:r>
            <a:r>
              <a:rPr lang="ru-RU" altLang="ru-RU" dirty="0" err="1">
                <a:solidFill>
                  <a:srgbClr val="202124"/>
                </a:solidFill>
              </a:rPr>
              <a:t>it</a:t>
            </a:r>
            <a:r>
              <a:rPr lang="ru-RU" altLang="ru-RU" dirty="0">
                <a:solidFill>
                  <a:srgbClr val="202124"/>
                </a:solidFill>
              </a:rPr>
              <a:t> </a:t>
            </a:r>
            <a:r>
              <a:rPr lang="ru-RU" altLang="ru-RU" dirty="0" err="1">
                <a:solidFill>
                  <a:srgbClr val="202124"/>
                </a:solidFill>
              </a:rPr>
              <a:t>is</a:t>
            </a:r>
            <a:r>
              <a:rPr lang="ru-RU" altLang="ru-RU" dirty="0">
                <a:solidFill>
                  <a:srgbClr val="202124"/>
                </a:solidFill>
              </a:rPr>
              <a:t> </a:t>
            </a:r>
            <a:r>
              <a:rPr lang="ru-RU" altLang="ru-RU" dirty="0" err="1">
                <a:solidFill>
                  <a:srgbClr val="202124"/>
                </a:solidFill>
              </a:rPr>
              <a:t>rooted</a:t>
            </a:r>
            <a:r>
              <a:rPr lang="ru-RU" altLang="ru-RU" dirty="0">
                <a:solidFill>
                  <a:srgbClr val="202124"/>
                </a:solidFill>
              </a:rPr>
              <a:t> </a:t>
            </a:r>
            <a:r>
              <a:rPr lang="ru-RU" altLang="ru-RU" dirty="0" err="1">
                <a:solidFill>
                  <a:srgbClr val="202124"/>
                </a:solidFill>
              </a:rPr>
              <a:t>in</a:t>
            </a:r>
            <a:r>
              <a:rPr lang="ru-RU" altLang="ru-RU" dirty="0">
                <a:solidFill>
                  <a:srgbClr val="202124"/>
                </a:solidFill>
              </a:rPr>
              <a:t> </a:t>
            </a:r>
            <a:r>
              <a:rPr lang="ru-RU" altLang="ru-RU" dirty="0" err="1">
                <a:solidFill>
                  <a:srgbClr val="202124"/>
                </a:solidFill>
              </a:rPr>
              <a:t>experiment</a:t>
            </a:r>
            <a:r>
              <a:rPr lang="ru-RU" altLang="ru-RU" dirty="0">
                <a:solidFill>
                  <a:srgbClr val="202124"/>
                </a:solidFill>
              </a:rPr>
              <a:t>. </a:t>
            </a:r>
            <a:r>
              <a:rPr lang="ru-RU" altLang="ru-RU" dirty="0" err="1">
                <a:solidFill>
                  <a:srgbClr val="202124"/>
                </a:solidFill>
              </a:rPr>
              <a:t>However</a:t>
            </a:r>
            <a:r>
              <a:rPr lang="ru-RU" altLang="ru-RU" dirty="0">
                <a:solidFill>
                  <a:srgbClr val="202124"/>
                </a:solidFill>
              </a:rPr>
              <a:t>, "</a:t>
            </a:r>
            <a:r>
              <a:rPr lang="ru-RU" altLang="ru-RU" dirty="0" err="1">
                <a:solidFill>
                  <a:srgbClr val="202124"/>
                </a:solidFill>
              </a:rPr>
              <a:t>the</a:t>
            </a:r>
            <a:r>
              <a:rPr lang="ru-RU" altLang="ru-RU" dirty="0">
                <a:solidFill>
                  <a:srgbClr val="202124"/>
                </a:solidFill>
              </a:rPr>
              <a:t> </a:t>
            </a:r>
            <a:r>
              <a:rPr lang="ru-RU" altLang="ru-RU" dirty="0" err="1">
                <a:solidFill>
                  <a:srgbClr val="202124"/>
                </a:solidFill>
              </a:rPr>
              <a:t>experiential</a:t>
            </a:r>
            <a:r>
              <a:rPr lang="ru-RU" altLang="ru-RU" dirty="0">
                <a:solidFill>
                  <a:srgbClr val="202124"/>
                </a:solidFill>
              </a:rPr>
              <a:t> </a:t>
            </a:r>
            <a:r>
              <a:rPr lang="ru-RU" altLang="ru-RU" dirty="0" err="1">
                <a:solidFill>
                  <a:srgbClr val="202124"/>
                </a:solidFill>
              </a:rPr>
              <a:t>cognition</a:t>
            </a:r>
            <a:r>
              <a:rPr lang="ru-RU" altLang="ru-RU" dirty="0">
                <a:solidFill>
                  <a:srgbClr val="202124"/>
                </a:solidFill>
              </a:rPr>
              <a:t> </a:t>
            </a:r>
            <a:r>
              <a:rPr lang="ru-RU" altLang="ru-RU" dirty="0" err="1">
                <a:solidFill>
                  <a:srgbClr val="202124"/>
                </a:solidFill>
              </a:rPr>
              <a:t>that</a:t>
            </a:r>
            <a:r>
              <a:rPr lang="ru-RU" altLang="ru-RU" dirty="0">
                <a:solidFill>
                  <a:srgbClr val="202124"/>
                </a:solidFill>
              </a:rPr>
              <a:t> </a:t>
            </a:r>
            <a:r>
              <a:rPr lang="ru-RU" altLang="ru-RU" dirty="0" err="1">
                <a:solidFill>
                  <a:srgbClr val="202124"/>
                </a:solidFill>
              </a:rPr>
              <a:t>humans</a:t>
            </a:r>
            <a:r>
              <a:rPr lang="ru-RU" altLang="ru-RU" dirty="0">
                <a:solidFill>
                  <a:srgbClr val="202124"/>
                </a:solidFill>
              </a:rPr>
              <a:t> </a:t>
            </a:r>
            <a:r>
              <a:rPr lang="ru-RU" altLang="ru-RU" dirty="0" err="1">
                <a:solidFill>
                  <a:srgbClr val="202124"/>
                </a:solidFill>
              </a:rPr>
              <a:t>generally</a:t>
            </a:r>
            <a:r>
              <a:rPr lang="ru-RU" altLang="ru-RU" dirty="0">
                <a:solidFill>
                  <a:srgbClr val="202124"/>
                </a:solidFill>
              </a:rPr>
              <a:t> </a:t>
            </a:r>
            <a:r>
              <a:rPr lang="ru-RU" altLang="ru-RU" dirty="0" err="1">
                <a:solidFill>
                  <a:srgbClr val="202124"/>
                </a:solidFill>
              </a:rPr>
              <a:t>use</a:t>
            </a:r>
            <a:r>
              <a:rPr lang="ru-RU" altLang="ru-RU" dirty="0">
                <a:solidFill>
                  <a:srgbClr val="202124"/>
                </a:solidFill>
              </a:rPr>
              <a:t> </a:t>
            </a:r>
            <a:r>
              <a:rPr lang="ru-RU" altLang="ru-RU" dirty="0" err="1">
                <a:solidFill>
                  <a:srgbClr val="202124"/>
                </a:solidFill>
              </a:rPr>
              <a:t>is</a:t>
            </a:r>
            <a:r>
              <a:rPr lang="ru-RU" altLang="ru-RU" dirty="0">
                <a:solidFill>
                  <a:srgbClr val="202124"/>
                </a:solidFill>
              </a:rPr>
              <a:t> </a:t>
            </a:r>
            <a:r>
              <a:rPr lang="ru-RU" altLang="ru-RU" dirty="0" err="1">
                <a:solidFill>
                  <a:srgbClr val="202124"/>
                </a:solidFill>
              </a:rPr>
              <a:t>blind</a:t>
            </a:r>
            <a:r>
              <a:rPr lang="ru-RU" altLang="ru-RU" dirty="0">
                <a:solidFill>
                  <a:srgbClr val="202124"/>
                </a:solidFill>
              </a:rPr>
              <a:t> </a:t>
            </a:r>
            <a:r>
              <a:rPr lang="ru-RU" altLang="ru-RU" dirty="0" err="1">
                <a:solidFill>
                  <a:srgbClr val="202124"/>
                </a:solidFill>
              </a:rPr>
              <a:t>and</a:t>
            </a:r>
            <a:r>
              <a:rPr lang="ru-RU" altLang="ru-RU" dirty="0">
                <a:solidFill>
                  <a:srgbClr val="202124"/>
                </a:solidFill>
              </a:rPr>
              <a:t> </a:t>
            </a:r>
            <a:r>
              <a:rPr lang="ru-RU" altLang="ru-RU" dirty="0" err="1">
                <a:solidFill>
                  <a:srgbClr val="202124"/>
                </a:solidFill>
              </a:rPr>
              <a:t>has</a:t>
            </a:r>
            <a:r>
              <a:rPr lang="ru-RU" altLang="ru-RU" dirty="0">
                <a:solidFill>
                  <a:srgbClr val="202124"/>
                </a:solidFill>
              </a:rPr>
              <a:t> </a:t>
            </a:r>
            <a:r>
              <a:rPr lang="ru-RU" altLang="ru-RU" dirty="0" err="1">
                <a:solidFill>
                  <a:srgbClr val="202124"/>
                </a:solidFill>
              </a:rPr>
              <a:t>four</a:t>
            </a:r>
            <a:r>
              <a:rPr lang="ru-RU" altLang="ru-RU" dirty="0">
                <a:solidFill>
                  <a:srgbClr val="202124"/>
                </a:solidFill>
              </a:rPr>
              <a:t> </a:t>
            </a:r>
            <a:r>
              <a:rPr lang="ru-RU" altLang="ru-RU" dirty="0" err="1">
                <a:solidFill>
                  <a:srgbClr val="202124"/>
                </a:solidFill>
              </a:rPr>
              <a:t>drawbacks</a:t>
            </a:r>
            <a:r>
              <a:rPr lang="en-US" altLang="ru-RU" dirty="0" smtClean="0">
                <a:solidFill>
                  <a:srgbClr val="202124"/>
                </a:solidFill>
              </a:rPr>
              <a:t>:</a:t>
            </a:r>
          </a:p>
          <a:p>
            <a:pPr marL="0" indent="0" defTabSz="914400" eaLnBrk="0" fontAlgn="base" hangingPunct="0">
              <a:spcBef>
                <a:spcPct val="0"/>
              </a:spcBef>
              <a:spcAft>
                <a:spcPct val="0"/>
              </a:spcAft>
              <a:buClrTx/>
              <a:buSzTx/>
              <a:buNone/>
            </a:pPr>
            <a:endParaRPr lang="en-US" altLang="ru-RU" dirty="0">
              <a:solidFill>
                <a:srgbClr val="202124"/>
              </a:solidFill>
            </a:endParaRPr>
          </a:p>
          <a:p>
            <a:pPr marL="0" lvl="0" indent="0" defTabSz="914400" eaLnBrk="0" fontAlgn="base" hangingPunct="0">
              <a:spcBef>
                <a:spcPct val="0"/>
              </a:spcBef>
              <a:spcAft>
                <a:spcPct val="0"/>
              </a:spcAft>
              <a:buClrTx/>
              <a:buSzTx/>
              <a:buNone/>
            </a:pPr>
            <a:r>
              <a:rPr lang="en-US" altLang="ru-RU" sz="2000" dirty="0">
                <a:solidFill>
                  <a:srgbClr val="202124"/>
                </a:solidFill>
              </a:rPr>
              <a:t> </a:t>
            </a:r>
            <a:r>
              <a:rPr lang="en-US" altLang="ru-RU" sz="2000" dirty="0" smtClean="0">
                <a:solidFill>
                  <a:srgbClr val="202124"/>
                </a:solidFill>
              </a:rPr>
              <a:t>	1</a:t>
            </a:r>
            <a:r>
              <a:rPr lang="en-US" altLang="ru-RU" sz="2000" dirty="0">
                <a:solidFill>
                  <a:srgbClr val="202124"/>
                </a:solidFill>
              </a:rPr>
              <a:t>. </a:t>
            </a:r>
            <a:r>
              <a:rPr lang="ru-RU" altLang="ru-RU" b="1" dirty="0" err="1">
                <a:solidFill>
                  <a:srgbClr val="202124"/>
                </a:solidFill>
              </a:rPr>
              <a:t>unreliability</a:t>
            </a:r>
            <a:r>
              <a:rPr lang="ru-RU" altLang="ru-RU" b="1" dirty="0">
                <a:solidFill>
                  <a:srgbClr val="202124"/>
                </a:solidFill>
              </a:rPr>
              <a:t> </a:t>
            </a:r>
            <a:r>
              <a:rPr lang="ru-RU" altLang="ru-RU" b="1" dirty="0" err="1">
                <a:solidFill>
                  <a:srgbClr val="202124"/>
                </a:solidFill>
              </a:rPr>
              <a:t>of</a:t>
            </a:r>
            <a:r>
              <a:rPr lang="ru-RU" altLang="ru-RU" b="1" dirty="0">
                <a:solidFill>
                  <a:srgbClr val="202124"/>
                </a:solidFill>
              </a:rPr>
              <a:t> </a:t>
            </a:r>
            <a:r>
              <a:rPr lang="ru-RU" altLang="ru-RU" b="1" dirty="0" err="1">
                <a:solidFill>
                  <a:srgbClr val="202124"/>
                </a:solidFill>
              </a:rPr>
              <a:t>impressions</a:t>
            </a:r>
            <a:r>
              <a:rPr lang="ru-RU" altLang="ru-RU" b="1" dirty="0">
                <a:solidFill>
                  <a:srgbClr val="202124"/>
                </a:solidFill>
              </a:rPr>
              <a:t> </a:t>
            </a:r>
            <a:r>
              <a:rPr lang="ru-RU" altLang="ru-RU" b="1" dirty="0" err="1">
                <a:solidFill>
                  <a:srgbClr val="202124"/>
                </a:solidFill>
              </a:rPr>
              <a:t>of</a:t>
            </a:r>
            <a:r>
              <a:rPr lang="ru-RU" altLang="ru-RU" b="1" dirty="0">
                <a:solidFill>
                  <a:srgbClr val="202124"/>
                </a:solidFill>
              </a:rPr>
              <a:t> </a:t>
            </a:r>
            <a:r>
              <a:rPr lang="ru-RU" altLang="ru-RU" b="1" dirty="0" err="1">
                <a:solidFill>
                  <a:srgbClr val="202124"/>
                </a:solidFill>
              </a:rPr>
              <a:t>the</a:t>
            </a:r>
            <a:r>
              <a:rPr lang="ru-RU" altLang="ru-RU" b="1" dirty="0">
                <a:solidFill>
                  <a:srgbClr val="202124"/>
                </a:solidFill>
              </a:rPr>
              <a:t> </a:t>
            </a:r>
            <a:r>
              <a:rPr lang="ru-RU" altLang="ru-RU" b="1" dirty="0" err="1">
                <a:solidFill>
                  <a:srgbClr val="202124"/>
                </a:solidFill>
              </a:rPr>
              <a:t>senses</a:t>
            </a:r>
            <a:r>
              <a:rPr lang="ru-RU" altLang="ru-RU" b="1" dirty="0">
                <a:solidFill>
                  <a:srgbClr val="202124"/>
                </a:solidFill>
              </a:rPr>
              <a:t> </a:t>
            </a:r>
            <a:r>
              <a:rPr lang="ru-RU" altLang="ru-RU" b="1" dirty="0" err="1">
                <a:solidFill>
                  <a:srgbClr val="202124"/>
                </a:solidFill>
              </a:rPr>
              <a:t>itself</a:t>
            </a:r>
            <a:r>
              <a:rPr lang="ru-RU" altLang="ru-RU" b="1" dirty="0">
                <a:solidFill>
                  <a:schemeClr val="tx1"/>
                </a:solidFill>
              </a:rPr>
              <a:t> </a:t>
            </a:r>
          </a:p>
          <a:p>
            <a:pPr marL="0" lvl="0" indent="0" defTabSz="914400" eaLnBrk="0" fontAlgn="base" hangingPunct="0">
              <a:spcBef>
                <a:spcPct val="0"/>
              </a:spcBef>
              <a:spcAft>
                <a:spcPct val="0"/>
              </a:spcAft>
              <a:buClrTx/>
              <a:buSzTx/>
              <a:buNone/>
            </a:pPr>
            <a:r>
              <a:rPr lang="en-US" altLang="ru-RU" sz="2000" dirty="0">
                <a:solidFill>
                  <a:schemeClr val="tx1"/>
                </a:solidFill>
              </a:rPr>
              <a:t>	2. </a:t>
            </a:r>
            <a:r>
              <a:rPr lang="ru-RU" altLang="ru-RU" b="1" dirty="0" err="1">
                <a:solidFill>
                  <a:srgbClr val="202124"/>
                </a:solidFill>
              </a:rPr>
              <a:t>uncertainty</a:t>
            </a:r>
            <a:r>
              <a:rPr lang="ru-RU" altLang="ru-RU" b="1" dirty="0">
                <a:solidFill>
                  <a:srgbClr val="202124"/>
                </a:solidFill>
              </a:rPr>
              <a:t> </a:t>
            </a:r>
            <a:r>
              <a:rPr lang="ru-RU" altLang="ru-RU" b="1" dirty="0" err="1">
                <a:solidFill>
                  <a:srgbClr val="202124"/>
                </a:solidFill>
              </a:rPr>
              <a:t>and</a:t>
            </a:r>
            <a:r>
              <a:rPr lang="ru-RU" altLang="ru-RU" b="1" dirty="0">
                <a:solidFill>
                  <a:srgbClr val="202124"/>
                </a:solidFill>
              </a:rPr>
              <a:t> </a:t>
            </a:r>
            <a:r>
              <a:rPr lang="ru-RU" altLang="ru-RU" b="1" dirty="0" err="1">
                <a:solidFill>
                  <a:srgbClr val="202124"/>
                </a:solidFill>
              </a:rPr>
              <a:t>poor</a:t>
            </a:r>
            <a:r>
              <a:rPr lang="ru-RU" altLang="ru-RU" b="1" dirty="0">
                <a:solidFill>
                  <a:srgbClr val="202124"/>
                </a:solidFill>
              </a:rPr>
              <a:t> </a:t>
            </a:r>
            <a:r>
              <a:rPr lang="ru-RU" altLang="ru-RU" b="1" dirty="0" err="1">
                <a:solidFill>
                  <a:srgbClr val="202124"/>
                </a:solidFill>
              </a:rPr>
              <a:t>distraction</a:t>
            </a:r>
            <a:r>
              <a:rPr lang="ru-RU" altLang="ru-RU" b="1" dirty="0">
                <a:solidFill>
                  <a:srgbClr val="202124"/>
                </a:solidFill>
              </a:rPr>
              <a:t> </a:t>
            </a:r>
            <a:r>
              <a:rPr lang="ru-RU" altLang="ru-RU" b="1" dirty="0" err="1">
                <a:solidFill>
                  <a:srgbClr val="202124"/>
                </a:solidFill>
              </a:rPr>
              <a:t>of</a:t>
            </a:r>
            <a:r>
              <a:rPr lang="ru-RU" altLang="ru-RU" b="1" dirty="0">
                <a:solidFill>
                  <a:srgbClr val="202124"/>
                </a:solidFill>
              </a:rPr>
              <a:t> </a:t>
            </a:r>
            <a:r>
              <a:rPr lang="ru-RU" altLang="ru-RU" b="1" dirty="0" err="1">
                <a:solidFill>
                  <a:srgbClr val="202124"/>
                </a:solidFill>
              </a:rPr>
              <a:t>concepts</a:t>
            </a:r>
            <a:r>
              <a:rPr lang="ru-RU" altLang="ru-RU" b="1" dirty="0">
                <a:solidFill>
                  <a:srgbClr val="202124"/>
                </a:solidFill>
              </a:rPr>
              <a:t> </a:t>
            </a:r>
            <a:r>
              <a:rPr lang="ru-RU" altLang="ru-RU" b="1" dirty="0" err="1">
                <a:solidFill>
                  <a:srgbClr val="202124"/>
                </a:solidFill>
              </a:rPr>
              <a:t>from</a:t>
            </a:r>
            <a:r>
              <a:rPr lang="ru-RU" altLang="ru-RU" b="1" dirty="0">
                <a:solidFill>
                  <a:srgbClr val="202124"/>
                </a:solidFill>
              </a:rPr>
              <a:t> </a:t>
            </a:r>
            <a:r>
              <a:rPr lang="ru-RU" altLang="ru-RU" b="1" dirty="0" err="1">
                <a:solidFill>
                  <a:srgbClr val="202124"/>
                </a:solidFill>
              </a:rPr>
              <a:t>the</a:t>
            </a:r>
            <a:r>
              <a:rPr lang="ru-RU" altLang="ru-RU" b="1" dirty="0">
                <a:solidFill>
                  <a:srgbClr val="202124"/>
                </a:solidFill>
              </a:rPr>
              <a:t> </a:t>
            </a:r>
            <a:r>
              <a:rPr lang="en-US" altLang="ru-RU" b="1" dirty="0" smtClean="0">
                <a:solidFill>
                  <a:srgbClr val="202124"/>
                </a:solidFill>
              </a:rPr>
              <a:t>	</a:t>
            </a:r>
            <a:r>
              <a:rPr lang="ru-RU" altLang="ru-RU" b="1" dirty="0" err="1" smtClean="0">
                <a:solidFill>
                  <a:srgbClr val="202124"/>
                </a:solidFill>
              </a:rPr>
              <a:t>impressions</a:t>
            </a:r>
            <a:r>
              <a:rPr lang="ru-RU" altLang="ru-RU" b="1" dirty="0" smtClean="0">
                <a:solidFill>
                  <a:srgbClr val="202124"/>
                </a:solidFill>
              </a:rPr>
              <a:t> </a:t>
            </a:r>
            <a:r>
              <a:rPr lang="ru-RU" altLang="ru-RU" b="1" dirty="0" err="1">
                <a:solidFill>
                  <a:srgbClr val="202124"/>
                </a:solidFill>
              </a:rPr>
              <a:t>of</a:t>
            </a:r>
            <a:r>
              <a:rPr lang="ru-RU" altLang="ru-RU" b="1" dirty="0">
                <a:solidFill>
                  <a:srgbClr val="202124"/>
                </a:solidFill>
              </a:rPr>
              <a:t> </a:t>
            </a:r>
            <a:r>
              <a:rPr lang="ru-RU" altLang="ru-RU" b="1" dirty="0" err="1">
                <a:solidFill>
                  <a:srgbClr val="202124"/>
                </a:solidFill>
              </a:rPr>
              <a:t>the</a:t>
            </a:r>
            <a:r>
              <a:rPr lang="ru-RU" altLang="ru-RU" b="1" dirty="0">
                <a:solidFill>
                  <a:srgbClr val="202124"/>
                </a:solidFill>
              </a:rPr>
              <a:t> </a:t>
            </a:r>
            <a:r>
              <a:rPr lang="ru-RU" altLang="ru-RU" b="1" dirty="0" err="1">
                <a:solidFill>
                  <a:srgbClr val="202124"/>
                </a:solidFill>
              </a:rPr>
              <a:t>senses</a:t>
            </a:r>
            <a:r>
              <a:rPr lang="ru-RU" altLang="ru-RU" b="1" dirty="0">
                <a:solidFill>
                  <a:schemeClr val="tx1"/>
                </a:solidFill>
              </a:rPr>
              <a:t> </a:t>
            </a:r>
            <a:endParaRPr lang="en-US" altLang="ru-RU" b="1" dirty="0" smtClean="0">
              <a:solidFill>
                <a:schemeClr val="tx1"/>
              </a:solidFill>
            </a:endParaRPr>
          </a:p>
          <a:p>
            <a:pPr marL="0" lvl="0" indent="0" defTabSz="914400" eaLnBrk="0" fontAlgn="base" hangingPunct="0">
              <a:spcBef>
                <a:spcPct val="0"/>
              </a:spcBef>
              <a:spcAft>
                <a:spcPct val="0"/>
              </a:spcAft>
              <a:buClrTx/>
              <a:buSzTx/>
              <a:buNone/>
            </a:pPr>
            <a:r>
              <a:rPr lang="en-US" altLang="ru-RU" b="1" dirty="0" smtClean="0">
                <a:solidFill>
                  <a:schemeClr val="tx1"/>
                </a:solidFill>
              </a:rPr>
              <a:t>	</a:t>
            </a:r>
            <a:r>
              <a:rPr lang="en-US" altLang="ru-RU" dirty="0">
                <a:solidFill>
                  <a:schemeClr val="tx1"/>
                </a:solidFill>
              </a:rPr>
              <a:t>3. </a:t>
            </a:r>
            <a:r>
              <a:rPr lang="en-US" altLang="ru-RU" b="1" dirty="0">
                <a:solidFill>
                  <a:schemeClr val="tx1"/>
                </a:solidFill>
              </a:rPr>
              <a:t>conclusion about the basics of science by means of a simple </a:t>
            </a:r>
            <a:r>
              <a:rPr lang="en-US" altLang="ru-RU" b="1" dirty="0" smtClean="0">
                <a:solidFill>
                  <a:schemeClr val="tx1"/>
                </a:solidFill>
              </a:rPr>
              <a:t>	listing</a:t>
            </a:r>
          </a:p>
          <a:p>
            <a:pPr marL="0" lvl="0" indent="0" defTabSz="914400" eaLnBrk="0" fontAlgn="base" hangingPunct="0">
              <a:spcBef>
                <a:spcPct val="0"/>
              </a:spcBef>
              <a:spcAft>
                <a:spcPct val="0"/>
              </a:spcAft>
              <a:buClrTx/>
              <a:buSzTx/>
              <a:buNone/>
            </a:pPr>
            <a:r>
              <a:rPr lang="en-US" altLang="ru-RU" b="1" dirty="0" smtClean="0">
                <a:solidFill>
                  <a:schemeClr val="tx1"/>
                </a:solidFill>
              </a:rPr>
              <a:t>	</a:t>
            </a:r>
            <a:r>
              <a:rPr lang="en-US" altLang="ru-RU" dirty="0">
                <a:solidFill>
                  <a:schemeClr val="tx1"/>
                </a:solidFill>
              </a:rPr>
              <a:t>4. </a:t>
            </a:r>
            <a:r>
              <a:rPr lang="en-US" altLang="ru-RU" b="1" dirty="0">
                <a:solidFill>
                  <a:schemeClr val="tx1"/>
                </a:solidFill>
              </a:rPr>
              <a:t>discovery and verification, when at first the most general foundations </a:t>
            </a:r>
            <a:r>
              <a:rPr lang="en-US" altLang="ru-RU" b="1" dirty="0" smtClean="0">
                <a:solidFill>
                  <a:schemeClr val="tx1"/>
                </a:solidFill>
              </a:rPr>
              <a:t>	are built</a:t>
            </a:r>
            <a:r>
              <a:rPr lang="en-US" altLang="ru-RU" b="1" dirty="0">
                <a:solidFill>
                  <a:schemeClr val="tx1"/>
                </a:solidFill>
              </a:rPr>
              <a:t>, and then, by means of them, the middle axioms are verified.</a:t>
            </a:r>
            <a:endParaRPr lang="ru-RU" altLang="ru-RU" b="1" dirty="0">
              <a:solidFill>
                <a:schemeClr val="tx1"/>
              </a:solidFill>
            </a:endParaRPr>
          </a:p>
          <a:p>
            <a:pPr marL="0" indent="0" defTabSz="914400" eaLnBrk="0" fontAlgn="base" hangingPunct="0">
              <a:spcBef>
                <a:spcPct val="0"/>
              </a:spcBef>
              <a:spcAft>
                <a:spcPct val="0"/>
              </a:spcAft>
              <a:buClrTx/>
              <a:buSzTx/>
              <a:buNone/>
            </a:pPr>
            <a:endParaRPr lang="ru-RU" altLang="ru-RU" sz="2000" dirty="0">
              <a:solidFill>
                <a:schemeClr val="tx1"/>
              </a:solidFill>
            </a:endParaRPr>
          </a:p>
          <a:p>
            <a:endParaRPr lang="ru-RU" dirty="0"/>
          </a:p>
        </p:txBody>
      </p:sp>
      <p:sp>
        <p:nvSpPr>
          <p:cNvPr id="4" name="Rectangle 1"/>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3826049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Натуральные материалы">
  <a:themeElements>
    <a:clrScheme name="Натуральные материалы">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Натуральные материалы">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Натуральные материалы">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166</TotalTime>
  <Words>872</Words>
  <Application>Microsoft Office PowerPoint</Application>
  <PresentationFormat>Широкоэкранный</PresentationFormat>
  <Paragraphs>73</Paragraphs>
  <Slides>14</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14</vt:i4>
      </vt:variant>
    </vt:vector>
  </HeadingPairs>
  <TitlesOfParts>
    <vt:vector size="18" baseType="lpstr">
      <vt:lpstr>Arial</vt:lpstr>
      <vt:lpstr>Cambria Math</vt:lpstr>
      <vt:lpstr>Garamond</vt:lpstr>
      <vt:lpstr>Натуральные материалы</vt:lpstr>
      <vt:lpstr>A historical review of contemporary logic origins</vt:lpstr>
      <vt:lpstr>The birth of logic</vt:lpstr>
      <vt:lpstr>Laws of Aristotle</vt:lpstr>
      <vt:lpstr>Laws of Aristotle</vt:lpstr>
      <vt:lpstr>Laws of Aristotle</vt:lpstr>
      <vt:lpstr>Antique stoics and logic of propositions</vt:lpstr>
      <vt:lpstr>Medieval development of logic </vt:lpstr>
      <vt:lpstr>Logic in XV – XVII centuries </vt:lpstr>
      <vt:lpstr>Beacon’s method and Theory of Induction</vt:lpstr>
      <vt:lpstr>Forms identifying</vt:lpstr>
      <vt:lpstr>Heat form identifying example</vt:lpstr>
      <vt:lpstr>The logical calculus</vt:lpstr>
      <vt:lpstr>Boolean algebra</vt:lpstr>
      <vt:lpstr>Modern logic science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historical review of contemporary logic origins</dc:title>
  <dc:creator>Пользователь</dc:creator>
  <cp:lastModifiedBy>Пользователь</cp:lastModifiedBy>
  <cp:revision>24</cp:revision>
  <dcterms:created xsi:type="dcterms:W3CDTF">2021-03-15T19:37:00Z</dcterms:created>
  <dcterms:modified xsi:type="dcterms:W3CDTF">2021-03-15T22:23:54Z</dcterms:modified>
</cp:coreProperties>
</file>