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132F5B0-4338-4371-B0D2-8CE9E957B8E9}" type="datetimeFigureOut">
              <a:rPr lang="ru-RU" smtClean="0"/>
              <a:t>16.03.2021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CDE1FF9-E9D2-4112-8012-26CAD542F7CA}" type="slidenum">
              <a:rPr lang="ru-RU" smtClean="0"/>
              <a:t>‹#›</a:t>
            </a:fld>
            <a:endParaRPr lang="ru-RU"/>
          </a:p>
        </p:txBody>
      </p:sp>
    </p:spTree>
    <p:extLst>
      <p:ext uri="{BB962C8B-B14F-4D97-AF65-F5344CB8AC3E}">
        <p14:creationId xmlns:p14="http://schemas.microsoft.com/office/powerpoint/2010/main" val="1180539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32F5B0-4338-4371-B0D2-8CE9E957B8E9}" type="datetimeFigureOut">
              <a:rPr lang="ru-RU" smtClean="0"/>
              <a:t>16.03.2021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CDE1FF9-E9D2-4112-8012-26CAD542F7CA}" type="slidenum">
              <a:rPr lang="ru-RU" smtClean="0"/>
              <a:t>‹#›</a:t>
            </a:fld>
            <a:endParaRPr lang="ru-RU"/>
          </a:p>
        </p:txBody>
      </p:sp>
    </p:spTree>
    <p:extLst>
      <p:ext uri="{BB962C8B-B14F-4D97-AF65-F5344CB8AC3E}">
        <p14:creationId xmlns:p14="http://schemas.microsoft.com/office/powerpoint/2010/main" val="1299447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32F5B0-4338-4371-B0D2-8CE9E957B8E9}" type="datetimeFigureOut">
              <a:rPr lang="ru-RU" smtClean="0"/>
              <a:t>16.03.2021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CDE1FF9-E9D2-4112-8012-26CAD542F7CA}" type="slidenum">
              <a:rPr lang="ru-RU" smtClean="0"/>
              <a:t>‹#›</a:t>
            </a:fld>
            <a:endParaRPr lang="ru-RU"/>
          </a:p>
        </p:txBody>
      </p:sp>
    </p:spTree>
    <p:extLst>
      <p:ext uri="{BB962C8B-B14F-4D97-AF65-F5344CB8AC3E}">
        <p14:creationId xmlns:p14="http://schemas.microsoft.com/office/powerpoint/2010/main" val="2241143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32F5B0-4338-4371-B0D2-8CE9E957B8E9}" type="datetimeFigureOut">
              <a:rPr lang="ru-RU" smtClean="0"/>
              <a:t>16.03.2021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CDE1FF9-E9D2-4112-8012-26CAD542F7CA}" type="slidenum">
              <a:rPr lang="ru-RU" smtClean="0"/>
              <a:t>‹#›</a:t>
            </a:fld>
            <a:endParaRPr lang="ru-RU"/>
          </a:p>
        </p:txBody>
      </p:sp>
    </p:spTree>
    <p:extLst>
      <p:ext uri="{BB962C8B-B14F-4D97-AF65-F5344CB8AC3E}">
        <p14:creationId xmlns:p14="http://schemas.microsoft.com/office/powerpoint/2010/main" val="786331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132F5B0-4338-4371-B0D2-8CE9E957B8E9}" type="datetimeFigureOut">
              <a:rPr lang="ru-RU" smtClean="0"/>
              <a:t>16.03.2021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CDE1FF9-E9D2-4112-8012-26CAD542F7CA}" type="slidenum">
              <a:rPr lang="ru-RU" smtClean="0"/>
              <a:t>‹#›</a:t>
            </a:fld>
            <a:endParaRPr lang="ru-RU"/>
          </a:p>
        </p:txBody>
      </p:sp>
    </p:spTree>
    <p:extLst>
      <p:ext uri="{BB962C8B-B14F-4D97-AF65-F5344CB8AC3E}">
        <p14:creationId xmlns:p14="http://schemas.microsoft.com/office/powerpoint/2010/main" val="202636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132F5B0-4338-4371-B0D2-8CE9E957B8E9}" type="datetimeFigureOut">
              <a:rPr lang="ru-RU" smtClean="0"/>
              <a:t>16.03.2021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CDE1FF9-E9D2-4112-8012-26CAD542F7CA}" type="slidenum">
              <a:rPr lang="ru-RU" smtClean="0"/>
              <a:t>‹#›</a:t>
            </a:fld>
            <a:endParaRPr lang="ru-RU"/>
          </a:p>
        </p:txBody>
      </p:sp>
    </p:spTree>
    <p:extLst>
      <p:ext uri="{BB962C8B-B14F-4D97-AF65-F5344CB8AC3E}">
        <p14:creationId xmlns:p14="http://schemas.microsoft.com/office/powerpoint/2010/main" val="536231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132F5B0-4338-4371-B0D2-8CE9E957B8E9}" type="datetimeFigureOut">
              <a:rPr lang="ru-RU" smtClean="0"/>
              <a:t>16.03.2021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CDE1FF9-E9D2-4112-8012-26CAD542F7CA}" type="slidenum">
              <a:rPr lang="ru-RU" smtClean="0"/>
              <a:t>‹#›</a:t>
            </a:fld>
            <a:endParaRPr lang="ru-RU"/>
          </a:p>
        </p:txBody>
      </p:sp>
    </p:spTree>
    <p:extLst>
      <p:ext uri="{BB962C8B-B14F-4D97-AF65-F5344CB8AC3E}">
        <p14:creationId xmlns:p14="http://schemas.microsoft.com/office/powerpoint/2010/main" val="284567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132F5B0-4338-4371-B0D2-8CE9E957B8E9}" type="datetimeFigureOut">
              <a:rPr lang="ru-RU" smtClean="0"/>
              <a:t>16.03.2021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CDE1FF9-E9D2-4112-8012-26CAD542F7CA}" type="slidenum">
              <a:rPr lang="ru-RU" smtClean="0"/>
              <a:t>‹#›</a:t>
            </a:fld>
            <a:endParaRPr lang="ru-RU"/>
          </a:p>
        </p:txBody>
      </p:sp>
    </p:spTree>
    <p:extLst>
      <p:ext uri="{BB962C8B-B14F-4D97-AF65-F5344CB8AC3E}">
        <p14:creationId xmlns:p14="http://schemas.microsoft.com/office/powerpoint/2010/main" val="205161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132F5B0-4338-4371-B0D2-8CE9E957B8E9}" type="datetimeFigureOut">
              <a:rPr lang="ru-RU" smtClean="0"/>
              <a:t>16.03.2021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CDE1FF9-E9D2-4112-8012-26CAD542F7CA}" type="slidenum">
              <a:rPr lang="ru-RU" smtClean="0"/>
              <a:t>‹#›</a:t>
            </a:fld>
            <a:endParaRPr lang="ru-RU"/>
          </a:p>
        </p:txBody>
      </p:sp>
    </p:spTree>
    <p:extLst>
      <p:ext uri="{BB962C8B-B14F-4D97-AF65-F5344CB8AC3E}">
        <p14:creationId xmlns:p14="http://schemas.microsoft.com/office/powerpoint/2010/main" val="2027304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32F5B0-4338-4371-B0D2-8CE9E957B8E9}" type="datetimeFigureOut">
              <a:rPr lang="ru-RU" smtClean="0"/>
              <a:t>16.03.2021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CDE1FF9-E9D2-4112-8012-26CAD542F7CA}" type="slidenum">
              <a:rPr lang="ru-RU" smtClean="0"/>
              <a:t>‹#›</a:t>
            </a:fld>
            <a:endParaRPr lang="ru-RU"/>
          </a:p>
        </p:txBody>
      </p:sp>
    </p:spTree>
    <p:extLst>
      <p:ext uri="{BB962C8B-B14F-4D97-AF65-F5344CB8AC3E}">
        <p14:creationId xmlns:p14="http://schemas.microsoft.com/office/powerpoint/2010/main" val="203423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32F5B0-4338-4371-B0D2-8CE9E957B8E9}" type="datetimeFigureOut">
              <a:rPr lang="ru-RU" smtClean="0"/>
              <a:t>16.03.2021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CDE1FF9-E9D2-4112-8012-26CAD542F7CA}" type="slidenum">
              <a:rPr lang="ru-RU" smtClean="0"/>
              <a:t>‹#›</a:t>
            </a:fld>
            <a:endParaRPr lang="ru-RU"/>
          </a:p>
        </p:txBody>
      </p:sp>
    </p:spTree>
    <p:extLst>
      <p:ext uri="{BB962C8B-B14F-4D97-AF65-F5344CB8AC3E}">
        <p14:creationId xmlns:p14="http://schemas.microsoft.com/office/powerpoint/2010/main" val="133783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2F5B0-4338-4371-B0D2-8CE9E957B8E9}" type="datetimeFigureOut">
              <a:rPr lang="ru-RU" smtClean="0"/>
              <a:t>16.03.2021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DE1FF9-E9D2-4112-8012-26CAD542F7CA}" type="slidenum">
              <a:rPr lang="ru-RU" smtClean="0"/>
              <a:t>‹#›</a:t>
            </a:fld>
            <a:endParaRPr lang="ru-RU"/>
          </a:p>
        </p:txBody>
      </p:sp>
    </p:spTree>
    <p:extLst>
      <p:ext uri="{BB962C8B-B14F-4D97-AF65-F5344CB8AC3E}">
        <p14:creationId xmlns:p14="http://schemas.microsoft.com/office/powerpoint/2010/main" val="2116220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0" y="-2444"/>
            <a:ext cx="12191999" cy="6860444"/>
          </a:xfrm>
          <a:prstGeom prst="rect">
            <a:avLst/>
          </a:prstGeom>
        </p:spPr>
      </p:pic>
      <p:sp>
        <p:nvSpPr>
          <p:cNvPr id="2" name="Заголовок 1"/>
          <p:cNvSpPr>
            <a:spLocks noGrp="1"/>
          </p:cNvSpPr>
          <p:nvPr>
            <p:ph type="ctrTitle"/>
          </p:nvPr>
        </p:nvSpPr>
        <p:spPr/>
        <p:txBody>
          <a:bodyPr>
            <a:normAutofit fontScale="90000"/>
          </a:bodyPr>
          <a:lstStyle/>
          <a:p>
            <a:r>
              <a:rPr lang="en-US" b="1" dirty="0" smtClean="0">
                <a:solidFill>
                  <a:schemeClr val="bg1"/>
                </a:solidFill>
              </a:rPr>
              <a:t>Theoretical knowledge: hypothesis, prediction, theory, meta-theory,</a:t>
            </a:r>
            <a:br>
              <a:rPr lang="en-US" b="1" dirty="0" smtClean="0">
                <a:solidFill>
                  <a:schemeClr val="bg1"/>
                </a:solidFill>
              </a:rPr>
            </a:br>
            <a:r>
              <a:rPr lang="en-US" b="1" dirty="0" smtClean="0">
                <a:solidFill>
                  <a:schemeClr val="bg1"/>
                </a:solidFill>
              </a:rPr>
              <a:t>beyond and between them.</a:t>
            </a:r>
            <a:endParaRPr lang="ru-RU" b="1" dirty="0">
              <a:solidFill>
                <a:schemeClr val="bg1"/>
              </a:solidFill>
            </a:endParaRPr>
          </a:p>
        </p:txBody>
      </p:sp>
      <p:sp>
        <p:nvSpPr>
          <p:cNvPr id="3" name="Подзаголовок 2"/>
          <p:cNvSpPr>
            <a:spLocks noGrp="1"/>
          </p:cNvSpPr>
          <p:nvPr>
            <p:ph type="subTitle" idx="1"/>
          </p:nvPr>
        </p:nvSpPr>
        <p:spPr>
          <a:xfrm>
            <a:off x="7342909" y="4710402"/>
            <a:ext cx="4461164" cy="1655762"/>
          </a:xfrm>
        </p:spPr>
        <p:txBody>
          <a:bodyPr/>
          <a:lstStyle/>
          <a:p>
            <a:r>
              <a:rPr lang="en-US" b="1" dirty="0" smtClean="0">
                <a:solidFill>
                  <a:schemeClr val="bg1"/>
                </a:solidFill>
              </a:rPr>
              <a:t>Made by</a:t>
            </a:r>
          </a:p>
          <a:p>
            <a:pPr algn="r"/>
            <a:r>
              <a:rPr lang="en-US" b="1" dirty="0" smtClean="0">
                <a:solidFill>
                  <a:schemeClr val="bg1"/>
                </a:solidFill>
              </a:rPr>
              <a:t>Second-year student of IASA</a:t>
            </a:r>
          </a:p>
          <a:p>
            <a:pPr algn="r"/>
            <a:r>
              <a:rPr lang="en-US" b="1" dirty="0" err="1" smtClean="0">
                <a:solidFill>
                  <a:schemeClr val="bg1"/>
                </a:solidFill>
              </a:rPr>
              <a:t>Oleksii</a:t>
            </a:r>
            <a:r>
              <a:rPr lang="en-US" b="1" dirty="0" smtClean="0">
                <a:solidFill>
                  <a:schemeClr val="bg1"/>
                </a:solidFill>
              </a:rPr>
              <a:t> </a:t>
            </a:r>
            <a:r>
              <a:rPr lang="en-US" b="1" dirty="0" err="1" smtClean="0">
                <a:solidFill>
                  <a:schemeClr val="bg1"/>
                </a:solidFill>
              </a:rPr>
              <a:t>Kosiuk</a:t>
            </a:r>
            <a:endParaRPr lang="ru-RU" b="1" dirty="0">
              <a:solidFill>
                <a:schemeClr val="bg1"/>
              </a:solidFill>
            </a:endParaRPr>
          </a:p>
        </p:txBody>
      </p:sp>
    </p:spTree>
    <p:extLst>
      <p:ext uri="{BB962C8B-B14F-4D97-AF65-F5344CB8AC3E}">
        <p14:creationId xmlns:p14="http://schemas.microsoft.com/office/powerpoint/2010/main" val="14350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smtClean="0"/>
              <a:t>Theoretical knowledge</a:t>
            </a:r>
            <a:endParaRPr lang="ru-RU" b="1" dirty="0"/>
          </a:p>
        </p:txBody>
      </p:sp>
      <p:sp>
        <p:nvSpPr>
          <p:cNvPr id="3" name="Объект 2"/>
          <p:cNvSpPr>
            <a:spLocks noGrp="1"/>
          </p:cNvSpPr>
          <p:nvPr>
            <p:ph idx="1"/>
          </p:nvPr>
        </p:nvSpPr>
        <p:spPr>
          <a:xfrm>
            <a:off x="838200" y="1825625"/>
            <a:ext cx="7049655" cy="4159539"/>
          </a:xfrm>
        </p:spPr>
        <p:txBody>
          <a:bodyPr>
            <a:normAutofit fontScale="92500" lnSpcReduction="10000"/>
          </a:bodyPr>
          <a:lstStyle/>
          <a:p>
            <a:r>
              <a:rPr lang="en-US" dirty="0" smtClean="0"/>
              <a:t>Theoretical knowledge - general and necessary characteristics of objects.</a:t>
            </a:r>
            <a:r>
              <a:rPr lang="ru-RU" dirty="0" smtClean="0"/>
              <a:t> </a:t>
            </a:r>
            <a:r>
              <a:rPr lang="en-US" dirty="0" smtClean="0"/>
              <a:t>Represents a system of abstractions, capable of disclosing its subject content in categorical definitions, regular connections, cause-and-effect schemes. It is focused on a detailed explanation of phenomena, analysis of their "mechanisms" and deep foundations. In contrast to empirical knowledge, is the sphere of the formulation of general concepts, hypothetical assumptions, idealizing constructions, the implementation of "thinkable" experiments and predictions.</a:t>
            </a:r>
            <a:endParaRPr lang="ru-RU" dirty="0"/>
          </a:p>
        </p:txBody>
      </p:sp>
      <p:pic>
        <p:nvPicPr>
          <p:cNvPr id="1027" name="Picture 3" descr="Theoretical vs Practical Knowledge | by Amanda Posthuma-Coelho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3809" y="1825625"/>
            <a:ext cx="3633734" cy="3891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515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H</a:t>
            </a:r>
            <a:r>
              <a:rPr lang="en-US" b="1" dirty="0" smtClean="0"/>
              <a:t>ypothesis</a:t>
            </a:r>
            <a:endParaRPr lang="ru-RU" dirty="0"/>
          </a:p>
        </p:txBody>
      </p:sp>
      <p:sp>
        <p:nvSpPr>
          <p:cNvPr id="3" name="Объект 2"/>
          <p:cNvSpPr>
            <a:spLocks noGrp="1"/>
          </p:cNvSpPr>
          <p:nvPr>
            <p:ph idx="1"/>
          </p:nvPr>
        </p:nvSpPr>
        <p:spPr>
          <a:xfrm>
            <a:off x="838200" y="1825625"/>
            <a:ext cx="6079836" cy="4351338"/>
          </a:xfrm>
        </p:spPr>
        <p:txBody>
          <a:bodyPr>
            <a:normAutofit fontScale="85000" lnSpcReduction="20000"/>
          </a:bodyPr>
          <a:lstStyle/>
          <a:p>
            <a:pPr algn="just"/>
            <a:r>
              <a:rPr lang="en-US" dirty="0"/>
              <a:t>A </a:t>
            </a:r>
            <a:r>
              <a:rPr lang="en-US" b="1" dirty="0"/>
              <a:t>hypothesis</a:t>
            </a:r>
            <a:r>
              <a:rPr lang="en-US" dirty="0"/>
              <a:t> (plural </a:t>
            </a:r>
            <a:r>
              <a:rPr lang="en-US" b="1" dirty="0"/>
              <a:t>hypotheses</a:t>
            </a:r>
            <a:r>
              <a:rPr lang="en-US" dirty="0"/>
              <a:t>) is a proposed explanation for a phenomenon. For a hypothesis to be a scientific hypothesis, the scientific method requires that one can test it. Scientists generally base scientific hypotheses on previous observations that cannot satisfactorily be explained with the available scientific theories. Even though the words "hypothesis" and "theory" are often used synonymously, a scientific hypothesis is not the same as a scientific theory. A </a:t>
            </a:r>
            <a:r>
              <a:rPr lang="en-US" dirty="0" smtClean="0"/>
              <a:t>workin</a:t>
            </a:r>
            <a:r>
              <a:rPr lang="en-US" dirty="0"/>
              <a:t>g</a:t>
            </a:r>
            <a:r>
              <a:rPr lang="en-US" dirty="0" smtClean="0"/>
              <a:t> </a:t>
            </a:r>
            <a:r>
              <a:rPr lang="en-US" dirty="0"/>
              <a:t>hypothesis is a provisionally </a:t>
            </a:r>
            <a:r>
              <a:rPr lang="en-US" dirty="0" smtClean="0"/>
              <a:t>accepted hypothesis proposed for </a:t>
            </a:r>
            <a:r>
              <a:rPr lang="en-US" dirty="0" smtClean="0"/>
              <a:t>further  research,</a:t>
            </a:r>
            <a:r>
              <a:rPr lang="en-US" dirty="0"/>
              <a:t> in a process beginning with an educated guess or thought.</a:t>
            </a:r>
            <a:endParaRPr lang="ru-RU" dirty="0"/>
          </a:p>
        </p:txBody>
      </p:sp>
      <p:pic>
        <p:nvPicPr>
          <p:cNvPr id="2052" name="Picture 4" descr="Гипотеза в диссертации | Как правильно сформулировать | dgs.org.u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8265" y="1890856"/>
            <a:ext cx="4732482" cy="354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363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smtClean="0"/>
              <a:t>Prediction</a:t>
            </a:r>
            <a:endParaRPr lang="ru-RU" b="1" dirty="0"/>
          </a:p>
        </p:txBody>
      </p:sp>
      <p:sp>
        <p:nvSpPr>
          <p:cNvPr id="3" name="Объект 2"/>
          <p:cNvSpPr>
            <a:spLocks noGrp="1"/>
          </p:cNvSpPr>
          <p:nvPr>
            <p:ph idx="1"/>
          </p:nvPr>
        </p:nvSpPr>
        <p:spPr>
          <a:xfrm>
            <a:off x="838200" y="1825625"/>
            <a:ext cx="7225146" cy="4713720"/>
          </a:xfrm>
        </p:spPr>
        <p:txBody>
          <a:bodyPr>
            <a:normAutofit fontScale="92500" lnSpcReduction="10000"/>
          </a:bodyPr>
          <a:lstStyle/>
          <a:p>
            <a:r>
              <a:rPr lang="en-US" dirty="0"/>
              <a:t>A </a:t>
            </a:r>
            <a:r>
              <a:rPr lang="en-US" b="1" dirty="0"/>
              <a:t>prediction</a:t>
            </a:r>
            <a:r>
              <a:rPr lang="en-US" dirty="0"/>
              <a:t> (Latin </a:t>
            </a:r>
            <a:r>
              <a:rPr lang="en-US" i="1" dirty="0" err="1"/>
              <a:t>præ</a:t>
            </a:r>
            <a:r>
              <a:rPr lang="en-US" i="1" dirty="0"/>
              <a:t>-</a:t>
            </a:r>
            <a:r>
              <a:rPr lang="en-US" dirty="0"/>
              <a:t>, "before," and </a:t>
            </a:r>
            <a:r>
              <a:rPr lang="en-US" i="1" dirty="0" err="1"/>
              <a:t>dicere</a:t>
            </a:r>
            <a:r>
              <a:rPr lang="en-US" dirty="0"/>
              <a:t>, "to say"), or </a:t>
            </a:r>
            <a:r>
              <a:rPr lang="en-US" b="1" dirty="0"/>
              <a:t>forecast</a:t>
            </a:r>
            <a:r>
              <a:rPr lang="en-US" dirty="0"/>
              <a:t>, is a statement about a future event. They are often, but not always, based upon experience or knowledge. There is no universal agreement about the exact difference from "estimation"; different authors and disciplines ascribe different connotations.</a:t>
            </a:r>
          </a:p>
          <a:p>
            <a:r>
              <a:rPr lang="en-US" dirty="0"/>
              <a:t>Although future events are necessarily uncertain, so guaranteed accurate information about the future is impossible. Prediction can be useful to assist in making plans about possible developments; Howard H. Stevenson writes that prediction in business "is at least two things: Important and hard."</a:t>
            </a:r>
          </a:p>
          <a:p>
            <a:endParaRPr lang="ru-RU" dirty="0"/>
          </a:p>
        </p:txBody>
      </p:sp>
      <p:pic>
        <p:nvPicPr>
          <p:cNvPr id="5" name="Рисунок 4"/>
          <p:cNvPicPr>
            <a:picLocks noChangeAspect="1"/>
          </p:cNvPicPr>
          <p:nvPr/>
        </p:nvPicPr>
        <p:blipFill>
          <a:blip r:embed="rId2"/>
          <a:stretch>
            <a:fillRect/>
          </a:stretch>
        </p:blipFill>
        <p:spPr>
          <a:xfrm>
            <a:off x="8162409" y="2241261"/>
            <a:ext cx="3515774" cy="3725430"/>
          </a:xfrm>
          <a:prstGeom prst="rect">
            <a:avLst/>
          </a:prstGeom>
        </p:spPr>
      </p:pic>
    </p:spTree>
    <p:extLst>
      <p:ext uri="{BB962C8B-B14F-4D97-AF65-F5344CB8AC3E}">
        <p14:creationId xmlns:p14="http://schemas.microsoft.com/office/powerpoint/2010/main" val="276834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smtClean="0"/>
              <a:t>Difference between hypothesis and prediction</a:t>
            </a:r>
            <a:endParaRPr lang="ru-RU" b="1"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087506289"/>
              </p:ext>
            </p:extLst>
          </p:nvPr>
        </p:nvGraphicFramePr>
        <p:xfrm>
          <a:off x="838200" y="1825625"/>
          <a:ext cx="10515600" cy="50978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78295689"/>
                    </a:ext>
                  </a:extLst>
                </a:gridCol>
                <a:gridCol w="3505200">
                  <a:extLst>
                    <a:ext uri="{9D8B030D-6E8A-4147-A177-3AD203B41FA5}">
                      <a16:colId xmlns:a16="http://schemas.microsoft.com/office/drawing/2014/main" val="1649314897"/>
                    </a:ext>
                  </a:extLst>
                </a:gridCol>
                <a:gridCol w="3505200">
                  <a:extLst>
                    <a:ext uri="{9D8B030D-6E8A-4147-A177-3AD203B41FA5}">
                      <a16:colId xmlns:a16="http://schemas.microsoft.com/office/drawing/2014/main" val="508211245"/>
                    </a:ext>
                  </a:extLst>
                </a:gridCol>
              </a:tblGrid>
              <a:tr h="748675">
                <a:tc>
                  <a:txBody>
                    <a:bodyPr/>
                    <a:lstStyle/>
                    <a:p>
                      <a:pPr algn="ctr"/>
                      <a:r>
                        <a:rPr lang="en-US" sz="2400" dirty="0" smtClean="0"/>
                        <a:t>Comparison parameter</a:t>
                      </a:r>
                      <a:endParaRPr lang="ru-RU" sz="2400" dirty="0"/>
                    </a:p>
                  </a:txBody>
                  <a:tcPr/>
                </a:tc>
                <a:tc>
                  <a:txBody>
                    <a:bodyPr/>
                    <a:lstStyle/>
                    <a:p>
                      <a:pPr algn="ctr"/>
                      <a:r>
                        <a:rPr lang="en-US" sz="2400" dirty="0" smtClean="0"/>
                        <a:t>Hypothesis</a:t>
                      </a:r>
                      <a:endParaRPr lang="ru-RU" sz="2400" dirty="0"/>
                    </a:p>
                  </a:txBody>
                  <a:tcPr/>
                </a:tc>
                <a:tc>
                  <a:txBody>
                    <a:bodyPr/>
                    <a:lstStyle/>
                    <a:p>
                      <a:pPr algn="ctr"/>
                      <a:r>
                        <a:rPr lang="en-US" sz="2400" dirty="0" smtClean="0"/>
                        <a:t>Prediction</a:t>
                      </a:r>
                      <a:endParaRPr lang="ru-RU" sz="2400" dirty="0"/>
                    </a:p>
                  </a:txBody>
                  <a:tcPr/>
                </a:tc>
                <a:extLst>
                  <a:ext uri="{0D108BD9-81ED-4DB2-BD59-A6C34878D82A}">
                    <a16:rowId xmlns:a16="http://schemas.microsoft.com/office/drawing/2014/main" val="2628143956"/>
                  </a:ext>
                </a:extLst>
              </a:tr>
              <a:tr h="748675">
                <a:tc>
                  <a:txBody>
                    <a:bodyPr/>
                    <a:lstStyle/>
                    <a:p>
                      <a:pPr algn="l"/>
                      <a:endParaRPr lang="ru-RU" dirty="0" smtClean="0"/>
                    </a:p>
                    <a:p>
                      <a:pPr algn="l"/>
                      <a:r>
                        <a:rPr lang="en-US" dirty="0" smtClean="0"/>
                        <a:t>Meaning</a:t>
                      </a:r>
                      <a:endParaRPr lang="ru-RU" dirty="0" smtClean="0"/>
                    </a:p>
                    <a:p>
                      <a:pPr algn="l"/>
                      <a:endParaRPr lang="ru-RU" dirty="0"/>
                    </a:p>
                  </a:txBody>
                  <a:tcPr/>
                </a:tc>
                <a:tc>
                  <a:txBody>
                    <a:bodyPr/>
                    <a:lstStyle/>
                    <a:p>
                      <a:pPr algn="l"/>
                      <a:r>
                        <a:rPr lang="en-US" dirty="0" smtClean="0"/>
                        <a:t>A hypothesis implies a suggested factual explanation of an observed event as an introduction to further investigation.</a:t>
                      </a:r>
                      <a:endParaRPr lang="ru-RU" dirty="0"/>
                    </a:p>
                  </a:txBody>
                  <a:tcPr/>
                </a:tc>
                <a:tc>
                  <a:txBody>
                    <a:bodyPr/>
                    <a:lstStyle/>
                    <a:p>
                      <a:pPr algn="l"/>
                      <a:r>
                        <a:rPr lang="en-US" dirty="0" smtClean="0"/>
                        <a:t>Prediction refers to a statement that says or evaluates something that will happen in the future.</a:t>
                      </a:r>
                      <a:endParaRPr lang="ru-RU" dirty="0"/>
                    </a:p>
                  </a:txBody>
                  <a:tcPr/>
                </a:tc>
                <a:extLst>
                  <a:ext uri="{0D108BD9-81ED-4DB2-BD59-A6C34878D82A}">
                    <a16:rowId xmlns:a16="http://schemas.microsoft.com/office/drawing/2014/main" val="213205732"/>
                  </a:ext>
                </a:extLst>
              </a:tr>
              <a:tr h="748675">
                <a:tc>
                  <a:txBody>
                    <a:bodyPr/>
                    <a:lstStyle/>
                    <a:p>
                      <a:pPr algn="l"/>
                      <a:r>
                        <a:rPr lang="en-US" sz="1800" b="0" i="0" kern="1200" dirty="0" smtClean="0">
                          <a:solidFill>
                            <a:schemeClr val="dk1"/>
                          </a:solidFill>
                          <a:effectLst/>
                          <a:latin typeface="+mn-lt"/>
                          <a:ea typeface="+mn-ea"/>
                          <a:cs typeface="+mn-cs"/>
                        </a:rPr>
                        <a:t>What is it?</a:t>
                      </a:r>
                      <a:endParaRPr lang="ru-RU" dirty="0"/>
                    </a:p>
                  </a:txBody>
                  <a:tcPr/>
                </a:tc>
                <a:tc>
                  <a:txBody>
                    <a:bodyPr/>
                    <a:lstStyle/>
                    <a:p>
                      <a:pPr algn="l"/>
                      <a:r>
                        <a:rPr lang="en-US" sz="1800" b="0" i="0" kern="1200" dirty="0" smtClean="0">
                          <a:solidFill>
                            <a:schemeClr val="dk1"/>
                          </a:solidFill>
                          <a:effectLst/>
                          <a:latin typeface="+mn-lt"/>
                          <a:ea typeface="+mn-ea"/>
                          <a:cs typeface="+mn-cs"/>
                        </a:rPr>
                        <a:t>A tentative guess that can be tested scientifically.</a:t>
                      </a:r>
                      <a:endParaRPr lang="ru-RU" dirty="0"/>
                    </a:p>
                  </a:txBody>
                  <a:tcPr/>
                </a:tc>
                <a:tc>
                  <a:txBody>
                    <a:bodyPr/>
                    <a:lstStyle/>
                    <a:p>
                      <a:pPr algn="l"/>
                      <a:r>
                        <a:rPr lang="en-US" sz="1800" b="0" i="0" kern="1200" dirty="0" smtClean="0">
                          <a:solidFill>
                            <a:schemeClr val="dk1"/>
                          </a:solidFill>
                          <a:effectLst/>
                          <a:latin typeface="+mn-lt"/>
                          <a:ea typeface="+mn-ea"/>
                          <a:cs typeface="+mn-cs"/>
                        </a:rPr>
                        <a:t>Pre-announcement of what should happen next in the sequence of events.</a:t>
                      </a:r>
                      <a:endParaRPr lang="ru-RU" dirty="0"/>
                    </a:p>
                  </a:txBody>
                  <a:tcPr/>
                </a:tc>
                <a:extLst>
                  <a:ext uri="{0D108BD9-81ED-4DB2-BD59-A6C34878D82A}">
                    <a16:rowId xmlns:a16="http://schemas.microsoft.com/office/drawing/2014/main" val="2685238555"/>
                  </a:ext>
                </a:extLst>
              </a:tr>
              <a:tr h="748675">
                <a:tc>
                  <a:txBody>
                    <a:bodyPr/>
                    <a:lstStyle/>
                    <a:p>
                      <a:pPr algn="l"/>
                      <a:r>
                        <a:rPr lang="en-US" dirty="0" smtClean="0"/>
                        <a:t>Guess</a:t>
                      </a:r>
                      <a:endParaRPr lang="ru-RU" dirty="0"/>
                    </a:p>
                  </a:txBody>
                  <a:tcPr/>
                </a:tc>
                <a:tc>
                  <a:txBody>
                    <a:bodyPr/>
                    <a:lstStyle/>
                    <a:p>
                      <a:pPr algn="l"/>
                      <a:r>
                        <a:rPr lang="en-US" dirty="0" smtClean="0"/>
                        <a:t>Educated</a:t>
                      </a:r>
                      <a:r>
                        <a:rPr lang="en-US" baseline="0" dirty="0" smtClean="0"/>
                        <a:t> guess</a:t>
                      </a:r>
                      <a:endParaRPr lang="ru-RU" dirty="0"/>
                    </a:p>
                  </a:txBody>
                  <a:tcPr/>
                </a:tc>
                <a:tc>
                  <a:txBody>
                    <a:bodyPr/>
                    <a:lstStyle/>
                    <a:p>
                      <a:pPr algn="l"/>
                      <a:r>
                        <a:rPr lang="en-US" dirty="0" smtClean="0"/>
                        <a:t>Clear</a:t>
                      </a:r>
                      <a:r>
                        <a:rPr lang="en-US" baseline="0" dirty="0" smtClean="0"/>
                        <a:t> guess</a:t>
                      </a:r>
                      <a:endParaRPr lang="ru-RU" dirty="0"/>
                    </a:p>
                  </a:txBody>
                  <a:tcPr/>
                </a:tc>
                <a:extLst>
                  <a:ext uri="{0D108BD9-81ED-4DB2-BD59-A6C34878D82A}">
                    <a16:rowId xmlns:a16="http://schemas.microsoft.com/office/drawing/2014/main" val="660990108"/>
                  </a:ext>
                </a:extLst>
              </a:tr>
              <a:tr h="748675">
                <a:tc>
                  <a:txBody>
                    <a:bodyPr/>
                    <a:lstStyle/>
                    <a:p>
                      <a:pPr algn="l"/>
                      <a:r>
                        <a:rPr lang="en-US" dirty="0" smtClean="0"/>
                        <a:t>Based</a:t>
                      </a:r>
                      <a:r>
                        <a:rPr lang="en-US" baseline="0" dirty="0" smtClean="0"/>
                        <a:t> on</a:t>
                      </a:r>
                      <a:endParaRPr lang="ru-RU" dirty="0"/>
                    </a:p>
                  </a:txBody>
                  <a:tcPr/>
                </a:tc>
                <a:tc>
                  <a:txBody>
                    <a:bodyPr/>
                    <a:lstStyle/>
                    <a:p>
                      <a:pPr algn="l"/>
                      <a:r>
                        <a:rPr lang="en-US" dirty="0" smtClean="0"/>
                        <a:t>Facts and Evidence.</a:t>
                      </a:r>
                      <a:endParaRPr lang="ru-RU" dirty="0"/>
                    </a:p>
                  </a:txBody>
                  <a:tcPr/>
                </a:tc>
                <a:tc>
                  <a:txBody>
                    <a:bodyPr/>
                    <a:lstStyle/>
                    <a:p>
                      <a:pPr algn="l"/>
                      <a:r>
                        <a:rPr lang="en-US" dirty="0" smtClean="0"/>
                        <a:t>May or may not be based on facts or evidence.</a:t>
                      </a:r>
                      <a:endParaRPr lang="ru-RU" dirty="0"/>
                    </a:p>
                  </a:txBody>
                  <a:tcPr/>
                </a:tc>
                <a:extLst>
                  <a:ext uri="{0D108BD9-81ED-4DB2-BD59-A6C34878D82A}">
                    <a16:rowId xmlns:a16="http://schemas.microsoft.com/office/drawing/2014/main" val="3353981019"/>
                  </a:ext>
                </a:extLst>
              </a:tr>
              <a:tr h="748675">
                <a:tc>
                  <a:txBody>
                    <a:bodyPr/>
                    <a:lstStyle/>
                    <a:p>
                      <a:pPr algn="l"/>
                      <a:r>
                        <a:rPr lang="en-US" dirty="0" smtClean="0"/>
                        <a:t>Explanation</a:t>
                      </a:r>
                      <a:endParaRPr lang="ru-RU" dirty="0"/>
                    </a:p>
                  </a:txBody>
                  <a:tcPr/>
                </a:tc>
                <a:tc>
                  <a:txBody>
                    <a:bodyPr/>
                    <a:lstStyle/>
                    <a:p>
                      <a:pPr algn="l"/>
                      <a:r>
                        <a:rPr lang="en-US" dirty="0" smtClean="0"/>
                        <a:t>Yes</a:t>
                      </a:r>
                      <a:endParaRPr lang="ru-RU" dirty="0"/>
                    </a:p>
                  </a:txBody>
                  <a:tcPr/>
                </a:tc>
                <a:tc>
                  <a:txBody>
                    <a:bodyPr/>
                    <a:lstStyle/>
                    <a:p>
                      <a:pPr algn="l"/>
                      <a:r>
                        <a:rPr lang="en-US" dirty="0" smtClean="0"/>
                        <a:t>No</a:t>
                      </a:r>
                      <a:endParaRPr lang="ru-RU" dirty="0"/>
                    </a:p>
                  </a:txBody>
                  <a:tcPr/>
                </a:tc>
                <a:extLst>
                  <a:ext uri="{0D108BD9-81ED-4DB2-BD59-A6C34878D82A}">
                    <a16:rowId xmlns:a16="http://schemas.microsoft.com/office/drawing/2014/main" val="2435179072"/>
                  </a:ext>
                </a:extLst>
              </a:tr>
            </a:tbl>
          </a:graphicData>
        </a:graphic>
      </p:graphicFrame>
    </p:spTree>
    <p:extLst>
      <p:ext uri="{BB962C8B-B14F-4D97-AF65-F5344CB8AC3E}">
        <p14:creationId xmlns:p14="http://schemas.microsoft.com/office/powerpoint/2010/main" val="3802802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smtClean="0"/>
              <a:t>Meta-theory</a:t>
            </a:r>
            <a:endParaRPr lang="ru-RU" b="1" dirty="0"/>
          </a:p>
        </p:txBody>
      </p:sp>
      <p:sp>
        <p:nvSpPr>
          <p:cNvPr id="3" name="Объект 2"/>
          <p:cNvSpPr>
            <a:spLocks noGrp="1"/>
          </p:cNvSpPr>
          <p:nvPr>
            <p:ph idx="1"/>
          </p:nvPr>
        </p:nvSpPr>
        <p:spPr>
          <a:xfrm>
            <a:off x="838200" y="1690688"/>
            <a:ext cx="6615545" cy="5024147"/>
          </a:xfrm>
        </p:spPr>
        <p:txBody>
          <a:bodyPr>
            <a:normAutofit lnSpcReduction="10000"/>
          </a:bodyPr>
          <a:lstStyle/>
          <a:p>
            <a:pPr algn="just"/>
            <a:r>
              <a:rPr lang="en-US" dirty="0"/>
              <a:t>A </a:t>
            </a:r>
            <a:r>
              <a:rPr lang="en-US" b="1" dirty="0"/>
              <a:t>metatheory</a:t>
            </a:r>
            <a:r>
              <a:rPr lang="en-US" dirty="0"/>
              <a:t> or </a:t>
            </a:r>
            <a:r>
              <a:rPr lang="en-US" b="1" dirty="0"/>
              <a:t>meta-theory</a:t>
            </a:r>
            <a:r>
              <a:rPr lang="en-US" dirty="0"/>
              <a:t> is a theory whose subject </a:t>
            </a:r>
            <a:r>
              <a:rPr lang="en-US" dirty="0" smtClean="0"/>
              <a:t>matter</a:t>
            </a:r>
            <a:r>
              <a:rPr lang="en-US" dirty="0"/>
              <a:t> is itself a theory. In mathematics and mathematical logic, a metatheory is a mathematical theory about another mathematical theory</a:t>
            </a:r>
            <a:r>
              <a:rPr lang="en-US" dirty="0" smtClean="0"/>
              <a:t>.</a:t>
            </a:r>
            <a:r>
              <a:rPr lang="en-US" dirty="0"/>
              <a:t> Meta-theoretical investigations are part of the philosophy of science. A metatheory is not applied directly to practice, but may have applications to the practice of the field it studies</a:t>
            </a:r>
            <a:r>
              <a:rPr lang="en-US" dirty="0" smtClean="0"/>
              <a:t>.</a:t>
            </a:r>
            <a:r>
              <a:rPr lang="en-US" dirty="0"/>
              <a:t> The emerging field of </a:t>
            </a:r>
            <a:r>
              <a:rPr lang="en-US" dirty="0" err="1"/>
              <a:t>metascience</a:t>
            </a:r>
            <a:r>
              <a:rPr lang="en-US" dirty="0"/>
              <a:t> seeks to use scientific knowledge to improve the practice of science itself.</a:t>
            </a:r>
            <a:endParaRPr lang="ru-RU" dirty="0"/>
          </a:p>
        </p:txBody>
      </p:sp>
      <p:pic>
        <p:nvPicPr>
          <p:cNvPr id="4102" name="Picture 6" descr="Конец всего сущего. Новая метафизика как метафизика эсхатологическая |  Виталий Самойлов | Онтологические прогулки | Топос"/>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3519" y="2606151"/>
            <a:ext cx="4025900" cy="2597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3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smtClean="0"/>
              <a:t>Theory</a:t>
            </a:r>
            <a:endParaRPr lang="ru-RU" b="1" dirty="0"/>
          </a:p>
        </p:txBody>
      </p:sp>
      <p:sp>
        <p:nvSpPr>
          <p:cNvPr id="3" name="Объект 2"/>
          <p:cNvSpPr>
            <a:spLocks noGrp="1"/>
          </p:cNvSpPr>
          <p:nvPr>
            <p:ph idx="1"/>
          </p:nvPr>
        </p:nvSpPr>
        <p:spPr>
          <a:xfrm>
            <a:off x="838200" y="1825624"/>
            <a:ext cx="7807036" cy="4575175"/>
          </a:xfrm>
        </p:spPr>
        <p:txBody>
          <a:bodyPr>
            <a:normAutofit fontScale="85000" lnSpcReduction="10000"/>
          </a:bodyPr>
          <a:lstStyle/>
          <a:p>
            <a:pPr algn="just"/>
            <a:r>
              <a:rPr lang="en-US" dirty="0"/>
              <a:t>A </a:t>
            </a:r>
            <a:r>
              <a:rPr lang="en-US" b="1" dirty="0"/>
              <a:t>theory</a:t>
            </a:r>
            <a:r>
              <a:rPr lang="en-US" dirty="0"/>
              <a:t> is a rational type of abstract thinking about a phenomenon, or the results of such thinking. The process of contemplative and rational thinking often is associated with such processes like observational study, research. Theories may either be scientific or other than scientific (or scientific to less extent). Depending on the context, the results might, for example, include generalized explanations of how nature works. The word has its roots in </a:t>
            </a:r>
            <a:r>
              <a:rPr lang="en-US" dirty="0" smtClean="0"/>
              <a:t>ancient Greek</a:t>
            </a:r>
            <a:r>
              <a:rPr lang="en-US" dirty="0"/>
              <a:t>, but in modern use it has taken on several related meanings</a:t>
            </a:r>
            <a:r>
              <a:rPr lang="en-US" dirty="0" smtClean="0"/>
              <a:t>.</a:t>
            </a:r>
          </a:p>
          <a:p>
            <a:pPr algn="just"/>
            <a:r>
              <a:rPr lang="en-US" dirty="0"/>
              <a:t>In modern science, the term "theory" refers to scientific theories, a well-confirmed type of explanation of nature, made in a way consistent with scientific method, and fulfilling the criteria required by modern science.</a:t>
            </a:r>
            <a:endParaRPr lang="ru-RU" dirty="0"/>
          </a:p>
        </p:txBody>
      </p:sp>
      <p:pic>
        <p:nvPicPr>
          <p:cNvPr id="4" name="Рисунок 3"/>
          <p:cNvPicPr>
            <a:picLocks noChangeAspect="1"/>
          </p:cNvPicPr>
          <p:nvPr/>
        </p:nvPicPr>
        <p:blipFill>
          <a:blip r:embed="rId2"/>
          <a:stretch>
            <a:fillRect/>
          </a:stretch>
        </p:blipFill>
        <p:spPr>
          <a:xfrm>
            <a:off x="8916794" y="1899219"/>
            <a:ext cx="2841096" cy="4253138"/>
          </a:xfrm>
          <a:prstGeom prst="rect">
            <a:avLst/>
          </a:prstGeom>
        </p:spPr>
      </p:pic>
    </p:spTree>
    <p:extLst>
      <p:ext uri="{BB962C8B-B14F-4D97-AF65-F5344CB8AC3E}">
        <p14:creationId xmlns:p14="http://schemas.microsoft.com/office/powerpoint/2010/main" val="2614397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smtClean="0"/>
              <a:t>Difference between theory and meta-theory</a:t>
            </a:r>
            <a:endParaRPr lang="ru-RU" b="1" dirty="0"/>
          </a:p>
        </p:txBody>
      </p:sp>
      <p:sp>
        <p:nvSpPr>
          <p:cNvPr id="3" name="Объект 2"/>
          <p:cNvSpPr>
            <a:spLocks noGrp="1"/>
          </p:cNvSpPr>
          <p:nvPr>
            <p:ph idx="1"/>
          </p:nvPr>
        </p:nvSpPr>
        <p:spPr/>
        <p:txBody>
          <a:bodyPr/>
          <a:lstStyle/>
          <a:p>
            <a:pPr algn="just"/>
            <a:r>
              <a:rPr lang="en-US" dirty="0" smtClean="0"/>
              <a:t>The main difference between theory and metatheory is an object or concept on which each is based:</a:t>
            </a:r>
          </a:p>
          <a:p>
            <a:pPr algn="just"/>
            <a:r>
              <a:rPr lang="en-US" dirty="0" smtClean="0"/>
              <a:t>Theory is based in observations and its main assignment is to explain some natural phenomenon via using observations and making hypothesis.</a:t>
            </a:r>
          </a:p>
          <a:p>
            <a:pPr algn="just"/>
            <a:r>
              <a:rPr lang="en-US" dirty="0" smtClean="0"/>
              <a:t>Metatheory is based on another theory and therefore can’t have direct relation to natural </a:t>
            </a:r>
            <a:r>
              <a:rPr lang="en-US" dirty="0" err="1" smtClean="0"/>
              <a:t>phenomenons</a:t>
            </a:r>
            <a:r>
              <a:rPr lang="en-US" dirty="0" smtClean="0"/>
              <a:t>, results of experiments, observations e. c. It only has relation to educated theory and its main aim is to improve methods of creating some particular applied theory based on real facts.</a:t>
            </a:r>
            <a:endParaRPr lang="ru-RU" dirty="0"/>
          </a:p>
        </p:txBody>
      </p:sp>
    </p:spTree>
    <p:extLst>
      <p:ext uri="{BB962C8B-B14F-4D97-AF65-F5344CB8AC3E}">
        <p14:creationId xmlns:p14="http://schemas.microsoft.com/office/powerpoint/2010/main" val="225007538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304</Words>
  <Application>Microsoft Office PowerPoint</Application>
  <PresentationFormat>Широкоэкранный</PresentationFormat>
  <Paragraphs>40</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Calibri</vt:lpstr>
      <vt:lpstr>Calibri Light</vt:lpstr>
      <vt:lpstr>Тема Office</vt:lpstr>
      <vt:lpstr>Theoretical knowledge: hypothesis, prediction, theory, meta-theory, beyond and between them.</vt:lpstr>
      <vt:lpstr>Theoretical knowledge</vt:lpstr>
      <vt:lpstr>Hypothesis</vt:lpstr>
      <vt:lpstr>Prediction</vt:lpstr>
      <vt:lpstr>Difference between hypothesis and prediction</vt:lpstr>
      <vt:lpstr>Meta-theory</vt:lpstr>
      <vt:lpstr>Theory</vt:lpstr>
      <vt:lpstr>Difference between theory and meta-theory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Theoretical knowledge: hypothesis, prediction, theory, meta-theory, beyond and between them.</dc:title>
  <dc:creator>Пользователь</dc:creator>
  <cp:lastModifiedBy>Пользователь</cp:lastModifiedBy>
  <cp:revision>9</cp:revision>
  <dcterms:created xsi:type="dcterms:W3CDTF">2021-03-16T00:01:16Z</dcterms:created>
  <dcterms:modified xsi:type="dcterms:W3CDTF">2021-03-16T01:11:06Z</dcterms:modified>
</cp:coreProperties>
</file>