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824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1996546" y="3670300"/>
            <a:ext cx="5429250" cy="135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20320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Deductive </a:t>
            </a:r>
            <a:r>
              <a:rPr lang="en-US" dirty="0" smtClean="0">
                <a:solidFill>
                  <a:schemeClr val="tx1"/>
                </a:solidFill>
              </a:rPr>
              <a:t>reasoning</a:t>
            </a:r>
          </a:p>
          <a:p>
            <a:pPr marL="0" lvl="0" indent="-20320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Inductive reasoning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57188" y="1643063"/>
            <a:ext cx="814387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CONSIDERATIONS</a:t>
            </a:r>
          </a:p>
          <a:p>
            <a:pPr lvl="0" algn="ctr"/>
            <a:r>
              <a:rPr 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Zhdanov Daniil</a:t>
            </a:r>
          </a:p>
          <a:p>
            <a:pPr lvl="0" algn="ctr"/>
            <a:r>
              <a:rPr 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DA-91</a:t>
            </a:r>
            <a:endParaRPr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0" y="28575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Hypothetical-deductive method</a:t>
            </a:r>
            <a:r>
              <a:rPr lang="en-US" sz="3200" dirty="0"/>
              <a:t> (K. Popper)</a:t>
            </a:r>
            <a:endParaRPr dirty="0"/>
          </a:p>
        </p:txBody>
      </p:sp>
      <p:sp>
        <p:nvSpPr>
          <p:cNvPr id="131" name="Google Shape;131;p22"/>
          <p:cNvSpPr txBox="1"/>
          <p:nvPr/>
        </p:nvSpPr>
        <p:spPr>
          <a:xfrm>
            <a:off x="357188" y="1071563"/>
            <a:ext cx="8501062" cy="547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/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US" sz="3200" dirty="0"/>
              <a:t>hypothesis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dirty="0"/>
          </a:p>
          <a:p>
            <a:pPr marL="457200" lvl="0" indent="-457200">
              <a:spcBef>
                <a:spcPts val="1200"/>
              </a:spcBef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sz="3200" dirty="0"/>
              <a:t>deductive inference from it of a verifiable statement of fact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endParaRPr dirty="0"/>
          </a:p>
          <a:p>
            <a:pPr marL="457200" lvl="0" indent="-457200">
              <a:spcBef>
                <a:spcPts val="1200"/>
              </a:spcBef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en-US" sz="3200" dirty="0"/>
              <a:t>falsification or verification of an initial hypothesis based on a test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dirty="0"/>
          </a:p>
          <a:p>
            <a:pPr marL="457200" lvl="0">
              <a:spcBef>
                <a:spcPts val="1200"/>
              </a:spcBef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T→F, ¬F      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dirty="0"/>
              <a:t>falsification of a hypothesis 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Т)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¬T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/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T→F, F         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dirty="0"/>
              <a:t>hypothesis verification 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785813" y="5000625"/>
            <a:ext cx="18573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501650" y="357188"/>
            <a:ext cx="8642350" cy="589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/>
              <a:t>With the </a:t>
            </a:r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axiomatic approach</a:t>
            </a:r>
            <a:r>
              <a:rPr lang="en-US" sz="3200" dirty="0"/>
              <a:t>, the truth of statements is established not on the basis of referring to their contents, but purely formally</a:t>
            </a:r>
            <a:r>
              <a:rPr lang="en-US" sz="3200" dirty="0" smtClean="0"/>
              <a:t>:</a:t>
            </a:r>
          </a:p>
          <a:p>
            <a:pPr lvl="0"/>
            <a:r>
              <a:rPr lang="en-US" sz="3200" dirty="0"/>
              <a:t>axioms are considered as initial formulas, which we assume to be true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514350" lvl="0" indent="-514350">
              <a:spcBef>
                <a:spcPts val="1200"/>
              </a:spcBef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 dirty="0"/>
              <a:t>other true statements are obtained from axioms using inference rules (that is, by transforming some formulas into others).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285750" y="357188"/>
            <a:ext cx="8569325" cy="60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The proof</a:t>
            </a:r>
            <a:r>
              <a:rPr lang="en-US" sz="3200" dirty="0"/>
              <a:t> is a finite sequence of formulas F1, F2, ..., </a:t>
            </a:r>
            <a:r>
              <a:rPr lang="en-US" sz="3200" dirty="0" err="1"/>
              <a:t>Fn</a:t>
            </a:r>
            <a:r>
              <a:rPr lang="en-US" sz="3200" dirty="0"/>
              <a:t>, where each formula Fi is either an axiom or is deducible using one of the inference rules from the preceding formulas </a:t>
            </a:r>
            <a:r>
              <a:rPr lang="ru-RU" sz="3200" i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ru-RU" sz="32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ru-RU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lvl="0">
              <a:spcBef>
                <a:spcPts val="1600"/>
              </a:spcBef>
            </a:pPr>
            <a:r>
              <a:rPr lang="en-US" sz="3200" dirty="0"/>
              <a:t>A formula M is </a:t>
            </a:r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called</a:t>
            </a:r>
            <a:r>
              <a:rPr lang="en-US" sz="3200" dirty="0"/>
              <a:t> a theorem if it is provable or is an axiom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lvl="0">
              <a:spcBef>
                <a:spcPts val="1600"/>
              </a:spcBef>
            </a:pPr>
            <a:r>
              <a:rPr lang="en-US" sz="3200" dirty="0"/>
              <a:t>All tautologies (universally valid statements) can be attributed to the axioms of the propositional calculus.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1643063" y="214313"/>
            <a:ext cx="600075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Inductive reasoning </a:t>
            </a:r>
            <a:endParaRPr lang="en-US" sz="32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lvl="0" algn="ctr"/>
            <a:r>
              <a:rPr lang="en-US" sz="3200" dirty="0" smtClean="0"/>
              <a:t>(</a:t>
            </a:r>
            <a:r>
              <a:rPr lang="en-US" sz="3200" dirty="0"/>
              <a:t>F. Bacon, J.S. Mill)</a:t>
            </a:r>
            <a:endParaRPr dirty="0"/>
          </a:p>
        </p:txBody>
      </p:sp>
      <p:sp>
        <p:nvSpPr>
          <p:cNvPr id="148" name="Google Shape;148;p25"/>
          <p:cNvSpPr txBox="1"/>
          <p:nvPr/>
        </p:nvSpPr>
        <p:spPr>
          <a:xfrm>
            <a:off x="285750" y="1285875"/>
            <a:ext cx="85725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/>
              <a:t>The basis of inductive reasoning is a generalization of the observed facts</a:t>
            </a:r>
            <a:r>
              <a:rPr lang="en-US" sz="3200" dirty="0" smtClean="0"/>
              <a:t>:</a:t>
            </a: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/>
              <a:t>the conclusion about the properties of each element of a certain set is made on the basis of studying the properties of individual elements of this set</a:t>
            </a:r>
            <a:r>
              <a:rPr lang="en-US" sz="3200" dirty="0" smtClean="0"/>
              <a:t>.</a:t>
            </a: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Complete</a:t>
            </a:r>
            <a:r>
              <a:rPr lang="en-US" sz="3200" dirty="0"/>
              <a:t> and i</a:t>
            </a:r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ncomplete</a:t>
            </a:r>
            <a:r>
              <a:rPr lang="en-US" sz="3200" dirty="0"/>
              <a:t> induction</a:t>
            </a:r>
            <a:r>
              <a:rPr lang="ru-RU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1643063" y="214313"/>
            <a:ext cx="60007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Reasoning by analogy</a:t>
            </a:r>
            <a:endParaRPr sz="3200" dirty="0">
              <a:solidFill>
                <a:schemeClr val="bg1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85750" y="785813"/>
            <a:ext cx="8572500" cy="34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/>
              <a:t>Inference by analogy - inductive inference, in which, based on the similarity of two objects in some parameters, a conclusion is made about their similarity in other parameters</a:t>
            </a:r>
            <a:r>
              <a:rPr lang="ru-RU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Analogy of properties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analogy of relations</a:t>
            </a:r>
            <a:r>
              <a:rPr lang="ru-RU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95536" y="620688"/>
            <a:ext cx="8429625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ctr"/>
            <a:r>
              <a:rPr lang="en-US" sz="3200" dirty="0"/>
              <a:t>Deductive </a:t>
            </a:r>
            <a:r>
              <a:rPr lang="en-US" sz="3200" dirty="0" smtClean="0"/>
              <a:t>reasoning</a:t>
            </a:r>
          </a:p>
          <a:p>
            <a:pPr marL="514350" lvl="0" indent="-514350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In deductive reasoning, an equally clearly formulated statement (consequence) is derived from clearly formulated statements (premises</a:t>
            </a:r>
            <a:r>
              <a:rPr lang="en-US" sz="3200" dirty="0" smtClean="0"/>
              <a:t>).</a:t>
            </a:r>
          </a:p>
          <a:p>
            <a:pPr marL="514350" lvl="0" indent="-514350"/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/>
              <a:t>The deductive conclusion is absolutely reliable in the following sense: if we are sure of the truth of the premises, then we can be equally sure of the truth of the corollary.</a:t>
            </a:r>
            <a:r>
              <a:rPr lang="ru-RU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28625" y="285750"/>
            <a:ext cx="7929563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/>
              <a:t>The difference between proof and inference is as follows</a:t>
            </a:r>
            <a:r>
              <a:rPr lang="en-US" sz="3200" dirty="0" smtClean="0"/>
              <a:t>:</a:t>
            </a:r>
          </a:p>
          <a:p>
            <a:pPr lvl="0"/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in the proof, the premises are considered as true statements, with a logical conclusion - as an assumption or hypothesis. A logical conclusion can be made from any assumptions, including false ones.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357188" y="285750"/>
            <a:ext cx="8496300" cy="632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/>
              <a:t>How can you verify the correctness of deductive reasoning</a:t>
            </a:r>
            <a:r>
              <a:rPr lang="en-US" sz="3200" dirty="0" smtClean="0"/>
              <a:t>?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/>
              <a:t>The use of truth tables is not always convenient: the more complex the statement, the larger the table size. For example, if a complex sentence consists of 10 simple ones, then the truth table will contain 1024 lines. Therefore, along with the tabular method of verifying the truth, a method is used that relies on checking the correctness of the logical inference of some statements from others.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23850" y="333375"/>
            <a:ext cx="8496300" cy="6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dirty="0"/>
              <a:t>For the construction of reasoning, the implication is of great </a:t>
            </a:r>
            <a:r>
              <a:rPr lang="en-US" sz="3200" dirty="0" smtClean="0"/>
              <a:t>importance</a:t>
            </a:r>
          </a:p>
          <a:p>
            <a:pPr lvl="0" algn="ctr"/>
            <a:r>
              <a:rPr lang="ru-RU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q</a:t>
            </a:r>
            <a:endParaRPr dirty="0"/>
          </a:p>
          <a:p>
            <a:pPr lvl="0" algn="ctr">
              <a:spcBef>
                <a:spcPts val="960"/>
              </a:spcBef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– </a:t>
            </a:r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antecedent</a:t>
            </a:r>
            <a:r>
              <a:rPr lang="ru-RU" sz="3200" b="1" i="0" u="none" strike="noStrike" cap="none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lvl="0" algn="ctr">
              <a:spcBef>
                <a:spcPts val="960"/>
              </a:spcBef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– </a:t>
            </a:r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consequent</a:t>
            </a:r>
            <a:r>
              <a:rPr lang="ru-RU" sz="3200" b="1" i="0" u="none" strike="noStrike" cap="none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i="0" u="none" strike="noStrike" cap="none" dirty="0">
              <a:solidFill>
                <a:schemeClr val="bg1">
                  <a:lumMod val="20000"/>
                  <a:lumOff val="8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600"/>
              </a:spcBef>
            </a:pPr>
            <a:r>
              <a:rPr lang="en-US" sz="3200" dirty="0"/>
              <a:t>In classical propositional logic, the antecedent and the consequent do not have to be related in meaning</a:t>
            </a:r>
            <a:r>
              <a:rPr lang="en-US" sz="3200" dirty="0" smtClean="0"/>
              <a:t>.</a:t>
            </a:r>
          </a:p>
          <a:p>
            <a:pPr lvl="0">
              <a:spcBef>
                <a:spcPts val="1600"/>
              </a:spcBef>
            </a:pPr>
            <a:r>
              <a:rPr lang="en-US" sz="3200" dirty="0"/>
              <a:t>In </a:t>
            </a:r>
            <a:r>
              <a:rPr lang="en-US" sz="3200" dirty="0" err="1"/>
              <a:t>nonclassical</a:t>
            </a:r>
            <a:r>
              <a:rPr lang="en-US" sz="3200" dirty="0"/>
              <a:t> logics, a strict implication can be used, assuming the presence of such a connection.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0" y="0"/>
            <a:ext cx="9144000" cy="649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Examples of withdrawal rules</a:t>
            </a:r>
            <a:r>
              <a:rPr lang="ru-RU" sz="3200" b="0" i="0" u="none" strike="noStrike" cap="none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/>
              <a:t>The rule of separation, or the affirming modus (modus ponens, literally "positive way") allows one to deduce the conclusion B from two statements of the form A and A → B</a:t>
            </a:r>
            <a:r>
              <a:rPr lang="en-US" sz="3200" dirty="0" smtClean="0"/>
              <a:t>:</a:t>
            </a:r>
          </a:p>
          <a:p>
            <a:pPr lvl="0" algn="ctr"/>
            <a:r>
              <a:rPr lang="ru-RU" sz="3200" b="1" i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32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3200" b="1" i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32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ru-RU" sz="3200" b="1" i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endParaRPr sz="3200" b="1" i="1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endParaRPr sz="3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/>
              <a:t>The horizontal bar separates the conclusion from the premises. The premises are the antecedent A and the implication A → B itself, the conclusion is the consequent of the implication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23850" y="333375"/>
            <a:ext cx="8569325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/>
              <a:t>Reasoning from the opposite (modus </a:t>
            </a:r>
            <a:r>
              <a:rPr lang="en-US" sz="3200" dirty="0" err="1"/>
              <a:t>tollens</a:t>
            </a:r>
            <a:r>
              <a:rPr lang="en-US" sz="3200" dirty="0"/>
              <a:t>, literally "negative way") allows us to deduce the conclusion ¬A from two statements of the form A → B and ¬</a:t>
            </a:r>
            <a:r>
              <a:rPr lang="en-US" sz="3200" dirty="0" smtClean="0"/>
              <a:t>B:</a:t>
            </a:r>
          </a:p>
          <a:p>
            <a:pPr lvl="0" algn="ctr"/>
            <a:r>
              <a:rPr lang="ru-RU" sz="3200" b="1" i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3200" b="1" u="sng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ru-RU" sz="3200" b="1" i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ru-RU" sz="32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sz="3200" b="1" i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¬</a:t>
            </a:r>
            <a:r>
              <a:rPr lang="ru-RU" sz="3200" b="1" i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ru-RU" sz="32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3200" b="1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¬</a:t>
            </a:r>
            <a:r>
              <a:rPr lang="ru-RU" sz="32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endParaRPr sz="32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200" dirty="0"/>
              <a:t>Here, the premises are the negation of the consequent B and the implication A → B itself, the conclusion is the negation of the antecedent of the implication.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571500" y="500063"/>
            <a:ext cx="7777163" cy="60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The substitution rule </a:t>
            </a:r>
            <a:r>
              <a:rPr lang="en-US" sz="3200" dirty="0"/>
              <a:t>allows any other statement to be substituted for any propositional variable. If the original formula was true, then the substitution will also result in a true statement. For example, using the law of the excluded third A∨¬A, one can obtain a true statement of the form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∨ q) ∨ ¬ (p ∨ q)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500063" y="1143000"/>
            <a:ext cx="8215312" cy="4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dirty="0"/>
              <a:t>A deductive statement is true </a:t>
            </a:r>
            <a:r>
              <a:rPr lang="en-US" sz="3200" dirty="0" smtClean="0"/>
              <a:t>if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2)the premises from which it is derived are true</a:t>
            </a:r>
            <a:r>
              <a:rPr lang="ru-RU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dirty="0" smtClean="0"/>
          </a:p>
          <a:p>
            <a:pPr marL="514350" lvl="1" indent="-514350">
              <a:spcBef>
                <a:spcPts val="1600"/>
              </a:spcBef>
              <a:buClr>
                <a:schemeClr val="dk1"/>
              </a:buClr>
              <a:buSzPts val="3200"/>
              <a:buFont typeface="Calibri"/>
              <a:buAutoNum type="arabicParenR"/>
            </a:pPr>
            <a:r>
              <a:rPr lang="en-US" sz="3200" dirty="0" smtClean="0"/>
              <a:t>the </a:t>
            </a:r>
            <a:r>
              <a:rPr lang="en-US" sz="3200" dirty="0"/>
              <a:t>logical conclusion is correct</a:t>
            </a:r>
            <a:r>
              <a:rPr lang="en-US" sz="3200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7D9D7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Экран (4:3)</PresentationFormat>
  <Paragraphs>64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yeezys mem</dc:creator>
  <cp:lastModifiedBy>yeezys mem</cp:lastModifiedBy>
  <cp:revision>2</cp:revision>
  <dcterms:modified xsi:type="dcterms:W3CDTF">2021-03-13T08:20:46Z</dcterms:modified>
</cp:coreProperties>
</file>