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FF36-64C4-47E5-B5DE-BC65317519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27D447-CA7B-4891-B808-91A9C4E2E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F050C-CD60-471B-B0A3-75EC89EFB8D7}"/>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254F31D4-F1E5-496A-BBCA-DCE42AE0D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042FC-9DB6-454D-8321-1D6322C5DD59}"/>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419110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B654-094B-4E66-8C3B-7AEAB675E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264F1-10BE-44DB-A2DD-5E7C61C21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40CC1-6409-46D7-9B69-D8BFED5528AC}"/>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E9171B9A-6017-46EC-8E7D-43C592111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7D443-DAA4-42CE-A1E8-58C0D357D238}"/>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138811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567B9-99E8-409C-989B-8B26E53958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FC6D04-37FC-4B02-B58D-ED3223FE7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D6459-F20B-489A-A918-A1201CD51880}"/>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8A023C34-2CD9-481D-9FB4-171416118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80FC2-A75C-429A-9C0C-93A4B025D14F}"/>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307175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38C0-750A-4CD6-AA3C-A9DB66D15D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19073C-E8F4-4ADB-A148-BD3FE9004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9E40C-922D-470B-9EED-7D81469CE56E}"/>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28230EB3-B658-410A-AC00-76507A06C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CAF0C-D650-402A-9652-4DC1ADEEB980}"/>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339886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EAA1-275B-419D-9D49-38B7D4376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C5B715-47EA-4EFB-AAFD-0BD5881AD5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AFB2F-FC42-426B-9DCA-7C9F4E11CFAA}"/>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451425BD-4FA1-4826-8A54-7C5CB6F5C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BD84E-534D-4510-9077-FE6D330B2507}"/>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84878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0C55-05BA-43A1-9405-CEE1350FD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CE04F-9B83-41AC-AD50-A0B0B0E8C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635C94-B6CD-4D2F-8753-3C98385794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34D99-76E4-4CD2-9BA7-675952B2C878}"/>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6" name="Footer Placeholder 5">
            <a:extLst>
              <a:ext uri="{FF2B5EF4-FFF2-40B4-BE49-F238E27FC236}">
                <a16:creationId xmlns:a16="http://schemas.microsoft.com/office/drawing/2014/main" id="{A99D75BF-2D80-4491-85F2-BC84A1B44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ABD6B-8271-4488-BD59-B6987A9EB4BB}"/>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362408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9FCD4-8292-4F3D-9135-7818CD287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4C6C92-8906-49A3-84FE-57139FAE1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188C1-6CA5-484B-8B3A-F399AACDB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30BC5-9EB4-43D6-BF58-88EAE0152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4FC0B8-A0E1-45A2-AE27-58BE20506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9F92F-F038-451A-A775-3AC4FC2831F5}"/>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8" name="Footer Placeholder 7">
            <a:extLst>
              <a:ext uri="{FF2B5EF4-FFF2-40B4-BE49-F238E27FC236}">
                <a16:creationId xmlns:a16="http://schemas.microsoft.com/office/drawing/2014/main" id="{F60795EE-6DCB-47BA-9949-F1C8DF80F1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8D550B-9EBB-490A-9928-6F472FC0855B}"/>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35971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EEE6-3EAF-4CDB-BF0F-3C94FCCD9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89571-2627-45EC-96FD-E0F5FFB33D4B}"/>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4" name="Footer Placeholder 3">
            <a:extLst>
              <a:ext uri="{FF2B5EF4-FFF2-40B4-BE49-F238E27FC236}">
                <a16:creationId xmlns:a16="http://schemas.microsoft.com/office/drawing/2014/main" id="{06E63085-C079-419D-B360-15F4A5582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74617E-9377-4A7B-8C41-062558B51E58}"/>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292993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768FC-3161-4FF1-8C86-B5839559D32F}"/>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3" name="Footer Placeholder 2">
            <a:extLst>
              <a:ext uri="{FF2B5EF4-FFF2-40B4-BE49-F238E27FC236}">
                <a16:creationId xmlns:a16="http://schemas.microsoft.com/office/drawing/2014/main" id="{4005DB20-ABC9-4682-A625-B79EC537FC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25621F-DA7B-459F-ACF8-CB45D34272C5}"/>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486091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B376-296A-458A-B720-8B0875E68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731313-20BC-4470-9073-0843058A5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2B5E6-BF30-44F2-A27C-E397A07B8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AB8C9-EDAD-4985-8457-A1CEF1239A5D}"/>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6" name="Footer Placeholder 5">
            <a:extLst>
              <a:ext uri="{FF2B5EF4-FFF2-40B4-BE49-F238E27FC236}">
                <a16:creationId xmlns:a16="http://schemas.microsoft.com/office/drawing/2014/main" id="{D344C423-6BF9-49B1-9196-CB1F2D0BC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1C38F-66D5-40B3-86D3-D61FC7399336}"/>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415084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4B1-4E44-4128-B91B-E990A6972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CC81F6-71C8-43C6-86F9-2DB7604D4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6B8715-E9CF-4D07-800B-D5DFFE150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BC0B8-9F46-4995-9EB2-BCE090A15E48}"/>
              </a:ext>
            </a:extLst>
          </p:cNvPr>
          <p:cNvSpPr>
            <a:spLocks noGrp="1"/>
          </p:cNvSpPr>
          <p:nvPr>
            <p:ph type="dt" sz="half" idx="10"/>
          </p:nvPr>
        </p:nvSpPr>
        <p:spPr/>
        <p:txBody>
          <a:bodyPr/>
          <a:lstStyle/>
          <a:p>
            <a:fld id="{C2C56BC8-021C-42ED-A419-BEE8888A3D76}" type="datetimeFigureOut">
              <a:rPr lang="en-US" smtClean="0"/>
              <a:t>3/19/2021</a:t>
            </a:fld>
            <a:endParaRPr lang="en-US"/>
          </a:p>
        </p:txBody>
      </p:sp>
      <p:sp>
        <p:nvSpPr>
          <p:cNvPr id="6" name="Footer Placeholder 5">
            <a:extLst>
              <a:ext uri="{FF2B5EF4-FFF2-40B4-BE49-F238E27FC236}">
                <a16:creationId xmlns:a16="http://schemas.microsoft.com/office/drawing/2014/main" id="{D2813E9C-3015-4129-9102-C99AA5B2D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2297C-F499-40BB-97EE-9F658606F7B0}"/>
              </a:ext>
            </a:extLst>
          </p:cNvPr>
          <p:cNvSpPr>
            <a:spLocks noGrp="1"/>
          </p:cNvSpPr>
          <p:nvPr>
            <p:ph type="sldNum" sz="quarter" idx="12"/>
          </p:nvPr>
        </p:nvSpPr>
        <p:spPr/>
        <p:txBody>
          <a:bodyPr/>
          <a:lstStyle/>
          <a:p>
            <a:fld id="{9945418C-39C3-4D2A-8E2A-A9DB6294911B}" type="slidenum">
              <a:rPr lang="en-US" smtClean="0"/>
              <a:t>‹#›</a:t>
            </a:fld>
            <a:endParaRPr lang="en-US"/>
          </a:p>
        </p:txBody>
      </p:sp>
    </p:spTree>
    <p:extLst>
      <p:ext uri="{BB962C8B-B14F-4D97-AF65-F5344CB8AC3E}">
        <p14:creationId xmlns:p14="http://schemas.microsoft.com/office/powerpoint/2010/main" val="10317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CCE46-EEA0-42BC-AA68-1ADAA78DE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9FAB0B-AF47-490E-A903-A4E59D58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71BBA-C595-493A-8671-0F3A4BAD6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56BC8-021C-42ED-A419-BEE8888A3D76}" type="datetimeFigureOut">
              <a:rPr lang="en-US" smtClean="0"/>
              <a:t>3/19/2021</a:t>
            </a:fld>
            <a:endParaRPr lang="en-US"/>
          </a:p>
        </p:txBody>
      </p:sp>
      <p:sp>
        <p:nvSpPr>
          <p:cNvPr id="5" name="Footer Placeholder 4">
            <a:extLst>
              <a:ext uri="{FF2B5EF4-FFF2-40B4-BE49-F238E27FC236}">
                <a16:creationId xmlns:a16="http://schemas.microsoft.com/office/drawing/2014/main" id="{E359E992-03F5-4951-A9AA-5CF261E99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2008A-6019-47D3-BDDA-D1837E3D8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5418C-39C3-4D2A-8E2A-A9DB6294911B}" type="slidenum">
              <a:rPr lang="en-US" smtClean="0"/>
              <a:t>‹#›</a:t>
            </a:fld>
            <a:endParaRPr lang="en-US"/>
          </a:p>
        </p:txBody>
      </p:sp>
    </p:spTree>
    <p:extLst>
      <p:ext uri="{BB962C8B-B14F-4D97-AF65-F5344CB8AC3E}">
        <p14:creationId xmlns:p14="http://schemas.microsoft.com/office/powerpoint/2010/main" val="68742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F2EA-427C-4EDE-B668-A15F23885793}"/>
              </a:ext>
            </a:extLst>
          </p:cNvPr>
          <p:cNvSpPr>
            <a:spLocks noGrp="1"/>
          </p:cNvSpPr>
          <p:nvPr>
            <p:ph type="ctrTitle"/>
          </p:nvPr>
        </p:nvSpPr>
        <p:spPr/>
        <p:txBody>
          <a:bodyPr>
            <a:normAutofit fontScale="90000"/>
          </a:bodyPr>
          <a:lstStyle/>
          <a:p>
            <a:r>
              <a:rPr lang="en-US" dirty="0"/>
              <a:t>(Non-) scientific knowledge, non-knowledge, knowledge,</a:t>
            </a:r>
            <a:br>
              <a:rPr lang="en-US" dirty="0"/>
            </a:br>
            <a:r>
              <a:rPr lang="en-US" dirty="0"/>
              <a:t>pseudoscience.</a:t>
            </a:r>
          </a:p>
        </p:txBody>
      </p:sp>
      <p:sp>
        <p:nvSpPr>
          <p:cNvPr id="3" name="Subtitle 2">
            <a:extLst>
              <a:ext uri="{FF2B5EF4-FFF2-40B4-BE49-F238E27FC236}">
                <a16:creationId xmlns:a16="http://schemas.microsoft.com/office/drawing/2014/main" id="{3C588A6C-2B0B-4ABB-A212-6A5DCFAD1D2A}"/>
              </a:ext>
            </a:extLst>
          </p:cNvPr>
          <p:cNvSpPr>
            <a:spLocks noGrp="1"/>
          </p:cNvSpPr>
          <p:nvPr>
            <p:ph type="subTitle" idx="1"/>
          </p:nvPr>
        </p:nvSpPr>
        <p:spPr/>
        <p:txBody>
          <a:bodyPr/>
          <a:lstStyle/>
          <a:p>
            <a:r>
              <a:rPr lang="en-US" dirty="0" err="1"/>
              <a:t>Dobrovolskyi</a:t>
            </a:r>
            <a:r>
              <a:rPr lang="en-US" dirty="0"/>
              <a:t> Oleksii DA-92</a:t>
            </a:r>
          </a:p>
        </p:txBody>
      </p:sp>
    </p:spTree>
    <p:extLst>
      <p:ext uri="{BB962C8B-B14F-4D97-AF65-F5344CB8AC3E}">
        <p14:creationId xmlns:p14="http://schemas.microsoft.com/office/powerpoint/2010/main" val="364678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4984-3C7F-48C1-B962-7BBA62DD54E1}"/>
              </a:ext>
            </a:extLst>
          </p:cNvPr>
          <p:cNvSpPr>
            <a:spLocks noGrp="1"/>
          </p:cNvSpPr>
          <p:nvPr>
            <p:ph type="title"/>
          </p:nvPr>
        </p:nvSpPr>
        <p:spPr/>
        <p:txBody>
          <a:bodyPr/>
          <a:lstStyle/>
          <a:p>
            <a:r>
              <a:rPr lang="en-US" dirty="0"/>
              <a:t>Scientific knowledge</a:t>
            </a:r>
          </a:p>
        </p:txBody>
      </p:sp>
      <p:sp>
        <p:nvSpPr>
          <p:cNvPr id="3" name="Content Placeholder 2">
            <a:extLst>
              <a:ext uri="{FF2B5EF4-FFF2-40B4-BE49-F238E27FC236}">
                <a16:creationId xmlns:a16="http://schemas.microsoft.com/office/drawing/2014/main" id="{0F722372-4E05-41DA-894D-BAEC13FABDC8}"/>
              </a:ext>
            </a:extLst>
          </p:cNvPr>
          <p:cNvSpPr>
            <a:spLocks noGrp="1"/>
          </p:cNvSpPr>
          <p:nvPr>
            <p:ph idx="1"/>
          </p:nvPr>
        </p:nvSpPr>
        <p:spPr/>
        <p:txBody>
          <a:bodyPr>
            <a:normAutofit/>
          </a:bodyPr>
          <a:lstStyle/>
          <a:p>
            <a:r>
              <a:rPr lang="en-US" dirty="0"/>
              <a:t>Is knowledge accumulated by systematic study and organized by general principles; “mathematics is the basis for much scientific knowledge”.</a:t>
            </a:r>
          </a:p>
          <a:p>
            <a:r>
              <a:rPr lang="en-US" dirty="0"/>
              <a:t>The knowledge obtained </a:t>
            </a:r>
            <a:r>
              <a:rPr lang="en-US" dirty="0" err="1"/>
              <a:t>throughrigorous</a:t>
            </a:r>
            <a:r>
              <a:rPr lang="en-US" dirty="0"/>
              <a:t>, methodical and verifiable study of the phenomena of nature.</a:t>
            </a:r>
          </a:p>
          <a:p>
            <a:r>
              <a:rPr lang="en-US" dirty="0"/>
              <a:t>Is based on evidence and consistent.</a:t>
            </a:r>
          </a:p>
          <a:p>
            <a:r>
              <a:rPr lang="en-US" dirty="0"/>
              <a:t>Scientific theories can be renewed, modified or even substituted by another one to the extent that their results or interpretations respond better to reality and are consistent with other scientific postulates proven as true.</a:t>
            </a:r>
          </a:p>
        </p:txBody>
      </p:sp>
    </p:spTree>
    <p:extLst>
      <p:ext uri="{BB962C8B-B14F-4D97-AF65-F5344CB8AC3E}">
        <p14:creationId xmlns:p14="http://schemas.microsoft.com/office/powerpoint/2010/main" val="331752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AD65-8828-421E-8423-2A16AEE0BFAF}"/>
              </a:ext>
            </a:extLst>
          </p:cNvPr>
          <p:cNvSpPr>
            <a:spLocks noGrp="1"/>
          </p:cNvSpPr>
          <p:nvPr>
            <p:ph type="title"/>
          </p:nvPr>
        </p:nvSpPr>
        <p:spPr/>
        <p:txBody>
          <a:bodyPr/>
          <a:lstStyle/>
          <a:p>
            <a:r>
              <a:rPr lang="en-US" dirty="0"/>
              <a:t>Scientific knowledge is classified into two categories</a:t>
            </a:r>
          </a:p>
        </p:txBody>
      </p:sp>
      <p:sp>
        <p:nvSpPr>
          <p:cNvPr id="3" name="Content Placeholder 2">
            <a:extLst>
              <a:ext uri="{FF2B5EF4-FFF2-40B4-BE49-F238E27FC236}">
                <a16:creationId xmlns:a16="http://schemas.microsoft.com/office/drawing/2014/main" id="{9339E1CD-EB11-4DAF-B1E2-4214C079DF87}"/>
              </a:ext>
            </a:extLst>
          </p:cNvPr>
          <p:cNvSpPr>
            <a:spLocks noGrp="1"/>
          </p:cNvSpPr>
          <p:nvPr>
            <p:ph idx="1"/>
          </p:nvPr>
        </p:nvSpPr>
        <p:spPr/>
        <p:txBody>
          <a:bodyPr/>
          <a:lstStyle/>
          <a:p>
            <a:r>
              <a:rPr lang="en-US" dirty="0"/>
              <a:t>Tacit knowledge . It is about the technical , technological or theoretical knowledge that is characteristic of the person, that is, that they are part of his encyclopedia of the world and the perspective that the culture to which he belongs. They are not formally learned through study or education .</a:t>
            </a:r>
          </a:p>
          <a:p>
            <a:r>
              <a:rPr lang="en-US" dirty="0"/>
              <a:t>Explicit knowledge . They are those formal, specialized scientific knowledge, which must be acquired through bibliography , formal courses or educational institutions, since they have to do with accumulated scientific knowledge.</a:t>
            </a:r>
          </a:p>
          <a:p>
            <a:endParaRPr lang="en-US" dirty="0"/>
          </a:p>
        </p:txBody>
      </p:sp>
    </p:spTree>
    <p:extLst>
      <p:ext uri="{BB962C8B-B14F-4D97-AF65-F5344CB8AC3E}">
        <p14:creationId xmlns:p14="http://schemas.microsoft.com/office/powerpoint/2010/main" val="297428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8AB3-BE9C-4624-8D73-33987E805962}"/>
              </a:ext>
            </a:extLst>
          </p:cNvPr>
          <p:cNvSpPr>
            <a:spLocks noGrp="1"/>
          </p:cNvSpPr>
          <p:nvPr>
            <p:ph type="title"/>
          </p:nvPr>
        </p:nvSpPr>
        <p:spPr/>
        <p:txBody>
          <a:bodyPr/>
          <a:lstStyle/>
          <a:p>
            <a:r>
              <a:rPr lang="en-US" dirty="0"/>
              <a:t>Examples of scientific knowledge</a:t>
            </a:r>
          </a:p>
        </p:txBody>
      </p:sp>
      <p:sp>
        <p:nvSpPr>
          <p:cNvPr id="3" name="Content Placeholder 2">
            <a:extLst>
              <a:ext uri="{FF2B5EF4-FFF2-40B4-BE49-F238E27FC236}">
                <a16:creationId xmlns:a16="http://schemas.microsoft.com/office/drawing/2014/main" id="{62D0CE75-DB08-411E-A0DC-C8ED2AEAE131}"/>
              </a:ext>
            </a:extLst>
          </p:cNvPr>
          <p:cNvSpPr>
            <a:spLocks noGrp="1"/>
          </p:cNvSpPr>
          <p:nvPr>
            <p:ph idx="1"/>
          </p:nvPr>
        </p:nvSpPr>
        <p:spPr/>
        <p:txBody>
          <a:bodyPr/>
          <a:lstStyle/>
          <a:p>
            <a:r>
              <a:rPr lang="en-US" dirty="0"/>
              <a:t>The mathematical theorems of Pythagoras, Greek philosopher of antiquity, which are still valid more than 2000 years later and are formally taught at the school.</a:t>
            </a:r>
          </a:p>
          <a:p>
            <a:r>
              <a:rPr lang="en-US" dirty="0"/>
              <a:t>The biochemical understanding of antibiotics from the discovery of penicillin in the twentieth century and its medical administration to fight infections.</a:t>
            </a:r>
          </a:p>
          <a:p>
            <a:r>
              <a:rPr lang="en-US" dirty="0"/>
              <a:t>Isaac Newton’s formulations on movement , which today have the rank of laws and are taught in the physics subject .</a:t>
            </a:r>
          </a:p>
        </p:txBody>
      </p:sp>
    </p:spTree>
    <p:extLst>
      <p:ext uri="{BB962C8B-B14F-4D97-AF65-F5344CB8AC3E}">
        <p14:creationId xmlns:p14="http://schemas.microsoft.com/office/powerpoint/2010/main" val="113123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4F90-92A9-4DE2-92AF-AA86FECEFB88}"/>
              </a:ext>
            </a:extLst>
          </p:cNvPr>
          <p:cNvSpPr>
            <a:spLocks noGrp="1"/>
          </p:cNvSpPr>
          <p:nvPr>
            <p:ph type="title"/>
          </p:nvPr>
        </p:nvSpPr>
        <p:spPr/>
        <p:txBody>
          <a:bodyPr/>
          <a:lstStyle/>
          <a:p>
            <a:r>
              <a:rPr lang="en-US" dirty="0"/>
              <a:t>Sources of non-scientific knowledge</a:t>
            </a:r>
          </a:p>
        </p:txBody>
      </p:sp>
      <p:sp>
        <p:nvSpPr>
          <p:cNvPr id="3" name="Content Placeholder 2">
            <a:extLst>
              <a:ext uri="{FF2B5EF4-FFF2-40B4-BE49-F238E27FC236}">
                <a16:creationId xmlns:a16="http://schemas.microsoft.com/office/drawing/2014/main" id="{05A68241-C018-453E-903D-497041280DF0}"/>
              </a:ext>
            </a:extLst>
          </p:cNvPr>
          <p:cNvSpPr>
            <a:spLocks noGrp="1"/>
          </p:cNvSpPr>
          <p:nvPr>
            <p:ph idx="1"/>
          </p:nvPr>
        </p:nvSpPr>
        <p:spPr>
          <a:xfrm>
            <a:off x="838200" y="1825625"/>
            <a:ext cx="10515600" cy="4667250"/>
          </a:xfrm>
        </p:spPr>
        <p:txBody>
          <a:bodyPr>
            <a:normAutofit lnSpcReduction="10000"/>
          </a:bodyPr>
          <a:lstStyle/>
          <a:p>
            <a:r>
              <a:rPr lang="en-US" dirty="0"/>
              <a:t>Intuition</a:t>
            </a:r>
            <a:br>
              <a:rPr lang="en-US" dirty="0"/>
            </a:br>
            <a:r>
              <a:rPr lang="en-US" dirty="0"/>
              <a:t>- is quick and ready insight that is not based on rational thought</a:t>
            </a:r>
          </a:p>
          <a:p>
            <a:r>
              <a:rPr lang="en-US" dirty="0"/>
              <a:t>Common sense</a:t>
            </a:r>
            <a:br>
              <a:rPr lang="en-US" dirty="0"/>
            </a:br>
            <a:r>
              <a:rPr lang="en-US" dirty="0"/>
              <a:t>- opinions that are widely held because they seem so obviously correct, though in most cases they are often wrong </a:t>
            </a:r>
          </a:p>
          <a:p>
            <a:r>
              <a:rPr lang="en-US" dirty="0"/>
              <a:t>Authority</a:t>
            </a:r>
            <a:br>
              <a:rPr lang="en-US" dirty="0"/>
            </a:br>
            <a:r>
              <a:rPr lang="en-US" dirty="0"/>
              <a:t>- someone who is supposed to have special knowledge that other people do not have</a:t>
            </a:r>
          </a:p>
          <a:p>
            <a:r>
              <a:rPr lang="en-US" dirty="0"/>
              <a:t>Tradition</a:t>
            </a:r>
            <a:br>
              <a:rPr lang="en-US" dirty="0"/>
            </a:br>
            <a:r>
              <a:rPr lang="en-US" dirty="0"/>
              <a:t>- a ritual or belief passed down within a society or from this generation to the other</a:t>
            </a:r>
          </a:p>
        </p:txBody>
      </p:sp>
    </p:spTree>
    <p:extLst>
      <p:ext uri="{BB962C8B-B14F-4D97-AF65-F5344CB8AC3E}">
        <p14:creationId xmlns:p14="http://schemas.microsoft.com/office/powerpoint/2010/main" val="274342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99B9E-B355-47E3-8051-56546E1AD5ED}"/>
              </a:ext>
            </a:extLst>
          </p:cNvPr>
          <p:cNvSpPr>
            <a:spLocks noGrp="1"/>
          </p:cNvSpPr>
          <p:nvPr>
            <p:ph type="title"/>
          </p:nvPr>
        </p:nvSpPr>
        <p:spPr/>
        <p:txBody>
          <a:bodyPr/>
          <a:lstStyle/>
          <a:p>
            <a:r>
              <a:rPr lang="en-US" dirty="0"/>
              <a:t>Non-knowledge</a:t>
            </a:r>
          </a:p>
        </p:txBody>
      </p:sp>
      <p:sp>
        <p:nvSpPr>
          <p:cNvPr id="3" name="Content Placeholder 2">
            <a:extLst>
              <a:ext uri="{FF2B5EF4-FFF2-40B4-BE49-F238E27FC236}">
                <a16:creationId xmlns:a16="http://schemas.microsoft.com/office/drawing/2014/main" id="{6B9BA4EF-E531-4A91-9D05-E5F6AA23C98E}"/>
              </a:ext>
            </a:extLst>
          </p:cNvPr>
          <p:cNvSpPr>
            <a:spLocks noGrp="1"/>
          </p:cNvSpPr>
          <p:nvPr>
            <p:ph idx="1"/>
          </p:nvPr>
        </p:nvSpPr>
        <p:spPr/>
        <p:txBody>
          <a:bodyPr/>
          <a:lstStyle/>
          <a:p>
            <a:r>
              <a:rPr lang="en-US" dirty="0"/>
              <a:t>Is a state of not knowing.</a:t>
            </a:r>
          </a:p>
          <a:p>
            <a:r>
              <a:rPr lang="en-US" dirty="0"/>
              <a:t>Humans live in a complex society marked by a high degree of functional differentiation in which almost all of its members are non-knowledgeable about almost all knowledge. </a:t>
            </a:r>
          </a:p>
          <a:p>
            <a:endParaRPr lang="en-US" dirty="0"/>
          </a:p>
        </p:txBody>
      </p:sp>
    </p:spTree>
    <p:extLst>
      <p:ext uri="{BB962C8B-B14F-4D97-AF65-F5344CB8AC3E}">
        <p14:creationId xmlns:p14="http://schemas.microsoft.com/office/powerpoint/2010/main" val="5331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5F49-F67B-41DE-928C-251D4A9BE3EE}"/>
              </a:ext>
            </a:extLst>
          </p:cNvPr>
          <p:cNvSpPr>
            <a:spLocks noGrp="1"/>
          </p:cNvSpPr>
          <p:nvPr>
            <p:ph type="title"/>
          </p:nvPr>
        </p:nvSpPr>
        <p:spPr/>
        <p:txBody>
          <a:bodyPr/>
          <a:lstStyle/>
          <a:p>
            <a:r>
              <a:rPr lang="en-US" dirty="0"/>
              <a:t>Types of knowledge</a:t>
            </a:r>
          </a:p>
        </p:txBody>
      </p:sp>
      <p:sp>
        <p:nvSpPr>
          <p:cNvPr id="3" name="Content Placeholder 2">
            <a:extLst>
              <a:ext uri="{FF2B5EF4-FFF2-40B4-BE49-F238E27FC236}">
                <a16:creationId xmlns:a16="http://schemas.microsoft.com/office/drawing/2014/main" id="{5A8CA9DC-5E03-4C31-AE14-9114CE1FB19F}"/>
              </a:ext>
            </a:extLst>
          </p:cNvPr>
          <p:cNvSpPr>
            <a:spLocks noGrp="1"/>
          </p:cNvSpPr>
          <p:nvPr>
            <p:ph idx="1"/>
          </p:nvPr>
        </p:nvSpPr>
        <p:spPr/>
        <p:txBody>
          <a:bodyPr/>
          <a:lstStyle/>
          <a:p>
            <a:r>
              <a:rPr lang="en-US" dirty="0"/>
              <a:t>A priori. It is what a person can derive from the world without needing to experience it.</a:t>
            </a:r>
          </a:p>
          <a:p>
            <a:r>
              <a:rPr lang="en-US" dirty="0"/>
              <a:t>A posteriori. It is a reference to experience and using a different kind of reasoning (inductive) to gain knowledge.</a:t>
            </a:r>
          </a:p>
          <a:p>
            <a:r>
              <a:rPr lang="en-US" dirty="0"/>
              <a:t>Explicit knowledge. It is knowledge that is recorded and communicated through mediums.</a:t>
            </a:r>
          </a:p>
          <a:p>
            <a:r>
              <a:rPr lang="en-US" dirty="0"/>
              <a:t>Tacit knowledge. It is extremely difficult, if not impossible, to communicate tacit knowledge through any medium.</a:t>
            </a:r>
          </a:p>
        </p:txBody>
      </p:sp>
    </p:spTree>
    <p:extLst>
      <p:ext uri="{BB962C8B-B14F-4D97-AF65-F5344CB8AC3E}">
        <p14:creationId xmlns:p14="http://schemas.microsoft.com/office/powerpoint/2010/main" val="385550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9FE-6FDA-4455-9407-23EA288A5400}"/>
              </a:ext>
            </a:extLst>
          </p:cNvPr>
          <p:cNvSpPr>
            <a:spLocks noGrp="1"/>
          </p:cNvSpPr>
          <p:nvPr>
            <p:ph type="title"/>
          </p:nvPr>
        </p:nvSpPr>
        <p:spPr/>
        <p:txBody>
          <a:bodyPr/>
          <a:lstStyle/>
          <a:p>
            <a:r>
              <a:rPr lang="en-US" dirty="0"/>
              <a:t>Pseudoscience</a:t>
            </a:r>
          </a:p>
        </p:txBody>
      </p:sp>
      <p:sp>
        <p:nvSpPr>
          <p:cNvPr id="3" name="Content Placeholder 2">
            <a:extLst>
              <a:ext uri="{FF2B5EF4-FFF2-40B4-BE49-F238E27FC236}">
                <a16:creationId xmlns:a16="http://schemas.microsoft.com/office/drawing/2014/main" id="{9B5DCED4-047F-4D86-A221-86A3170F0A1F}"/>
              </a:ext>
            </a:extLst>
          </p:cNvPr>
          <p:cNvSpPr>
            <a:spLocks noGrp="1"/>
          </p:cNvSpPr>
          <p:nvPr>
            <p:ph idx="1"/>
          </p:nvPr>
        </p:nvSpPr>
        <p:spPr/>
        <p:txBody>
          <a:bodyPr>
            <a:normAutofit lnSpcReduction="10000"/>
          </a:bodyPr>
          <a:lstStyle/>
          <a:p>
            <a:r>
              <a:rPr lang="en-US" dirty="0"/>
              <a:t>A theory, methodology, or practice that is considered to be without scientific foundation.</a:t>
            </a:r>
          </a:p>
          <a:p>
            <a:r>
              <a:rPr lang="en-US" dirty="0"/>
              <a:t>Consists of statements, beliefs, or practices that claim to be both scientific and factual but are incompatible with the scientific method.</a:t>
            </a:r>
          </a:p>
          <a:p>
            <a:r>
              <a:rPr lang="en-US" dirty="0"/>
              <a:t>Differentiating science from pseudoscience has practical implications in the case of health care, expert testimony, environmental policies, and science education.</a:t>
            </a:r>
          </a:p>
          <a:p>
            <a:r>
              <a:rPr lang="en-US" dirty="0"/>
              <a:t>Distinguishing scientific facts and theories from pseudoscientific beliefs, such as those found in climate change denial, astrology, alchemy, alternative medicine, occult beliefs, and creation science, is part of science education and literacy.</a:t>
            </a:r>
          </a:p>
        </p:txBody>
      </p:sp>
    </p:spTree>
    <p:extLst>
      <p:ext uri="{BB962C8B-B14F-4D97-AF65-F5344CB8AC3E}">
        <p14:creationId xmlns:p14="http://schemas.microsoft.com/office/powerpoint/2010/main" val="30938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3C57D-BED8-4376-8C08-F6AB7AF64EA0}"/>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6B1C3A2C-EB7E-476F-B595-87769E18D9DE}"/>
              </a:ext>
            </a:extLst>
          </p:cNvPr>
          <p:cNvSpPr>
            <a:spLocks noGrp="1"/>
          </p:cNvSpPr>
          <p:nvPr>
            <p:ph type="subTitle" idx="1"/>
          </p:nvPr>
        </p:nvSpPr>
        <p:spPr/>
        <p:txBody>
          <a:bodyPr/>
          <a:lstStyle/>
          <a:p>
            <a:r>
              <a:rPr lang="en-US" dirty="0" err="1"/>
              <a:t>Dobrovolskyi</a:t>
            </a:r>
            <a:r>
              <a:rPr lang="en-US"/>
              <a:t> Oleksii DA-92</a:t>
            </a:r>
          </a:p>
        </p:txBody>
      </p:sp>
    </p:spTree>
    <p:extLst>
      <p:ext uri="{BB962C8B-B14F-4D97-AF65-F5344CB8AC3E}">
        <p14:creationId xmlns:p14="http://schemas.microsoft.com/office/powerpoint/2010/main" val="290933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573</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(Non-) scientific knowledge, non-knowledge, knowledge, pseudoscience.</vt:lpstr>
      <vt:lpstr>Scientific knowledge</vt:lpstr>
      <vt:lpstr>Scientific knowledge is classified into two categories</vt:lpstr>
      <vt:lpstr>Examples of scientific knowledge</vt:lpstr>
      <vt:lpstr>Sources of non-scientific knowledge</vt:lpstr>
      <vt:lpstr>Non-knowledge</vt:lpstr>
      <vt:lpstr>Types of knowledge</vt:lpstr>
      <vt:lpstr>Pseudoscience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scientific knowledge, non-knowledge, knowledge, pseudoscience.</dc:title>
  <dc:creator>Olexii</dc:creator>
  <cp:lastModifiedBy>Olexii</cp:lastModifiedBy>
  <cp:revision>17</cp:revision>
  <dcterms:created xsi:type="dcterms:W3CDTF">2021-03-18T22:48:53Z</dcterms:created>
  <dcterms:modified xsi:type="dcterms:W3CDTF">2021-03-18T23:11:20Z</dcterms:modified>
</cp:coreProperties>
</file>