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9" r:id="rId3"/>
    <p:sldId id="260" r:id="rId4"/>
    <p:sldId id="261" r:id="rId5"/>
    <p:sldId id="265" r:id="rId6"/>
    <p:sldId id="273" r:id="rId7"/>
    <p:sldId id="290" r:id="rId8"/>
    <p:sldId id="291" r:id="rId9"/>
    <p:sldId id="292" r:id="rId10"/>
    <p:sldId id="293" r:id="rId11"/>
    <p:sldId id="294" r:id="rId12"/>
    <p:sldId id="286" r:id="rId13"/>
    <p:sldId id="295" r:id="rId14"/>
    <p:sldId id="268" r:id="rId15"/>
    <p:sldId id="28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221B41-1049-46ED-ABC6-AEAC78365BEF}" type="datetimeFigureOut">
              <a:rPr lang="ru-RU" smtClean="0"/>
              <a:t>25.05.2021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06136A5-2F1B-4B80-A5B8-B647A3084628}" type="slidenum">
              <a:rPr lang="ru-RU" smtClean="0"/>
              <a:t>‹#›</a:t>
            </a:fld>
            <a:endParaRPr lang="ru-RU"/>
          </a:p>
        </p:txBody>
      </p:sp>
    </p:spTree>
    <p:extLst>
      <p:ext uri="{BB962C8B-B14F-4D97-AF65-F5344CB8AC3E}">
        <p14:creationId xmlns:p14="http://schemas.microsoft.com/office/powerpoint/2010/main" val="2559092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221B41-1049-46ED-ABC6-AEAC78365BEF}" type="datetimeFigureOut">
              <a:rPr lang="ru-RU" smtClean="0"/>
              <a:t>25.05.2021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06136A5-2F1B-4B80-A5B8-B647A3084628}" type="slidenum">
              <a:rPr lang="ru-RU" smtClean="0"/>
              <a:t>‹#›</a:t>
            </a:fld>
            <a:endParaRPr lang="ru-RU"/>
          </a:p>
        </p:txBody>
      </p:sp>
    </p:spTree>
    <p:extLst>
      <p:ext uri="{BB962C8B-B14F-4D97-AF65-F5344CB8AC3E}">
        <p14:creationId xmlns:p14="http://schemas.microsoft.com/office/powerpoint/2010/main" val="3583141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221B41-1049-46ED-ABC6-AEAC78365BEF}" type="datetimeFigureOut">
              <a:rPr lang="ru-RU" smtClean="0"/>
              <a:t>25.05.2021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06136A5-2F1B-4B80-A5B8-B647A3084628}" type="slidenum">
              <a:rPr lang="ru-RU" smtClean="0"/>
              <a:t>‹#›</a:t>
            </a:fld>
            <a:endParaRPr lang="ru-RU"/>
          </a:p>
        </p:txBody>
      </p:sp>
    </p:spTree>
    <p:extLst>
      <p:ext uri="{BB962C8B-B14F-4D97-AF65-F5344CB8AC3E}">
        <p14:creationId xmlns:p14="http://schemas.microsoft.com/office/powerpoint/2010/main" val="24628982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221B41-1049-46ED-ABC6-AEAC78365BEF}" type="datetimeFigureOut">
              <a:rPr lang="ru-RU" smtClean="0"/>
              <a:t>25.05.2021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06136A5-2F1B-4B80-A5B8-B647A3084628}" type="slidenum">
              <a:rPr lang="ru-RU" smtClean="0"/>
              <a:t>‹#›</a:t>
            </a:fld>
            <a:endParaRPr lang="ru-RU"/>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154092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221B41-1049-46ED-ABC6-AEAC78365BEF}" type="datetimeFigureOut">
              <a:rPr lang="ru-RU" smtClean="0"/>
              <a:t>25.05.2021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06136A5-2F1B-4B80-A5B8-B647A3084628}" type="slidenum">
              <a:rPr lang="ru-RU" smtClean="0"/>
              <a:t>‹#›</a:t>
            </a:fld>
            <a:endParaRPr lang="ru-RU"/>
          </a:p>
        </p:txBody>
      </p:sp>
    </p:spTree>
    <p:extLst>
      <p:ext uri="{BB962C8B-B14F-4D97-AF65-F5344CB8AC3E}">
        <p14:creationId xmlns:p14="http://schemas.microsoft.com/office/powerpoint/2010/main" val="18588430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A221B41-1049-46ED-ABC6-AEAC78365BEF}" type="datetimeFigureOut">
              <a:rPr lang="ru-RU" smtClean="0"/>
              <a:t>25.05.2021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706136A5-2F1B-4B80-A5B8-B647A3084628}" type="slidenum">
              <a:rPr lang="ru-RU" smtClean="0"/>
              <a:t>‹#›</a:t>
            </a:fld>
            <a:endParaRPr lang="ru-RU"/>
          </a:p>
        </p:txBody>
      </p:sp>
    </p:spTree>
    <p:extLst>
      <p:ext uri="{BB962C8B-B14F-4D97-AF65-F5344CB8AC3E}">
        <p14:creationId xmlns:p14="http://schemas.microsoft.com/office/powerpoint/2010/main" val="36348210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A221B41-1049-46ED-ABC6-AEAC78365BEF}" type="datetimeFigureOut">
              <a:rPr lang="ru-RU" smtClean="0"/>
              <a:t>25.05.2021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706136A5-2F1B-4B80-A5B8-B647A3084628}" type="slidenum">
              <a:rPr lang="ru-RU" smtClean="0"/>
              <a:t>‹#›</a:t>
            </a:fld>
            <a:endParaRPr lang="ru-RU"/>
          </a:p>
        </p:txBody>
      </p:sp>
    </p:spTree>
    <p:extLst>
      <p:ext uri="{BB962C8B-B14F-4D97-AF65-F5344CB8AC3E}">
        <p14:creationId xmlns:p14="http://schemas.microsoft.com/office/powerpoint/2010/main" val="35357091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221B41-1049-46ED-ABC6-AEAC78365BEF}" type="datetimeFigureOut">
              <a:rPr lang="ru-RU" smtClean="0"/>
              <a:t>25.05.2021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06136A5-2F1B-4B80-A5B8-B647A3084628}" type="slidenum">
              <a:rPr lang="ru-RU" smtClean="0"/>
              <a:t>‹#›</a:t>
            </a:fld>
            <a:endParaRPr lang="ru-RU"/>
          </a:p>
        </p:txBody>
      </p:sp>
    </p:spTree>
    <p:extLst>
      <p:ext uri="{BB962C8B-B14F-4D97-AF65-F5344CB8AC3E}">
        <p14:creationId xmlns:p14="http://schemas.microsoft.com/office/powerpoint/2010/main" val="34830478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221B41-1049-46ED-ABC6-AEAC78365BEF}" type="datetimeFigureOut">
              <a:rPr lang="ru-RU" smtClean="0"/>
              <a:t>25.05.2021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06136A5-2F1B-4B80-A5B8-B647A3084628}" type="slidenum">
              <a:rPr lang="ru-RU" smtClean="0"/>
              <a:t>‹#›</a:t>
            </a:fld>
            <a:endParaRPr lang="ru-RU"/>
          </a:p>
        </p:txBody>
      </p:sp>
    </p:spTree>
    <p:extLst>
      <p:ext uri="{BB962C8B-B14F-4D97-AF65-F5344CB8AC3E}">
        <p14:creationId xmlns:p14="http://schemas.microsoft.com/office/powerpoint/2010/main" val="939375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221B41-1049-46ED-ABC6-AEAC78365BEF}" type="datetimeFigureOut">
              <a:rPr lang="ru-RU" smtClean="0"/>
              <a:t>25.05.2021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06136A5-2F1B-4B80-A5B8-B647A3084628}" type="slidenum">
              <a:rPr lang="ru-RU" smtClean="0"/>
              <a:t>‹#›</a:t>
            </a:fld>
            <a:endParaRPr lang="ru-RU"/>
          </a:p>
        </p:txBody>
      </p:sp>
    </p:spTree>
    <p:extLst>
      <p:ext uri="{BB962C8B-B14F-4D97-AF65-F5344CB8AC3E}">
        <p14:creationId xmlns:p14="http://schemas.microsoft.com/office/powerpoint/2010/main" val="3828926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221B41-1049-46ED-ABC6-AEAC78365BEF}" type="datetimeFigureOut">
              <a:rPr lang="ru-RU" smtClean="0"/>
              <a:t>25.05.2021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06136A5-2F1B-4B80-A5B8-B647A3084628}" type="slidenum">
              <a:rPr lang="ru-RU" smtClean="0"/>
              <a:t>‹#›</a:t>
            </a:fld>
            <a:endParaRPr lang="ru-RU"/>
          </a:p>
        </p:txBody>
      </p:sp>
    </p:spTree>
    <p:extLst>
      <p:ext uri="{BB962C8B-B14F-4D97-AF65-F5344CB8AC3E}">
        <p14:creationId xmlns:p14="http://schemas.microsoft.com/office/powerpoint/2010/main" val="4132883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221B41-1049-46ED-ABC6-AEAC78365BEF}" type="datetimeFigureOut">
              <a:rPr lang="ru-RU" smtClean="0"/>
              <a:t>25.05.2021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06136A5-2F1B-4B80-A5B8-B647A3084628}" type="slidenum">
              <a:rPr lang="ru-RU" smtClean="0"/>
              <a:t>‹#›</a:t>
            </a:fld>
            <a:endParaRPr lang="ru-RU"/>
          </a:p>
        </p:txBody>
      </p:sp>
    </p:spTree>
    <p:extLst>
      <p:ext uri="{BB962C8B-B14F-4D97-AF65-F5344CB8AC3E}">
        <p14:creationId xmlns:p14="http://schemas.microsoft.com/office/powerpoint/2010/main" val="3056433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221B41-1049-46ED-ABC6-AEAC78365BEF}" type="datetimeFigureOut">
              <a:rPr lang="ru-RU" smtClean="0"/>
              <a:t>25.05.2021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706136A5-2F1B-4B80-A5B8-B647A3084628}" type="slidenum">
              <a:rPr lang="ru-RU" smtClean="0"/>
              <a:t>‹#›</a:t>
            </a:fld>
            <a:endParaRPr lang="ru-RU"/>
          </a:p>
        </p:txBody>
      </p:sp>
    </p:spTree>
    <p:extLst>
      <p:ext uri="{BB962C8B-B14F-4D97-AF65-F5344CB8AC3E}">
        <p14:creationId xmlns:p14="http://schemas.microsoft.com/office/powerpoint/2010/main" val="3799536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221B41-1049-46ED-ABC6-AEAC78365BEF}" type="datetimeFigureOut">
              <a:rPr lang="ru-RU" smtClean="0"/>
              <a:t>25.05.2021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706136A5-2F1B-4B80-A5B8-B647A3084628}" type="slidenum">
              <a:rPr lang="ru-RU" smtClean="0"/>
              <a:t>‹#›</a:t>
            </a:fld>
            <a:endParaRPr lang="ru-RU"/>
          </a:p>
        </p:txBody>
      </p:sp>
    </p:spTree>
    <p:extLst>
      <p:ext uri="{BB962C8B-B14F-4D97-AF65-F5344CB8AC3E}">
        <p14:creationId xmlns:p14="http://schemas.microsoft.com/office/powerpoint/2010/main" val="2528705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221B41-1049-46ED-ABC6-AEAC78365BEF}" type="datetimeFigureOut">
              <a:rPr lang="ru-RU" smtClean="0"/>
              <a:t>25.05.2021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706136A5-2F1B-4B80-A5B8-B647A3084628}" type="slidenum">
              <a:rPr lang="ru-RU" smtClean="0"/>
              <a:t>‹#›</a:t>
            </a:fld>
            <a:endParaRPr lang="ru-RU"/>
          </a:p>
        </p:txBody>
      </p:sp>
    </p:spTree>
    <p:extLst>
      <p:ext uri="{BB962C8B-B14F-4D97-AF65-F5344CB8AC3E}">
        <p14:creationId xmlns:p14="http://schemas.microsoft.com/office/powerpoint/2010/main" val="3766584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221B41-1049-46ED-ABC6-AEAC78365BEF}" type="datetimeFigureOut">
              <a:rPr lang="ru-RU" smtClean="0"/>
              <a:t>25.05.2021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06136A5-2F1B-4B80-A5B8-B647A3084628}" type="slidenum">
              <a:rPr lang="ru-RU" smtClean="0"/>
              <a:t>‹#›</a:t>
            </a:fld>
            <a:endParaRPr lang="ru-RU"/>
          </a:p>
        </p:txBody>
      </p:sp>
    </p:spTree>
    <p:extLst>
      <p:ext uri="{BB962C8B-B14F-4D97-AF65-F5344CB8AC3E}">
        <p14:creationId xmlns:p14="http://schemas.microsoft.com/office/powerpoint/2010/main" val="522595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221B41-1049-46ED-ABC6-AEAC78365BEF}" type="datetimeFigureOut">
              <a:rPr lang="ru-RU" smtClean="0"/>
              <a:t>25.05.2021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06136A5-2F1B-4B80-A5B8-B647A3084628}" type="slidenum">
              <a:rPr lang="ru-RU" smtClean="0"/>
              <a:t>‹#›</a:t>
            </a:fld>
            <a:endParaRPr lang="ru-RU"/>
          </a:p>
        </p:txBody>
      </p:sp>
    </p:spTree>
    <p:extLst>
      <p:ext uri="{BB962C8B-B14F-4D97-AF65-F5344CB8AC3E}">
        <p14:creationId xmlns:p14="http://schemas.microsoft.com/office/powerpoint/2010/main" val="2305597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A221B41-1049-46ED-ABC6-AEAC78365BEF}" type="datetimeFigureOut">
              <a:rPr lang="ru-RU" smtClean="0"/>
              <a:t>25.05.2021</a:t>
            </a:fld>
            <a:endParaRPr lang="ru-RU"/>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ru-RU"/>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706136A5-2F1B-4B80-A5B8-B647A3084628}" type="slidenum">
              <a:rPr lang="ru-RU" smtClean="0"/>
              <a:t>‹#›</a:t>
            </a:fld>
            <a:endParaRPr lang="ru-RU"/>
          </a:p>
        </p:txBody>
      </p:sp>
    </p:spTree>
    <p:extLst>
      <p:ext uri="{BB962C8B-B14F-4D97-AF65-F5344CB8AC3E}">
        <p14:creationId xmlns:p14="http://schemas.microsoft.com/office/powerpoint/2010/main" val="4279753323"/>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376943" y="1600200"/>
            <a:ext cx="7430180" cy="2760142"/>
          </a:xfrm>
        </p:spPr>
        <p:txBody>
          <a:bodyPr>
            <a:noAutofit/>
          </a:bodyPr>
          <a:lstStyle/>
          <a:p>
            <a:r>
              <a:rPr lang="en-US" sz="4800" dirty="0"/>
              <a:t>A HISTORICAL REVIEW OF CONTEMPORARY LOGIC ORIGINS</a:t>
            </a:r>
          </a:p>
        </p:txBody>
      </p:sp>
      <p:sp>
        <p:nvSpPr>
          <p:cNvPr id="6" name="Content Placeholder 2">
            <a:extLst>
              <a:ext uri="{FF2B5EF4-FFF2-40B4-BE49-F238E27FC236}">
                <a16:creationId xmlns:a16="http://schemas.microsoft.com/office/drawing/2014/main" id="{95F329C5-EABB-4131-A8B3-37414EBCD3B1}"/>
              </a:ext>
            </a:extLst>
          </p:cNvPr>
          <p:cNvSpPr txBox="1">
            <a:spLocks/>
          </p:cNvSpPr>
          <p:nvPr/>
        </p:nvSpPr>
        <p:spPr>
          <a:xfrm>
            <a:off x="2015333" y="4870434"/>
            <a:ext cx="8153400" cy="4953000"/>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algn="ctr">
              <a:buFont typeface="Wingdings 2" charset="2"/>
              <a:buNone/>
            </a:pPr>
            <a:r>
              <a:rPr lang="en-US" dirty="0"/>
              <a:t>Created by student of group DA-92</a:t>
            </a:r>
          </a:p>
          <a:p>
            <a:pPr algn="ctr">
              <a:buFont typeface="Wingdings 2" charset="2"/>
              <a:buNone/>
            </a:pPr>
            <a:r>
              <a:rPr lang="en-US" dirty="0" err="1"/>
              <a:t>Nasikan</a:t>
            </a:r>
            <a:r>
              <a:rPr lang="en-US" dirty="0"/>
              <a:t> Dmytro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E39115C-0C22-4A5E-8A5E-D1ED1DB79D37}"/>
              </a:ext>
            </a:extLst>
          </p:cNvPr>
          <p:cNvSpPr>
            <a:spLocks noGrp="1"/>
          </p:cNvSpPr>
          <p:nvPr>
            <p:ph type="title"/>
          </p:nvPr>
        </p:nvSpPr>
        <p:spPr>
          <a:xfrm>
            <a:off x="2213339" y="477350"/>
            <a:ext cx="7765322" cy="970450"/>
          </a:xfrm>
        </p:spPr>
        <p:txBody>
          <a:bodyPr>
            <a:normAutofit/>
          </a:bodyPr>
          <a:lstStyle/>
          <a:p>
            <a:r>
              <a:rPr lang="de-DE" dirty="0"/>
              <a:t>CHARLES SANDERS PEIRCE</a:t>
            </a:r>
            <a:endParaRPr lang="en-US" dirty="0"/>
          </a:p>
        </p:txBody>
      </p:sp>
      <p:sp>
        <p:nvSpPr>
          <p:cNvPr id="9" name="Content Placeholder 2">
            <a:extLst>
              <a:ext uri="{FF2B5EF4-FFF2-40B4-BE49-F238E27FC236}">
                <a16:creationId xmlns:a16="http://schemas.microsoft.com/office/drawing/2014/main" id="{33108C63-FAD8-4533-ADB1-E1B93BAB0DD7}"/>
              </a:ext>
            </a:extLst>
          </p:cNvPr>
          <p:cNvSpPr txBox="1">
            <a:spLocks/>
          </p:cNvSpPr>
          <p:nvPr/>
        </p:nvSpPr>
        <p:spPr>
          <a:xfrm>
            <a:off x="2514601" y="2895600"/>
            <a:ext cx="7311661" cy="4419600"/>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just">
              <a:buNone/>
            </a:pPr>
            <a:r>
              <a:rPr lang="en-US" dirty="0"/>
              <a:t>His contributions to the development of modern logic at the turn of the 20th century were colossal, original and influential. Formal, or deductive, logic was just one of the branches in which he </a:t>
            </a:r>
            <a:r>
              <a:rPr lang="en-US" dirty="0" err="1"/>
              <a:t>exercized</a:t>
            </a:r>
            <a:r>
              <a:rPr lang="en-US" dirty="0"/>
              <a:t> his logical and analytical talent. His work developed upon Boole’s algebra of logic and De Morgan’s logic of relations.</a:t>
            </a:r>
          </a:p>
        </p:txBody>
      </p:sp>
    </p:spTree>
    <p:extLst>
      <p:ext uri="{BB962C8B-B14F-4D97-AF65-F5344CB8AC3E}">
        <p14:creationId xmlns:p14="http://schemas.microsoft.com/office/powerpoint/2010/main" val="929149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E39115C-0C22-4A5E-8A5E-D1ED1DB79D37}"/>
              </a:ext>
            </a:extLst>
          </p:cNvPr>
          <p:cNvSpPr>
            <a:spLocks noGrp="1"/>
          </p:cNvSpPr>
          <p:nvPr>
            <p:ph type="title"/>
          </p:nvPr>
        </p:nvSpPr>
        <p:spPr>
          <a:xfrm>
            <a:off x="2213339" y="477350"/>
            <a:ext cx="7765322" cy="970450"/>
          </a:xfrm>
        </p:spPr>
        <p:txBody>
          <a:bodyPr>
            <a:normAutofit/>
          </a:bodyPr>
          <a:lstStyle/>
          <a:p>
            <a:r>
              <a:rPr lang="de-DE" dirty="0"/>
              <a:t>AUGUSTUS DE MORGAN</a:t>
            </a:r>
            <a:endParaRPr lang="en-US" dirty="0"/>
          </a:p>
        </p:txBody>
      </p:sp>
      <p:sp>
        <p:nvSpPr>
          <p:cNvPr id="9" name="Content Placeholder 2">
            <a:extLst>
              <a:ext uri="{FF2B5EF4-FFF2-40B4-BE49-F238E27FC236}">
                <a16:creationId xmlns:a16="http://schemas.microsoft.com/office/drawing/2014/main" id="{33108C63-FAD8-4533-ADB1-E1B93BAB0DD7}"/>
              </a:ext>
            </a:extLst>
          </p:cNvPr>
          <p:cNvSpPr txBox="1">
            <a:spLocks/>
          </p:cNvSpPr>
          <p:nvPr/>
        </p:nvSpPr>
        <p:spPr>
          <a:xfrm>
            <a:off x="5791200" y="2971800"/>
            <a:ext cx="4343400" cy="4419600"/>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just">
              <a:buNone/>
            </a:pPr>
            <a:r>
              <a:rPr lang="en-US" dirty="0"/>
              <a:t>Augustus De Morgan was a British mathematician and logician. He formulated De Morgan's laws and introduced the term mathematical induction, making its idea rigorous.</a:t>
            </a:r>
          </a:p>
        </p:txBody>
      </p:sp>
      <p:pic>
        <p:nvPicPr>
          <p:cNvPr id="8194" name="Picture 2" descr="Amazon.com: Augustus De Morgan N(1806-1871) English Mathematician And  Logician Engraving English 1871 Poster Print by (18 x 24): Posters &amp; Prints">
            <a:extLst>
              <a:ext uri="{FF2B5EF4-FFF2-40B4-BE49-F238E27FC236}">
                <a16:creationId xmlns:a16="http://schemas.microsoft.com/office/drawing/2014/main" id="{DC8EE445-66F4-4D2F-92AE-0E671C4DEA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3339" y="1905001"/>
            <a:ext cx="2743200" cy="41320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0264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E0EF85B-57BC-4E9F-8100-CF1C4BBBA113}"/>
              </a:ext>
            </a:extLst>
          </p:cNvPr>
          <p:cNvSpPr>
            <a:spLocks noGrp="1"/>
          </p:cNvSpPr>
          <p:nvPr>
            <p:ph type="title"/>
          </p:nvPr>
        </p:nvSpPr>
        <p:spPr>
          <a:xfrm>
            <a:off x="2213339" y="477350"/>
            <a:ext cx="7765322" cy="970450"/>
          </a:xfrm>
        </p:spPr>
        <p:txBody>
          <a:bodyPr>
            <a:normAutofit/>
          </a:bodyPr>
          <a:lstStyle/>
          <a:p>
            <a:r>
              <a:rPr lang="de-DE" dirty="0"/>
              <a:t>AUGUSTUS DE MORGAN</a:t>
            </a:r>
            <a:endParaRPr lang="en-US" dirty="0"/>
          </a:p>
        </p:txBody>
      </p:sp>
      <p:sp>
        <p:nvSpPr>
          <p:cNvPr id="3" name="Content Placeholder 2"/>
          <p:cNvSpPr>
            <a:spLocks noGrp="1"/>
          </p:cNvSpPr>
          <p:nvPr>
            <p:ph idx="1"/>
          </p:nvPr>
        </p:nvSpPr>
        <p:spPr>
          <a:xfrm>
            <a:off x="1981200" y="1556072"/>
            <a:ext cx="8229600" cy="4525963"/>
          </a:xfrm>
        </p:spPr>
        <p:txBody>
          <a:bodyPr/>
          <a:lstStyle/>
          <a:p>
            <a:pPr marL="461963" indent="-223838">
              <a:buNone/>
            </a:pPr>
            <a:endParaRPr lang="en-US" sz="2400" dirty="0"/>
          </a:p>
          <a:p>
            <a:pPr marL="862013" lvl="1" indent="-223838">
              <a:buNone/>
            </a:pPr>
            <a:r>
              <a:rPr lang="en-US" sz="2000" dirty="0"/>
              <a:t>The De Morgan's laws: </a:t>
            </a:r>
          </a:p>
          <a:p>
            <a:pPr marL="862013" lvl="1" indent="-223838">
              <a:buNone/>
            </a:pPr>
            <a:r>
              <a:rPr lang="en-US" sz="2000" dirty="0"/>
              <a:t>The negation of a conjunction is the disjunction of the negations.</a:t>
            </a:r>
          </a:p>
          <a:p>
            <a:pPr marL="862013" lvl="1" indent="-223838">
              <a:buNone/>
            </a:pPr>
            <a:r>
              <a:rPr lang="en-US" sz="2000" dirty="0"/>
              <a:t>The negation of a disjunction is the conjunction of the negations.</a:t>
            </a:r>
          </a:p>
          <a:p>
            <a:pPr marL="36900" indent="0">
              <a:buNone/>
            </a:pPr>
            <a:endParaRPr lang="en-US" dirty="0"/>
          </a:p>
        </p:txBody>
      </p:sp>
      <p:sp>
        <p:nvSpPr>
          <p:cNvPr id="5" name="Rectangle 4"/>
          <p:cNvSpPr/>
          <p:nvPr/>
        </p:nvSpPr>
        <p:spPr>
          <a:xfrm>
            <a:off x="3276601" y="5212925"/>
            <a:ext cx="5338321" cy="646331"/>
          </a:xfrm>
          <a:prstGeom prst="rect">
            <a:avLst/>
          </a:prstGeom>
          <a:noFill/>
        </p:spPr>
        <p:txBody>
          <a:bodyPr wrap="none" lIns="91440" tIns="45720" rIns="91440" bIns="45720">
            <a:spAutoFit/>
          </a:bodyPr>
          <a:lstStyle/>
          <a:p>
            <a:pPr algn="ctr"/>
            <a:r>
              <a:rPr lang="en-US" sz="3600"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¬(A v B) ↔ (¬A) ^ (¬B)</a:t>
            </a:r>
          </a:p>
        </p:txBody>
      </p:sp>
      <p:sp>
        <p:nvSpPr>
          <p:cNvPr id="6" name="Rectangle 5"/>
          <p:cNvSpPr/>
          <p:nvPr/>
        </p:nvSpPr>
        <p:spPr>
          <a:xfrm>
            <a:off x="3276601" y="4343816"/>
            <a:ext cx="5338321" cy="646331"/>
          </a:xfrm>
          <a:prstGeom prst="rect">
            <a:avLst/>
          </a:prstGeom>
          <a:noFill/>
        </p:spPr>
        <p:txBody>
          <a:bodyPr wrap="none" lIns="91440" tIns="45720" rIns="91440" bIns="45720">
            <a:spAutoFit/>
          </a:bodyPr>
          <a:lstStyle/>
          <a:p>
            <a:pPr algn="ctr"/>
            <a:r>
              <a:rPr lang="en-US" sz="36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¬(A ^ B) ↔ (¬A) v (¬B)</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E39115C-0C22-4A5E-8A5E-D1ED1DB79D37}"/>
              </a:ext>
            </a:extLst>
          </p:cNvPr>
          <p:cNvSpPr>
            <a:spLocks noGrp="1"/>
          </p:cNvSpPr>
          <p:nvPr>
            <p:ph type="title"/>
          </p:nvPr>
        </p:nvSpPr>
        <p:spPr>
          <a:xfrm>
            <a:off x="2213339" y="477350"/>
            <a:ext cx="7765322" cy="970450"/>
          </a:xfrm>
        </p:spPr>
        <p:txBody>
          <a:bodyPr>
            <a:normAutofit/>
          </a:bodyPr>
          <a:lstStyle/>
          <a:p>
            <a:r>
              <a:rPr lang="de-DE" dirty="0"/>
              <a:t>GOTTLOB FREGE</a:t>
            </a:r>
            <a:endParaRPr lang="en-US" dirty="0"/>
          </a:p>
        </p:txBody>
      </p:sp>
      <p:sp>
        <p:nvSpPr>
          <p:cNvPr id="9" name="Content Placeholder 2">
            <a:extLst>
              <a:ext uri="{FF2B5EF4-FFF2-40B4-BE49-F238E27FC236}">
                <a16:creationId xmlns:a16="http://schemas.microsoft.com/office/drawing/2014/main" id="{33108C63-FAD8-4533-ADB1-E1B93BAB0DD7}"/>
              </a:ext>
            </a:extLst>
          </p:cNvPr>
          <p:cNvSpPr txBox="1">
            <a:spLocks/>
          </p:cNvSpPr>
          <p:nvPr/>
        </p:nvSpPr>
        <p:spPr>
          <a:xfrm>
            <a:off x="5791200" y="2743200"/>
            <a:ext cx="4343400" cy="4419600"/>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just">
              <a:buNone/>
            </a:pPr>
            <a:r>
              <a:rPr lang="en-US" dirty="0"/>
              <a:t>Friedrich Ludwig </a:t>
            </a:r>
            <a:r>
              <a:rPr lang="en-US" dirty="0" err="1"/>
              <a:t>Gottlob</a:t>
            </a:r>
            <a:r>
              <a:rPr lang="en-US" dirty="0"/>
              <a:t> </a:t>
            </a:r>
            <a:r>
              <a:rPr lang="en-US" dirty="0" err="1"/>
              <a:t>Frege</a:t>
            </a:r>
            <a:r>
              <a:rPr lang="en-US" dirty="0"/>
              <a:t> was a German philosopher, logician, and mathematician.</a:t>
            </a:r>
            <a:r>
              <a:rPr lang="uk-UA" dirty="0"/>
              <a:t> </a:t>
            </a:r>
            <a:r>
              <a:rPr lang="en-US" dirty="0"/>
              <a:t>His contributions include the development of modern logic and work in the foundations of mathematics.</a:t>
            </a:r>
          </a:p>
        </p:txBody>
      </p:sp>
      <p:pic>
        <p:nvPicPr>
          <p:cNvPr id="7" name="Picture 2" descr="Young frege.jpg">
            <a:extLst>
              <a:ext uri="{FF2B5EF4-FFF2-40B4-BE49-F238E27FC236}">
                <a16:creationId xmlns:a16="http://schemas.microsoft.com/office/drawing/2014/main" id="{BF93CDB0-F44A-4AD6-B8DE-A9F4B50DAD0F}"/>
              </a:ext>
            </a:extLst>
          </p:cNvPr>
          <p:cNvPicPr>
            <a:picLocks noChangeAspect="1" noChangeArrowheads="1"/>
          </p:cNvPicPr>
          <p:nvPr/>
        </p:nvPicPr>
        <p:blipFill>
          <a:blip r:embed="rId2" cstate="print"/>
          <a:srcRect/>
          <a:stretch>
            <a:fillRect/>
          </a:stretch>
        </p:blipFill>
        <p:spPr bwMode="auto">
          <a:xfrm>
            <a:off x="1981200" y="1905000"/>
            <a:ext cx="3210126" cy="3429000"/>
          </a:xfrm>
          <a:prstGeom prst="rect">
            <a:avLst/>
          </a:prstGeom>
          <a:noFill/>
        </p:spPr>
      </p:pic>
    </p:spTree>
    <p:extLst>
      <p:ext uri="{BB962C8B-B14F-4D97-AF65-F5344CB8AC3E}">
        <p14:creationId xmlns:p14="http://schemas.microsoft.com/office/powerpoint/2010/main" val="3808118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970B6D8-22F1-4E39-9454-EEA18E33815C}"/>
              </a:ext>
            </a:extLst>
          </p:cNvPr>
          <p:cNvSpPr>
            <a:spLocks noGrp="1"/>
          </p:cNvSpPr>
          <p:nvPr>
            <p:ph type="title"/>
          </p:nvPr>
        </p:nvSpPr>
        <p:spPr>
          <a:xfrm>
            <a:off x="2213339" y="477350"/>
            <a:ext cx="7765322" cy="970450"/>
          </a:xfrm>
        </p:spPr>
        <p:txBody>
          <a:bodyPr>
            <a:normAutofit/>
          </a:bodyPr>
          <a:lstStyle/>
          <a:p>
            <a:r>
              <a:rPr lang="de-DE" dirty="0"/>
              <a:t>GOTTLOB FREGE</a:t>
            </a:r>
            <a:endParaRPr lang="en-US" dirty="0"/>
          </a:p>
        </p:txBody>
      </p:sp>
      <p:sp>
        <p:nvSpPr>
          <p:cNvPr id="5" name="Content Placeholder 2"/>
          <p:cNvSpPr>
            <a:spLocks noGrp="1"/>
          </p:cNvSpPr>
          <p:nvPr>
            <p:ph idx="1"/>
          </p:nvPr>
        </p:nvSpPr>
        <p:spPr>
          <a:xfrm>
            <a:off x="2019300" y="1676400"/>
            <a:ext cx="8153400" cy="4953000"/>
          </a:xfrm>
        </p:spPr>
        <p:txBody>
          <a:bodyPr>
            <a:normAutofit/>
          </a:bodyPr>
          <a:lstStyle/>
          <a:p>
            <a:pPr>
              <a:buNone/>
            </a:pPr>
            <a:endParaRPr lang="en-US" dirty="0"/>
          </a:p>
          <a:p>
            <a:pPr lvl="1"/>
            <a:r>
              <a:rPr lang="en-US" sz="2000" dirty="0"/>
              <a:t>Considered to be the father of Analytic Philosophy.</a:t>
            </a:r>
          </a:p>
          <a:p>
            <a:pPr lvl="1">
              <a:buNone/>
            </a:pPr>
            <a:endParaRPr lang="en-US" sz="2000" dirty="0"/>
          </a:p>
          <a:p>
            <a:pPr lvl="1"/>
            <a:r>
              <a:rPr lang="en-US" sz="2000" dirty="0"/>
              <a:t>His Objective was demonstrating that arithmetic is identical with logic.</a:t>
            </a:r>
          </a:p>
          <a:p>
            <a:pPr lvl="1">
              <a:buNone/>
            </a:pPr>
            <a:endParaRPr lang="en-US" sz="2000" dirty="0"/>
          </a:p>
          <a:p>
            <a:pPr lvl="1"/>
            <a:r>
              <a:rPr lang="en-US" sz="2000" dirty="0"/>
              <a:t>He invented axiomatic predicate logic and quantified variables, which solved the problem of multiple generality.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10414" y="2057401"/>
            <a:ext cx="8229600" cy="4525963"/>
          </a:xfrm>
        </p:spPr>
        <p:txBody>
          <a:bodyPr>
            <a:normAutofit/>
          </a:bodyPr>
          <a:lstStyle/>
          <a:p>
            <a:pPr>
              <a:buNone/>
            </a:pPr>
            <a:r>
              <a:rPr lang="en-US" sz="11500" dirty="0"/>
              <a:t>Thank You</a:t>
            </a:r>
          </a:p>
        </p:txBody>
      </p:sp>
      <p:sp>
        <p:nvSpPr>
          <p:cNvPr id="4" name="Content Placeholder 2">
            <a:extLst>
              <a:ext uri="{FF2B5EF4-FFF2-40B4-BE49-F238E27FC236}">
                <a16:creationId xmlns:a16="http://schemas.microsoft.com/office/drawing/2014/main" id="{65C0AF56-B032-4A59-B458-FEBBC13B9659}"/>
              </a:ext>
            </a:extLst>
          </p:cNvPr>
          <p:cNvSpPr txBox="1">
            <a:spLocks/>
          </p:cNvSpPr>
          <p:nvPr/>
        </p:nvSpPr>
        <p:spPr>
          <a:xfrm>
            <a:off x="2019300" y="4106863"/>
            <a:ext cx="8153400" cy="4953000"/>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algn="ctr">
              <a:buFont typeface="Wingdings 2" charset="2"/>
              <a:buNone/>
            </a:pPr>
            <a:r>
              <a:rPr lang="en-US" dirty="0"/>
              <a:t>Created by student of group DA-92</a:t>
            </a:r>
          </a:p>
          <a:p>
            <a:pPr algn="ctr">
              <a:buFont typeface="Wingdings 2" charset="2"/>
              <a:buNone/>
            </a:pPr>
            <a:r>
              <a:rPr lang="en-US" dirty="0" err="1"/>
              <a:t>Nasikan</a:t>
            </a:r>
            <a:r>
              <a:rPr lang="en-US" dirty="0"/>
              <a:t> Dmytro</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ORIGINS OF LOGIC</a:t>
            </a:r>
          </a:p>
        </p:txBody>
      </p:sp>
      <p:sp>
        <p:nvSpPr>
          <p:cNvPr id="3" name="Content Placeholder 2"/>
          <p:cNvSpPr>
            <a:spLocks noGrp="1"/>
          </p:cNvSpPr>
          <p:nvPr>
            <p:ph idx="1"/>
          </p:nvPr>
        </p:nvSpPr>
        <p:spPr>
          <a:xfrm>
            <a:off x="2209346" y="1732450"/>
            <a:ext cx="7765322" cy="4592150"/>
          </a:xfrm>
        </p:spPr>
        <p:txBody>
          <a:bodyPr>
            <a:normAutofit/>
          </a:bodyPr>
          <a:lstStyle/>
          <a:p>
            <a:pPr>
              <a:buNone/>
            </a:pPr>
            <a:r>
              <a:rPr lang="en-US" dirty="0"/>
              <a:t>Logic began independently in the eastern (India and China) and western (Greece) parts of the world in the 6</a:t>
            </a:r>
            <a:r>
              <a:rPr lang="en-US" baseline="30000" dirty="0"/>
              <a:t>th</a:t>
            </a:r>
            <a:r>
              <a:rPr lang="en-US" dirty="0"/>
              <a:t> Century BC .</a:t>
            </a:r>
          </a:p>
          <a:p>
            <a:pPr>
              <a:buNone/>
            </a:pPr>
            <a:r>
              <a:rPr lang="en-US" dirty="0"/>
              <a:t>Significant impact into development of logic was made by:</a:t>
            </a:r>
          </a:p>
          <a:p>
            <a:pPr>
              <a:buNone/>
            </a:pPr>
            <a:endParaRPr lang="en-US" dirty="0"/>
          </a:p>
          <a:p>
            <a:r>
              <a:rPr lang="en-US" dirty="0"/>
              <a:t>Aristotle</a:t>
            </a:r>
          </a:p>
          <a:p>
            <a:r>
              <a:rPr lang="en-US" dirty="0"/>
              <a:t>Leibniz</a:t>
            </a:r>
          </a:p>
          <a:p>
            <a:r>
              <a:rPr lang="en-US" dirty="0"/>
              <a:t>Boole</a:t>
            </a:r>
          </a:p>
        </p:txBody>
      </p:sp>
      <p:sp>
        <p:nvSpPr>
          <p:cNvPr id="5" name="Content Placeholder 2">
            <a:extLst>
              <a:ext uri="{FF2B5EF4-FFF2-40B4-BE49-F238E27FC236}">
                <a16:creationId xmlns:a16="http://schemas.microsoft.com/office/drawing/2014/main" id="{6DBA745C-3B62-416B-A1CB-7DCAF7E91CE2}"/>
              </a:ext>
            </a:extLst>
          </p:cNvPr>
          <p:cNvSpPr txBox="1">
            <a:spLocks/>
          </p:cNvSpPr>
          <p:nvPr/>
        </p:nvSpPr>
        <p:spPr>
          <a:xfrm>
            <a:off x="7696200" y="3380825"/>
            <a:ext cx="4191000" cy="4896950"/>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Pierce</a:t>
            </a:r>
          </a:p>
          <a:p>
            <a:r>
              <a:rPr lang="en-US" dirty="0"/>
              <a:t>de Morgan</a:t>
            </a:r>
          </a:p>
          <a:p>
            <a:r>
              <a:rPr lang="en-US" dirty="0"/>
              <a:t>Brentano</a:t>
            </a:r>
          </a:p>
          <a:p>
            <a:pPr marL="36900" indent="0">
              <a:buNone/>
            </a:pPr>
            <a:endParaRPr lang="en-US" dirty="0"/>
          </a:p>
        </p:txBody>
      </p:sp>
      <p:sp>
        <p:nvSpPr>
          <p:cNvPr id="6" name="Content Placeholder 2">
            <a:extLst>
              <a:ext uri="{FF2B5EF4-FFF2-40B4-BE49-F238E27FC236}">
                <a16:creationId xmlns:a16="http://schemas.microsoft.com/office/drawing/2014/main" id="{34B9DCCA-FDC4-41A2-991E-07562410E162}"/>
              </a:ext>
            </a:extLst>
          </p:cNvPr>
          <p:cNvSpPr txBox="1">
            <a:spLocks/>
          </p:cNvSpPr>
          <p:nvPr/>
        </p:nvSpPr>
        <p:spPr>
          <a:xfrm>
            <a:off x="5105400" y="5334000"/>
            <a:ext cx="4191000" cy="4896950"/>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err="1"/>
              <a:t>Frege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213339" y="477350"/>
            <a:ext cx="7765322" cy="970450"/>
          </a:xfrm>
        </p:spPr>
        <p:txBody>
          <a:bodyPr>
            <a:normAutofit/>
          </a:bodyPr>
          <a:lstStyle/>
          <a:p>
            <a:r>
              <a:rPr lang="en-US" dirty="0"/>
              <a:t>ARISTOTLE</a:t>
            </a:r>
          </a:p>
        </p:txBody>
      </p:sp>
      <p:sp>
        <p:nvSpPr>
          <p:cNvPr id="3" name="Content Placeholder 2"/>
          <p:cNvSpPr>
            <a:spLocks noGrp="1"/>
          </p:cNvSpPr>
          <p:nvPr>
            <p:ph idx="1"/>
          </p:nvPr>
        </p:nvSpPr>
        <p:spPr>
          <a:xfrm>
            <a:off x="5791200" y="2430262"/>
            <a:ext cx="4343400" cy="4419600"/>
          </a:xfrm>
        </p:spPr>
        <p:txBody>
          <a:bodyPr>
            <a:normAutofit/>
          </a:bodyPr>
          <a:lstStyle/>
          <a:p>
            <a:pPr marL="36900" indent="0" algn="just">
              <a:buNone/>
            </a:pPr>
            <a:r>
              <a:rPr lang="en-US" dirty="0"/>
              <a:t>Aristotle was a Greek philosopher and polymath during the Classical period in Ancient Greece. Aristotle is credited with the earliest study of formal logic and his conception of it was the dominant form of Western logic until 19th-century advances in mathematical logic.</a:t>
            </a:r>
          </a:p>
        </p:txBody>
      </p:sp>
      <p:pic>
        <p:nvPicPr>
          <p:cNvPr id="1029" name="Picture 5" descr="Aristotle - Wikipedia">
            <a:extLst>
              <a:ext uri="{FF2B5EF4-FFF2-40B4-BE49-F238E27FC236}">
                <a16:creationId xmlns:a16="http://schemas.microsoft.com/office/drawing/2014/main" id="{3A62B58E-D56F-4744-BCFF-D607414371F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90800" y="2025957"/>
            <a:ext cx="2438400" cy="326328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1BC9FE7-BF0F-48BC-9BC6-D8F124057CA8}"/>
              </a:ext>
            </a:extLst>
          </p:cNvPr>
          <p:cNvSpPr>
            <a:spLocks noGrp="1"/>
          </p:cNvSpPr>
          <p:nvPr>
            <p:ph type="title"/>
          </p:nvPr>
        </p:nvSpPr>
        <p:spPr>
          <a:xfrm>
            <a:off x="2213339" y="477350"/>
            <a:ext cx="7765322" cy="970450"/>
          </a:xfrm>
        </p:spPr>
        <p:txBody>
          <a:bodyPr>
            <a:normAutofit/>
          </a:bodyPr>
          <a:lstStyle/>
          <a:p>
            <a:r>
              <a:rPr lang="en-US" dirty="0"/>
              <a:t>ARISTOTLE</a:t>
            </a:r>
          </a:p>
        </p:txBody>
      </p:sp>
      <p:sp>
        <p:nvSpPr>
          <p:cNvPr id="3" name="Content Placeholder 2"/>
          <p:cNvSpPr>
            <a:spLocks noGrp="1"/>
          </p:cNvSpPr>
          <p:nvPr>
            <p:ph idx="1"/>
          </p:nvPr>
        </p:nvSpPr>
        <p:spPr>
          <a:xfrm>
            <a:off x="1866900" y="1524000"/>
            <a:ext cx="8458200" cy="5943600"/>
          </a:xfrm>
        </p:spPr>
        <p:txBody>
          <a:bodyPr>
            <a:normAutofit/>
          </a:bodyPr>
          <a:lstStyle/>
          <a:p>
            <a:endParaRPr lang="en-US" dirty="0"/>
          </a:p>
          <a:p>
            <a:r>
              <a:rPr lang="en-US" dirty="0"/>
              <a:t>The logical works of Aristotle were compiled into a set of six books called the Organon around 40 BC by Andronicus of Rhodes or others among his followers.</a:t>
            </a:r>
          </a:p>
          <a:p>
            <a:pPr>
              <a:buNone/>
            </a:pPr>
            <a:r>
              <a:rPr lang="en-US" dirty="0"/>
              <a:t>Also,  Aristotle is the father of syllogisms:</a:t>
            </a:r>
          </a:p>
          <a:p>
            <a:pPr>
              <a:buNone/>
            </a:pPr>
            <a:endParaRPr lang="en-US" dirty="0"/>
          </a:p>
        </p:txBody>
      </p:sp>
      <p:pic>
        <p:nvPicPr>
          <p:cNvPr id="2" name="Picture 1">
            <a:extLst>
              <a:ext uri="{FF2B5EF4-FFF2-40B4-BE49-F238E27FC236}">
                <a16:creationId xmlns:a16="http://schemas.microsoft.com/office/drawing/2014/main" id="{3D1F782E-D45A-4405-9046-45A351EF19FA}"/>
              </a:ext>
            </a:extLst>
          </p:cNvPr>
          <p:cNvPicPr>
            <a:picLocks noChangeAspect="1"/>
          </p:cNvPicPr>
          <p:nvPr/>
        </p:nvPicPr>
        <p:blipFill>
          <a:blip r:embed="rId2"/>
          <a:stretch>
            <a:fillRect/>
          </a:stretch>
        </p:blipFill>
        <p:spPr>
          <a:xfrm>
            <a:off x="3552470" y="3810000"/>
            <a:ext cx="5087060" cy="196242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E39115C-0C22-4A5E-8A5E-D1ED1DB79D37}"/>
              </a:ext>
            </a:extLst>
          </p:cNvPr>
          <p:cNvSpPr>
            <a:spLocks noGrp="1"/>
          </p:cNvSpPr>
          <p:nvPr>
            <p:ph type="title"/>
          </p:nvPr>
        </p:nvSpPr>
        <p:spPr>
          <a:xfrm>
            <a:off x="2213339" y="477350"/>
            <a:ext cx="7765322" cy="970450"/>
          </a:xfrm>
        </p:spPr>
        <p:txBody>
          <a:bodyPr>
            <a:normAutofit fontScale="90000"/>
          </a:bodyPr>
          <a:lstStyle/>
          <a:p>
            <a:r>
              <a:rPr lang="de-DE" dirty="0"/>
              <a:t>GOTTFRIED WILHELM LEIBNIZ</a:t>
            </a:r>
            <a:endParaRPr lang="en-US" dirty="0"/>
          </a:p>
        </p:txBody>
      </p:sp>
      <p:pic>
        <p:nvPicPr>
          <p:cNvPr id="2054" name="Picture 6">
            <a:extLst>
              <a:ext uri="{FF2B5EF4-FFF2-40B4-BE49-F238E27FC236}">
                <a16:creationId xmlns:a16="http://schemas.microsoft.com/office/drawing/2014/main" id="{FC74D305-D151-4F81-A0FA-230769C470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1" y="2133600"/>
            <a:ext cx="2589037" cy="3124200"/>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a:extLst>
              <a:ext uri="{FF2B5EF4-FFF2-40B4-BE49-F238E27FC236}">
                <a16:creationId xmlns:a16="http://schemas.microsoft.com/office/drawing/2014/main" id="{33108C63-FAD8-4533-ADB1-E1B93BAB0DD7}"/>
              </a:ext>
            </a:extLst>
          </p:cNvPr>
          <p:cNvSpPr txBox="1">
            <a:spLocks/>
          </p:cNvSpPr>
          <p:nvPr/>
        </p:nvSpPr>
        <p:spPr>
          <a:xfrm>
            <a:off x="5791200" y="2819400"/>
            <a:ext cx="4343400" cy="4419600"/>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just">
              <a:buNone/>
            </a:pPr>
            <a:r>
              <a:rPr lang="en-US" dirty="0"/>
              <a:t>Gottfried Wilhelm (von) Leibniz was a prominent German polymath and one of the most important logicians, mathematicians and natural philosophers of the Enlightenment.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0" y="1524001"/>
            <a:ext cx="8229600" cy="4525963"/>
          </a:xfrm>
        </p:spPr>
        <p:txBody>
          <a:bodyPr>
            <a:normAutofit/>
          </a:bodyPr>
          <a:lstStyle/>
          <a:p>
            <a:pPr marL="36900" indent="0">
              <a:buNone/>
            </a:pPr>
            <a:r>
              <a:rPr lang="en-US" dirty="0">
                <a:effectLst/>
              </a:rPr>
              <a:t>Leibniz has been noted as one of the most important logicians between the times of Aristotle and </a:t>
            </a:r>
            <a:r>
              <a:rPr lang="en-US" dirty="0" err="1">
                <a:effectLst/>
              </a:rPr>
              <a:t>Gottlob</a:t>
            </a:r>
            <a:r>
              <a:rPr lang="en-US" dirty="0">
                <a:effectLst/>
              </a:rPr>
              <a:t> </a:t>
            </a:r>
            <a:r>
              <a:rPr lang="en-US" dirty="0" err="1">
                <a:effectLst/>
              </a:rPr>
              <a:t>Frege</a:t>
            </a:r>
            <a:r>
              <a:rPr lang="en-US" dirty="0">
                <a:effectLst/>
              </a:rPr>
              <a:t>. Leibniz enunciated the principal properties of what we now call conjunction, disjunction, negation, identity, set inclusion, and the empty set.</a:t>
            </a:r>
          </a:p>
          <a:p>
            <a:pPr marL="36900" indent="0">
              <a:buNone/>
            </a:pPr>
            <a:endParaRPr lang="en-US" dirty="0"/>
          </a:p>
          <a:p>
            <a:pPr marL="36900" indent="0">
              <a:buNone/>
            </a:pPr>
            <a:r>
              <a:rPr lang="en-US" dirty="0">
                <a:effectLst/>
              </a:rPr>
              <a:t>The principles of Leibniz's logic reduce to two:</a:t>
            </a:r>
          </a:p>
          <a:p>
            <a:r>
              <a:rPr lang="en-US" dirty="0">
                <a:effectLst/>
              </a:rPr>
              <a:t>All our ideas are compounded from a very small number of simple ideas, which form the alphabet of human thought.</a:t>
            </a:r>
          </a:p>
          <a:p>
            <a:r>
              <a:rPr lang="en-US" dirty="0">
                <a:effectLst/>
              </a:rPr>
              <a:t>Complex ideas proceed from these simple ideas by a uniform and symmetrical combination, analogous to arithmetical multiplication.</a:t>
            </a:r>
          </a:p>
          <a:p>
            <a:pPr marL="36900" indent="0">
              <a:buNone/>
            </a:pPr>
            <a:endParaRPr lang="en-US" dirty="0"/>
          </a:p>
        </p:txBody>
      </p:sp>
      <p:sp>
        <p:nvSpPr>
          <p:cNvPr id="6" name="Title 1">
            <a:extLst>
              <a:ext uri="{FF2B5EF4-FFF2-40B4-BE49-F238E27FC236}">
                <a16:creationId xmlns:a16="http://schemas.microsoft.com/office/drawing/2014/main" id="{11D0C46E-16D5-40CF-A428-8FFFD6E7C5DE}"/>
              </a:ext>
            </a:extLst>
          </p:cNvPr>
          <p:cNvSpPr txBox="1">
            <a:spLocks/>
          </p:cNvSpPr>
          <p:nvPr/>
        </p:nvSpPr>
        <p:spPr>
          <a:xfrm>
            <a:off x="2213339" y="477350"/>
            <a:ext cx="7765322" cy="970450"/>
          </a:xfrm>
          <a:prstGeom prst="rect">
            <a:avLst/>
          </a:prstGeom>
          <a:effectLst>
            <a:outerShdw blurRad="25400" dir="17880000">
              <a:srgbClr val="000000">
                <a:alpha val="46000"/>
              </a:srgbClr>
            </a:outerShdw>
          </a:effectLst>
        </p:spPr>
        <p:txBody>
          <a:bodyPr vert="horz" lIns="91440" tIns="45720" rIns="91440" bIns="45720" rtlCol="0" anchor="ctr">
            <a:normAutofit fontScale="90000"/>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de-DE"/>
              <a:t>GOTTFRIED WILHELM LEIBNIZ</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E39115C-0C22-4A5E-8A5E-D1ED1DB79D37}"/>
              </a:ext>
            </a:extLst>
          </p:cNvPr>
          <p:cNvSpPr>
            <a:spLocks noGrp="1"/>
          </p:cNvSpPr>
          <p:nvPr>
            <p:ph type="title"/>
          </p:nvPr>
        </p:nvSpPr>
        <p:spPr>
          <a:xfrm>
            <a:off x="2213339" y="477350"/>
            <a:ext cx="7765322" cy="970450"/>
          </a:xfrm>
        </p:spPr>
        <p:txBody>
          <a:bodyPr>
            <a:normAutofit/>
          </a:bodyPr>
          <a:lstStyle/>
          <a:p>
            <a:r>
              <a:rPr lang="de-DE" dirty="0"/>
              <a:t>GEORGE BOOLE</a:t>
            </a:r>
            <a:endParaRPr lang="en-US" dirty="0"/>
          </a:p>
        </p:txBody>
      </p:sp>
      <p:sp>
        <p:nvSpPr>
          <p:cNvPr id="9" name="Content Placeholder 2">
            <a:extLst>
              <a:ext uri="{FF2B5EF4-FFF2-40B4-BE49-F238E27FC236}">
                <a16:creationId xmlns:a16="http://schemas.microsoft.com/office/drawing/2014/main" id="{33108C63-FAD8-4533-ADB1-E1B93BAB0DD7}"/>
              </a:ext>
            </a:extLst>
          </p:cNvPr>
          <p:cNvSpPr txBox="1">
            <a:spLocks/>
          </p:cNvSpPr>
          <p:nvPr/>
        </p:nvSpPr>
        <p:spPr>
          <a:xfrm>
            <a:off x="5791200" y="2819400"/>
            <a:ext cx="4343400" cy="4419600"/>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just">
              <a:buNone/>
            </a:pPr>
            <a:r>
              <a:rPr lang="en-US" dirty="0"/>
              <a:t>George Boole was a largely self-taught English mathematician, philosopher and logician, most of whose short career was spent as the first professor of mathematics at Queen's College, Cork in Ireland.</a:t>
            </a:r>
          </a:p>
        </p:txBody>
      </p:sp>
      <p:pic>
        <p:nvPicPr>
          <p:cNvPr id="4100" name="Picture 4">
            <a:extLst>
              <a:ext uri="{FF2B5EF4-FFF2-40B4-BE49-F238E27FC236}">
                <a16:creationId xmlns:a16="http://schemas.microsoft.com/office/drawing/2014/main" id="{F6461222-91AD-4EDB-8823-6076CEF76D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057400"/>
            <a:ext cx="2551554" cy="3398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7234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E39115C-0C22-4A5E-8A5E-D1ED1DB79D37}"/>
              </a:ext>
            </a:extLst>
          </p:cNvPr>
          <p:cNvSpPr>
            <a:spLocks noGrp="1"/>
          </p:cNvSpPr>
          <p:nvPr>
            <p:ph type="title"/>
          </p:nvPr>
        </p:nvSpPr>
        <p:spPr>
          <a:xfrm>
            <a:off x="2213339" y="477350"/>
            <a:ext cx="7765322" cy="970450"/>
          </a:xfrm>
        </p:spPr>
        <p:txBody>
          <a:bodyPr>
            <a:normAutofit/>
          </a:bodyPr>
          <a:lstStyle/>
          <a:p>
            <a:r>
              <a:rPr lang="de-DE" dirty="0"/>
              <a:t>GEORGE BOOLE</a:t>
            </a:r>
            <a:endParaRPr lang="en-US" dirty="0"/>
          </a:p>
        </p:txBody>
      </p:sp>
      <p:sp>
        <p:nvSpPr>
          <p:cNvPr id="9" name="Content Placeholder 2">
            <a:extLst>
              <a:ext uri="{FF2B5EF4-FFF2-40B4-BE49-F238E27FC236}">
                <a16:creationId xmlns:a16="http://schemas.microsoft.com/office/drawing/2014/main" id="{33108C63-FAD8-4533-ADB1-E1B93BAB0DD7}"/>
              </a:ext>
            </a:extLst>
          </p:cNvPr>
          <p:cNvSpPr txBox="1">
            <a:spLocks/>
          </p:cNvSpPr>
          <p:nvPr/>
        </p:nvSpPr>
        <p:spPr>
          <a:xfrm>
            <a:off x="2209800" y="1611297"/>
            <a:ext cx="8001000" cy="4780450"/>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just">
              <a:buNone/>
            </a:pPr>
            <a:r>
              <a:rPr lang="en-US" dirty="0"/>
              <a:t>George Boole </a:t>
            </a:r>
            <a:r>
              <a:rPr lang="en-US" dirty="0">
                <a:effectLst/>
              </a:rPr>
              <a:t>helped establish modern symbolic logic and whose algebra of logic, now called Boolean Algebra is basic to the design of digital computer circuits.</a:t>
            </a:r>
            <a:r>
              <a:rPr lang="en-US" dirty="0"/>
              <a:t> </a:t>
            </a:r>
          </a:p>
        </p:txBody>
      </p:sp>
      <p:pic>
        <p:nvPicPr>
          <p:cNvPr id="6146" name="Picture 2" descr="Laws of Boolean Algebra by Leticia Garcia | Teachers Pay Teachers">
            <a:extLst>
              <a:ext uri="{FF2B5EF4-FFF2-40B4-BE49-F238E27FC236}">
                <a16:creationId xmlns:a16="http://schemas.microsoft.com/office/drawing/2014/main" id="{4A8F10FB-08FD-4D4A-971F-A39001DA47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3124200"/>
            <a:ext cx="4800600" cy="3086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6613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E39115C-0C22-4A5E-8A5E-D1ED1DB79D37}"/>
              </a:ext>
            </a:extLst>
          </p:cNvPr>
          <p:cNvSpPr>
            <a:spLocks noGrp="1"/>
          </p:cNvSpPr>
          <p:nvPr>
            <p:ph type="title"/>
          </p:nvPr>
        </p:nvSpPr>
        <p:spPr>
          <a:xfrm>
            <a:off x="2213339" y="477350"/>
            <a:ext cx="7765322" cy="970450"/>
          </a:xfrm>
        </p:spPr>
        <p:txBody>
          <a:bodyPr>
            <a:normAutofit/>
          </a:bodyPr>
          <a:lstStyle/>
          <a:p>
            <a:r>
              <a:rPr lang="de-DE" dirty="0"/>
              <a:t>CHARLES SANDERS PEIRCE</a:t>
            </a:r>
            <a:endParaRPr lang="en-US" dirty="0"/>
          </a:p>
        </p:txBody>
      </p:sp>
      <p:sp>
        <p:nvSpPr>
          <p:cNvPr id="9" name="Content Placeholder 2">
            <a:extLst>
              <a:ext uri="{FF2B5EF4-FFF2-40B4-BE49-F238E27FC236}">
                <a16:creationId xmlns:a16="http://schemas.microsoft.com/office/drawing/2014/main" id="{33108C63-FAD8-4533-ADB1-E1B93BAB0DD7}"/>
              </a:ext>
            </a:extLst>
          </p:cNvPr>
          <p:cNvSpPr txBox="1">
            <a:spLocks/>
          </p:cNvSpPr>
          <p:nvPr/>
        </p:nvSpPr>
        <p:spPr>
          <a:xfrm>
            <a:off x="5791200" y="2819400"/>
            <a:ext cx="4343400" cy="4419600"/>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just">
              <a:buNone/>
            </a:pPr>
            <a:r>
              <a:rPr lang="en-US" dirty="0"/>
              <a:t>Charles Sanders Peirce was an American philosopher, logician, mathematician, and scientist who is sometimes known as "the father of pragmatism".</a:t>
            </a:r>
          </a:p>
        </p:txBody>
      </p:sp>
      <p:pic>
        <p:nvPicPr>
          <p:cNvPr id="7170" name="Picture 2">
            <a:extLst>
              <a:ext uri="{FF2B5EF4-FFF2-40B4-BE49-F238E27FC236}">
                <a16:creationId xmlns:a16="http://schemas.microsoft.com/office/drawing/2014/main" id="{65E39272-6691-4681-9EFB-569CE491BA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828800"/>
            <a:ext cx="2743200" cy="37906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90100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Slate</Template>
  <TotalTime>1</TotalTime>
  <Words>547</Words>
  <Application>Microsoft Office PowerPoint</Application>
  <PresentationFormat>Widescreen</PresentationFormat>
  <Paragraphs>57</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Calisto MT</vt:lpstr>
      <vt:lpstr>Wingdings 2</vt:lpstr>
      <vt:lpstr>Slate</vt:lpstr>
      <vt:lpstr>A HISTORICAL REVIEW OF CONTEMPORARY LOGIC ORIGINS</vt:lpstr>
      <vt:lpstr>THE ORIGINS OF LOGIC</vt:lpstr>
      <vt:lpstr>ARISTOTLE</vt:lpstr>
      <vt:lpstr>ARISTOTLE</vt:lpstr>
      <vt:lpstr>GOTTFRIED WILHELM LEIBNIZ</vt:lpstr>
      <vt:lpstr>PowerPoint Presentation</vt:lpstr>
      <vt:lpstr>GEORGE BOOLE</vt:lpstr>
      <vt:lpstr>GEORGE BOOLE</vt:lpstr>
      <vt:lpstr>CHARLES SANDERS PEIRCE</vt:lpstr>
      <vt:lpstr>CHARLES SANDERS PEIRCE</vt:lpstr>
      <vt:lpstr>AUGUSTUS DE MORGAN</vt:lpstr>
      <vt:lpstr>AUGUSTUS DE MORGAN</vt:lpstr>
      <vt:lpstr>GOTTLOB FREGE</vt:lpstr>
      <vt:lpstr>GOTTLOB FREGE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HISTORICAL REVIEW OF CONTEMPORARY LOGIC ORIGINS</dc:title>
  <dc:creator>Dmytro</dc:creator>
  <cp:lastModifiedBy>Dmytro</cp:lastModifiedBy>
  <cp:revision>2</cp:revision>
  <dcterms:created xsi:type="dcterms:W3CDTF">2021-03-07T20:13:31Z</dcterms:created>
  <dcterms:modified xsi:type="dcterms:W3CDTF">2021-05-25T07:40:16Z</dcterms:modified>
</cp:coreProperties>
</file>