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5"/>
  </p:notesMasterIdLst>
  <p:sldIdLst>
    <p:sldId id="281" r:id="rId2"/>
    <p:sldId id="257" r:id="rId3"/>
    <p:sldId id="261" r:id="rId4"/>
    <p:sldId id="282" r:id="rId5"/>
    <p:sldId id="283" r:id="rId6"/>
    <p:sldId id="288" r:id="rId7"/>
    <p:sldId id="289" r:id="rId8"/>
    <p:sldId id="284" r:id="rId9"/>
    <p:sldId id="269" r:id="rId10"/>
    <p:sldId id="285" r:id="rId11"/>
    <p:sldId id="286" r:id="rId12"/>
    <p:sldId id="287" r:id="rId13"/>
    <p:sldId id="29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39DAC-F3DD-4C97-AF33-B0F855C629CC}" type="datetimeFigureOut">
              <a:rPr lang="ru-RU" smtClean="0"/>
              <a:t>25.05.2021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BFC20A-601A-4938-82AB-EBD2B1769BC1}" type="slidenum">
              <a:rPr lang="ru-RU" smtClean="0"/>
              <a:t>‹#›</a:t>
            </a:fld>
            <a:endParaRPr lang="ru-RU"/>
          </a:p>
        </p:txBody>
      </p:sp>
    </p:spTree>
    <p:extLst>
      <p:ext uri="{BB962C8B-B14F-4D97-AF65-F5344CB8AC3E}">
        <p14:creationId xmlns:p14="http://schemas.microsoft.com/office/powerpoint/2010/main" val="3363680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Rectangle 6">
            <a:extLst>
              <a:ext uri="{FF2B5EF4-FFF2-40B4-BE49-F238E27FC236}">
                <a16:creationId xmlns:a16="http://schemas.microsoft.com/office/drawing/2014/main" id="{A5828768-700E-4632-A6F0-5752763BF05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ejaVu Sans" charset="0"/>
              </a:defRPr>
            </a:lvl9pPr>
          </a:lstStyle>
          <a:p>
            <a:pPr eaLnBrk="1"/>
            <a:fld id="{5E854263-87CE-415C-A2C3-899D604B8E9A}" type="slidenum">
              <a:rPr lang="fi-FI" altLang="en-US">
                <a:solidFill>
                  <a:srgbClr val="000000"/>
                </a:solidFill>
                <a:latin typeface="Times New Roman" panose="02020603050405020304" pitchFamily="18" charset="0"/>
              </a:rPr>
              <a:pPr eaLnBrk="1"/>
              <a:t>2</a:t>
            </a:fld>
            <a:endParaRPr lang="fi-FI" altLang="en-US">
              <a:solidFill>
                <a:srgbClr val="000000"/>
              </a:solidFill>
              <a:latin typeface="Times New Roman" panose="02020603050405020304" pitchFamily="18" charset="0"/>
            </a:endParaRPr>
          </a:p>
        </p:txBody>
      </p:sp>
      <p:sp>
        <p:nvSpPr>
          <p:cNvPr id="27651" name="Rectangle 1">
            <a:extLst>
              <a:ext uri="{FF2B5EF4-FFF2-40B4-BE49-F238E27FC236}">
                <a16:creationId xmlns:a16="http://schemas.microsoft.com/office/drawing/2014/main" id="{8B78D7E3-190D-4CEC-BF35-6A60D3F533BF}"/>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27652" name="Rectangle 2">
            <a:extLst>
              <a:ext uri="{FF2B5EF4-FFF2-40B4-BE49-F238E27FC236}">
                <a16:creationId xmlns:a16="http://schemas.microsoft.com/office/drawing/2014/main" id="{693F9891-021E-4203-A89C-A5AF0C000CF8}"/>
              </a:ext>
            </a:extLst>
          </p:cNvPr>
          <p:cNvSpPr>
            <a:spLocks noGrp="1" noChangeArrowheads="1"/>
          </p:cNvSpPr>
          <p:nvPr>
            <p:ph type="body" idx="1"/>
          </p:nvPr>
        </p:nvSpPr>
        <p:spPr>
          <a:xfrm>
            <a:off x="755650" y="5078413"/>
            <a:ext cx="6048375" cy="4721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2F0E8378-19D2-490B-90C9-E8AF7BB81D2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1pPr>
            <a:lvl2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2pPr>
            <a:lvl3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3pPr>
            <a:lvl4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4pPr>
            <a:lvl5pPr eaLnBrk="0">
              <a:tabLst>
                <a:tab pos="723900" algn="l"/>
                <a:tab pos="1447800" algn="l"/>
                <a:tab pos="2171700" algn="l"/>
                <a:tab pos="2895600" algn="l"/>
              </a:tabLst>
              <a:defRPr>
                <a:solidFill>
                  <a:schemeClr val="tx1"/>
                </a:solidFill>
                <a:latin typeface="Arial" panose="020B0604020202020204" pitchFamily="34" charset="0"/>
                <a:cs typeface="DejaVu Sans"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ejaVu Sans"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ejaVu Sans"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ejaVu Sans"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cs typeface="DejaVu Sans" charset="0"/>
              </a:defRPr>
            </a:lvl9pPr>
          </a:lstStyle>
          <a:p>
            <a:pPr eaLnBrk="1"/>
            <a:fld id="{553F77B5-C156-4725-A45A-B0AED61836AC}" type="slidenum">
              <a:rPr lang="fi-FI" altLang="en-US">
                <a:solidFill>
                  <a:srgbClr val="000000"/>
                </a:solidFill>
                <a:latin typeface="Times New Roman" panose="02020603050405020304" pitchFamily="18" charset="0"/>
              </a:rPr>
              <a:pPr eaLnBrk="1"/>
              <a:t>3</a:t>
            </a:fld>
            <a:endParaRPr lang="fi-FI" altLang="en-US">
              <a:solidFill>
                <a:srgbClr val="000000"/>
              </a:solidFill>
              <a:latin typeface="Times New Roman" panose="02020603050405020304" pitchFamily="18" charset="0"/>
            </a:endParaRPr>
          </a:p>
        </p:txBody>
      </p:sp>
      <p:sp>
        <p:nvSpPr>
          <p:cNvPr id="28675" name="Rectangle 1">
            <a:extLst>
              <a:ext uri="{FF2B5EF4-FFF2-40B4-BE49-F238E27FC236}">
                <a16:creationId xmlns:a16="http://schemas.microsoft.com/office/drawing/2014/main" id="{B4D2B9CB-4603-439A-A0EF-8B1A917A48AC}"/>
              </a:ext>
            </a:extLst>
          </p:cNvPr>
          <p:cNvSpPr>
            <a:spLocks noGrp="1" noRot="1" noChangeAspect="1" noChangeArrowheads="1" noTextEdit="1"/>
          </p:cNvSpPr>
          <p:nvPr>
            <p:ph type="sldImg"/>
          </p:nvPr>
        </p:nvSpPr>
        <p:spPr>
          <a:xfrm>
            <a:off x="217488" y="812800"/>
            <a:ext cx="7123112" cy="4008438"/>
          </a:xfrm>
          <a:solidFill>
            <a:srgbClr val="FFFFFF"/>
          </a:solidFill>
          <a:ln>
            <a:solidFill>
              <a:srgbClr val="000000"/>
            </a:solidFill>
            <a:miter lim="800000"/>
            <a:headEnd/>
            <a:tailEnd/>
          </a:ln>
        </p:spPr>
      </p:sp>
      <p:sp>
        <p:nvSpPr>
          <p:cNvPr id="28676" name="Rectangle 2">
            <a:extLst>
              <a:ext uri="{FF2B5EF4-FFF2-40B4-BE49-F238E27FC236}">
                <a16:creationId xmlns:a16="http://schemas.microsoft.com/office/drawing/2014/main" id="{C60DC5BA-FF47-4AD2-A0F7-5B5AE669794F}"/>
              </a:ext>
            </a:extLst>
          </p:cNvPr>
          <p:cNvSpPr>
            <a:spLocks noGrp="1" noChangeArrowheads="1"/>
          </p:cNvSpPr>
          <p:nvPr>
            <p:ph type="body" idx="1"/>
          </p:nvPr>
        </p:nvSpPr>
        <p:spPr>
          <a:xfrm>
            <a:off x="755650" y="5078413"/>
            <a:ext cx="6048375" cy="4721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C29CCF4-C722-4540-BE78-7DC258C86C1D}" type="datetimeFigureOut">
              <a:rPr lang="ru-RU" smtClean="0"/>
              <a:t>25.05.2021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341484857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9CCF4-C722-4540-BE78-7DC258C86C1D}" type="datetimeFigureOut">
              <a:rPr lang="ru-RU" smtClean="0"/>
              <a:t>25.05.2021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3790040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9CCF4-C722-4540-BE78-7DC258C86C1D}" type="datetimeFigureOut">
              <a:rPr lang="ru-RU" smtClean="0"/>
              <a:t>25.05.2021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115168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9CCF4-C722-4540-BE78-7DC258C86C1D}" type="datetimeFigureOut">
              <a:rPr lang="ru-RU" smtClean="0"/>
              <a:t>25.05.2021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1998750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C29CCF4-C722-4540-BE78-7DC258C86C1D}" type="datetimeFigureOut">
              <a:rPr lang="ru-RU" smtClean="0"/>
              <a:t>25.05.2021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396448992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C29CCF4-C722-4540-BE78-7DC258C86C1D}" type="datetimeFigureOut">
              <a:rPr lang="ru-RU" smtClean="0"/>
              <a:t>25.05.2021</a:t>
            </a:fld>
            <a:endParaRPr lang="ru-RU"/>
          </a:p>
        </p:txBody>
      </p:sp>
      <p:sp>
        <p:nvSpPr>
          <p:cNvPr id="9" name="Footer Placeholder 8"/>
          <p:cNvSpPr>
            <a:spLocks noGrp="1"/>
          </p:cNvSpPr>
          <p:nvPr>
            <p:ph type="ftr" sz="quarter" idx="11"/>
          </p:nvPr>
        </p:nvSpPr>
        <p:spPr/>
        <p:txBody>
          <a:bodyPr/>
          <a:lstStyle/>
          <a:p>
            <a:endParaRPr lang="ru-RU"/>
          </a:p>
        </p:txBody>
      </p:sp>
      <p:sp>
        <p:nvSpPr>
          <p:cNvPr id="10" name="Slide Number Placeholder 9"/>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51713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C29CCF4-C722-4540-BE78-7DC258C86C1D}" type="datetimeFigureOut">
              <a:rPr lang="ru-RU" smtClean="0"/>
              <a:t>25.05.2021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1EF9E0A9-B757-44B7-87DC-BF876869EB99}" type="slidenum">
              <a:rPr lang="ru-RU" smtClean="0"/>
              <a:t>‹#›</a:t>
            </a:fld>
            <a:endParaRPr lang="ru-RU"/>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1369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29CCF4-C722-4540-BE78-7DC258C86C1D}" type="datetimeFigureOut">
              <a:rPr lang="ru-RU" smtClean="0"/>
              <a:t>25.05.2021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224914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9CCF4-C722-4540-BE78-7DC258C86C1D}" type="datetimeFigureOut">
              <a:rPr lang="ru-RU" smtClean="0"/>
              <a:t>25.05.2021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2016814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29CCF4-C722-4540-BE78-7DC258C86C1D}" type="datetimeFigureOut">
              <a:rPr lang="ru-RU" smtClean="0"/>
              <a:t>25.05.2021</a:t>
            </a:fld>
            <a:endParaRPr lang="ru-RU"/>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ru-RU"/>
          </a:p>
        </p:txBody>
      </p:sp>
      <p:sp>
        <p:nvSpPr>
          <p:cNvPr id="7" name="Slide Number Placeholder 6"/>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171618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4C29CCF4-C722-4540-BE78-7DC258C86C1D}" type="datetimeFigureOut">
              <a:rPr lang="ru-RU" smtClean="0"/>
              <a:t>25.05.2021</a:t>
            </a:fld>
            <a:endParaRPr lang="ru-RU"/>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ru-RU"/>
          </a:p>
        </p:txBody>
      </p:sp>
      <p:sp>
        <p:nvSpPr>
          <p:cNvPr id="7" name="Slide Number Placeholder 6"/>
          <p:cNvSpPr>
            <a:spLocks noGrp="1"/>
          </p:cNvSpPr>
          <p:nvPr>
            <p:ph type="sldNum" sz="quarter" idx="12"/>
          </p:nvPr>
        </p:nvSpPr>
        <p:spPr/>
        <p:txBody>
          <a:bodyPr/>
          <a:lstStyle/>
          <a:p>
            <a:fld id="{1EF9E0A9-B757-44B7-87DC-BF876869EB99}" type="slidenum">
              <a:rPr lang="ru-RU" smtClean="0"/>
              <a:t>‹#›</a:t>
            </a:fld>
            <a:endParaRPr lang="ru-RU"/>
          </a:p>
        </p:txBody>
      </p:sp>
    </p:spTree>
    <p:extLst>
      <p:ext uri="{BB962C8B-B14F-4D97-AF65-F5344CB8AC3E}">
        <p14:creationId xmlns:p14="http://schemas.microsoft.com/office/powerpoint/2010/main" val="122021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C29CCF4-C722-4540-BE78-7DC258C86C1D}" type="datetimeFigureOut">
              <a:rPr lang="ru-RU" smtClean="0"/>
              <a:t>25.05.2021</a:t>
            </a:fld>
            <a:endParaRPr lang="ru-RU"/>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ru-RU"/>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EF9E0A9-B757-44B7-87DC-BF876869EB99}" type="slidenum">
              <a:rPr lang="ru-RU" smtClean="0"/>
              <a:t>‹#›</a:t>
            </a:fld>
            <a:endParaRPr lang="ru-RU"/>
          </a:p>
        </p:txBody>
      </p:sp>
    </p:spTree>
    <p:extLst>
      <p:ext uri="{BB962C8B-B14F-4D97-AF65-F5344CB8AC3E}">
        <p14:creationId xmlns:p14="http://schemas.microsoft.com/office/powerpoint/2010/main" val="422375089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24D8-9857-4C9E-BF8F-0B3F95CB0BEE}"/>
              </a:ext>
            </a:extLst>
          </p:cNvPr>
          <p:cNvSpPr>
            <a:spLocks noGrp="1"/>
          </p:cNvSpPr>
          <p:nvPr>
            <p:ph type="title"/>
          </p:nvPr>
        </p:nvSpPr>
        <p:spPr>
          <a:xfrm>
            <a:off x="1762875" y="2162674"/>
            <a:ext cx="8666250" cy="2532652"/>
          </a:xfrm>
        </p:spPr>
        <p:txBody>
          <a:bodyPr/>
          <a:lstStyle/>
          <a:p>
            <a:r>
              <a:rPr lang="en-US" dirty="0"/>
              <a:t>Patterns of Reasoning: Abduction.</a:t>
            </a:r>
            <a:endParaRPr lang="ru-RU" dirty="0"/>
          </a:p>
        </p:txBody>
      </p:sp>
      <p:sp>
        <p:nvSpPr>
          <p:cNvPr id="3" name="Content Placeholder 2">
            <a:extLst>
              <a:ext uri="{FF2B5EF4-FFF2-40B4-BE49-F238E27FC236}">
                <a16:creationId xmlns:a16="http://schemas.microsoft.com/office/drawing/2014/main" id="{C2B0F966-2110-4A75-8D76-74B0D87B3A3C}"/>
              </a:ext>
            </a:extLst>
          </p:cNvPr>
          <p:cNvSpPr>
            <a:spLocks noGrp="1"/>
          </p:cNvSpPr>
          <p:nvPr>
            <p:ph idx="1"/>
          </p:nvPr>
        </p:nvSpPr>
        <p:spPr>
          <a:xfrm>
            <a:off x="2077290" y="5307008"/>
            <a:ext cx="7729728" cy="3101983"/>
          </a:xfrm>
        </p:spPr>
        <p:txBody>
          <a:bodyPr/>
          <a:lstStyle/>
          <a:p>
            <a:pPr marL="0" indent="0" algn="ctr">
              <a:buNone/>
            </a:pPr>
            <a:r>
              <a:rPr lang="en-US" dirty="0"/>
              <a:t>Created by Dmytro Nasikan</a:t>
            </a:r>
          </a:p>
          <a:p>
            <a:pPr marL="0" indent="0" algn="ctr">
              <a:buNone/>
            </a:pPr>
            <a:r>
              <a:rPr lang="en-US" dirty="0"/>
              <a:t>Group DA-92</a:t>
            </a:r>
            <a:endParaRPr lang="ru-RU" dirty="0"/>
          </a:p>
        </p:txBody>
      </p:sp>
    </p:spTree>
    <p:extLst>
      <p:ext uri="{BB962C8B-B14F-4D97-AF65-F5344CB8AC3E}">
        <p14:creationId xmlns:p14="http://schemas.microsoft.com/office/powerpoint/2010/main" val="3145740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687B5DD-261D-4ACB-98A9-F8BFB4411F4B}"/>
              </a:ext>
            </a:extLst>
          </p:cNvPr>
          <p:cNvSpPr>
            <a:spLocks noGrp="1"/>
          </p:cNvSpPr>
          <p:nvPr>
            <p:ph type="title"/>
          </p:nvPr>
        </p:nvSpPr>
        <p:spPr/>
        <p:txBody>
          <a:bodyPr/>
          <a:lstStyle/>
          <a:p>
            <a:r>
              <a:rPr lang="fi-FI" altLang="en-US" dirty="0"/>
              <a:t>Power of Abduction</a:t>
            </a:r>
            <a:endParaRPr lang="en-IN" altLang="en-US" dirty="0"/>
          </a:p>
        </p:txBody>
      </p:sp>
      <p:sp>
        <p:nvSpPr>
          <p:cNvPr id="8195" name="Content Placeholder 2">
            <a:extLst>
              <a:ext uri="{FF2B5EF4-FFF2-40B4-BE49-F238E27FC236}">
                <a16:creationId xmlns:a16="http://schemas.microsoft.com/office/drawing/2014/main" id="{1ABEA2C3-1C9B-4336-9412-40F865E10714}"/>
              </a:ext>
            </a:extLst>
          </p:cNvPr>
          <p:cNvSpPr>
            <a:spLocks noGrp="1"/>
          </p:cNvSpPr>
          <p:nvPr>
            <p:ph idx="1"/>
          </p:nvPr>
        </p:nvSpPr>
        <p:spPr>
          <a:xfrm>
            <a:off x="2231136" y="2791326"/>
            <a:ext cx="7827263" cy="2355710"/>
          </a:xfrm>
        </p:spPr>
        <p:txBody>
          <a:bodyPr>
            <a:normAutofit/>
          </a:bodyPr>
          <a:lstStyle/>
          <a:p>
            <a:pPr marL="0" indent="0" algn="just">
              <a:buNone/>
            </a:pPr>
            <a:r>
              <a:rPr lang="en-US" altLang="en-US" sz="2200" dirty="0"/>
              <a:t>”Abduction is not a feeble-minded cousin of deductive principles like modus ponens. Its actually, a far richer and more powerful form of thinking”.</a:t>
            </a:r>
            <a:endParaRPr lang="uk-UA" altLang="en-US" sz="2200" dirty="0"/>
          </a:p>
          <a:p>
            <a:pPr marL="0" indent="0" algn="just">
              <a:buNone/>
            </a:pPr>
            <a:r>
              <a:rPr lang="en-US" altLang="en-US" sz="2200" dirty="0"/>
              <a:t>People's understanding of causality is inherently non-verbal because it is rooted in visual and kinesthetic perception.</a:t>
            </a:r>
            <a:endParaRPr lang="uk-UA" altLang="en-US" sz="2200" dirty="0"/>
          </a:p>
          <a:p>
            <a:pPr marL="0" indent="0" algn="just">
              <a:buNone/>
            </a:pPr>
            <a:endParaRPr lang="en-US" altLang="en-US" sz="2200" dirty="0"/>
          </a:p>
        </p:txBody>
      </p:sp>
    </p:spTree>
    <p:extLst>
      <p:ext uri="{BB962C8B-B14F-4D97-AF65-F5344CB8AC3E}">
        <p14:creationId xmlns:p14="http://schemas.microsoft.com/office/powerpoint/2010/main" val="3822275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D04C6-7BDB-4FBB-B379-6EF404E88821}"/>
              </a:ext>
            </a:extLst>
          </p:cNvPr>
          <p:cNvSpPr>
            <a:spLocks noGrp="1"/>
          </p:cNvSpPr>
          <p:nvPr>
            <p:ph type="title"/>
          </p:nvPr>
        </p:nvSpPr>
        <p:spPr/>
        <p:txBody>
          <a:bodyPr/>
          <a:lstStyle/>
          <a:p>
            <a:r>
              <a:rPr lang="fi-FI" altLang="en-US" dirty="0"/>
              <a:t>Applications of Abduction in Real-Life</a:t>
            </a:r>
            <a:endParaRPr lang="ru-RU" dirty="0"/>
          </a:p>
        </p:txBody>
      </p:sp>
      <p:graphicFrame>
        <p:nvGraphicFramePr>
          <p:cNvPr id="4" name="Group 3">
            <a:extLst>
              <a:ext uri="{FF2B5EF4-FFF2-40B4-BE49-F238E27FC236}">
                <a16:creationId xmlns:a16="http://schemas.microsoft.com/office/drawing/2014/main" id="{F01B4DD9-3D50-4F62-A1AA-0FFB356E2BA2}"/>
              </a:ext>
            </a:extLst>
          </p:cNvPr>
          <p:cNvGraphicFramePr>
            <a:graphicFrameLocks noGrp="1"/>
          </p:cNvGraphicFramePr>
          <p:nvPr>
            <p:extLst>
              <p:ext uri="{D42A27DB-BD31-4B8C-83A1-F6EECF244321}">
                <p14:modId xmlns:p14="http://schemas.microsoft.com/office/powerpoint/2010/main" val="2510890582"/>
              </p:ext>
            </p:extLst>
          </p:nvPr>
        </p:nvGraphicFramePr>
        <p:xfrm>
          <a:off x="3792478" y="2706944"/>
          <a:ext cx="4607043" cy="3373164"/>
        </p:xfrm>
        <a:graphic>
          <a:graphicData uri="http://schemas.openxmlformats.org/drawingml/2006/table">
            <a:tbl>
              <a:tblPr/>
              <a:tblGrid>
                <a:gridCol w="1535201">
                  <a:extLst>
                    <a:ext uri="{9D8B030D-6E8A-4147-A177-3AD203B41FA5}">
                      <a16:colId xmlns:a16="http://schemas.microsoft.com/office/drawing/2014/main" val="20000"/>
                    </a:ext>
                  </a:extLst>
                </a:gridCol>
                <a:gridCol w="1510740">
                  <a:extLst>
                    <a:ext uri="{9D8B030D-6E8A-4147-A177-3AD203B41FA5}">
                      <a16:colId xmlns:a16="http://schemas.microsoft.com/office/drawing/2014/main" val="20001"/>
                    </a:ext>
                  </a:extLst>
                </a:gridCol>
                <a:gridCol w="1561102">
                  <a:extLst>
                    <a:ext uri="{9D8B030D-6E8A-4147-A177-3AD203B41FA5}">
                      <a16:colId xmlns:a16="http://schemas.microsoft.com/office/drawing/2014/main" val="20002"/>
                    </a:ext>
                  </a:extLst>
                </a:gridCol>
              </a:tblGrid>
              <a:tr h="562194">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1" i="0" u="none" strike="noStrike" cap="none" normalizeH="0" baseline="0" dirty="0">
                          <a:ln>
                            <a:noFill/>
                          </a:ln>
                          <a:solidFill>
                            <a:srgbClr val="000000"/>
                          </a:solidFill>
                          <a:effectLst/>
                          <a:latin typeface="Arial" charset="0"/>
                          <a:ea typeface="DejaVu Sans" charset="0"/>
                          <a:cs typeface="DejaVu Sans" charset="0"/>
                        </a:rPr>
                        <a:t>Domains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66CC"/>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1" i="0" u="none" strike="noStrike" cap="none" normalizeH="0" baseline="0" dirty="0">
                          <a:ln>
                            <a:noFill/>
                          </a:ln>
                          <a:solidFill>
                            <a:srgbClr val="000000"/>
                          </a:solidFill>
                          <a:effectLst/>
                          <a:latin typeface="Arial" charset="0"/>
                          <a:ea typeface="DejaVu Sans" charset="0"/>
                          <a:cs typeface="DejaVu Sans" charset="0"/>
                        </a:rPr>
                        <a:t>Targets to be Explanained</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66CC"/>
                    </a:solidFill>
                  </a:tcPr>
                </a:tc>
                <a:tc>
                  <a:txBody>
                    <a:bodyPr/>
                    <a:lstStyle/>
                    <a:p>
                      <a:pPr marL="0" marR="0" lvl="0" indent="0" algn="ctr"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1" i="0" u="none" strike="noStrike" cap="none" normalizeH="0" baseline="0" dirty="0">
                          <a:ln>
                            <a:noFill/>
                          </a:ln>
                          <a:solidFill>
                            <a:srgbClr val="000000"/>
                          </a:solidFill>
                          <a:effectLst/>
                          <a:latin typeface="Arial" charset="0"/>
                          <a:ea typeface="DejaVu Sans" charset="0"/>
                          <a:cs typeface="DejaVu Sans" charset="0"/>
                        </a:rPr>
                        <a:t>Explanatory hypothesis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66CC"/>
                    </a:solidFill>
                  </a:tcPr>
                </a:tc>
                <a:extLst>
                  <a:ext uri="{0D108BD9-81ED-4DB2-BD59-A6C34878D82A}">
                    <a16:rowId xmlns:a16="http://schemas.microsoft.com/office/drawing/2014/main" val="10000"/>
                  </a:ext>
                </a:extLst>
              </a:tr>
              <a:tr h="562194">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Science</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Experimental Results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a:ln>
                            <a:noFill/>
                          </a:ln>
                          <a:solidFill>
                            <a:srgbClr val="000000"/>
                          </a:solidFill>
                          <a:effectLst/>
                          <a:latin typeface="Arial" charset="0"/>
                          <a:ea typeface="DejaVu Sans" charset="0"/>
                          <a:cs typeface="DejaVu Sans" charset="0"/>
                        </a:rPr>
                        <a:t>Theories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1"/>
                  </a:ext>
                </a:extLst>
              </a:tr>
              <a:tr h="330733">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Medicine</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a:ln>
                            <a:noFill/>
                          </a:ln>
                          <a:solidFill>
                            <a:srgbClr val="000000"/>
                          </a:solidFill>
                          <a:effectLst/>
                          <a:latin typeface="Arial" charset="0"/>
                          <a:ea typeface="DejaVu Sans" charset="0"/>
                          <a:cs typeface="DejaVu Sans" charset="0"/>
                        </a:rPr>
                        <a:t>Symtoms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a:ln>
                            <a:noFill/>
                          </a:ln>
                          <a:solidFill>
                            <a:srgbClr val="000000"/>
                          </a:solidFill>
                          <a:effectLst/>
                          <a:latin typeface="Arial" charset="0"/>
                          <a:ea typeface="DejaVu Sans" charset="0"/>
                          <a:cs typeface="DejaVu Sans" charset="0"/>
                        </a:rPr>
                        <a:t>Diseases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562194">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Crime</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a:ln>
                            <a:noFill/>
                          </a:ln>
                          <a:solidFill>
                            <a:srgbClr val="000000"/>
                          </a:solidFill>
                          <a:effectLst/>
                          <a:latin typeface="Arial" charset="0"/>
                          <a:ea typeface="DejaVu Sans" charset="0"/>
                          <a:cs typeface="DejaVu Sans" charset="0"/>
                        </a:rPr>
                        <a:t>Evidence</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Culprits and Motives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3"/>
                  </a:ext>
                </a:extLst>
              </a:tr>
              <a:tr h="793655">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Machines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Operations, Breakdowns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Parts, Interactions and Flaws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r h="562194">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Social</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Behaviour</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99FF"/>
                    </a:solidFill>
                  </a:tcPr>
                </a:tc>
                <a:tc>
                  <a:txBody>
                    <a:bodyPr/>
                    <a:lstStyle/>
                    <a:p>
                      <a:pPr marL="0" marR="0" lvl="0" indent="0" algn="l" defTabSz="449263" rtl="0" eaLnBrk="1" fontAlgn="base" latinLnBrk="0" hangingPunct="0">
                        <a:lnSpc>
                          <a:spcPct val="93000"/>
                        </a:lnSpc>
                        <a:spcBef>
                          <a:spcPct val="0"/>
                        </a:spcBef>
                        <a:spcAft>
                          <a:spcPct val="0"/>
                        </a:spcAft>
                        <a:buClr>
                          <a:srgbClr val="000000"/>
                        </a:buClr>
                        <a:buSzPct val="100000"/>
                        <a:buFont typeface="Times New Roman" pitchFamily="16" charset="0"/>
                        <a:buNone/>
                        <a:tabLst>
                          <a:tab pos="723900" algn="l"/>
                          <a:tab pos="1447800" algn="l"/>
                          <a:tab pos="2171700" algn="l"/>
                          <a:tab pos="2895600" algn="l"/>
                          <a:tab pos="3619500" algn="l"/>
                          <a:tab pos="4343400" algn="l"/>
                          <a:tab pos="5067300" algn="l"/>
                        </a:tabLst>
                      </a:pPr>
                      <a:r>
                        <a:rPr kumimoji="0" lang="fi-FI" sz="1600" b="0" i="0" u="none" strike="noStrike" cap="none" normalizeH="0" baseline="0" dirty="0">
                          <a:ln>
                            <a:noFill/>
                          </a:ln>
                          <a:solidFill>
                            <a:srgbClr val="000000"/>
                          </a:solidFill>
                          <a:effectLst/>
                          <a:latin typeface="Arial" charset="0"/>
                          <a:ea typeface="DejaVu Sans" charset="0"/>
                          <a:cs typeface="DejaVu Sans" charset="0"/>
                        </a:rPr>
                        <a:t>Mental States and Traits</a:t>
                      </a:r>
                    </a:p>
                  </a:txBody>
                  <a:tcPr marL="81646" marR="81646" marT="56834" marB="42438" horzOverflow="overflow">
                    <a:lnL w="360" cap="flat" cmpd="sng" algn="ctr">
                      <a:solidFill>
                        <a:srgbClr val="FFFFFF"/>
                      </a:solidFill>
                      <a:prstDash val="solid"/>
                      <a:round/>
                      <a:headEnd type="none" w="med" len="med"/>
                      <a:tailEnd type="none" w="med" len="med"/>
                    </a:lnL>
                    <a:lnR w="360" cap="flat" cmpd="sng" algn="ctr">
                      <a:solidFill>
                        <a:srgbClr val="FFFFFF"/>
                      </a:solidFill>
                      <a:prstDash val="solid"/>
                      <a:round/>
                      <a:headEnd type="none" w="med" len="med"/>
                      <a:tailEnd type="none" w="med" len="med"/>
                    </a:lnR>
                    <a:lnT w="360" cap="flat" cmpd="sng" algn="ctr">
                      <a:solidFill>
                        <a:srgbClr val="FFFFFF"/>
                      </a:solidFill>
                      <a:prstDash val="solid"/>
                      <a:round/>
                      <a:headEnd type="none" w="med" len="med"/>
                      <a:tailEnd type="none" w="med" len="med"/>
                    </a:lnT>
                    <a:lnB w="360" cap="flat" cmpd="sng" algn="ctr">
                      <a:solidFill>
                        <a:srgbClr val="FFFFFF"/>
                      </a:solidFill>
                      <a:prstDash val="solid"/>
                      <a:round/>
                      <a:headEnd type="none" w="med" len="med"/>
                      <a:tailEnd type="none" w="med" len="med"/>
                    </a:lnB>
                    <a:lnTlToBr>
                      <a:noFill/>
                    </a:lnTlToBr>
                    <a:lnBlToTr>
                      <a:noFill/>
                    </a:lnBlToTr>
                    <a:solidFill>
                      <a:srgbClr val="0099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8353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687B5DD-261D-4ACB-98A9-F8BFB4411F4B}"/>
              </a:ext>
            </a:extLst>
          </p:cNvPr>
          <p:cNvSpPr>
            <a:spLocks noGrp="1"/>
          </p:cNvSpPr>
          <p:nvPr>
            <p:ph type="title"/>
          </p:nvPr>
        </p:nvSpPr>
        <p:spPr/>
        <p:txBody>
          <a:bodyPr/>
          <a:lstStyle/>
          <a:p>
            <a:r>
              <a:rPr lang="fi-FI" altLang="en-US" dirty="0"/>
              <a:t>Applications in AI</a:t>
            </a:r>
            <a:endParaRPr lang="en-IN" altLang="en-US" dirty="0"/>
          </a:p>
        </p:txBody>
      </p:sp>
      <p:sp>
        <p:nvSpPr>
          <p:cNvPr id="8195" name="Content Placeholder 2">
            <a:extLst>
              <a:ext uri="{FF2B5EF4-FFF2-40B4-BE49-F238E27FC236}">
                <a16:creationId xmlns:a16="http://schemas.microsoft.com/office/drawing/2014/main" id="{1ABEA2C3-1C9B-4336-9412-40F865E10714}"/>
              </a:ext>
            </a:extLst>
          </p:cNvPr>
          <p:cNvSpPr>
            <a:spLocks noGrp="1"/>
          </p:cNvSpPr>
          <p:nvPr>
            <p:ph idx="1"/>
          </p:nvPr>
        </p:nvSpPr>
        <p:spPr>
          <a:xfrm>
            <a:off x="2231136" y="2791326"/>
            <a:ext cx="7827263" cy="2355710"/>
          </a:xfrm>
        </p:spPr>
        <p:txBody>
          <a:bodyPr>
            <a:normAutofit/>
          </a:bodyPr>
          <a:lstStyle/>
          <a:p>
            <a:pPr marL="97932" indent="0" algn="just">
              <a:buClr>
                <a:srgbClr val="FF6309"/>
              </a:buClr>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sz="2200" dirty="0"/>
              <a:t>Applications in artificial intelligence include fault diagnosis, belief revision, and automated planning. The most direct application of abduction is that of automatically detecting faults in systems: given a theory relating faults with their effects and a set of observed effects, abduction can be used to derive sets of faults that are likely to be the cause of the problem.</a:t>
            </a:r>
            <a:endParaRPr lang="uk-UA" altLang="en-US" sz="2200" dirty="0"/>
          </a:p>
        </p:txBody>
      </p:sp>
    </p:spTree>
    <p:extLst>
      <p:ext uri="{BB962C8B-B14F-4D97-AF65-F5344CB8AC3E}">
        <p14:creationId xmlns:p14="http://schemas.microsoft.com/office/powerpoint/2010/main" val="238693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690A7-A946-48C8-8878-8FBDBB023750}"/>
              </a:ext>
            </a:extLst>
          </p:cNvPr>
          <p:cNvSpPr>
            <a:spLocks noGrp="1"/>
          </p:cNvSpPr>
          <p:nvPr>
            <p:ph type="title"/>
          </p:nvPr>
        </p:nvSpPr>
        <p:spPr>
          <a:xfrm>
            <a:off x="2231136" y="2834640"/>
            <a:ext cx="7729728" cy="1188720"/>
          </a:xfrm>
        </p:spPr>
        <p:txBody>
          <a:bodyPr/>
          <a:lstStyle/>
          <a:p>
            <a:r>
              <a:rPr lang="en-US" dirty="0"/>
              <a:t>Thanks for your attention</a:t>
            </a:r>
            <a:endParaRPr lang="ru-RU" dirty="0"/>
          </a:p>
        </p:txBody>
      </p:sp>
      <p:sp>
        <p:nvSpPr>
          <p:cNvPr id="3" name="Content Placeholder 2">
            <a:extLst>
              <a:ext uri="{FF2B5EF4-FFF2-40B4-BE49-F238E27FC236}">
                <a16:creationId xmlns:a16="http://schemas.microsoft.com/office/drawing/2014/main" id="{9BDD9718-C0DD-4230-9CE6-C096F958B3D1}"/>
              </a:ext>
            </a:extLst>
          </p:cNvPr>
          <p:cNvSpPr>
            <a:spLocks noGrp="1"/>
          </p:cNvSpPr>
          <p:nvPr>
            <p:ph idx="1"/>
          </p:nvPr>
        </p:nvSpPr>
        <p:spPr>
          <a:xfrm>
            <a:off x="4462272" y="4372576"/>
            <a:ext cx="7729728" cy="3101983"/>
          </a:xfrm>
        </p:spPr>
        <p:txBody>
          <a:bodyPr/>
          <a:lstStyle/>
          <a:p>
            <a:pPr marL="0" indent="0">
              <a:buNone/>
            </a:pPr>
            <a:r>
              <a:rPr lang="en-US" dirty="0"/>
              <a:t>Created by Dmytro </a:t>
            </a:r>
            <a:r>
              <a:rPr lang="en-US" dirty="0" err="1"/>
              <a:t>Nasikan</a:t>
            </a:r>
            <a:endParaRPr lang="ru-RU" dirty="0"/>
          </a:p>
        </p:txBody>
      </p:sp>
    </p:spTree>
    <p:extLst>
      <p:ext uri="{BB962C8B-B14F-4D97-AF65-F5344CB8AC3E}">
        <p14:creationId xmlns:p14="http://schemas.microsoft.com/office/powerpoint/2010/main" val="98839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E9EBCE-36F2-47D4-BF77-7807DE3FCE87}"/>
              </a:ext>
            </a:extLst>
          </p:cNvPr>
          <p:cNvSpPr>
            <a:spLocks noGrp="1"/>
          </p:cNvSpPr>
          <p:nvPr>
            <p:ph idx="1"/>
          </p:nvPr>
        </p:nvSpPr>
        <p:spPr>
          <a:xfrm>
            <a:off x="5495827" y="2791325"/>
            <a:ext cx="4465037" cy="3101983"/>
          </a:xfrm>
        </p:spPr>
        <p:txBody>
          <a:bodyPr>
            <a:normAutofit fontScale="92500" lnSpcReduction="10000"/>
          </a:bodyPr>
          <a:lstStyle/>
          <a:p>
            <a:pPr marL="0" indent="0" algn="just">
              <a:buNone/>
            </a:pPr>
            <a:r>
              <a:rPr lang="en-US" sz="2400" dirty="0"/>
              <a:t>Abductive reasoning is a form of logical inference formulated and advanced by American philosopher Charles Sanders Peirce beginning in the last third of the 19th century. It starts with an observation or set of observations and then seeks to find the simplest and most likely conclusion from the observations.</a:t>
            </a:r>
            <a:endParaRPr lang="ru-RU" sz="2400" dirty="0"/>
          </a:p>
        </p:txBody>
      </p:sp>
      <p:sp>
        <p:nvSpPr>
          <p:cNvPr id="5" name="Title 4">
            <a:extLst>
              <a:ext uri="{FF2B5EF4-FFF2-40B4-BE49-F238E27FC236}">
                <a16:creationId xmlns:a16="http://schemas.microsoft.com/office/drawing/2014/main" id="{C92373CE-DDF8-4F02-B63C-4800EA9CE23C}"/>
              </a:ext>
            </a:extLst>
          </p:cNvPr>
          <p:cNvSpPr>
            <a:spLocks noGrp="1"/>
          </p:cNvSpPr>
          <p:nvPr>
            <p:ph type="title"/>
          </p:nvPr>
        </p:nvSpPr>
        <p:spPr/>
        <p:txBody>
          <a:bodyPr/>
          <a:lstStyle/>
          <a:p>
            <a:r>
              <a:rPr lang="en-US" dirty="0"/>
              <a:t>What is abduction?</a:t>
            </a:r>
            <a:endParaRPr lang="ru-RU" dirty="0"/>
          </a:p>
        </p:txBody>
      </p:sp>
      <p:pic>
        <p:nvPicPr>
          <p:cNvPr id="20482" name="Picture 2" descr="CHARLES SANDERS PEIRCE (1839-1914). | Charles sanders peirce, History  essay, Book writer">
            <a:extLst>
              <a:ext uri="{FF2B5EF4-FFF2-40B4-BE49-F238E27FC236}">
                <a16:creationId xmlns:a16="http://schemas.microsoft.com/office/drawing/2014/main" id="{E74BF926-D195-44B4-8C85-D9940FE1D6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1136" y="2435415"/>
            <a:ext cx="2762373" cy="34832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a:extLst>
              <a:ext uri="{FF2B5EF4-FFF2-40B4-BE49-F238E27FC236}">
                <a16:creationId xmlns:a16="http://schemas.microsoft.com/office/drawing/2014/main" id="{4491C3A8-C238-4259-9ADA-EFBBC4B8D542}"/>
              </a:ext>
            </a:extLst>
          </p:cNvPr>
          <p:cNvSpPr>
            <a:spLocks noGrp="1" noChangeArrowheads="1"/>
          </p:cNvSpPr>
          <p:nvPr>
            <p:ph type="title"/>
          </p:nvPr>
        </p:nvSpPr>
        <p:spPr>
          <a:xfrm>
            <a:off x="1457371" y="2048558"/>
            <a:ext cx="9277258" cy="1901858"/>
          </a:xfrm>
        </p:spPr>
        <p:txBody>
          <a:bodyPr vert="horz" lIns="91440" tIns="35205" rIns="91440" bIns="45720" rtlCol="0" anchor="ctr">
            <a:normAutofit/>
          </a:bodyPr>
          <a:lstStyle/>
          <a:p>
            <a:pPr>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en-US" altLang="en-US" dirty="0"/>
              <a:t>Abduction is no more nor less than guessing</a:t>
            </a:r>
            <a:endParaRPr lang="fi-FI" altLang="en-US" dirty="0"/>
          </a:p>
        </p:txBody>
      </p:sp>
      <p:sp>
        <p:nvSpPr>
          <p:cNvPr id="4099" name="Rectangle 2">
            <a:extLst>
              <a:ext uri="{FF2B5EF4-FFF2-40B4-BE49-F238E27FC236}">
                <a16:creationId xmlns:a16="http://schemas.microsoft.com/office/drawing/2014/main" id="{3453CE85-FE52-44C4-B975-AE06DBB71BE5}"/>
              </a:ext>
            </a:extLst>
          </p:cNvPr>
          <p:cNvSpPr>
            <a:spLocks noGrp="1" noChangeArrowheads="1"/>
          </p:cNvSpPr>
          <p:nvPr>
            <p:ph idx="1"/>
          </p:nvPr>
        </p:nvSpPr>
        <p:spPr>
          <a:xfrm>
            <a:off x="4123231" y="4392461"/>
            <a:ext cx="8229024" cy="4931078"/>
          </a:xfrm>
        </p:spPr>
        <p:txBody>
          <a:bodyPr/>
          <a:lstStyle/>
          <a:p>
            <a:pPr marL="97932" indent="0">
              <a:buClr>
                <a:srgbClr val="FF6309"/>
              </a:buClr>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r>
              <a:rPr lang="fi-FI" altLang="en-US" dirty="0"/>
              <a:t>Charles Sanders Pierce (1839-1914)</a:t>
            </a:r>
          </a:p>
          <a:p>
            <a:pPr marL="391729" indent="-293797">
              <a:buClr>
                <a:srgbClr val="FF6309"/>
              </a:buClr>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fi-FI" altLang="en-US" dirty="0"/>
          </a:p>
          <a:p>
            <a:pPr marL="391729" indent="-293797">
              <a:buClr>
                <a:srgbClr val="FF6309"/>
              </a:buClr>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fi-FI" altLang="en-US" dirty="0"/>
          </a:p>
          <a:p>
            <a:pPr marL="391729" indent="-293797">
              <a:buClr>
                <a:srgbClr val="FF6309"/>
              </a:buClr>
              <a:buSzPct val="45000"/>
              <a:buNone/>
              <a:tabLst>
                <a:tab pos="656722" algn="l"/>
                <a:tab pos="1313444" algn="l"/>
                <a:tab pos="1970166" algn="l"/>
                <a:tab pos="2626888" algn="l"/>
                <a:tab pos="3283610" algn="l"/>
                <a:tab pos="3940332" algn="l"/>
                <a:tab pos="4597055" algn="l"/>
                <a:tab pos="5253777" algn="l"/>
                <a:tab pos="5910499" algn="l"/>
                <a:tab pos="6567221" algn="l"/>
                <a:tab pos="7223943" algn="l"/>
                <a:tab pos="7880665" algn="l"/>
              </a:tabLst>
            </a:pPr>
            <a:endParaRPr lang="fi-FI" altLang="en-US" sz="2177"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15F8-C2E4-4727-A7FB-290A8A22AA39}"/>
              </a:ext>
            </a:extLst>
          </p:cNvPr>
          <p:cNvSpPr>
            <a:spLocks noGrp="1"/>
          </p:cNvSpPr>
          <p:nvPr>
            <p:ph type="title"/>
          </p:nvPr>
        </p:nvSpPr>
        <p:spPr/>
        <p:txBody>
          <a:bodyPr/>
          <a:lstStyle/>
          <a:p>
            <a:r>
              <a:rPr lang="en-US" dirty="0"/>
              <a:t>Simple explanation of abduction</a:t>
            </a:r>
            <a:endParaRPr lang="ru-RU" dirty="0"/>
          </a:p>
        </p:txBody>
      </p:sp>
      <p:sp>
        <p:nvSpPr>
          <p:cNvPr id="3" name="Content Placeholder 2">
            <a:extLst>
              <a:ext uri="{FF2B5EF4-FFF2-40B4-BE49-F238E27FC236}">
                <a16:creationId xmlns:a16="http://schemas.microsoft.com/office/drawing/2014/main" id="{45FC0D3A-659C-4C68-88BD-546321753954}"/>
              </a:ext>
            </a:extLst>
          </p:cNvPr>
          <p:cNvSpPr>
            <a:spLocks noGrp="1"/>
          </p:cNvSpPr>
          <p:nvPr>
            <p:ph idx="1"/>
          </p:nvPr>
        </p:nvSpPr>
        <p:spPr>
          <a:xfrm>
            <a:off x="2231136" y="3153597"/>
            <a:ext cx="7729728" cy="3101983"/>
          </a:xfrm>
        </p:spPr>
        <p:txBody>
          <a:bodyPr>
            <a:normAutofit/>
          </a:bodyPr>
          <a:lstStyle/>
          <a:p>
            <a:pPr marL="0" indent="0" algn="just">
              <a:buNone/>
            </a:pPr>
            <a:r>
              <a:rPr lang="en-US" sz="2200" dirty="0"/>
              <a:t>Abductive reasoning is most easily understood through the analogy of a doctor diagnosing his patient’s illness. He gathers a hypothesis from the patient’s symptoms, or otherwise evidence that he deems factual, and from there, goes down the list of maladies and tries to assign the appropriate illness. This is as opposed to deductive or inductive reasoning.</a:t>
            </a:r>
            <a:endParaRPr lang="ru-RU" sz="2200" dirty="0"/>
          </a:p>
        </p:txBody>
      </p:sp>
    </p:spTree>
    <p:extLst>
      <p:ext uri="{BB962C8B-B14F-4D97-AF65-F5344CB8AC3E}">
        <p14:creationId xmlns:p14="http://schemas.microsoft.com/office/powerpoint/2010/main" val="111831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15F8-C2E4-4727-A7FB-290A8A22AA39}"/>
              </a:ext>
            </a:extLst>
          </p:cNvPr>
          <p:cNvSpPr>
            <a:spLocks noGrp="1"/>
          </p:cNvSpPr>
          <p:nvPr>
            <p:ph type="title"/>
          </p:nvPr>
        </p:nvSpPr>
        <p:spPr/>
        <p:txBody>
          <a:bodyPr/>
          <a:lstStyle/>
          <a:p>
            <a:r>
              <a:rPr lang="fi-FI" altLang="en-US" dirty="0"/>
              <a:t>Why is abductive inference useful?</a:t>
            </a:r>
            <a:endParaRPr lang="ru-RU" dirty="0"/>
          </a:p>
        </p:txBody>
      </p:sp>
      <p:sp>
        <p:nvSpPr>
          <p:cNvPr id="3" name="Content Placeholder 2">
            <a:extLst>
              <a:ext uri="{FF2B5EF4-FFF2-40B4-BE49-F238E27FC236}">
                <a16:creationId xmlns:a16="http://schemas.microsoft.com/office/drawing/2014/main" id="{45FC0D3A-659C-4C68-88BD-546321753954}"/>
              </a:ext>
            </a:extLst>
          </p:cNvPr>
          <p:cNvSpPr>
            <a:spLocks noGrp="1"/>
          </p:cNvSpPr>
          <p:nvPr>
            <p:ph idx="1"/>
          </p:nvPr>
        </p:nvSpPr>
        <p:spPr>
          <a:xfrm>
            <a:off x="2231136" y="3002769"/>
            <a:ext cx="7729728" cy="3101983"/>
          </a:xfrm>
        </p:spPr>
        <p:txBody>
          <a:bodyPr>
            <a:normAutofit/>
          </a:bodyPr>
          <a:lstStyle/>
          <a:p>
            <a:pPr marL="0" indent="0" algn="just">
              <a:buNone/>
            </a:pPr>
            <a:r>
              <a:rPr lang="en-US" sz="2200" dirty="0"/>
              <a:t>”Abduction works often enough and is the only source for new ideas.”</a:t>
            </a:r>
          </a:p>
          <a:p>
            <a:pPr marL="0" indent="0" algn="just">
              <a:buNone/>
            </a:pPr>
            <a:r>
              <a:rPr lang="en-US" sz="2200" dirty="0"/>
              <a:t>It has been shown that abductive reasoning plays a key role in design as it is the only logical operation that introduces new ideas. </a:t>
            </a:r>
          </a:p>
          <a:p>
            <a:pPr marL="0" indent="0" algn="just">
              <a:buNone/>
            </a:pPr>
            <a:endParaRPr lang="ru-RU" sz="2200" dirty="0"/>
          </a:p>
        </p:txBody>
      </p:sp>
    </p:spTree>
    <p:extLst>
      <p:ext uri="{BB962C8B-B14F-4D97-AF65-F5344CB8AC3E}">
        <p14:creationId xmlns:p14="http://schemas.microsoft.com/office/powerpoint/2010/main" val="158842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3A7C-52C3-497B-9DDF-8AB9CAEF9AF6}"/>
              </a:ext>
            </a:extLst>
          </p:cNvPr>
          <p:cNvSpPr>
            <a:spLocks noGrp="1"/>
          </p:cNvSpPr>
          <p:nvPr>
            <p:ph type="title"/>
          </p:nvPr>
        </p:nvSpPr>
        <p:spPr/>
        <p:txBody>
          <a:bodyPr/>
          <a:lstStyle/>
          <a:p>
            <a:r>
              <a:rPr lang="en-US" dirty="0"/>
              <a:t>Example</a:t>
            </a:r>
            <a:r>
              <a:rPr lang="uk-UA" dirty="0"/>
              <a:t> </a:t>
            </a:r>
            <a:r>
              <a:rPr lang="en-US" dirty="0"/>
              <a:t>1</a:t>
            </a:r>
            <a:endParaRPr lang="ru-RU" dirty="0"/>
          </a:p>
        </p:txBody>
      </p:sp>
      <p:sp>
        <p:nvSpPr>
          <p:cNvPr id="3" name="Content Placeholder 2">
            <a:extLst>
              <a:ext uri="{FF2B5EF4-FFF2-40B4-BE49-F238E27FC236}">
                <a16:creationId xmlns:a16="http://schemas.microsoft.com/office/drawing/2014/main" id="{D969453D-1BAC-4C19-8FA9-668654FB347A}"/>
              </a:ext>
            </a:extLst>
          </p:cNvPr>
          <p:cNvSpPr>
            <a:spLocks noGrp="1"/>
          </p:cNvSpPr>
          <p:nvPr>
            <p:ph idx="1"/>
          </p:nvPr>
        </p:nvSpPr>
        <p:spPr>
          <a:xfrm>
            <a:off x="2231136" y="2791325"/>
            <a:ext cx="7729728" cy="3101983"/>
          </a:xfrm>
        </p:spPr>
        <p:txBody>
          <a:bodyPr>
            <a:normAutofit/>
          </a:bodyPr>
          <a:lstStyle/>
          <a:p>
            <a:pPr marL="0" indent="0" algn="just">
              <a:buNone/>
            </a:pPr>
            <a:r>
              <a:rPr lang="en-US" sz="2200" dirty="0"/>
              <a:t>When Newton saw the apple falling down, he must have done an abductive inference and came up with the theory of gravity. </a:t>
            </a:r>
          </a:p>
          <a:p>
            <a:pPr marL="0" indent="0" algn="just">
              <a:buNone/>
            </a:pPr>
            <a:r>
              <a:rPr lang="en-US" sz="2200" dirty="0"/>
              <a:t>1) A possible Thought Process Apple fell down.</a:t>
            </a:r>
          </a:p>
          <a:p>
            <a:pPr marL="0" indent="0" algn="just">
              <a:buNone/>
            </a:pPr>
            <a:r>
              <a:rPr lang="en-US" sz="2200" dirty="0"/>
              <a:t>2) If earth pulled everything towards it, then of course, apple too would fall down. </a:t>
            </a:r>
          </a:p>
          <a:p>
            <a:pPr marL="0" indent="0" algn="just">
              <a:buNone/>
            </a:pPr>
            <a:r>
              <a:rPr lang="en-US" sz="2200" dirty="0"/>
              <a:t>3) So earth is pulling everything towards it.</a:t>
            </a:r>
          </a:p>
          <a:p>
            <a:endParaRPr lang="ru-RU" sz="2200" dirty="0"/>
          </a:p>
        </p:txBody>
      </p:sp>
    </p:spTree>
    <p:extLst>
      <p:ext uri="{BB962C8B-B14F-4D97-AF65-F5344CB8AC3E}">
        <p14:creationId xmlns:p14="http://schemas.microsoft.com/office/powerpoint/2010/main" val="400160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06EE3-5D5E-4071-9C2F-738E5EAC942B}"/>
              </a:ext>
            </a:extLst>
          </p:cNvPr>
          <p:cNvSpPr>
            <a:spLocks noGrp="1"/>
          </p:cNvSpPr>
          <p:nvPr>
            <p:ph type="title"/>
          </p:nvPr>
        </p:nvSpPr>
        <p:spPr/>
        <p:txBody>
          <a:bodyPr/>
          <a:lstStyle/>
          <a:p>
            <a:r>
              <a:rPr lang="en-US" dirty="0"/>
              <a:t>Example 2</a:t>
            </a:r>
            <a:endParaRPr lang="ru-RU" dirty="0"/>
          </a:p>
        </p:txBody>
      </p:sp>
      <p:sp>
        <p:nvSpPr>
          <p:cNvPr id="3" name="Content Placeholder 2">
            <a:extLst>
              <a:ext uri="{FF2B5EF4-FFF2-40B4-BE49-F238E27FC236}">
                <a16:creationId xmlns:a16="http://schemas.microsoft.com/office/drawing/2014/main" id="{04847DFC-1B63-4442-8A78-6E2B4B4EF377}"/>
              </a:ext>
            </a:extLst>
          </p:cNvPr>
          <p:cNvSpPr>
            <a:spLocks noGrp="1"/>
          </p:cNvSpPr>
          <p:nvPr>
            <p:ph idx="1"/>
          </p:nvPr>
        </p:nvSpPr>
        <p:spPr>
          <a:xfrm>
            <a:off x="3843119" y="3429000"/>
            <a:ext cx="7729728" cy="3101983"/>
          </a:xfrm>
        </p:spPr>
        <p:txBody>
          <a:bodyPr>
            <a:normAutofit/>
          </a:bodyPr>
          <a:lstStyle/>
          <a:p>
            <a:pPr marL="0" indent="0" algn="just">
              <a:buNone/>
            </a:pPr>
            <a:r>
              <a:rPr lang="en-US" sz="2200" dirty="0"/>
              <a:t>When it rains, the grass gets wet. </a:t>
            </a:r>
          </a:p>
          <a:p>
            <a:pPr marL="0" indent="0" algn="just">
              <a:buNone/>
            </a:pPr>
            <a:r>
              <a:rPr lang="en-US" sz="2200" dirty="0"/>
              <a:t>The grass is wet, it must have rained.</a:t>
            </a:r>
            <a:endParaRPr lang="ru-RU" sz="2200" dirty="0"/>
          </a:p>
        </p:txBody>
      </p:sp>
    </p:spTree>
    <p:extLst>
      <p:ext uri="{BB962C8B-B14F-4D97-AF65-F5344CB8AC3E}">
        <p14:creationId xmlns:p14="http://schemas.microsoft.com/office/powerpoint/2010/main" val="1996427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15F8-C2E4-4727-A7FB-290A8A22AA39}"/>
              </a:ext>
            </a:extLst>
          </p:cNvPr>
          <p:cNvSpPr>
            <a:spLocks noGrp="1"/>
          </p:cNvSpPr>
          <p:nvPr>
            <p:ph type="title"/>
          </p:nvPr>
        </p:nvSpPr>
        <p:spPr/>
        <p:txBody>
          <a:bodyPr/>
          <a:lstStyle/>
          <a:p>
            <a:r>
              <a:rPr lang="fi-FI" altLang="en-US" dirty="0"/>
              <a:t>Stages in Mental Process of Abduction</a:t>
            </a:r>
            <a:endParaRPr lang="ru-RU" dirty="0"/>
          </a:p>
        </p:txBody>
      </p:sp>
      <p:pic>
        <p:nvPicPr>
          <p:cNvPr id="7" name="Picture 6">
            <a:extLst>
              <a:ext uri="{FF2B5EF4-FFF2-40B4-BE49-F238E27FC236}">
                <a16:creationId xmlns:a16="http://schemas.microsoft.com/office/drawing/2014/main" id="{1A7BD3AB-304E-457C-A987-F1168B51D76C}"/>
              </a:ext>
            </a:extLst>
          </p:cNvPr>
          <p:cNvPicPr>
            <a:picLocks noChangeAspect="1"/>
          </p:cNvPicPr>
          <p:nvPr/>
        </p:nvPicPr>
        <p:blipFill>
          <a:blip r:embed="rId2"/>
          <a:stretch>
            <a:fillRect/>
          </a:stretch>
        </p:blipFill>
        <p:spPr>
          <a:xfrm>
            <a:off x="1066098" y="3149725"/>
            <a:ext cx="10059804" cy="2743583"/>
          </a:xfrm>
          <a:prstGeom prst="rect">
            <a:avLst/>
          </a:prstGeom>
        </p:spPr>
      </p:pic>
    </p:spTree>
    <p:extLst>
      <p:ext uri="{BB962C8B-B14F-4D97-AF65-F5344CB8AC3E}">
        <p14:creationId xmlns:p14="http://schemas.microsoft.com/office/powerpoint/2010/main" val="3553013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687B5DD-261D-4ACB-98A9-F8BFB4411F4B}"/>
              </a:ext>
            </a:extLst>
          </p:cNvPr>
          <p:cNvSpPr>
            <a:spLocks noGrp="1"/>
          </p:cNvSpPr>
          <p:nvPr>
            <p:ph type="title"/>
          </p:nvPr>
        </p:nvSpPr>
        <p:spPr/>
        <p:txBody>
          <a:bodyPr/>
          <a:lstStyle/>
          <a:p>
            <a:pPr algn="ctr" eaLnBrk="1"/>
            <a:r>
              <a:rPr lang="en-US" altLang="en-US" dirty="0"/>
              <a:t>Abductive Reasoning Process Model</a:t>
            </a:r>
            <a:endParaRPr lang="en-IN" altLang="en-US" dirty="0"/>
          </a:p>
        </p:txBody>
      </p:sp>
      <p:sp>
        <p:nvSpPr>
          <p:cNvPr id="8195" name="Content Placeholder 2">
            <a:extLst>
              <a:ext uri="{FF2B5EF4-FFF2-40B4-BE49-F238E27FC236}">
                <a16:creationId xmlns:a16="http://schemas.microsoft.com/office/drawing/2014/main" id="{1ABEA2C3-1C9B-4336-9412-40F865E10714}"/>
              </a:ext>
            </a:extLst>
          </p:cNvPr>
          <p:cNvSpPr>
            <a:spLocks noGrp="1"/>
          </p:cNvSpPr>
          <p:nvPr>
            <p:ph idx="1"/>
          </p:nvPr>
        </p:nvSpPr>
        <p:spPr>
          <a:xfrm>
            <a:off x="2231137" y="3026993"/>
            <a:ext cx="3604056" cy="3101983"/>
          </a:xfrm>
        </p:spPr>
        <p:txBody>
          <a:bodyPr>
            <a:normAutofit/>
          </a:bodyPr>
          <a:lstStyle/>
          <a:p>
            <a:pPr marL="0" indent="0" algn="ctr">
              <a:buNone/>
            </a:pPr>
            <a:r>
              <a:rPr lang="en-US" altLang="en-US" sz="2200" dirty="0"/>
              <a:t>Set-Cover Based</a:t>
            </a:r>
          </a:p>
          <a:p>
            <a:pPr marL="362925" lvl="1" indent="0" algn="just">
              <a:buNone/>
            </a:pPr>
            <a:r>
              <a:rPr lang="en-US" altLang="en-US" sz="2200" dirty="0"/>
              <a:t>Defining a theory from a set of hypotheses based on the current</a:t>
            </a:r>
            <a:r>
              <a:rPr lang="uk-UA" altLang="en-US" sz="2200" dirty="0"/>
              <a:t> </a:t>
            </a:r>
            <a:r>
              <a:rPr lang="en-US" altLang="en-US" sz="2200" dirty="0"/>
              <a:t>observations.</a:t>
            </a:r>
          </a:p>
        </p:txBody>
      </p:sp>
      <p:sp>
        <p:nvSpPr>
          <p:cNvPr id="4" name="Content Placeholder 2">
            <a:extLst>
              <a:ext uri="{FF2B5EF4-FFF2-40B4-BE49-F238E27FC236}">
                <a16:creationId xmlns:a16="http://schemas.microsoft.com/office/drawing/2014/main" id="{5BD9A5F6-00F6-48F1-91FF-742509D69C3F}"/>
              </a:ext>
            </a:extLst>
          </p:cNvPr>
          <p:cNvSpPr txBox="1">
            <a:spLocks/>
          </p:cNvSpPr>
          <p:nvPr/>
        </p:nvSpPr>
        <p:spPr>
          <a:xfrm>
            <a:off x="6356808" y="3026994"/>
            <a:ext cx="3604056" cy="310198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lgn="ctr">
              <a:buFont typeface="Arial" panose="020B0604020202020204" pitchFamily="34" charset="0"/>
              <a:buNone/>
            </a:pPr>
            <a:r>
              <a:rPr lang="en-US" altLang="en-US" sz="2200" dirty="0"/>
              <a:t>Logic Based</a:t>
            </a:r>
          </a:p>
          <a:p>
            <a:pPr marL="362925" lvl="1" indent="0" algn="just">
              <a:buFont typeface="Arial" panose="020B0604020202020204" pitchFamily="34" charset="0"/>
              <a:buNone/>
            </a:pPr>
            <a:r>
              <a:rPr lang="en-US" altLang="en-US" sz="2200" dirty="0"/>
              <a:t>Defining a logical theory based on a set of sentences (explanations) that describe the observations.</a:t>
            </a:r>
          </a:p>
        </p:txBody>
      </p:sp>
    </p:spTree>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52</TotalTime>
  <Words>488</Words>
  <Application>Microsoft Office PowerPoint</Application>
  <PresentationFormat>Widescreen</PresentationFormat>
  <Paragraphs>55</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Gill Sans MT</vt:lpstr>
      <vt:lpstr>Times New Roman</vt:lpstr>
      <vt:lpstr>Parcel</vt:lpstr>
      <vt:lpstr>Patterns of Reasoning: Abduction.</vt:lpstr>
      <vt:lpstr>What is abduction?</vt:lpstr>
      <vt:lpstr>Abduction is no more nor less than guessing</vt:lpstr>
      <vt:lpstr>Simple explanation of abduction</vt:lpstr>
      <vt:lpstr>Why is abductive inference useful?</vt:lpstr>
      <vt:lpstr>Example 1</vt:lpstr>
      <vt:lpstr>Example 2</vt:lpstr>
      <vt:lpstr>Stages in Mental Process of Abduction</vt:lpstr>
      <vt:lpstr>Abductive Reasoning Process Model</vt:lpstr>
      <vt:lpstr>Power of Abduction</vt:lpstr>
      <vt:lpstr>Applications of Abduction in Real-Life</vt:lpstr>
      <vt:lpstr>Applications in AI</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Patterns of Reasoning: Abduction.</dc:title>
  <dc:creator>Dmytro</dc:creator>
  <cp:lastModifiedBy>Dmytro</cp:lastModifiedBy>
  <cp:revision>13</cp:revision>
  <dcterms:created xsi:type="dcterms:W3CDTF">2021-03-07T20:17:37Z</dcterms:created>
  <dcterms:modified xsi:type="dcterms:W3CDTF">2021-05-25T07:40:55Z</dcterms:modified>
</cp:coreProperties>
</file>